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3" r:id="rId2"/>
    <p:sldId id="264" r:id="rId3"/>
    <p:sldId id="267" r:id="rId4"/>
    <p:sldId id="269" r:id="rId5"/>
    <p:sldId id="270" r:id="rId6"/>
    <p:sldId id="271" r:id="rId7"/>
    <p:sldId id="283" r:id="rId8"/>
    <p:sldId id="284" r:id="rId9"/>
    <p:sldId id="282" r:id="rId10"/>
    <p:sldId id="272" r:id="rId11"/>
    <p:sldId id="285" r:id="rId12"/>
    <p:sldId id="276" r:id="rId13"/>
    <p:sldId id="281" r:id="rId14"/>
    <p:sldId id="279" r:id="rId15"/>
    <p:sldId id="280" r:id="rId16"/>
    <p:sldId id="277" r:id="rId17"/>
    <p:sldId id="278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4615" autoAdjust="0"/>
    <p:restoredTop sz="86387" autoAdjust="0"/>
  </p:normalViewPr>
  <p:slideViewPr>
    <p:cSldViewPr>
      <p:cViewPr>
        <p:scale>
          <a:sx n="64" d="100"/>
          <a:sy n="64" d="100"/>
        </p:scale>
        <p:origin x="-1806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7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2027D-66BD-4DF9-A019-4583A1772B25}" type="datetimeFigureOut">
              <a:rPr lang="pt-BR" smtClean="0"/>
              <a:pPr/>
              <a:t>24/3/2017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98052-41E9-43EF-92E5-D248EC77E28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3610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CA9184-0571-4D20-B062-A08C30BA4EF7}" type="datetimeFigureOut">
              <a:rPr lang="pt-BR" smtClean="0"/>
              <a:pPr/>
              <a:t>24/3/2017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D87EF7-29A0-427E-B168-A7BD0FD926E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9184-0571-4D20-B062-A08C30BA4EF7}" type="datetimeFigureOut">
              <a:rPr lang="pt-BR" smtClean="0"/>
              <a:pPr/>
              <a:t>24/3/2017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EF7-29A0-427E-B168-A7BD0FD926E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9184-0571-4D20-B062-A08C30BA4EF7}" type="datetimeFigureOut">
              <a:rPr lang="pt-BR" smtClean="0"/>
              <a:pPr/>
              <a:t>24/3/2017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EF7-29A0-427E-B168-A7BD0FD926E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9184-0571-4D20-B062-A08C30BA4EF7}" type="datetimeFigureOut">
              <a:rPr lang="pt-BR" smtClean="0"/>
              <a:pPr/>
              <a:t>24/3/2017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EF7-29A0-427E-B168-A7BD0FD926E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9184-0571-4D20-B062-A08C30BA4EF7}" type="datetimeFigureOut">
              <a:rPr lang="pt-BR" smtClean="0"/>
              <a:pPr/>
              <a:t>24/3/2017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EF7-29A0-427E-B168-A7BD0FD926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9184-0571-4D20-B062-A08C30BA4EF7}" type="datetimeFigureOut">
              <a:rPr lang="pt-BR" smtClean="0"/>
              <a:pPr/>
              <a:t>24/3/2017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EF7-29A0-427E-B168-A7BD0FD926E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9184-0571-4D20-B062-A08C30BA4EF7}" type="datetimeFigureOut">
              <a:rPr lang="pt-BR" smtClean="0"/>
              <a:pPr/>
              <a:t>24/3/2017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EF7-29A0-427E-B168-A7BD0FD926E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9184-0571-4D20-B062-A08C30BA4EF7}" type="datetimeFigureOut">
              <a:rPr lang="pt-BR" smtClean="0"/>
              <a:pPr/>
              <a:t>24/3/2017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EF7-29A0-427E-B168-A7BD0FD926E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9184-0571-4D20-B062-A08C30BA4EF7}" type="datetimeFigureOut">
              <a:rPr lang="pt-BR" smtClean="0"/>
              <a:pPr/>
              <a:t>24/3/2017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EF7-29A0-427E-B168-A7BD0FD926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9184-0571-4D20-B062-A08C30BA4EF7}" type="datetimeFigureOut">
              <a:rPr lang="pt-BR" smtClean="0"/>
              <a:pPr/>
              <a:t>24/3/2017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EF7-29A0-427E-B168-A7BD0FD926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A9184-0571-4D20-B062-A08C30BA4EF7}" type="datetimeFigureOut">
              <a:rPr lang="pt-BR" smtClean="0"/>
              <a:pPr/>
              <a:t>24/3/2017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87EF7-29A0-427E-B168-A7BD0FD926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CA9184-0571-4D20-B062-A08C30BA4EF7}" type="datetimeFigureOut">
              <a:rPr lang="pt-BR" smtClean="0"/>
              <a:pPr/>
              <a:t>24/3/2017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AD87EF7-29A0-427E-B168-A7BD0FD926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ab.saude.gov.br/sistemas/redecegonha/" TargetMode="External"/><Relationship Id="rId2" Type="http://schemas.openxmlformats.org/officeDocument/2006/relationships/hyperlink" Target="http://portal.saude.gov.br/portal/arquivos/pdf/cegonha_freq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bvsms.saude.gov.br/bvs/saudelegis/gm/2013/prt0904_29_05_2013.html" TargetMode="External"/><Relationship Id="rId4" Type="http://schemas.openxmlformats.org/officeDocument/2006/relationships/hyperlink" Target="http://portal.saude.gov.br/portal/saude/gestor/visualizar_texto.cfm?idtxt=3708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blog.saude.gov.br/wp-content/uploads/2011/12/rede_cegonh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660" y="620688"/>
            <a:ext cx="633670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214414" y="4572008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de Parto Normal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/>
              <a:t>Palmas, janeiro 2017</a:t>
            </a:r>
            <a:endParaRPr lang="pt-BR" sz="2800" b="1" dirty="0"/>
          </a:p>
        </p:txBody>
      </p:sp>
      <p:pic>
        <p:nvPicPr>
          <p:cNvPr id="15362" name="Picture 2" descr="palmas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8962" y="5715016"/>
            <a:ext cx="3257550" cy="857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53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59632" y="245974"/>
            <a:ext cx="6264696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de Parto Normal</a:t>
            </a:r>
          </a:p>
          <a:p>
            <a:pPr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Maria Flor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 descr="http://www.blog.saude.gov.br/wp-content/uploads/2011/12/rede_cegon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152128" cy="86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42" y="1397883"/>
            <a:ext cx="3643438" cy="302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590" y="4423410"/>
            <a:ext cx="9171590" cy="243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99043"/>
            <a:ext cx="5256584" cy="282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79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 descr="C:\Users\CLIENTE\Desktop\WhatsApp Image 2017-01-30 at 23.13.5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452"/>
            <a:ext cx="4536504" cy="39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4" y="3789040"/>
            <a:ext cx="9139125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452"/>
            <a:ext cx="4572000" cy="37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699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267136" cy="269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61"/>
          <a:stretch>
            <a:fillRect/>
          </a:stretch>
        </p:blipFill>
        <p:spPr bwMode="auto">
          <a:xfrm>
            <a:off x="0" y="2636912"/>
            <a:ext cx="5267137" cy="420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333"/>
          <a:stretch>
            <a:fillRect/>
          </a:stretch>
        </p:blipFill>
        <p:spPr bwMode="auto">
          <a:xfrm>
            <a:off x="5267137" y="1"/>
            <a:ext cx="3876508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Users\Almeida Borgonove\Desktop\CPN\PA0700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7137" y="2636912"/>
            <a:ext cx="3876864" cy="42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22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889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cuments and Settings\user.USER-1B1D57A033\Desktop\Especialização Neonatal\BH 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9" y="0"/>
            <a:ext cx="5580111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Almeida Borgonove\Desktop\CPN\PA07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645024"/>
            <a:ext cx="4427984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645024"/>
            <a:ext cx="4716016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818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28803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sz="1800" dirty="0" smtClean="0">
                <a:solidFill>
                  <a:srgbClr val="FF0000"/>
                </a:solidFill>
              </a:rPr>
              <a:t>	    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	</a:t>
            </a:r>
            <a:r>
              <a:rPr lang="pt-BR" sz="2200" dirty="0" smtClean="0"/>
              <a:t>	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município 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Palmas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possui o Hospital e Maternidade Dona Regina, sendo a única maternidade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de referência para  gestação de Alto Risco em toda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 região Macro Sul do Estado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 devido a não existência de outro serviço para o município e as regiões de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abrangência, o mesmo ocasiona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super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lotação e prejuízo na dinâmica de funcionamento do hospital . A unidade supracitada fica  sobrecarregada com os atendimentos de risco habitual. Segue abaixo a  realidade encontrada no de 2016.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endParaRPr lang="pt-BR" sz="2000" dirty="0" smtClean="0"/>
          </a:p>
          <a:p>
            <a:endParaRPr lang="pt-BR" sz="1800" dirty="0">
              <a:solidFill>
                <a:srgbClr val="FF0000"/>
              </a:solidFill>
            </a:endParaRPr>
          </a:p>
          <a:p>
            <a:endParaRPr lang="pt-BR" sz="1800" dirty="0" smtClean="0">
              <a:solidFill>
                <a:schemeClr val="accent1"/>
              </a:solidFill>
            </a:endParaRPr>
          </a:p>
          <a:p>
            <a:endParaRPr lang="pt-BR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rgbClr val="FF0000"/>
              </a:solidFill>
            </a:endParaRPr>
          </a:p>
          <a:p>
            <a:endParaRPr lang="pt-BR" sz="1800" dirty="0"/>
          </a:p>
          <a:p>
            <a:endParaRPr lang="pt-BR" sz="18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76064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JUSTIFICATIVA</a:t>
            </a:r>
            <a:endParaRPr lang="pt-BR" sz="2800" b="1" dirty="0"/>
          </a:p>
        </p:txBody>
      </p:sp>
      <p:pic>
        <p:nvPicPr>
          <p:cNvPr id="4" name="Picture 8" descr="http://www.blog.saude.gov.br/wp-content/uploads/2011/12/rede_cegon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468" y="480451"/>
            <a:ext cx="952250" cy="71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0409246"/>
              </p:ext>
            </p:extLst>
          </p:nvPr>
        </p:nvGraphicFramePr>
        <p:xfrm>
          <a:off x="899592" y="4365104"/>
          <a:ext cx="770485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503742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 Parto de risco habitual ano 2016 no Hospital e Maternidade Dona Regina</a:t>
                      </a:r>
                      <a:endParaRPr lang="pt-BR" dirty="0"/>
                    </a:p>
                  </a:txBody>
                  <a:tcPr/>
                </a:tc>
              </a:tr>
              <a:tr h="291851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Total de Parto                                                                                      </a:t>
                      </a:r>
                      <a:r>
                        <a:rPr lang="pt-BR" b="1" dirty="0" smtClean="0"/>
                        <a:t>6008</a:t>
                      </a:r>
                      <a:endParaRPr lang="pt-BR" b="1" dirty="0"/>
                    </a:p>
                  </a:txBody>
                  <a:tcPr/>
                </a:tc>
              </a:tr>
              <a:tr h="291851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Total de parto de risco habitual                                                            </a:t>
                      </a:r>
                      <a:r>
                        <a:rPr lang="pt-BR" b="1" dirty="0" smtClean="0"/>
                        <a:t>96%</a:t>
                      </a:r>
                      <a:endParaRPr lang="pt-BR" b="1" dirty="0"/>
                    </a:p>
                  </a:txBody>
                  <a:tcPr/>
                </a:tc>
              </a:tr>
              <a:tr h="287853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Arial" pitchFamily="34" charset="0"/>
                          <a:cs typeface="Arial" pitchFamily="34" charset="0"/>
                        </a:rPr>
                        <a:t>Total de parto</a:t>
                      </a:r>
                      <a:r>
                        <a:rPr lang="pt-BR" baseline="0" dirty="0" smtClean="0">
                          <a:latin typeface="Arial" pitchFamily="34" charset="0"/>
                          <a:cs typeface="Arial" pitchFamily="34" charset="0"/>
                        </a:rPr>
                        <a:t> residente do município de Palmas                                 </a:t>
                      </a:r>
                      <a:r>
                        <a:rPr lang="pt-BR" b="1" baseline="0" dirty="0" smtClean="0"/>
                        <a:t>63%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899592" y="6196464"/>
            <a:ext cx="77048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/>
              <a:t>Fonte: Ministério da Saúde - Sistema de Informações Hospitalares do SUS (SIH/SUS)/Ano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      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Inclusão e aprovação de um Centro de Parto Normal </a:t>
            </a:r>
            <a:r>
              <a:rPr lang="pt-BR" sz="2000" dirty="0" err="1" smtClean="0"/>
              <a:t>peri-hospitalar</a:t>
            </a:r>
            <a:r>
              <a:rPr lang="pt-BR" sz="2000" dirty="0" smtClean="0"/>
              <a:t> com 5 leitos, no Plano de Ação Regional da Região Capim Dourado, sob gestão do município de Palmas, vinculado ao Hospital e Maternidade Dona Regina.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432048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PROPOSTA</a:t>
            </a:r>
            <a:endParaRPr lang="pt-BR" sz="2800" b="1" dirty="0"/>
          </a:p>
        </p:txBody>
      </p:sp>
      <p:pic>
        <p:nvPicPr>
          <p:cNvPr id="5" name="Picture 8" descr="http://www.blog.saude.gov.br/wp-content/uploads/2011/12/rede_cegon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0450"/>
            <a:ext cx="1239430" cy="9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700808"/>
            <a:ext cx="4104456" cy="31947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pt-BR" altLang="pt-BR" sz="1200" dirty="0">
                <a:solidFill>
                  <a:schemeClr val="tx2"/>
                </a:solidFill>
                <a:latin typeface="Arial" charset="0"/>
                <a:cs typeface="Arial" charset="0"/>
                <a:hlinkClick r:id="rId2"/>
              </a:rPr>
              <a:t>http://portal.saude.gov.br/portal/arquivos/pdf/cegonha_freq2.pdf</a:t>
            </a:r>
            <a:endParaRPr lang="pt-BR" altLang="pt-BR" sz="12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l"/>
            <a:endParaRPr lang="pt-BR" altLang="pt-BR" sz="12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l"/>
            <a:r>
              <a:rPr lang="pt-BR" altLang="pt-BR" sz="1200" dirty="0">
                <a:solidFill>
                  <a:schemeClr val="tx2"/>
                </a:solidFill>
                <a:latin typeface="Arial" charset="0"/>
                <a:cs typeface="Arial" charset="0"/>
                <a:hlinkClick r:id="rId3"/>
              </a:rPr>
              <a:t>http://dab.saude.gov.br/sistemas/redecegonha/</a:t>
            </a:r>
            <a:endParaRPr lang="pt-BR" altLang="pt-BR" sz="12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l"/>
            <a:endParaRPr lang="pt-BR" altLang="pt-BR" sz="12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l"/>
            <a:r>
              <a:rPr lang="pt-BR" altLang="pt-BR" sz="1200" dirty="0">
                <a:solidFill>
                  <a:schemeClr val="tx2"/>
                </a:solidFill>
                <a:latin typeface="Arial" charset="0"/>
                <a:cs typeface="Arial" charset="0"/>
                <a:hlinkClick r:id="rId4"/>
              </a:rPr>
              <a:t>http://portal.saude.gov.br/portal/saude/gestor/visualizar_texto.cfm?idtxt=37082</a:t>
            </a:r>
            <a:endParaRPr lang="pt-BR" altLang="pt-BR" sz="12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l"/>
            <a:endParaRPr lang="pt-BR" altLang="pt-BR" sz="12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l"/>
            <a:r>
              <a:rPr lang="pt-BR" altLang="pt-BR" sz="1200" dirty="0">
                <a:solidFill>
                  <a:schemeClr val="tx2"/>
                </a:solidFill>
                <a:latin typeface="Arial" charset="0"/>
                <a:cs typeface="Arial" charset="0"/>
                <a:hlinkClick r:id="rId5"/>
              </a:rPr>
              <a:t>http://</a:t>
            </a:r>
            <a:r>
              <a:rPr lang="pt-BR" altLang="pt-BR" sz="1200" dirty="0" smtClean="0">
                <a:solidFill>
                  <a:schemeClr val="tx2"/>
                </a:solidFill>
                <a:latin typeface="Arial" charset="0"/>
                <a:cs typeface="Arial" charset="0"/>
                <a:hlinkClick r:id="rId5"/>
              </a:rPr>
              <a:t>bvsms.saude.gov.br/bvs/saudelegis/gm/2013/prt0904_29_05_2013.html</a:t>
            </a:r>
            <a:endParaRPr lang="pt-BR" altLang="pt-BR" sz="1200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l"/>
            <a:endParaRPr lang="pt-BR" altLang="pt-BR" sz="1200" dirty="0">
              <a:latin typeface="Arial" charset="0"/>
              <a:cs typeface="Arial" charset="0"/>
            </a:endParaRPr>
          </a:p>
          <a:p>
            <a:r>
              <a:rPr lang="pt-BR" sz="1200" u="sng" dirty="0">
                <a:solidFill>
                  <a:schemeClr val="tx2"/>
                </a:solidFill>
                <a:latin typeface="Arial" charset="0"/>
                <a:cs typeface="Arial" charset="0"/>
              </a:rPr>
              <a:t>Fonte: Ministério da Saúde - Sistema de Informações Hospitalares do SUS (SIH/SUS)/Ano 2016</a:t>
            </a:r>
          </a:p>
          <a:p>
            <a:pPr marL="0" indent="0" algn="l">
              <a:buNone/>
            </a:pPr>
            <a:endParaRPr lang="pt-BR" altLang="pt-BR" sz="1200" dirty="0">
              <a:latin typeface="Arial" charset="0"/>
              <a:cs typeface="Arial" charset="0"/>
            </a:endParaRP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156176" y="553750"/>
            <a:ext cx="253062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pic>
        <p:nvPicPr>
          <p:cNvPr id="6" name="Picture 2" descr="http://www.lappis.org.br/site/images/stories/Rede_Cegonha_programa_ob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24847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11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060848"/>
            <a:ext cx="8043890" cy="37687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i="1" dirty="0" smtClean="0"/>
              <a:t>Carlos </a:t>
            </a:r>
            <a:r>
              <a:rPr lang="pt-BR" b="1" i="1" dirty="0" err="1" smtClean="0"/>
              <a:t>Amastha</a:t>
            </a:r>
            <a:endParaRPr lang="pt-BR" b="1" i="1" dirty="0" smtClean="0"/>
          </a:p>
          <a:p>
            <a:pPr algn="ctr">
              <a:buNone/>
            </a:pPr>
            <a:r>
              <a:rPr lang="pt-BR" dirty="0" smtClean="0"/>
              <a:t>Prefeito Municipal</a:t>
            </a:r>
          </a:p>
          <a:p>
            <a:pPr algn="ctr">
              <a:buNone/>
            </a:pPr>
            <a:r>
              <a:rPr lang="pt-BR" b="1" i="1" dirty="0" err="1" smtClean="0"/>
              <a:t>Nésio</a:t>
            </a:r>
            <a:r>
              <a:rPr lang="pt-BR" b="1" i="1" dirty="0" smtClean="0"/>
              <a:t> Fernandes</a:t>
            </a:r>
          </a:p>
          <a:p>
            <a:pPr algn="ctr">
              <a:buNone/>
            </a:pPr>
            <a:r>
              <a:rPr lang="pt-BR" dirty="0" smtClean="0"/>
              <a:t>Secretário Municipal de Saúde</a:t>
            </a:r>
          </a:p>
          <a:p>
            <a:pPr algn="ctr">
              <a:buNone/>
            </a:pPr>
            <a:r>
              <a:rPr lang="pt-BR" b="1" i="1" dirty="0" err="1" smtClean="0"/>
              <a:t>Whisllay</a:t>
            </a:r>
            <a:r>
              <a:rPr lang="pt-BR" b="1" i="1" dirty="0" smtClean="0"/>
              <a:t> Maciel Bastos</a:t>
            </a:r>
          </a:p>
          <a:p>
            <a:pPr algn="ctr">
              <a:buNone/>
            </a:pPr>
            <a:r>
              <a:rPr lang="pt-BR" dirty="0" smtClean="0"/>
              <a:t>Secretário Executivo da Saúde</a:t>
            </a:r>
          </a:p>
          <a:p>
            <a:pPr algn="ctr">
              <a:buNone/>
            </a:pPr>
            <a:r>
              <a:rPr lang="pt-BR" b="1" i="1" dirty="0" smtClean="0"/>
              <a:t>Juliana Ramos Bruno</a:t>
            </a:r>
          </a:p>
          <a:p>
            <a:pPr algn="ctr">
              <a:buNone/>
            </a:pPr>
            <a:r>
              <a:rPr lang="pt-BR" dirty="0" smtClean="0"/>
              <a:t>Presidente da Fundação Escola de Saúde Pública</a:t>
            </a:r>
            <a:endParaRPr lang="pt-BR" dirty="0"/>
          </a:p>
        </p:txBody>
      </p:sp>
      <p:pic>
        <p:nvPicPr>
          <p:cNvPr id="29698" name="Picture 2" descr="palmas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531" y="296596"/>
            <a:ext cx="6215797" cy="1332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600200"/>
            <a:ext cx="8229600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307529"/>
            <a:ext cx="4762872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de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Parto Normal</a:t>
            </a:r>
          </a:p>
          <a:p>
            <a:pPr algn="l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é?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91680" y="2132856"/>
            <a:ext cx="532859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pt-BR" altLang="pt-BR" sz="2000" b="1" dirty="0">
                <a:latin typeface="Arial" charset="0"/>
                <a:cs typeface="Arial" charset="0"/>
              </a:rPr>
              <a:t>Unidade destinada à assistência ao parto normal de risco habitual, pertencente a um estabelecimento hospitalar, localizada nas dependências internas ou externas ao estabelecimento hospitalar.</a:t>
            </a:r>
          </a:p>
        </p:txBody>
      </p:sp>
      <p:sp>
        <p:nvSpPr>
          <p:cNvPr id="6" name="Retângulo 1"/>
          <p:cNvSpPr>
            <a:spLocks noChangeArrowheads="1"/>
          </p:cNvSpPr>
          <p:nvPr/>
        </p:nvSpPr>
        <p:spPr bwMode="auto">
          <a:xfrm>
            <a:off x="1727298" y="4221088"/>
            <a:ext cx="54179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kumimoji="0" lang="pt-BR" altLang="pt-BR" dirty="0" err="1" smtClean="0">
                <a:latin typeface="Arial" charset="0"/>
                <a:cs typeface="Arial" charset="0"/>
              </a:rPr>
              <a:t>Intra-hospitalar:localizado</a:t>
            </a:r>
            <a:r>
              <a:rPr kumimoji="0" lang="pt-BR" altLang="pt-BR" dirty="0" smtClean="0">
                <a:latin typeface="Arial" charset="0"/>
                <a:cs typeface="Arial" charset="0"/>
              </a:rPr>
              <a:t> </a:t>
            </a:r>
            <a:r>
              <a:rPr kumimoji="0" lang="pt-BR" altLang="pt-BR" dirty="0">
                <a:latin typeface="Arial" charset="0"/>
                <a:cs typeface="Arial" charset="0"/>
              </a:rPr>
              <a:t>nas dependências internas do estabelecimento hospitalar</a:t>
            </a:r>
          </a:p>
          <a:p>
            <a:pPr algn="just"/>
            <a:endParaRPr kumimoji="0" lang="pt-BR" altLang="pt-BR" b="1" dirty="0">
              <a:latin typeface="Arial" charset="0"/>
              <a:cs typeface="Arial" charset="0"/>
            </a:endParaRPr>
          </a:p>
          <a:p>
            <a:pPr algn="just"/>
            <a:r>
              <a:rPr kumimoji="0" lang="pt-BR" altLang="pt-BR" b="1" dirty="0" err="1" smtClean="0">
                <a:latin typeface="Arial" charset="0"/>
                <a:cs typeface="Arial" charset="0"/>
              </a:rPr>
              <a:t>Peri-hospitalar</a:t>
            </a:r>
            <a:r>
              <a:rPr kumimoji="0" lang="pt-BR" altLang="pt-BR" b="1" dirty="0" smtClean="0">
                <a:latin typeface="Arial" charset="0"/>
                <a:cs typeface="Arial" charset="0"/>
              </a:rPr>
              <a:t>: localizado </a:t>
            </a:r>
            <a:r>
              <a:rPr kumimoji="0" lang="pt-BR" altLang="pt-BR" b="1" dirty="0">
                <a:latin typeface="Arial" charset="0"/>
                <a:cs typeface="Arial" charset="0"/>
              </a:rPr>
              <a:t>nas dependências externas do estabelecimento hospitalar a uma distância de, no máximo, 200 (duzentos) metros do referido estabelecimento.</a:t>
            </a:r>
          </a:p>
        </p:txBody>
      </p:sp>
      <p:pic>
        <p:nvPicPr>
          <p:cNvPr id="7" name="Picture 8" descr="http://www.blog.saude.gov.br/wp-content/uploads/2011/12/rede_cegon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713" y="260648"/>
            <a:ext cx="1143703" cy="86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24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539552" y="2420888"/>
            <a:ext cx="7848872" cy="32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r>
              <a:rPr lang="pt-BR" altLang="pt-BR" sz="2000" dirty="0">
                <a:latin typeface="Arial" charset="0"/>
                <a:cs typeface="Arial" charset="0"/>
              </a:rPr>
              <a:t>- Condução da assistência ao parto de risco habitual, da admissão à alta, realizada por enfermeiro obstétrico ou </a:t>
            </a:r>
            <a:r>
              <a:rPr lang="pt-BR" altLang="pt-BR" sz="2000" dirty="0" err="1">
                <a:latin typeface="Arial" charset="0"/>
                <a:cs typeface="Arial" charset="0"/>
              </a:rPr>
              <a:t>obstetriz</a:t>
            </a:r>
            <a:endParaRPr lang="pt-BR" altLang="pt-BR" sz="2000" dirty="0">
              <a:latin typeface="Arial" charset="0"/>
              <a:cs typeface="Arial" charset="0"/>
            </a:endParaRPr>
          </a:p>
          <a:p>
            <a:pPr algn="just"/>
            <a:endParaRPr lang="pt-BR" altLang="pt-BR" sz="2000" dirty="0">
              <a:latin typeface="Arial" charset="0"/>
              <a:cs typeface="Arial" charset="0"/>
            </a:endParaRPr>
          </a:p>
          <a:p>
            <a:pPr algn="just"/>
            <a:r>
              <a:rPr lang="pt-BR" altLang="pt-BR" sz="2000" dirty="0">
                <a:latin typeface="Arial" charset="0"/>
                <a:cs typeface="Arial" charset="0"/>
              </a:rPr>
              <a:t>- Continuidade do cuidado nos diferentes níveis de complexidade pelo estabelecimento hospitalar ao qual pertence, incluindo acesso diagnóstico e terapêutico</a:t>
            </a:r>
          </a:p>
          <a:p>
            <a:pPr algn="just"/>
            <a:endParaRPr lang="pt-BR" altLang="pt-BR" sz="2000" dirty="0">
              <a:latin typeface="Arial" charset="0"/>
              <a:cs typeface="Arial" charset="0"/>
            </a:endParaRPr>
          </a:p>
          <a:p>
            <a:pPr algn="just"/>
            <a:r>
              <a:rPr lang="pt-BR" altLang="pt-BR" sz="2000" dirty="0">
                <a:latin typeface="Arial" charset="0"/>
                <a:cs typeface="Arial" charset="0"/>
              </a:rPr>
              <a:t>- Assistência imediata à mulher e ao recém-nascido nas intercorrências obstétricas e neonatais</a:t>
            </a:r>
          </a:p>
          <a:p>
            <a:pPr algn="just"/>
            <a:endParaRPr lang="pt-BR" altLang="pt-BR" sz="800" dirty="0">
              <a:latin typeface="Arial" charset="0"/>
              <a:cs typeface="Arial" charset="0"/>
            </a:endParaRP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332656"/>
            <a:ext cx="4762872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de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Parto Normal</a:t>
            </a:r>
          </a:p>
          <a:p>
            <a:pPr algn="l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deve garantir?</a:t>
            </a:r>
          </a:p>
        </p:txBody>
      </p:sp>
      <p:pic>
        <p:nvPicPr>
          <p:cNvPr id="5" name="Picture 8" descr="http://www.blog.saude.gov.br/wp-content/uploads/2011/12/rede_cegon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2947" y="260649"/>
            <a:ext cx="1148725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354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571472" y="2500306"/>
            <a:ext cx="822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buNone/>
            </a:pPr>
            <a:r>
              <a:rPr lang="pt-BR" altLang="pt-BR" sz="2000" dirty="0" smtClean="0">
                <a:latin typeface="Arial" charset="0"/>
                <a:cs typeface="Arial" charset="0"/>
              </a:rPr>
              <a:t>   - </a:t>
            </a:r>
            <a:r>
              <a:rPr lang="pt-BR" altLang="pt-BR" sz="2000" dirty="0">
                <a:latin typeface="Arial" charset="0"/>
                <a:cs typeface="Arial" charset="0"/>
              </a:rPr>
              <a:t>Rotinas que favoreçam a proteção do período sensível e o contato pele a pele imediato e ininterrupto entre a mulher e o recém-nascido de forma a promover o vínculo, com a participação, quando couber, do pai/acompanhante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307529"/>
            <a:ext cx="4762872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Parto Normal</a:t>
            </a:r>
          </a:p>
          <a:p>
            <a:pPr algn="l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 O que deve garantir?</a:t>
            </a:r>
          </a:p>
        </p:txBody>
      </p:sp>
      <p:pic>
        <p:nvPicPr>
          <p:cNvPr id="5" name="Picture 8" descr="http://www.blog.saude.gov.br/wp-content/uploads/2011/12/rede_cegon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176090" cy="88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14612" y="4071942"/>
            <a:ext cx="6125502" cy="23083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pt-BR" alt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O estabelecimento hospitalar ao qual pertence o CPN deverá garantir equipe de retaguarda 24 (vinte e quatro) horas ao dia, composta por médico obstetra, médico anestesista e médico pediatra ou </a:t>
            </a:r>
            <a:r>
              <a:rPr lang="pt-BR" altLang="pt-BR" sz="1800" dirty="0" err="1">
                <a:solidFill>
                  <a:schemeClr val="bg1"/>
                </a:solidFill>
                <a:latin typeface="Arial" charset="0"/>
                <a:cs typeface="Arial" charset="0"/>
              </a:rPr>
              <a:t>neonatologista</a:t>
            </a:r>
            <a:r>
              <a:rPr lang="pt-BR" alt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, que prestará o pronto atendimento às solicitações e aos encaminhamentos da equipe do CPN. Deverá garantir também, quando necessário, o acesso a outros profissionais de saúde.</a:t>
            </a:r>
          </a:p>
        </p:txBody>
      </p:sp>
    </p:spTree>
    <p:extLst>
      <p:ext uri="{BB962C8B-B14F-4D97-AF65-F5344CB8AC3E}">
        <p14:creationId xmlns:p14="http://schemas.microsoft.com/office/powerpoint/2010/main" xmlns="" val="23114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28596" y="2285992"/>
            <a:ext cx="82296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pt-BR" altLang="pt-BR" sz="2000" dirty="0">
                <a:latin typeface="Arial" charset="0"/>
                <a:cs typeface="Arial" charset="0"/>
              </a:rPr>
              <a:t>1 (um) enfermeiro obstétrico coordenador do cuidado, responsável técnico pelo CPN, sendo profissional horizontal com carga horária semanal de trabalho de 40 (quarenta) horas; e</a:t>
            </a:r>
          </a:p>
          <a:p>
            <a:pPr algn="just">
              <a:buFontTx/>
              <a:buChar char="-"/>
            </a:pPr>
            <a:endParaRPr lang="pt-BR" altLang="pt-BR" sz="20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altLang="pt-BR" sz="2000" dirty="0">
                <a:latin typeface="Arial" charset="0"/>
                <a:cs typeface="Arial" charset="0"/>
              </a:rPr>
              <a:t>1 (um) enfermeiro obstétrico ou </a:t>
            </a:r>
            <a:r>
              <a:rPr lang="pt-BR" altLang="pt-BR" sz="2000" dirty="0" err="1">
                <a:latin typeface="Arial" charset="0"/>
                <a:cs typeface="Arial" charset="0"/>
              </a:rPr>
              <a:t>obstetriz</a:t>
            </a:r>
            <a:r>
              <a:rPr lang="pt-BR" altLang="pt-BR" sz="2000" dirty="0">
                <a:latin typeface="Arial" charset="0"/>
                <a:cs typeface="Arial" charset="0"/>
              </a:rPr>
              <a:t>, 2 (dois) técnicos de enfermagem e 1 (um) auxiliar de serviços gerais, em regime de plantão presencial com cobertura 24 (vinte e quatro) horas por dia.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260649"/>
            <a:ext cx="5482952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de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Parto Normal</a:t>
            </a:r>
          </a:p>
          <a:p>
            <a:pPr algn="l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Equipe (CPN com 05 leitos)</a:t>
            </a:r>
          </a:p>
        </p:txBody>
      </p:sp>
      <p:pic>
        <p:nvPicPr>
          <p:cNvPr id="5" name="Picture 8" descr="http://www.blog.saude.gov.br/wp-content/uploads/2011/12/rede_cegon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1" y="260649"/>
            <a:ext cx="1181361" cy="88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2483768" y="4869160"/>
            <a:ext cx="5467350" cy="17543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/>
          <a:p>
            <a:r>
              <a:rPr lang="pt-BR" altLang="pt-BR" dirty="0">
                <a:solidFill>
                  <a:schemeClr val="bg1"/>
                </a:solidFill>
                <a:latin typeface="Arial" charset="0"/>
                <a:cs typeface="Arial" charset="0"/>
              </a:rPr>
              <a:t>A parteira tradicional poderá ser incluída no cuidado à mulher no CPN em regime de colaboração com o enfermeiro obstétrico ou </a:t>
            </a:r>
            <a:r>
              <a:rPr lang="pt-BR" altLang="pt-BR" dirty="0" err="1">
                <a:solidFill>
                  <a:schemeClr val="bg1"/>
                </a:solidFill>
                <a:latin typeface="Arial" charset="0"/>
                <a:cs typeface="Arial" charset="0"/>
              </a:rPr>
              <a:t>obstetriz</a:t>
            </a:r>
            <a:r>
              <a:rPr lang="pt-BR" altLang="pt-BR" dirty="0">
                <a:solidFill>
                  <a:schemeClr val="bg1"/>
                </a:solidFill>
                <a:latin typeface="Arial" charset="0"/>
                <a:cs typeface="Arial" charset="0"/>
              </a:rPr>
              <a:t> quando for considerado adequado, de acordo com as especificidades regionais e culturais e o desejo da mulher.</a:t>
            </a:r>
          </a:p>
        </p:txBody>
      </p:sp>
    </p:spTree>
    <p:extLst>
      <p:ext uri="{BB962C8B-B14F-4D97-AF65-F5344CB8AC3E}">
        <p14:creationId xmlns:p14="http://schemas.microsoft.com/office/powerpoint/2010/main" xmlns="" val="4959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467544" y="1196752"/>
            <a:ext cx="8229600" cy="54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pt-BR" altLang="pt-BR" sz="1300" dirty="0">
                <a:latin typeface="Arial" charset="0"/>
                <a:cs typeface="Arial" charset="0"/>
              </a:rPr>
              <a:t>Sala de recepção acolhimento e registro (parturiente e </a:t>
            </a:r>
            <a:r>
              <a:rPr lang="pt-BR" altLang="pt-BR" sz="1300" dirty="0" smtClean="0">
                <a:latin typeface="Arial" charset="0"/>
                <a:cs typeface="Arial" charset="0"/>
              </a:rPr>
              <a:t>acompanhante);</a:t>
            </a: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altLang="pt-BR" sz="1300" dirty="0">
                <a:latin typeface="Arial" charset="0"/>
                <a:cs typeface="Arial" charset="0"/>
              </a:rPr>
              <a:t>Sala de exames e admissão de parturientes com sanitário </a:t>
            </a:r>
            <a:r>
              <a:rPr lang="pt-BR" altLang="pt-BR" sz="1300" dirty="0" smtClean="0">
                <a:latin typeface="Arial" charset="0"/>
                <a:cs typeface="Arial" charset="0"/>
              </a:rPr>
              <a:t>anexo;</a:t>
            </a: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altLang="pt-BR" sz="1300" dirty="0">
                <a:latin typeface="Arial" charset="0"/>
                <a:cs typeface="Arial" charset="0"/>
              </a:rPr>
              <a:t>Quarto PPP - </a:t>
            </a:r>
            <a:r>
              <a:rPr lang="pt-BR" altLang="pt-BR" sz="1300" dirty="0" err="1">
                <a:latin typeface="Arial" charset="0"/>
                <a:cs typeface="Arial" charset="0"/>
              </a:rPr>
              <a:t>Pré-parto</a:t>
            </a:r>
            <a:r>
              <a:rPr lang="pt-BR" altLang="pt-BR" sz="1300" dirty="0">
                <a:latin typeface="Arial" charset="0"/>
                <a:cs typeface="Arial" charset="0"/>
              </a:rPr>
              <a:t>, Parto e Pós-Parto (banheira é opcional</a:t>
            </a:r>
            <a:r>
              <a:rPr lang="pt-BR" altLang="pt-BR" sz="1300" dirty="0" smtClean="0">
                <a:latin typeface="Arial" charset="0"/>
                <a:cs typeface="Arial" charset="0"/>
              </a:rPr>
              <a:t>);</a:t>
            </a: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altLang="pt-BR" sz="1300" dirty="0">
                <a:latin typeface="Arial" charset="0"/>
                <a:cs typeface="Arial" charset="0"/>
              </a:rPr>
              <a:t>Banheiro anexo ao quarto PPP para </a:t>
            </a:r>
            <a:r>
              <a:rPr lang="pt-BR" altLang="pt-BR" sz="1300" dirty="0" smtClean="0">
                <a:latin typeface="Arial" charset="0"/>
                <a:cs typeface="Arial" charset="0"/>
              </a:rPr>
              <a:t>parturiente;</a:t>
            </a: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altLang="pt-BR" sz="1300" dirty="0">
                <a:latin typeface="Arial" charset="0"/>
                <a:cs typeface="Arial" charset="0"/>
              </a:rPr>
              <a:t>Área de </a:t>
            </a:r>
            <a:r>
              <a:rPr lang="pt-BR" altLang="pt-BR" sz="1300" dirty="0" smtClean="0">
                <a:latin typeface="Arial" charset="0"/>
                <a:cs typeface="Arial" charset="0"/>
              </a:rPr>
              <a:t>deambulação/estar;</a:t>
            </a: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altLang="pt-BR" sz="1300" dirty="0">
                <a:latin typeface="Arial" charset="0"/>
                <a:cs typeface="Arial" charset="0"/>
              </a:rPr>
              <a:t>Posto de </a:t>
            </a:r>
            <a:r>
              <a:rPr lang="pt-BR" altLang="pt-BR" sz="1300" dirty="0" smtClean="0">
                <a:latin typeface="Arial" charset="0"/>
                <a:cs typeface="Arial" charset="0"/>
              </a:rPr>
              <a:t>enfermagem;</a:t>
            </a: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altLang="pt-BR" sz="1300" dirty="0">
                <a:latin typeface="Arial" charset="0"/>
                <a:cs typeface="Arial" charset="0"/>
              </a:rPr>
              <a:t>Sala de serviço (instalações de água e elétrica de emergência</a:t>
            </a:r>
            <a:r>
              <a:rPr lang="pt-BR" altLang="pt-BR" sz="1300" dirty="0" smtClean="0">
                <a:latin typeface="Arial" charset="0"/>
                <a:cs typeface="Arial" charset="0"/>
              </a:rPr>
              <a:t>);</a:t>
            </a: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altLang="pt-BR" sz="1300" dirty="0">
                <a:latin typeface="Arial" charset="0"/>
                <a:cs typeface="Arial" charset="0"/>
              </a:rPr>
              <a:t>Área para higienização das mãos (lavatório – um por </a:t>
            </a:r>
            <a:r>
              <a:rPr lang="pt-BR" altLang="pt-BR" sz="1300" dirty="0" smtClean="0">
                <a:latin typeface="Arial" charset="0"/>
                <a:cs typeface="Arial" charset="0"/>
              </a:rPr>
              <a:t>PPP);</a:t>
            </a:r>
          </a:p>
          <a:p>
            <a:pPr algn="just">
              <a:buFontTx/>
              <a:buChar char="-"/>
            </a:pPr>
            <a:endParaRPr lang="pt-BR" altLang="pt-BR" sz="1300" dirty="0" smtClean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altLang="pt-BR" sz="1300" b="1" dirty="0" smtClean="0">
                <a:latin typeface="Arial" charset="0"/>
                <a:cs typeface="Arial" charset="0"/>
              </a:rPr>
              <a:t>Posto de Coleta de Leite humano;</a:t>
            </a:r>
          </a:p>
          <a:p>
            <a:pPr algn="just">
              <a:buFontTx/>
              <a:buChar char="-"/>
            </a:pP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altLang="pt-BR" sz="1300" b="1" dirty="0" smtClean="0">
                <a:latin typeface="Arial" charset="0"/>
                <a:cs typeface="Arial" charset="0"/>
              </a:rPr>
              <a:t>Posto de registro das crianças, vinculado ao Cartório do hospital e Maternidade Dona Regina;</a:t>
            </a:r>
          </a:p>
          <a:p>
            <a:pPr marL="0" indent="0" algn="just">
              <a:buNone/>
            </a:pPr>
            <a:r>
              <a:rPr lang="pt-BR" altLang="pt-BR" sz="1300" dirty="0" smtClean="0">
                <a:latin typeface="Arial" charset="0"/>
                <a:cs typeface="Arial" charset="0"/>
              </a:rPr>
              <a:t> </a:t>
            </a:r>
            <a:endParaRPr lang="pt-BR" altLang="pt-BR" sz="1300" dirty="0">
              <a:latin typeface="Arial" charset="0"/>
              <a:cs typeface="Arial" charset="0"/>
            </a:endParaRPr>
          </a:p>
          <a:p>
            <a:pPr algn="just">
              <a:buFontTx/>
              <a:buChar char="-"/>
            </a:pPr>
            <a:r>
              <a:rPr lang="pt-BR" altLang="pt-BR" sz="1300" dirty="0">
                <a:latin typeface="Arial" charset="0"/>
                <a:cs typeface="Arial" charset="0"/>
              </a:rPr>
              <a:t>Ambientes de apoio (sala de utilidades, quarto de plantão para funcionários, banheiro anexo ao quarto de plantão, sanitário para funcionários -masculino e feminino-, rouparia, copa de distribuição, área para refeição, depósito de material de limpeza)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11560" y="146473"/>
            <a:ext cx="4762872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 de 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Parto Normal</a:t>
            </a:r>
          </a:p>
          <a:p>
            <a:pPr algn="l">
              <a:defRPr/>
            </a:pP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</a:p>
        </p:txBody>
      </p:sp>
      <p:pic>
        <p:nvPicPr>
          <p:cNvPr id="5" name="Picture 8" descr="http://www.blog.saude.gov.br/wp-content/uploads/2011/12/rede_cegon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632"/>
            <a:ext cx="1148725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71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71255" y="1916832"/>
            <a:ext cx="7745505" cy="2476797"/>
          </a:xfrm>
        </p:spPr>
        <p:txBody>
          <a:bodyPr/>
          <a:lstStyle/>
          <a:p>
            <a:r>
              <a:rPr lang="pt-BR" sz="2000" dirty="0" smtClean="0"/>
              <a:t>Considerando a portaria 11 de 7 de janeiro de 2015, M</a:t>
            </a:r>
            <a:r>
              <a:rPr lang="pt-BR" sz="2000" dirty="0" smtClean="0">
                <a:solidFill>
                  <a:schemeClr val="tx1"/>
                </a:solidFill>
              </a:rPr>
              <a:t>S</a:t>
            </a:r>
            <a:r>
              <a:rPr lang="pt-BR" altLang="pt-BR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/</a:t>
            </a:r>
            <a:r>
              <a:rPr lang="pt-BR" sz="2000" dirty="0" smtClean="0"/>
              <a:t>GM, Seção III artigo 24, o valor de incentivo financeiro para ampliação  de área  física de unidade de um estabelecimento hospitalar publico para implantação de CPN e de, no máximo;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sz="2000" dirty="0" smtClean="0"/>
              <a:t>II- Para </a:t>
            </a:r>
            <a:r>
              <a:rPr lang="pt-BR" sz="2000" dirty="0" err="1" smtClean="0"/>
              <a:t>CPNp</a:t>
            </a:r>
            <a:r>
              <a:rPr lang="pt-BR" sz="2000" dirty="0" smtClean="0"/>
              <a:t> de 5 (cinco) quartos PPP: RS 540.000.00 (quinhentos e quarenta mil reais)</a:t>
            </a:r>
            <a:endParaRPr lang="pt-BR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Incentivo Financeiro de investimento 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179512" y="4413041"/>
            <a:ext cx="8784976" cy="224676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pt-BR" altLang="pt-BR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Paragrafo único;</a:t>
            </a:r>
          </a:p>
          <a:p>
            <a:r>
              <a:rPr lang="pt-BR" altLang="pt-B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Uma vez publicada a portaria de habilitação de que trata o artigo 26, o repasse do incentivo financeiro de investimento para ampliação de que trata esta seção será realizado pelo Fundo Nacional de Saúde ao Fundo de saúde do ente federativo beneficiário. </a:t>
            </a:r>
          </a:p>
          <a:p>
            <a:endParaRPr lang="pt-BR" altLang="pt-BR" sz="1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altLang="pt-BR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 – Primeira parcela, equivalente de 20% do total aprovado, repassada após a publicação da portaria especifica de habilitação; e </a:t>
            </a:r>
          </a:p>
          <a:p>
            <a:endParaRPr lang="pt-BR" altLang="pt-BR" sz="1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altLang="pt-BR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II </a:t>
            </a:r>
            <a:r>
              <a:rPr lang="pt-BR" altLang="pt-BR" sz="1400" dirty="0">
                <a:solidFill>
                  <a:schemeClr val="bg1"/>
                </a:solidFill>
                <a:latin typeface="Arial" charset="0"/>
                <a:cs typeface="Arial" charset="0"/>
              </a:rPr>
              <a:t>– </a:t>
            </a:r>
            <a:r>
              <a:rPr lang="pt-BR" altLang="pt-BR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Segunda parcela, equivalente a 80% do valor aprovado, mediante a inserção no SISMOB-Sistema de </a:t>
            </a:r>
            <a:r>
              <a:rPr lang="pt-BR" altLang="pt-BR" sz="1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informacao</a:t>
            </a:r>
            <a:r>
              <a:rPr lang="pt-BR" altLang="pt-BR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........</a:t>
            </a:r>
          </a:p>
        </p:txBody>
      </p:sp>
    </p:spTree>
    <p:extLst>
      <p:ext uri="{BB962C8B-B14F-4D97-AF65-F5344CB8AC3E}">
        <p14:creationId xmlns:p14="http://schemas.microsoft.com/office/powerpoint/2010/main" xmlns="" val="36068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Considerando a portaria 11 de 7 de janeiro de 2015, M</a:t>
            </a:r>
            <a:r>
              <a:rPr lang="pt-BR" sz="2000" dirty="0">
                <a:solidFill>
                  <a:schemeClr val="tx1"/>
                </a:solidFill>
              </a:rPr>
              <a:t>S</a:t>
            </a:r>
            <a:r>
              <a:rPr lang="pt-BR" altLang="pt-BR" sz="2000" dirty="0">
                <a:solidFill>
                  <a:schemeClr val="tx1"/>
                </a:solidFill>
                <a:latin typeface="Arial" charset="0"/>
                <a:cs typeface="Arial" charset="0"/>
              </a:rPr>
              <a:t>/</a:t>
            </a:r>
            <a:r>
              <a:rPr lang="pt-BR" sz="2000" dirty="0"/>
              <a:t>GM, Seção </a:t>
            </a:r>
            <a:r>
              <a:rPr lang="pt-BR" sz="2000" dirty="0" smtClean="0"/>
              <a:t>IV </a:t>
            </a:r>
            <a:r>
              <a:rPr lang="pt-BR" sz="2000" dirty="0"/>
              <a:t>artigo </a:t>
            </a:r>
            <a:r>
              <a:rPr lang="pt-BR" sz="2000" dirty="0" smtClean="0"/>
              <a:t>36, do incentivo financeiro de custeio mensal do CPN</a:t>
            </a:r>
          </a:p>
          <a:p>
            <a:pPr marL="0" indent="0">
              <a:buNone/>
            </a:pPr>
            <a:endParaRPr lang="pt-BR" sz="2000" dirty="0" smtClean="0"/>
          </a:p>
          <a:p>
            <a:r>
              <a:rPr lang="pt-BR" sz="2000" dirty="0" smtClean="0"/>
              <a:t>II- RS 100.000.00 , para </a:t>
            </a:r>
            <a:r>
              <a:rPr lang="pt-BR" sz="2000" dirty="0" err="1" smtClean="0"/>
              <a:t>CPNp</a:t>
            </a:r>
            <a:r>
              <a:rPr lang="pt-BR" sz="2000" dirty="0" smtClean="0"/>
              <a:t> 5 PPP.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Incentivo de Custeio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179512" y="4365104"/>
            <a:ext cx="8784976" cy="11695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endParaRPr lang="pt-BR" altLang="pt-BR" sz="1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pt-BR" altLang="pt-BR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A</a:t>
            </a:r>
            <a:r>
              <a:rPr lang="pt-BR" altLang="pt-B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rtigo 39 </a:t>
            </a:r>
            <a:r>
              <a:rPr lang="pt-BR" sz="1400" dirty="0">
                <a:solidFill>
                  <a:schemeClr val="bg1"/>
                </a:solidFill>
              </a:rPr>
              <a:t>§ 1</a:t>
            </a:r>
            <a:r>
              <a:rPr lang="pt-BR" sz="1400" dirty="0" smtClean="0">
                <a:solidFill>
                  <a:schemeClr val="bg1"/>
                </a:solidFill>
              </a:rPr>
              <a:t>º</a:t>
            </a:r>
            <a:r>
              <a:rPr lang="pt-BR" altLang="pt-B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Os recursos  de incentivo financeiro de que trata esta seção serão repassados  pelo Fundo Nacional de Saúde, na modalidade Fundo a Fundo, aos fundos de saúde estaduais e dos municípios em conformidade com a </a:t>
            </a:r>
            <a:r>
              <a:rPr lang="pt-BR" altLang="pt-BR" sz="14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pactuacao</a:t>
            </a:r>
            <a:r>
              <a:rPr lang="pt-BR" altLang="pt-BR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na respectiva CIB . </a:t>
            </a:r>
          </a:p>
          <a:p>
            <a:endParaRPr lang="pt-BR" altLang="pt-BR" sz="14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Centro formador de residentes em enf. Obstétrica;</a:t>
            </a:r>
          </a:p>
          <a:p>
            <a:pPr marL="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Curso de formação de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d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oulas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para os trabalhadores da saúde e para a  comunidade;</a:t>
            </a:r>
          </a:p>
          <a:p>
            <a:pPr marL="0" indent="0">
              <a:buNone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Curso de educadores perinatais para todos os trabalhadores da saúde;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Cursos de aperfeiçoamento do método canguru para todos os profissionais da saúde;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Entre outros.</a:t>
            </a:r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59631" y="570156"/>
            <a:ext cx="6120681" cy="1054250"/>
          </a:xfrm>
        </p:spPr>
        <p:txBody>
          <a:bodyPr/>
          <a:lstStyle/>
          <a:p>
            <a:r>
              <a:rPr lang="pt-BR" sz="3200" b="1" dirty="0" smtClean="0"/>
              <a:t>Ações a ser desenvolvidas</a:t>
            </a:r>
            <a:endParaRPr lang="pt-BR" sz="3200" b="1" dirty="0"/>
          </a:p>
        </p:txBody>
      </p:sp>
      <p:pic>
        <p:nvPicPr>
          <p:cNvPr id="4" name="Picture 8" descr="http://www.blog.saude.gov.br/wp-content/uploads/2011/12/rede_cegon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8895" y="332656"/>
            <a:ext cx="1340181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68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a Dura">
  <a:themeElements>
    <a:clrScheme name="Capa Dur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pa Dur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a Dur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920</TotalTime>
  <Words>990</Words>
  <Application>Microsoft Office PowerPoint</Application>
  <PresentationFormat>Apresentação na tela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Capa Dura</vt:lpstr>
      <vt:lpstr>Slide 1</vt:lpstr>
      <vt:lpstr>Centro de Parto Normal O que é?</vt:lpstr>
      <vt:lpstr>Centro de Parto Normal O que deve garantir?</vt:lpstr>
      <vt:lpstr>Centro de Parto Normal ... O que deve garantir?</vt:lpstr>
      <vt:lpstr>Centro de Parto Normal Equipe (CPN com 05 leitos)</vt:lpstr>
      <vt:lpstr>Centro de Parto Normal Estrutura</vt:lpstr>
      <vt:lpstr>Incentivo Financeiro de investimento </vt:lpstr>
      <vt:lpstr>Incentivo de Custeio</vt:lpstr>
      <vt:lpstr>Ações a ser desenvolvidas</vt:lpstr>
      <vt:lpstr>Centro de Parto Normal Maria Flor</vt:lpstr>
      <vt:lpstr>Slide 11</vt:lpstr>
      <vt:lpstr>Slide 12</vt:lpstr>
      <vt:lpstr>Slide 13</vt:lpstr>
      <vt:lpstr>JUSTIFICATIVA</vt:lpstr>
      <vt:lpstr>PROPOSTA</vt:lpstr>
      <vt:lpstr>Referências</vt:lpstr>
      <vt:lpstr>Slide 17</vt:lpstr>
    </vt:vector>
  </TitlesOfParts>
  <Company>Datasus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Manoel de Souza Marques</dc:creator>
  <cp:lastModifiedBy>lanna.cavalcante</cp:lastModifiedBy>
  <cp:revision>108</cp:revision>
  <dcterms:created xsi:type="dcterms:W3CDTF">2016-03-15T16:34:41Z</dcterms:created>
  <dcterms:modified xsi:type="dcterms:W3CDTF">2017-03-24T17:34:35Z</dcterms:modified>
</cp:coreProperties>
</file>