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18" r:id="rId4"/>
    <p:sldId id="31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17" r:id="rId21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00"/>
    <a:srgbClr val="008000"/>
    <a:srgbClr val="0054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FFA9-4AD5-471D-ABB0-883A38FCD325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7510-D6DA-4DC2-8604-A8E8CFFD12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035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2F9B-3A4B-4B93-B4A6-284B817332AC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E3F1-D17C-4EFF-A281-467784DE7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14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1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79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64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3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03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3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96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8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2885-5A58-44B2-8D89-FBF5EE18C1C8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CF3A-0BBB-42EF-B77B-8BB255865E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41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252520" cy="6957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54260" y="0"/>
            <a:ext cx="9144000" cy="3888432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PROJETO DE READEQUAÇÃO DA REDE FÍSICA DO SUS ORIUNDA DE INVESTIMENTOS REALIZADOS PELO FNS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60032" y="5792295"/>
            <a:ext cx="4283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Arllérico André Silva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Superintendente de ADM da SEMUS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Enfermeiro Esp. em Gestão em Saúde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084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45435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Considerando que a </a:t>
            </a:r>
            <a:r>
              <a:rPr lang="en-US" sz="2800" dirty="0" err="1"/>
              <a:t>população</a:t>
            </a:r>
            <a:r>
              <a:rPr lang="en-US" sz="2800" dirty="0"/>
              <a:t> </a:t>
            </a:r>
            <a:r>
              <a:rPr lang="en-US" sz="2800" dirty="0" err="1"/>
              <a:t>beneficiada</a:t>
            </a:r>
            <a:r>
              <a:rPr lang="en-US" sz="2800" dirty="0"/>
              <a:t> </a:t>
            </a:r>
            <a:r>
              <a:rPr lang="en-US" sz="2800" dirty="0" err="1"/>
              <a:t>serão</a:t>
            </a:r>
            <a:r>
              <a:rPr lang="en-US" sz="2800" dirty="0"/>
              <a:t> </a:t>
            </a:r>
            <a:r>
              <a:rPr lang="en-US" sz="2800" dirty="0" err="1"/>
              <a:t>mulheres</a:t>
            </a:r>
            <a:r>
              <a:rPr lang="en-US" sz="2800" dirty="0"/>
              <a:t> da zona </a:t>
            </a:r>
            <a:r>
              <a:rPr lang="en-US" sz="2800" dirty="0" err="1"/>
              <a:t>urbana</a:t>
            </a:r>
            <a:r>
              <a:rPr lang="en-US" sz="2800" dirty="0"/>
              <a:t> e zona rural de Paraíso do Tocantins-TO que é um dos municípios </a:t>
            </a:r>
            <a:r>
              <a:rPr lang="en-US" sz="2800" dirty="0" err="1"/>
              <a:t>prioritários</a:t>
            </a:r>
            <a:r>
              <a:rPr lang="en-US" sz="2800" dirty="0"/>
              <a:t> para a </a:t>
            </a:r>
            <a:r>
              <a:rPr lang="en-US" sz="2800" dirty="0" err="1"/>
              <a:t>Área</a:t>
            </a:r>
            <a:r>
              <a:rPr lang="en-US" sz="2800" dirty="0"/>
              <a:t> </a:t>
            </a:r>
            <a:r>
              <a:rPr lang="en-US" sz="2800" dirty="0" err="1"/>
              <a:t>Técnica</a:t>
            </a:r>
            <a:r>
              <a:rPr lang="en-US" sz="2800" dirty="0"/>
              <a:t> </a:t>
            </a:r>
            <a:r>
              <a:rPr lang="en-US" sz="2800" dirty="0" err="1"/>
              <a:t>Estadual</a:t>
            </a:r>
            <a:r>
              <a:rPr lang="en-US" sz="2800" dirty="0"/>
              <a:t> de Saúde da Mulher, bem como para o Ministério da Saúde no que </a:t>
            </a:r>
            <a:r>
              <a:rPr lang="en-US" sz="2800" dirty="0" err="1"/>
              <a:t>tange</a:t>
            </a:r>
            <a:r>
              <a:rPr lang="en-US" sz="2800" dirty="0"/>
              <a:t> ao </a:t>
            </a:r>
            <a:r>
              <a:rPr lang="en-US" sz="2800" dirty="0" err="1"/>
              <a:t>enfrentamento</a:t>
            </a:r>
            <a:r>
              <a:rPr lang="en-US" sz="2800" dirty="0"/>
              <a:t> do </a:t>
            </a:r>
            <a:r>
              <a:rPr lang="en-US" sz="2800" dirty="0" err="1"/>
              <a:t>câncer</a:t>
            </a:r>
            <a:r>
              <a:rPr lang="en-US" sz="2800" dirty="0"/>
              <a:t> de </a:t>
            </a:r>
            <a:r>
              <a:rPr lang="en-US" sz="2800" dirty="0" err="1"/>
              <a:t>colo</a:t>
            </a:r>
            <a:r>
              <a:rPr lang="en-US" sz="2800" dirty="0"/>
              <a:t> de </a:t>
            </a:r>
            <a:r>
              <a:rPr lang="en-US" sz="2800" dirty="0" err="1"/>
              <a:t>útero</a:t>
            </a:r>
            <a:r>
              <a:rPr lang="en-US" sz="2800" dirty="0"/>
              <a:t> e mama, </a:t>
            </a:r>
            <a:r>
              <a:rPr lang="en-US" sz="2800" dirty="0" err="1"/>
              <a:t>sendo</a:t>
            </a:r>
            <a:r>
              <a:rPr lang="en-US" sz="2800" dirty="0"/>
              <a:t> </a:t>
            </a:r>
            <a:r>
              <a:rPr lang="en-US" sz="2800" dirty="0" err="1"/>
              <a:t>também</a:t>
            </a:r>
            <a:r>
              <a:rPr lang="en-US" sz="2800" dirty="0"/>
              <a:t> referência para o </a:t>
            </a:r>
            <a:r>
              <a:rPr lang="en-US" sz="2800" dirty="0" err="1"/>
              <a:t>exame</a:t>
            </a:r>
            <a:r>
              <a:rPr lang="en-US" sz="2800" dirty="0"/>
              <a:t> de </a:t>
            </a:r>
            <a:r>
              <a:rPr lang="en-US" sz="2800" dirty="0" err="1"/>
              <a:t>mamografia</a:t>
            </a:r>
            <a:r>
              <a:rPr lang="en-US" sz="2800" dirty="0"/>
              <a:t> para 9 municípios (Barrolândia, </a:t>
            </a:r>
            <a:r>
              <a:rPr lang="en-US" sz="2800" dirty="0" err="1"/>
              <a:t>Caseara</a:t>
            </a:r>
            <a:r>
              <a:rPr lang="en-US" sz="2800" dirty="0"/>
              <a:t>, </a:t>
            </a:r>
            <a:r>
              <a:rPr lang="en-US" sz="2800" dirty="0" err="1"/>
              <a:t>Cristalândia</a:t>
            </a:r>
            <a:r>
              <a:rPr lang="en-US" sz="2800" dirty="0"/>
              <a:t>, </a:t>
            </a:r>
            <a:r>
              <a:rPr lang="en-US" sz="2800" dirty="0" err="1"/>
              <a:t>Divinópolis</a:t>
            </a:r>
            <a:r>
              <a:rPr lang="en-US" sz="2800" dirty="0"/>
              <a:t> do Tocantins, </a:t>
            </a:r>
            <a:r>
              <a:rPr lang="en-US" sz="2800" dirty="0" err="1"/>
              <a:t>Marianópolis</a:t>
            </a:r>
            <a:r>
              <a:rPr lang="en-US" sz="2800" dirty="0"/>
              <a:t>, Nova Rosalândia, </a:t>
            </a:r>
            <a:r>
              <a:rPr lang="en-US" sz="2800" dirty="0" err="1"/>
              <a:t>Pium</a:t>
            </a:r>
            <a:r>
              <a:rPr lang="en-US" sz="2800" dirty="0"/>
              <a:t>, Pugmil e Paraíso do Tocantins).</a:t>
            </a:r>
            <a:endParaRPr lang="pt-B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3834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91264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Justifica</a:t>
            </a:r>
            <a:r>
              <a:rPr lang="en-US" sz="3600" b="1" dirty="0"/>
              <a:t>-se a </a:t>
            </a:r>
            <a:r>
              <a:rPr lang="en-US" sz="3600" b="1" dirty="0" err="1"/>
              <a:t>readequação</a:t>
            </a:r>
            <a:r>
              <a:rPr lang="en-US" sz="3600" b="1" dirty="0"/>
              <a:t> da </a:t>
            </a:r>
            <a:r>
              <a:rPr lang="en-US" sz="3600" b="1" dirty="0" err="1"/>
              <a:t>Rede</a:t>
            </a:r>
            <a:r>
              <a:rPr lang="en-US" sz="3600" b="1" dirty="0"/>
              <a:t> Física do Sistema </a:t>
            </a:r>
            <a:r>
              <a:rPr lang="en-US" sz="3600" b="1" dirty="0" err="1"/>
              <a:t>Único</a:t>
            </a:r>
            <a:r>
              <a:rPr lang="en-US" sz="3600" b="1" dirty="0"/>
              <a:t> de Saúde de (</a:t>
            </a:r>
            <a:r>
              <a:rPr lang="en-US" sz="3600" b="1" dirty="0" err="1"/>
              <a:t>Tipo</a:t>
            </a:r>
            <a:r>
              <a:rPr lang="en-US" sz="3600" b="1" dirty="0"/>
              <a:t>: nº 73 Pronto Atendimento - </a:t>
            </a:r>
            <a:r>
              <a:rPr lang="en-US" sz="3600" b="1" dirty="0" err="1"/>
              <a:t>Upa</a:t>
            </a:r>
            <a:r>
              <a:rPr lang="en-US" sz="3600" b="1" dirty="0"/>
              <a:t> Porte I 24 Horas - </a:t>
            </a:r>
            <a:r>
              <a:rPr lang="en-US" sz="3600" b="1" dirty="0" err="1"/>
              <a:t>Subtipo</a:t>
            </a:r>
            <a:r>
              <a:rPr lang="en-US" sz="3600" b="1" dirty="0"/>
              <a:t>: 003 UPA) para </a:t>
            </a:r>
            <a:r>
              <a:rPr lang="en-US" sz="3600" b="1" dirty="0" err="1"/>
              <a:t>estabelecimento</a:t>
            </a:r>
            <a:r>
              <a:rPr lang="en-US" sz="3600" b="1" dirty="0"/>
              <a:t> (</a:t>
            </a:r>
            <a:r>
              <a:rPr lang="en-US" sz="3600" b="1" dirty="0" err="1"/>
              <a:t>Tipo</a:t>
            </a:r>
            <a:r>
              <a:rPr lang="en-US" sz="3600" b="1" dirty="0"/>
              <a:t>: nº 36 Clínica </a:t>
            </a:r>
            <a:r>
              <a:rPr lang="en-US" sz="3600" b="1" dirty="0" err="1"/>
              <a:t>Especializada</a:t>
            </a:r>
            <a:r>
              <a:rPr lang="en-US" sz="3600" b="1" dirty="0"/>
              <a:t>/Amb.Especializado - Clínica da Mulher - </a:t>
            </a:r>
            <a:r>
              <a:rPr lang="en-US" sz="3600" b="1" dirty="0" err="1"/>
              <a:t>Subtipo</a:t>
            </a:r>
            <a:r>
              <a:rPr lang="en-US" sz="3600" b="1" dirty="0"/>
              <a:t>: 009 Outros</a:t>
            </a:r>
            <a:r>
              <a:rPr lang="en-US" sz="3600" b="1" dirty="0" smtClean="0"/>
              <a:t>)</a:t>
            </a:r>
            <a:r>
              <a:rPr lang="en-US" sz="3600" dirty="0"/>
              <a:t>.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69153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4973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n-US" sz="3200" dirty="0" smtClean="0"/>
              <a:t>Readequar </a:t>
            </a:r>
            <a:r>
              <a:rPr lang="en-US" sz="3200" dirty="0"/>
              <a:t>do objeto da proposta de n° 11230.086000/1130-08 Habilitação da UPA 24h Porte I da Portaria GM/MS n° 1.580 de 01 de agosto de 2013, para uma Clínica </a:t>
            </a:r>
            <a:r>
              <a:rPr lang="en-US" sz="3200" dirty="0" err="1"/>
              <a:t>Especializada</a:t>
            </a:r>
            <a:r>
              <a:rPr lang="en-US" sz="3200" dirty="0"/>
              <a:t>/</a:t>
            </a:r>
            <a:r>
              <a:rPr lang="en-US" sz="3200" dirty="0" err="1"/>
              <a:t>Amb</a:t>
            </a:r>
            <a:r>
              <a:rPr lang="en-US" sz="3200" dirty="0"/>
              <a:t>. </a:t>
            </a:r>
            <a:r>
              <a:rPr lang="en-US" sz="3200" dirty="0" err="1"/>
              <a:t>Especializado</a:t>
            </a:r>
            <a:r>
              <a:rPr lang="en-US" sz="3200" dirty="0"/>
              <a:t> (Clínica da Mulher</a:t>
            </a:r>
            <a:r>
              <a:rPr lang="en-US" sz="3200" dirty="0" smtClean="0"/>
              <a:t>).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05094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217443"/>
          </a:xfrm>
        </p:spPr>
        <p:txBody>
          <a:bodyPr>
            <a:noAutofit/>
          </a:bodyPr>
          <a:lstStyle/>
          <a:p>
            <a:pPr lvl="0"/>
            <a:r>
              <a:rPr lang="pt-BR" sz="2400" dirty="0" smtClean="0"/>
              <a:t>Ampliar </a:t>
            </a:r>
            <a:r>
              <a:rPr lang="pt-BR" sz="2400" dirty="0"/>
              <a:t>e fortalecer o atendimento à saúde da mulher;</a:t>
            </a:r>
          </a:p>
          <a:p>
            <a:pPr lvl="0"/>
            <a:r>
              <a:rPr lang="pt-BR" sz="2400" dirty="0"/>
              <a:t>Sensibilizar as mulheres quanto ao                                                                                                                                                          diagnóstico precoce de doenças preveníveis através da educação em saúde;</a:t>
            </a:r>
          </a:p>
          <a:p>
            <a:pPr lvl="0"/>
            <a:r>
              <a:rPr lang="pt-BR" sz="2400" dirty="0"/>
              <a:t>Ampliar o diagnóstico do câncer de mama através do exame de mamografia e ultrassonografia;</a:t>
            </a:r>
          </a:p>
          <a:p>
            <a:pPr lvl="0"/>
            <a:r>
              <a:rPr lang="pt-BR" sz="2400" dirty="0"/>
              <a:t>Ampliar e qualificar a atenção clínica ginecológica e laboratorial, principalmente para as mulheres em fase reprodutiva;</a:t>
            </a:r>
          </a:p>
          <a:p>
            <a:pPr lvl="0"/>
            <a:r>
              <a:rPr lang="pt-BR" sz="2400" dirty="0"/>
              <a:t>Estimular a implantação e implementação do Planejamento Reprodutivo;</a:t>
            </a:r>
          </a:p>
          <a:p>
            <a:pPr lvl="0"/>
            <a:r>
              <a:rPr lang="pt-BR" sz="2400" dirty="0"/>
              <a:t>Promover a atenção obstétrica e neonatal, qualificada e humanizada, incluindo a assistência ao abortamento em condições inseguras;</a:t>
            </a:r>
          </a:p>
          <a:p>
            <a:pPr lvl="0"/>
            <a:r>
              <a:rPr lang="pt-BR" sz="2400" dirty="0"/>
              <a:t>Promover conjuntamente com o programa de IST/AIDS, a prevenção e o controle das IST/AIDS em mulheres;</a:t>
            </a:r>
          </a:p>
          <a:p>
            <a:pPr lvl="0"/>
            <a:r>
              <a:rPr lang="pt-BR" sz="2400" dirty="0"/>
              <a:t>Reduzir a morbimortalidade por câncer de colo de útero e mama;</a:t>
            </a:r>
          </a:p>
          <a:p>
            <a:pPr lvl="0"/>
            <a:r>
              <a:rPr lang="pt-BR" sz="2400" dirty="0"/>
              <a:t>Implementar a atenção à saúde da mulher no </a:t>
            </a:r>
            <a:r>
              <a:rPr lang="pt-BR" sz="2400" dirty="0" smtClean="0"/>
              <a:t>climatério.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923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Nº 3.583, DE 5 DE NOVEMBRO DE 2018</a:t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4973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dirty="0" smtClean="0"/>
              <a:t>Art</a:t>
            </a:r>
            <a:r>
              <a:rPr lang="pt-BR" sz="3200" dirty="0"/>
              <a:t>. 3º O ente federativo interessado </a:t>
            </a:r>
            <a:r>
              <a:rPr lang="pt-BR" sz="3200" dirty="0" smtClean="0"/>
              <a:t>poderá </a:t>
            </a:r>
            <a:r>
              <a:rPr lang="pt-BR" sz="3200" dirty="0"/>
              <a:t>solicitar a readequação da rede física do SUS, por</a:t>
            </a:r>
            <a:br>
              <a:rPr lang="pt-BR" sz="3200" dirty="0"/>
            </a:br>
            <a:r>
              <a:rPr lang="pt-BR" sz="3200" dirty="0"/>
              <a:t>meio da apresentação dos </a:t>
            </a:r>
            <a:r>
              <a:rPr lang="pt-BR" sz="3200" dirty="0" smtClean="0"/>
              <a:t>seguintes documentos: ( 8 Itens – 14 Documentos);</a:t>
            </a:r>
          </a:p>
          <a:p>
            <a:pPr marL="457200" lvl="1" indent="0" algn="just">
              <a:buNone/>
            </a:pPr>
            <a:r>
              <a:rPr lang="pt-BR" sz="3200" dirty="0"/>
              <a:t>VI - demonstração de que a alteração da utilização do imóvel como tipo(s) de estabelecimento(s) de saúde diferente(s) do</a:t>
            </a:r>
            <a:br>
              <a:rPr lang="pt-BR" sz="3200" dirty="0"/>
            </a:br>
            <a:r>
              <a:rPr lang="pt-BR" sz="3200" dirty="0"/>
              <a:t>originalmente acordado foi pactuada na Comissão </a:t>
            </a:r>
            <a:r>
              <a:rPr lang="pt-BR" sz="3200" dirty="0" err="1"/>
              <a:t>Intergestores</a:t>
            </a:r>
            <a:r>
              <a:rPr lang="pt-BR" sz="3200" dirty="0"/>
              <a:t> </a:t>
            </a:r>
            <a:r>
              <a:rPr lang="pt-BR" sz="3200" dirty="0" err="1"/>
              <a:t>Bipartite</a:t>
            </a:r>
            <a:r>
              <a:rPr lang="pt-BR" sz="3200" dirty="0"/>
              <a:t> - CIB; </a:t>
            </a:r>
            <a:br>
              <a:rPr lang="pt-BR" sz="3200" dirty="0"/>
            </a:br>
            <a:endParaRPr lang="pt-BR" sz="3200" dirty="0" smtClean="0"/>
          </a:p>
          <a:p>
            <a:pPr marL="457200" lvl="1" indent="0" algn="just">
              <a:buNone/>
            </a:pPr>
            <a:r>
              <a:rPr lang="pt-BR" sz="3200" dirty="0"/>
              <a:t/>
            </a:r>
            <a:br>
              <a:rPr lang="pt-BR" sz="3200" dirty="0"/>
            </a:b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5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2814" t="19319" r="18155" b="15498"/>
          <a:stretch/>
        </p:blipFill>
        <p:spPr>
          <a:xfrm>
            <a:off x="0" y="-16345"/>
            <a:ext cx="9144000" cy="68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62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33067" t="19769" r="18408" b="15048"/>
          <a:stretch/>
        </p:blipFill>
        <p:spPr>
          <a:xfrm>
            <a:off x="0" y="25509"/>
            <a:ext cx="9144000" cy="65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33066" t="19319" r="17903" b="145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33067" t="20218" r="18155" b="15947"/>
          <a:stretch/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32814" t="20668" r="18409" b="145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5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488" y="836712"/>
            <a:ext cx="9131512" cy="4622392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/>
              <a:t>IDENTIFICAÇÃO: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Estado: </a:t>
            </a:r>
            <a:r>
              <a:rPr lang="pt-BR" sz="3200" dirty="0"/>
              <a:t>Tocantins</a:t>
            </a:r>
            <a:br>
              <a:rPr lang="pt-BR" sz="3200" dirty="0"/>
            </a:br>
            <a:r>
              <a:rPr lang="pt-BR" sz="3200" b="1" dirty="0"/>
              <a:t>Município: </a:t>
            </a:r>
            <a:r>
              <a:rPr lang="pt-BR" sz="3200" dirty="0"/>
              <a:t>Paraíso do Tocantins</a:t>
            </a:r>
            <a:br>
              <a:rPr lang="pt-BR" sz="3200" dirty="0"/>
            </a:br>
            <a:r>
              <a:rPr lang="pt-BR" sz="3200" b="1" dirty="0"/>
              <a:t>Prefeito: </a:t>
            </a:r>
            <a:r>
              <a:rPr lang="pt-BR" sz="3200" dirty="0"/>
              <a:t>Moisés Nogueira Avelino</a:t>
            </a:r>
            <a:br>
              <a:rPr lang="pt-BR" sz="3200" dirty="0"/>
            </a:br>
            <a:r>
              <a:rPr lang="pt-BR" sz="3200" b="1" dirty="0"/>
              <a:t>Secretária Municipal de Saúde: </a:t>
            </a:r>
            <a:r>
              <a:rPr lang="pt-BR" sz="3200" dirty="0"/>
              <a:t>Rosirene Gomes Leal</a:t>
            </a:r>
            <a:br>
              <a:rPr lang="pt-BR" sz="3200" dirty="0"/>
            </a:br>
            <a:r>
              <a:rPr lang="pt-BR" sz="3200" b="1" dirty="0"/>
              <a:t> 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 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ÓRGÃO EXECUTOR: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dirty="0"/>
              <a:t>Secretaria Municipal de Saúde de Paraíso do Tocantins-TO</a:t>
            </a:r>
            <a:endParaRPr lang="pt-BR" sz="32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124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pt-B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PROPONENTE</a:t>
            </a:r>
            <a:endParaRPr lang="pt-BR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5"/>
          <a:stretch/>
        </p:blipFill>
        <p:spPr>
          <a:xfrm>
            <a:off x="-43554" y="0"/>
            <a:ext cx="918755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3966" y="6669360"/>
            <a:ext cx="4860033" cy="188640"/>
          </a:xfrm>
        </p:spPr>
        <p:txBody>
          <a:bodyPr>
            <a:normAutofit fontScale="90000"/>
          </a:bodyPr>
          <a:lstStyle/>
          <a:p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r>
              <a:rPr lang="pt-BR" sz="8000" b="1" dirty="0">
                <a:solidFill>
                  <a:srgbClr val="003600"/>
                </a:solidFill>
              </a:rPr>
              <a:t/>
            </a:r>
            <a:br>
              <a:rPr lang="pt-BR" sz="8000" b="1" dirty="0">
                <a:solidFill>
                  <a:srgbClr val="003600"/>
                </a:solidFill>
              </a:rPr>
            </a:br>
            <a:r>
              <a:rPr lang="pt-BR" sz="8000" b="1" dirty="0" smtClean="0">
                <a:solidFill>
                  <a:srgbClr val="003600"/>
                </a:solidFill>
              </a:rPr>
              <a:t/>
            </a:r>
            <a:br>
              <a:rPr lang="pt-BR" sz="8000" b="1" dirty="0" smtClean="0">
                <a:solidFill>
                  <a:srgbClr val="003600"/>
                </a:solidFill>
              </a:rPr>
            </a:br>
            <a:r>
              <a:rPr lang="pt-BR" dirty="0" smtClean="0">
                <a:solidFill>
                  <a:srgbClr val="003600"/>
                </a:solidFill>
                <a:latin typeface="Britannic Bold" panose="020B0903060703020204" pitchFamily="34" charset="0"/>
              </a:rPr>
              <a:t/>
            </a:r>
            <a:br>
              <a:rPr lang="pt-BR" dirty="0" smtClean="0">
                <a:solidFill>
                  <a:srgbClr val="003600"/>
                </a:solidFill>
                <a:latin typeface="Britannic Bold" panose="020B0903060703020204" pitchFamily="34" charset="0"/>
              </a:rPr>
            </a:br>
            <a:r>
              <a:rPr lang="pt-BR" dirty="0">
                <a:solidFill>
                  <a:srgbClr val="003600"/>
                </a:solidFill>
                <a:latin typeface="Britannic Bold" panose="020B0903060703020204" pitchFamily="34" charset="0"/>
              </a:rPr>
              <a:t/>
            </a:r>
            <a:br>
              <a:rPr lang="pt-BR" dirty="0">
                <a:solidFill>
                  <a:srgbClr val="003600"/>
                </a:solidFill>
                <a:latin typeface="Britannic Bold" panose="020B0903060703020204" pitchFamily="34" charset="0"/>
              </a:rPr>
            </a:br>
            <a:endParaRPr lang="pt-BR" sz="2000" b="1" dirty="0">
              <a:solidFill>
                <a:srgbClr val="003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2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488" y="836712"/>
            <a:ext cx="9131512" cy="4622392"/>
          </a:xfrm>
        </p:spPr>
        <p:txBody>
          <a:bodyPr>
            <a:normAutofit/>
          </a:bodyPr>
          <a:lstStyle/>
          <a:p>
            <a:r>
              <a:rPr lang="en-US" sz="4000" b="1" dirty="0"/>
              <a:t>READEQUAÇÃO DA REDE FÍSICA DO SUS DE 73-PRONTO ATENDIMENTO: (UPA PORTE I) PARA 36-CLÍNICA ESPECIALIZADA/AMB. ESPECIALIZADO (CLÍNICA DA MULHER) DE PARAÍSO DO TOCANTINS-TO</a:t>
            </a:r>
            <a:endParaRPr lang="pt-BR" sz="40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124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pt-B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PROPOSTA</a:t>
            </a:r>
            <a:endParaRPr lang="pt-BR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7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9216" y="1268760"/>
            <a:ext cx="9131512" cy="1773583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3100" b="1" dirty="0"/>
              <a:t>DECRETO Nº 9.380, DE 22 DE MAIO DE </a:t>
            </a:r>
            <a:r>
              <a:rPr lang="pt-BR" sz="3100" b="1" dirty="0" smtClean="0"/>
              <a:t>2018;</a:t>
            </a:r>
            <a:br>
              <a:rPr lang="pt-BR" sz="3100" b="1" dirty="0" smtClean="0"/>
            </a:br>
            <a:r>
              <a:rPr lang="pt-BR" sz="3100" b="1" dirty="0" smtClean="0"/>
              <a:t>* PORTARIA </a:t>
            </a:r>
            <a:r>
              <a:rPr lang="pt-BR" sz="3100" b="1" dirty="0"/>
              <a:t>Nº 3.583, DE 5 DE NOVEMBRO DE </a:t>
            </a:r>
            <a:r>
              <a:rPr lang="pt-BR" sz="3100" b="1" dirty="0" smtClean="0"/>
              <a:t>2018.</a:t>
            </a:r>
            <a:r>
              <a:rPr lang="pt-BR" sz="3100" dirty="0" smtClean="0"/>
              <a:t> 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dirty="0" smtClean="0"/>
              <a:t> 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pt-BR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LEGISLAÇÃO</a:t>
            </a:r>
            <a:endParaRPr lang="pt-BR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21455" r="30771" b="10634"/>
          <a:stretch/>
        </p:blipFill>
        <p:spPr bwMode="auto">
          <a:xfrm>
            <a:off x="179512" y="1610333"/>
            <a:ext cx="4818411" cy="52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8" t="16185" r="33952" b="12687"/>
          <a:stretch/>
        </p:blipFill>
        <p:spPr bwMode="auto">
          <a:xfrm>
            <a:off x="5255568" y="1638053"/>
            <a:ext cx="3888432" cy="52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E INFRAESTRUTURA</a:t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145435"/>
          </a:xfrm>
        </p:spPr>
        <p:txBody>
          <a:bodyPr>
            <a:noAutofit/>
          </a:bodyPr>
          <a:lstStyle/>
          <a:p>
            <a:pPr algn="just"/>
            <a:r>
              <a:rPr lang="pt-BR" sz="3600" dirty="0"/>
              <a:t>O município de Paraíso do Tocantins possui uma extensão territorial de 1.268,06 km² está situado na região central do estado do Tocantins na Região Norte do Brasil às margens da BR 153 (Belém-Brasília) a 62 km de Palmas, capital do </a:t>
            </a:r>
            <a:r>
              <a:rPr lang="pt-BR" sz="3600" dirty="0" smtClean="0"/>
              <a:t>estado.</a:t>
            </a:r>
          </a:p>
          <a:p>
            <a:pPr algn="just"/>
            <a:r>
              <a:rPr lang="pt-BR" sz="3600" dirty="0" smtClean="0"/>
              <a:t>População </a:t>
            </a:r>
            <a:r>
              <a:rPr lang="pt-BR" sz="3600" dirty="0"/>
              <a:t>Estimada (IBGE/2018): 50.602 </a:t>
            </a:r>
            <a:r>
              <a:rPr lang="pt-BR" sz="3600" dirty="0" smtClean="0"/>
              <a:t>hab.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E INFRAESTRUTURA</a:t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145435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Estabelecimento de Saúde UPA </a:t>
            </a:r>
            <a:r>
              <a:rPr lang="pt-BR" sz="3600" dirty="0"/>
              <a:t>PORTE I 24 HORAS (</a:t>
            </a:r>
            <a:r>
              <a:rPr lang="en-US" sz="3600" dirty="0"/>
              <a:t>objeto da proposta de n° 11230.086000/1130-08) </a:t>
            </a:r>
            <a:r>
              <a:rPr lang="pt-BR" sz="3600" dirty="0" smtClean="0"/>
              <a:t>construída no </a:t>
            </a:r>
            <a:r>
              <a:rPr lang="en-US" sz="3600" dirty="0"/>
              <a:t>endereço quadra 108, rua Pará esquina com a rua Araguaia, Setor Oeste</a:t>
            </a:r>
            <a:r>
              <a:rPr lang="en-US" sz="3600" dirty="0" smtClean="0"/>
              <a:t>.</a:t>
            </a:r>
          </a:p>
          <a:p>
            <a:pPr marL="0" indent="0" algn="just">
              <a:buNone/>
            </a:pPr>
            <a:r>
              <a:rPr lang="en-US" sz="3600" dirty="0" smtClean="0"/>
              <a:t>* (OBJETO DE SAÚDE NÃO UTILIZADO).</a:t>
            </a:r>
            <a:endParaRPr lang="pt-BR" sz="3600" dirty="0"/>
          </a:p>
          <a:p>
            <a:pPr algn="just"/>
            <a:r>
              <a:rPr lang="pt-BR" sz="3600" dirty="0" smtClean="0"/>
              <a:t>Obra </a:t>
            </a:r>
            <a:r>
              <a:rPr lang="pt-BR" sz="3600" dirty="0"/>
              <a:t>finalizada/atestado de conclusão em 8 de </a:t>
            </a:r>
            <a:r>
              <a:rPr lang="pt-BR" sz="3600" dirty="0" smtClean="0"/>
              <a:t>janeiro </a:t>
            </a:r>
            <a:r>
              <a:rPr lang="pt-BR" sz="3600" dirty="0"/>
              <a:t>de </a:t>
            </a:r>
            <a:r>
              <a:rPr lang="pt-BR" sz="3600" dirty="0" smtClean="0"/>
              <a:t>2016</a:t>
            </a:r>
            <a:r>
              <a:rPr lang="pt-BR" sz="3600" dirty="0"/>
              <a:t>.</a:t>
            </a:r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607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579296" cy="5145435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Flexibilização via MS quanto a Rede Física do SUS sem funcionamento; (Outras finalidades).</a:t>
            </a:r>
          </a:p>
          <a:p>
            <a:pPr algn="just"/>
            <a:r>
              <a:rPr lang="en-US" sz="3600" dirty="0" smtClean="0"/>
              <a:t>Grande </a:t>
            </a:r>
            <a:r>
              <a:rPr lang="en-US" sz="3600" dirty="0"/>
              <a:t>dificuldade que os municípios </a:t>
            </a:r>
            <a:r>
              <a:rPr lang="en-US" sz="3600" dirty="0" err="1"/>
              <a:t>estão</a:t>
            </a:r>
            <a:r>
              <a:rPr lang="en-US" sz="3600" dirty="0"/>
              <a:t> </a:t>
            </a:r>
            <a:r>
              <a:rPr lang="en-US" sz="3600" dirty="0" err="1"/>
              <a:t>tendo</a:t>
            </a:r>
            <a:r>
              <a:rPr lang="en-US" sz="3600" dirty="0"/>
              <a:t> para </a:t>
            </a:r>
            <a:r>
              <a:rPr lang="en-US" sz="3600" dirty="0" err="1"/>
              <a:t>custear</a:t>
            </a:r>
            <a:r>
              <a:rPr lang="en-US" sz="3600" dirty="0"/>
              <a:t> os </a:t>
            </a:r>
            <a:r>
              <a:rPr lang="en-US" sz="3600" dirty="0" err="1" smtClean="0"/>
              <a:t>serviços</a:t>
            </a:r>
            <a:r>
              <a:rPr lang="en-US" sz="3600" dirty="0" smtClean="0"/>
              <a:t>;</a:t>
            </a:r>
          </a:p>
          <a:p>
            <a:pPr algn="just"/>
            <a:r>
              <a:rPr lang="en-US" sz="3600" dirty="0"/>
              <a:t>O</a:t>
            </a:r>
            <a:r>
              <a:rPr lang="en-US" sz="3600" dirty="0" smtClean="0"/>
              <a:t> </a:t>
            </a:r>
            <a:r>
              <a:rPr lang="en-US" sz="3600" dirty="0"/>
              <a:t>incentivo financeiro a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repassado</a:t>
            </a:r>
            <a:r>
              <a:rPr lang="en-US" sz="3600" dirty="0"/>
              <a:t> </a:t>
            </a:r>
            <a:r>
              <a:rPr lang="en-US" sz="3600" dirty="0" err="1"/>
              <a:t>pelos</a:t>
            </a:r>
            <a:r>
              <a:rPr lang="en-US" sz="3600" dirty="0"/>
              <a:t> </a:t>
            </a:r>
            <a:r>
              <a:rPr lang="en-US" sz="3600" dirty="0" err="1"/>
              <a:t>entes</a:t>
            </a:r>
            <a:r>
              <a:rPr lang="en-US" sz="3600" dirty="0"/>
              <a:t> </a:t>
            </a:r>
            <a:r>
              <a:rPr lang="en-US" sz="3600" dirty="0" err="1"/>
              <a:t>federativos</a:t>
            </a:r>
            <a:r>
              <a:rPr lang="en-US" sz="3600" dirty="0"/>
              <a:t> é </a:t>
            </a:r>
            <a:r>
              <a:rPr lang="en-US" sz="3600" dirty="0" err="1"/>
              <a:t>insuficiente</a:t>
            </a:r>
            <a:r>
              <a:rPr lang="en-US" sz="3600" dirty="0"/>
              <a:t> para </a:t>
            </a:r>
            <a:r>
              <a:rPr lang="en-US" sz="3600" dirty="0" err="1"/>
              <a:t>manter</a:t>
            </a:r>
            <a:r>
              <a:rPr lang="en-US" sz="3600" dirty="0"/>
              <a:t> os </a:t>
            </a:r>
            <a:r>
              <a:rPr lang="en-US" sz="3600" dirty="0" err="1" smtClean="0"/>
              <a:t>serviços</a:t>
            </a:r>
            <a:r>
              <a:rPr lang="en-US" sz="3600" dirty="0" smtClean="0"/>
              <a:t>;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079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45435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/>
              <a:t>Os 14 </a:t>
            </a:r>
            <a:r>
              <a:rPr lang="en-US" sz="3000" dirty="0"/>
              <a:t>municípios que compõe a região de saúde do cantão do Estado do Tocantins referenciados ao município de Paraíso do Tocantins-TO </a:t>
            </a:r>
            <a:r>
              <a:rPr lang="en-US" sz="3000" dirty="0" err="1"/>
              <a:t>não</a:t>
            </a:r>
            <a:r>
              <a:rPr lang="en-US" sz="3000" dirty="0"/>
              <a:t> </a:t>
            </a:r>
            <a:r>
              <a:rPr lang="en-US" sz="3000" dirty="0" err="1"/>
              <a:t>demonstraram</a:t>
            </a:r>
            <a:r>
              <a:rPr lang="en-US" sz="3000" dirty="0"/>
              <a:t> </a:t>
            </a:r>
            <a:r>
              <a:rPr lang="en-US" sz="3000" dirty="0" err="1"/>
              <a:t>interesse</a:t>
            </a:r>
            <a:r>
              <a:rPr lang="en-US" sz="3000" dirty="0"/>
              <a:t> em </a:t>
            </a:r>
            <a:r>
              <a:rPr lang="en-US" sz="3000" dirty="0" err="1"/>
              <a:t>realizar</a:t>
            </a:r>
            <a:r>
              <a:rPr lang="en-US" sz="3000" dirty="0"/>
              <a:t> </a:t>
            </a:r>
            <a:r>
              <a:rPr lang="en-US" sz="3000" dirty="0" err="1"/>
              <a:t>consórcios</a:t>
            </a:r>
            <a:r>
              <a:rPr lang="en-US" sz="3000" dirty="0"/>
              <a:t> e/</a:t>
            </a:r>
            <a:r>
              <a:rPr lang="en-US" sz="3000" dirty="0" err="1"/>
              <a:t>ou</a:t>
            </a:r>
            <a:r>
              <a:rPr lang="en-US" sz="3000" dirty="0"/>
              <a:t> </a:t>
            </a:r>
            <a:r>
              <a:rPr lang="en-US" sz="3000" dirty="0" err="1" smtClean="0"/>
              <a:t>contrapartida</a:t>
            </a:r>
            <a:r>
              <a:rPr lang="en-US" sz="3000" dirty="0" smtClean="0"/>
              <a:t>;</a:t>
            </a:r>
          </a:p>
          <a:p>
            <a:pPr algn="just"/>
            <a:r>
              <a:rPr lang="en-US" sz="3000" dirty="0" smtClean="0"/>
              <a:t>Pactuação: Monte Santo, </a:t>
            </a:r>
            <a:r>
              <a:rPr lang="en-US" sz="3000" dirty="0" err="1" smtClean="0"/>
              <a:t>Pium</a:t>
            </a:r>
            <a:r>
              <a:rPr lang="en-US" sz="3000" dirty="0" smtClean="0"/>
              <a:t> e </a:t>
            </a:r>
            <a:r>
              <a:rPr lang="en-US" sz="3000" dirty="0" err="1" smtClean="0"/>
              <a:t>Chapada</a:t>
            </a:r>
            <a:r>
              <a:rPr lang="en-US" sz="3000" dirty="0" smtClean="0"/>
              <a:t> de </a:t>
            </a:r>
            <a:r>
              <a:rPr lang="en-US" sz="3000" dirty="0" err="1" smtClean="0"/>
              <a:t>Areia</a:t>
            </a:r>
            <a:r>
              <a:rPr lang="en-US" sz="3000" dirty="0" smtClean="0"/>
              <a:t>;</a:t>
            </a:r>
          </a:p>
          <a:p>
            <a:pPr algn="just"/>
            <a:r>
              <a:rPr lang="en-US" sz="3000" dirty="0"/>
              <a:t>Considerando que o dia 13 de </a:t>
            </a:r>
            <a:r>
              <a:rPr lang="en-US" sz="3000" dirty="0" err="1"/>
              <a:t>novembro</a:t>
            </a:r>
            <a:r>
              <a:rPr lang="en-US" sz="3000" dirty="0"/>
              <a:t> de 2017 foi solicitado através do Ofício 400/2017 - GPMA de / Paraíso do Tocantins-TO ao </a:t>
            </a:r>
            <a:r>
              <a:rPr lang="en-US" sz="3000" dirty="0" err="1"/>
              <a:t>Ministro</a:t>
            </a:r>
            <a:r>
              <a:rPr lang="en-US" sz="3000" dirty="0"/>
              <a:t> da Saúde, o </a:t>
            </a:r>
            <a:r>
              <a:rPr lang="en-US" sz="3000" dirty="0" err="1"/>
              <a:t>Excelentíssimo</a:t>
            </a:r>
            <a:r>
              <a:rPr lang="en-US" sz="3000" dirty="0"/>
              <a:t> </a:t>
            </a:r>
            <a:r>
              <a:rPr lang="en-US" sz="3000" dirty="0" err="1"/>
              <a:t>Senhor</a:t>
            </a:r>
            <a:r>
              <a:rPr lang="en-US" sz="3000" dirty="0"/>
              <a:t> Ricardo Barros a </a:t>
            </a:r>
            <a:r>
              <a:rPr lang="en-US" sz="3000" dirty="0" err="1"/>
              <a:t>substituição</a:t>
            </a:r>
            <a:r>
              <a:rPr lang="en-US" sz="3000" dirty="0"/>
              <a:t> do objeto da </a:t>
            </a:r>
            <a:r>
              <a:rPr lang="en-US" sz="3000" dirty="0" smtClean="0"/>
              <a:t>proposta.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4598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6"/>
          <a:stretch/>
        </p:blipFill>
        <p:spPr>
          <a:xfrm>
            <a:off x="0" y="5459104"/>
            <a:ext cx="9144000" cy="1398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</a:t>
            </a:r>
            <a: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45435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C</a:t>
            </a:r>
            <a:r>
              <a:rPr lang="en-US" sz="2800" dirty="0" smtClean="0"/>
              <a:t>onsiderando </a:t>
            </a:r>
            <a:r>
              <a:rPr lang="en-US" sz="2800" dirty="0"/>
              <a:t>a </a:t>
            </a:r>
            <a:r>
              <a:rPr lang="en-US" sz="2800" dirty="0" err="1"/>
              <a:t>grande</a:t>
            </a:r>
            <a:r>
              <a:rPr lang="en-US" sz="2800" dirty="0"/>
              <a:t> </a:t>
            </a:r>
            <a:r>
              <a:rPr lang="en-US" sz="2800" dirty="0" err="1"/>
              <a:t>demanda</a:t>
            </a:r>
            <a:r>
              <a:rPr lang="en-US" sz="2800" dirty="0"/>
              <a:t> de </a:t>
            </a:r>
            <a:r>
              <a:rPr lang="en-US" sz="2800" dirty="0" err="1"/>
              <a:t>atendimentos</a:t>
            </a:r>
            <a:r>
              <a:rPr lang="en-US" sz="2800" dirty="0"/>
              <a:t> à saúde da </a:t>
            </a:r>
            <a:r>
              <a:rPr lang="en-US" sz="2800" dirty="0" err="1"/>
              <a:t>mulher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área</a:t>
            </a:r>
            <a:r>
              <a:rPr lang="en-US" sz="2800" dirty="0"/>
              <a:t> </a:t>
            </a:r>
            <a:r>
              <a:rPr lang="en-US" sz="2800" dirty="0" err="1"/>
              <a:t>médica</a:t>
            </a:r>
            <a:r>
              <a:rPr lang="en-US" sz="2800" dirty="0"/>
              <a:t> de </a:t>
            </a:r>
            <a:r>
              <a:rPr lang="en-US" sz="2800" dirty="0" err="1"/>
              <a:t>Ginecologia</a:t>
            </a:r>
            <a:r>
              <a:rPr lang="en-US" sz="2800" dirty="0"/>
              <a:t>, </a:t>
            </a:r>
            <a:r>
              <a:rPr lang="en-US" sz="2800" dirty="0" err="1"/>
              <a:t>Obstetrícia</a:t>
            </a:r>
            <a:r>
              <a:rPr lang="en-US" sz="2800" dirty="0"/>
              <a:t>, </a:t>
            </a:r>
            <a:r>
              <a:rPr lang="en-US" sz="2800" dirty="0" err="1"/>
              <a:t>Mastologia</a:t>
            </a:r>
            <a:r>
              <a:rPr lang="en-US" sz="2800" dirty="0"/>
              <a:t>, </a:t>
            </a:r>
            <a:r>
              <a:rPr lang="en-US" sz="2800" dirty="0" err="1"/>
              <a:t>Endocrinologia</a:t>
            </a:r>
            <a:r>
              <a:rPr lang="en-US" sz="2800" dirty="0"/>
              <a:t>, e </a:t>
            </a:r>
            <a:r>
              <a:rPr lang="en-US" sz="2800" dirty="0" err="1"/>
              <a:t>realização</a:t>
            </a:r>
            <a:r>
              <a:rPr lang="en-US" sz="2800" dirty="0"/>
              <a:t> de </a:t>
            </a:r>
            <a:r>
              <a:rPr lang="en-US" sz="2800" dirty="0" err="1"/>
              <a:t>exames</a:t>
            </a:r>
            <a:r>
              <a:rPr lang="en-US" sz="2800" dirty="0"/>
              <a:t> (</a:t>
            </a:r>
            <a:r>
              <a:rPr lang="en-US" sz="2800" dirty="0" err="1"/>
              <a:t>Mamografia</a:t>
            </a:r>
            <a:r>
              <a:rPr lang="en-US" sz="2800" dirty="0"/>
              <a:t>, </a:t>
            </a:r>
            <a:r>
              <a:rPr lang="en-US" sz="2800" dirty="0" err="1"/>
              <a:t>Ultrassonografia</a:t>
            </a:r>
            <a:r>
              <a:rPr lang="en-US" sz="2800" dirty="0"/>
              <a:t> e outros), </a:t>
            </a:r>
            <a:r>
              <a:rPr lang="en-US" sz="2800" dirty="0" err="1"/>
              <a:t>oferecidas</a:t>
            </a:r>
            <a:r>
              <a:rPr lang="en-US" sz="2800" dirty="0"/>
              <a:t> pelo município de Paraíso do Tocantins-TO à </a:t>
            </a:r>
            <a:r>
              <a:rPr lang="en-US" sz="2800" dirty="0" err="1"/>
              <a:t>população</a:t>
            </a:r>
            <a:r>
              <a:rPr lang="en-US" sz="2800" dirty="0"/>
              <a:t> </a:t>
            </a:r>
            <a:r>
              <a:rPr lang="en-US" sz="2800" dirty="0" err="1"/>
              <a:t>residente</a:t>
            </a:r>
            <a:r>
              <a:rPr lang="en-US" sz="2800" dirty="0"/>
              <a:t> e região de saúde do </a:t>
            </a:r>
            <a:r>
              <a:rPr lang="en-US" sz="2800" dirty="0" smtClean="0"/>
              <a:t>cantão;</a:t>
            </a:r>
          </a:p>
          <a:p>
            <a:pPr algn="just"/>
            <a:r>
              <a:rPr lang="en-US" sz="2800" dirty="0"/>
              <a:t>Considerando que o </a:t>
            </a:r>
            <a:r>
              <a:rPr lang="en-US" sz="2800" dirty="0" err="1"/>
              <a:t>câncer</a:t>
            </a:r>
            <a:r>
              <a:rPr lang="en-US" sz="2800" dirty="0"/>
              <a:t> de mama é o </a:t>
            </a:r>
            <a:r>
              <a:rPr lang="en-US" sz="2800" dirty="0" err="1"/>
              <a:t>câncer</a:t>
            </a:r>
            <a:r>
              <a:rPr lang="en-US" sz="2800" dirty="0"/>
              <a:t>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comum</a:t>
            </a:r>
            <a:r>
              <a:rPr lang="en-US" sz="2800" dirty="0"/>
              <a:t> entre as </a:t>
            </a:r>
            <a:r>
              <a:rPr lang="en-US" sz="2800" dirty="0" err="1"/>
              <a:t>mulheres</a:t>
            </a:r>
            <a:r>
              <a:rPr lang="en-US" sz="2800" dirty="0"/>
              <a:t> no </a:t>
            </a:r>
            <a:r>
              <a:rPr lang="en-US" sz="2800" dirty="0" err="1"/>
              <a:t>mundo</a:t>
            </a:r>
            <a:r>
              <a:rPr lang="en-US" sz="2800" dirty="0"/>
              <a:t> e no </a:t>
            </a:r>
            <a:r>
              <a:rPr lang="en-US" sz="2800" dirty="0" smtClean="0"/>
              <a:t>Brasil;</a:t>
            </a:r>
          </a:p>
          <a:p>
            <a:pPr algn="just"/>
            <a:r>
              <a:rPr lang="en-US" sz="2800" dirty="0"/>
              <a:t>Considerando que o </a:t>
            </a:r>
            <a:r>
              <a:rPr lang="en-US" sz="2800" dirty="0" err="1"/>
              <a:t>câncer</a:t>
            </a:r>
            <a:r>
              <a:rPr lang="en-US" sz="2800" dirty="0"/>
              <a:t> de </a:t>
            </a:r>
            <a:r>
              <a:rPr lang="en-US" sz="2800" dirty="0" err="1"/>
              <a:t>colo</a:t>
            </a:r>
            <a:r>
              <a:rPr lang="en-US" sz="2800" dirty="0"/>
              <a:t> de </a:t>
            </a:r>
            <a:r>
              <a:rPr lang="en-US" sz="2800" dirty="0" err="1"/>
              <a:t>útero</a:t>
            </a:r>
            <a:r>
              <a:rPr lang="en-US" sz="2800" dirty="0"/>
              <a:t> é o </a:t>
            </a:r>
            <a:r>
              <a:rPr lang="en-US" sz="2800" dirty="0" err="1"/>
              <a:t>terceiro</a:t>
            </a:r>
            <a:r>
              <a:rPr lang="en-US" sz="2800" dirty="0"/>
              <a:t> tumor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 smtClean="0"/>
              <a:t>frequente</a:t>
            </a:r>
            <a:r>
              <a:rPr lang="en-US" sz="2800" dirty="0" smtClean="0"/>
              <a:t> </a:t>
            </a:r>
            <a:r>
              <a:rPr lang="en-US" sz="2800" dirty="0"/>
              <a:t>e a </a:t>
            </a:r>
            <a:r>
              <a:rPr lang="en-US" sz="2800" dirty="0" err="1"/>
              <a:t>quarta</a:t>
            </a:r>
            <a:r>
              <a:rPr lang="en-US" sz="2800" dirty="0"/>
              <a:t> </a:t>
            </a:r>
            <a:r>
              <a:rPr lang="en-US" sz="2800" dirty="0" smtClean="0"/>
              <a:t>principal causa </a:t>
            </a:r>
            <a:r>
              <a:rPr lang="en-US" sz="2800" dirty="0"/>
              <a:t>de </a:t>
            </a:r>
            <a:r>
              <a:rPr lang="en-US" sz="2800" dirty="0" err="1"/>
              <a:t>morte</a:t>
            </a:r>
            <a:r>
              <a:rPr lang="en-US" sz="2800" dirty="0"/>
              <a:t> de </a:t>
            </a:r>
            <a:r>
              <a:rPr lang="en-US" sz="2800" dirty="0" err="1"/>
              <a:t>mulheres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câncer</a:t>
            </a:r>
            <a:r>
              <a:rPr lang="en-US" sz="2800" dirty="0"/>
              <a:t> no </a:t>
            </a:r>
            <a:r>
              <a:rPr lang="en-US" sz="2800" dirty="0" smtClean="0"/>
              <a:t>Brasil;</a:t>
            </a:r>
          </a:p>
        </p:txBody>
      </p:sp>
    </p:spTree>
    <p:extLst>
      <p:ext uri="{BB962C8B-B14F-4D97-AF65-F5344CB8AC3E}">
        <p14:creationId xmlns:p14="http://schemas.microsoft.com/office/powerpoint/2010/main" val="1335091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739</Words>
  <Application>Microsoft Office PowerPoint</Application>
  <PresentationFormat>Apresentação na tela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PROJETO DE READEQUAÇÃO DA REDE FÍSICA DO SUS ORIUNDA DE INVESTIMENTOS REALIZADOS PELO FNS</vt:lpstr>
      <vt:lpstr>IDENTIFICAÇÃO: Estado: Tocantins Município: Paraíso do Tocantins Prefeito: Moisés Nogueira Avelino Secretária Municipal de Saúde: Rosirene Gomes Leal     ÓRGÃO EXECUTOR: Secretaria Municipal de Saúde de Paraíso do Tocantins-TO</vt:lpstr>
      <vt:lpstr>READEQUAÇÃO DA REDE FÍSICA DO SUS DE 73-PRONTO ATENDIMENTO: (UPA PORTE I) PARA 36-CLÍNICA ESPECIALIZADA/AMB. ESPECIALIZADO (CLÍNICA DA MULHER) DE PARAÍSO DO TOCANTINS-TO</vt:lpstr>
      <vt:lpstr>DECRETO Nº 9.380, DE 22 DE MAIO DE 2018; * PORTARIA Nº 3.583, DE 5 DE NOVEMBRO DE 2018.      </vt:lpstr>
      <vt:lpstr>CARACTERIZAÇÃO E INFRAESTRUTURA </vt:lpstr>
      <vt:lpstr>CARACTERIZAÇÃO E INFRAESTRUTURA </vt:lpstr>
      <vt:lpstr>JUSTIFICATIVA </vt:lpstr>
      <vt:lpstr>JUSTIFICATIVA </vt:lpstr>
      <vt:lpstr>JUSTIFICATIVA </vt:lpstr>
      <vt:lpstr>JUSTIFICATIVA </vt:lpstr>
      <vt:lpstr>Justifica-se a readequação da Rede Física do Sistema Único de Saúde de (Tipo: nº 73 Pronto Atendimento - Upa Porte I 24 Horas - Subtipo: 003 UPA) para estabelecimento (Tipo: nº 36 Clínica Especializada/Amb.Especializado - Clínica da Mulher - Subtipo: 009 Outros). </vt:lpstr>
      <vt:lpstr>OBJETIVO GERAL </vt:lpstr>
      <vt:lpstr>OBJETIVOS ESPECÍFICOS </vt:lpstr>
      <vt:lpstr>PORTARIA Nº 3.583, DE 5 DE NOVEMBRO DE 2018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OBRIGADO!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Municipal de</dc:title>
  <dc:creator>Ana Paula</dc:creator>
  <cp:lastModifiedBy>Deusa de canaa Miranda Parriao de Souza</cp:lastModifiedBy>
  <cp:revision>288</cp:revision>
  <cp:lastPrinted>2018-03-19T19:47:39Z</cp:lastPrinted>
  <dcterms:created xsi:type="dcterms:W3CDTF">2017-07-10T15:41:26Z</dcterms:created>
  <dcterms:modified xsi:type="dcterms:W3CDTF">2018-12-05T12:44:47Z</dcterms:modified>
</cp:coreProperties>
</file>