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26" r:id="rId2"/>
    <p:sldId id="362" r:id="rId3"/>
    <p:sldId id="363" r:id="rId4"/>
    <p:sldId id="323" r:id="rId5"/>
  </p:sldIdLst>
  <p:sldSz cx="9144000" cy="6858000" type="screen4x3"/>
  <p:notesSz cx="6669088" cy="9926638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878" autoAdjust="0"/>
  </p:normalViewPr>
  <p:slideViewPr>
    <p:cSldViewPr>
      <p:cViewPr>
        <p:scale>
          <a:sx n="70" d="100"/>
          <a:sy n="70" d="100"/>
        </p:scale>
        <p:origin x="-5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F9B7E91-5600-4A93-AEBE-592B538C9AD5}" type="datetimeFigureOut">
              <a:rPr lang="pt-BR"/>
              <a:pPr>
                <a:defRPr/>
              </a:pPr>
              <a:t>16/09/2020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 smtClean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66750" y="4714875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77825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C49E1DA-66C6-439F-9AE2-817B55FF025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3A15D-BB4D-415E-A3B4-0855186B31C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4CA9A-4DCF-4F76-996C-3B1040A18F8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92A62-ECBB-4F9E-8F4C-6DD6E8110BB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ítulo e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abela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pt-BR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A19590-2E84-4E90-8DB8-22A7602A8B2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42471F-6041-4F8E-9E88-4D385FBFE4C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9CE77A-950B-4E17-91A3-FC8EDCF9B63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EA030-BFC6-4814-9DCE-9F0260B5944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CC9D5D-226E-4728-B4DA-4A963C242F3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7D831-4ABF-46C9-BDC7-426D8581A7C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82C6F-75FB-497E-A796-54A53667435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339FB-6DA2-4B52-A78D-3161D4AF4E5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905C65-8ADB-4726-8AC3-836693ECA1C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8921DB9-4F9D-4240-9247-E785E5A3600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ço Reservado para Conteúdo 2"/>
          <p:cNvSpPr>
            <a:spLocks noGrp="1"/>
          </p:cNvSpPr>
          <p:nvPr>
            <p:ph idx="1"/>
          </p:nvPr>
        </p:nvSpPr>
        <p:spPr>
          <a:xfrm>
            <a:off x="971600" y="1844675"/>
            <a:ext cx="7992888" cy="3240088"/>
          </a:xfrm>
        </p:spPr>
        <p:txBody>
          <a:bodyPr/>
          <a:lstStyle/>
          <a:p>
            <a:pPr algn="ctr">
              <a:buFontTx/>
              <a:buNone/>
            </a:pPr>
            <a:r>
              <a:rPr lang="pt-BR" sz="4400" b="1" dirty="0" smtClean="0">
                <a:latin typeface="Candara" pitchFamily="34" charset="0"/>
              </a:rPr>
              <a:t>Homologação de </a:t>
            </a:r>
          </a:p>
          <a:p>
            <a:pPr algn="ctr">
              <a:buFontTx/>
              <a:buNone/>
            </a:pPr>
            <a:r>
              <a:rPr lang="pt-BR" sz="4400" b="1" dirty="0" smtClean="0">
                <a:latin typeface="Candara" pitchFamily="34" charset="0"/>
              </a:rPr>
              <a:t>Ad Referendum</a:t>
            </a:r>
          </a:p>
          <a:p>
            <a:pPr algn="ctr">
              <a:buFontTx/>
              <a:buNone/>
            </a:pPr>
            <a:r>
              <a:rPr lang="pt-BR" sz="4000" dirty="0" smtClean="0">
                <a:latin typeface="Candara" pitchFamily="34" charset="0"/>
              </a:rPr>
              <a:t>Remanejamento de Teto Físico/Financeiro da PPI</a:t>
            </a:r>
          </a:p>
          <a:p>
            <a:pPr algn="ctr">
              <a:buFontTx/>
              <a:buNone/>
            </a:pPr>
            <a:endParaRPr lang="pt-BR" sz="3400" dirty="0" smtClean="0">
              <a:latin typeface="Candara" pitchFamily="34" charset="0"/>
            </a:endParaRPr>
          </a:p>
          <a:p>
            <a:pPr algn="ctr">
              <a:buFontTx/>
              <a:buNone/>
            </a:pPr>
            <a:r>
              <a:rPr lang="pt-BR" sz="3600" b="1" dirty="0" smtClean="0">
                <a:latin typeface="Candara" pitchFamily="34" charset="0"/>
              </a:rPr>
              <a:t>CIB 17/09/2020</a:t>
            </a:r>
          </a:p>
        </p:txBody>
      </p:sp>
      <p:sp>
        <p:nvSpPr>
          <p:cNvPr id="2051" name="object 4"/>
          <p:cNvSpPr>
            <a:spLocks noChangeArrowheads="1"/>
          </p:cNvSpPr>
          <p:nvPr/>
        </p:nvSpPr>
        <p:spPr bwMode="auto">
          <a:xfrm>
            <a:off x="0" y="0"/>
            <a:ext cx="733425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pt-BR"/>
          </a:p>
        </p:txBody>
      </p:sp>
      <p:pic>
        <p:nvPicPr>
          <p:cNvPr id="2052" name="Imagem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4350" y="7938"/>
            <a:ext cx="3529013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0" name="object 4"/>
          <p:cNvSpPr>
            <a:spLocks noChangeArrowheads="1"/>
          </p:cNvSpPr>
          <p:nvPr/>
        </p:nvSpPr>
        <p:spPr bwMode="auto">
          <a:xfrm>
            <a:off x="0" y="0"/>
            <a:ext cx="733425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pt-BR"/>
          </a:p>
        </p:txBody>
      </p:sp>
      <p:pic>
        <p:nvPicPr>
          <p:cNvPr id="3111" name="Imagem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4350" y="7938"/>
            <a:ext cx="3529013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Espaço Reservado para Tabela 6"/>
          <p:cNvGraphicFramePr>
            <a:graphicFrameLocks noGrp="1"/>
          </p:cNvGraphicFramePr>
          <p:nvPr>
            <p:ph type="tbl" idx="1"/>
          </p:nvPr>
        </p:nvGraphicFramePr>
        <p:xfrm>
          <a:off x="755575" y="764704"/>
          <a:ext cx="8208912" cy="5904658"/>
        </p:xfrm>
        <a:graphic>
          <a:graphicData uri="http://schemas.openxmlformats.org/drawingml/2006/table">
            <a:tbl>
              <a:tblPr/>
              <a:tblGrid>
                <a:gridCol w="2010500"/>
                <a:gridCol w="2010500"/>
                <a:gridCol w="606944"/>
                <a:gridCol w="887655"/>
                <a:gridCol w="1016631"/>
                <a:gridCol w="1016631"/>
                <a:gridCol w="660051"/>
              </a:tblGrid>
              <a:tr h="200817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Município - JAÚ DO TOCANTINS  Modalidade: Ambulatorial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635922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Municipio Encaminhador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Agregado ( Código e Descrição)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Teto Físico / Ano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Teto Financeiro / Ano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Município Detentor do Teto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Município Receptor do Teto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Parecer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74925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JAÚ DO TOCANTINS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020201XXXX - BIOQUÍMICA INTERMEDIÁRIA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558,65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FIGUEIRÓPOLIS    (Gestão Municipal)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JAÚ DO TOCANTINS  (Gestão Municipal)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FAVORÁVEL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7492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020201XXXX - BIOQUÍMICA SIMPLES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3153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7.293,69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FIGUEIRÓPOLIS    (Gestão Municipal)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JAÚ DO TOCANTINS  (Gestão Municipal)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FAVORÁVEL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7492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020202XXXX - HEMATOLOGIA SIMPLES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1.580,00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FIGUEIRÓPOLIS    (Gestão Municipal)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JAÚ DO TOCANTINS  (Gestão Municipal)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FAVORÁVEL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7492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020203XXXX - IMUNOLOGIA SIMPLES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2.527,55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FIGUEIRÓPOLIS    (Gestão Municipal)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JAÚ DO TOCANTINS  (Gestão Municipal)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FAVORÁVEL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7492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020205XXXX - UROANÁLISE SIMPLES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1.992,45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FIGUEIRÓPOLIS    (Gestão Municipal)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JAÚ DO TOCANTINS  (Gestão Municipal)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FAVORÁVEL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7492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020208XXXX - MICROBIOLOGIA SIMPLES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713,51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FIGUEIRÓPOLIS    (Gestão Municipal)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JAÚ DO TOCANTINS  (Gestão Municipal)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FAVORÁVEL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836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4659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14.665,86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pt-BR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* Os valores dos tetos </a:t>
                      </a:r>
                      <a:r>
                        <a:rPr lang="pt-BR" sz="6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fisicos</a:t>
                      </a:r>
                      <a:r>
                        <a:rPr lang="pt-BR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/financeiros correspondem aos  valores que estavam  em </a:t>
                      </a:r>
                      <a:r>
                        <a:rPr lang="pt-BR" sz="6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Figueirópolis</a:t>
                      </a:r>
                      <a:r>
                        <a:rPr lang="pt-BR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(Gestão Municipal).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ço Reservado para Conteúdo 2"/>
          <p:cNvSpPr>
            <a:spLocks noGrp="1"/>
          </p:cNvSpPr>
          <p:nvPr>
            <p:ph idx="1"/>
          </p:nvPr>
        </p:nvSpPr>
        <p:spPr>
          <a:xfrm>
            <a:off x="1115616" y="764704"/>
            <a:ext cx="7632700" cy="936104"/>
          </a:xfrm>
        </p:spPr>
        <p:txBody>
          <a:bodyPr/>
          <a:lstStyle/>
          <a:p>
            <a:pPr algn="ctr">
              <a:buFontTx/>
              <a:buNone/>
            </a:pPr>
            <a:r>
              <a:rPr lang="pt-BR" sz="4400" b="1" dirty="0" smtClean="0">
                <a:latin typeface="Candara" pitchFamily="34" charset="0"/>
              </a:rPr>
              <a:t>PROPOSTA</a:t>
            </a:r>
            <a:r>
              <a:rPr lang="pt-BR" sz="4800" dirty="0" smtClean="0">
                <a:latin typeface="Candara" pitchFamily="34" charset="0"/>
              </a:rPr>
              <a:t> - </a:t>
            </a:r>
            <a:r>
              <a:rPr lang="pt-BR" sz="3600" b="1" dirty="0" smtClean="0">
                <a:latin typeface="Candara" pitchFamily="34" charset="0"/>
              </a:rPr>
              <a:t>CIB 16/09/2020</a:t>
            </a:r>
          </a:p>
        </p:txBody>
      </p:sp>
      <p:sp>
        <p:nvSpPr>
          <p:cNvPr id="2051" name="object 4"/>
          <p:cNvSpPr>
            <a:spLocks noChangeArrowheads="1"/>
          </p:cNvSpPr>
          <p:nvPr/>
        </p:nvSpPr>
        <p:spPr bwMode="auto">
          <a:xfrm>
            <a:off x="0" y="0"/>
            <a:ext cx="733425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pt-BR"/>
          </a:p>
        </p:txBody>
      </p:sp>
      <p:pic>
        <p:nvPicPr>
          <p:cNvPr id="2052" name="Imagem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4350" y="7938"/>
            <a:ext cx="3529013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Espaço Reservado para Conteúdo 2"/>
          <p:cNvSpPr txBox="1">
            <a:spLocks/>
          </p:cNvSpPr>
          <p:nvPr/>
        </p:nvSpPr>
        <p:spPr bwMode="auto">
          <a:xfrm>
            <a:off x="1187450" y="1844675"/>
            <a:ext cx="7632700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pt-BR" sz="3000" kern="0" dirty="0" smtClean="0">
                <a:latin typeface="Candara" pitchFamily="34" charset="0"/>
              </a:rPr>
              <a:t>Marcar uma reunião extraordinária quando a data do SISMAC não coincidir com a data da reunião da CIB;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pt-BR" sz="3000" kern="0" dirty="0" smtClean="0">
                <a:latin typeface="Candara" pitchFamily="34" charset="0"/>
              </a:rPr>
              <a:t>Aprovando o protoloco ao invés de somente homologar o Ad Referendum;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pt-BR" sz="3000" kern="0" dirty="0" smtClean="0">
                <a:latin typeface="Candara" pitchFamily="34" charset="0"/>
              </a:rPr>
              <a:t>O SISMAC não tem um calendário fixo, só há uma previsão de fechamento 2 dias úteis antes do dia 19 de cada mês, data de envio do valor para o Fundo Nacional.</a:t>
            </a:r>
            <a:endParaRPr kumimoji="0" lang="pt-BR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ndara" pitchFamily="34" charset="0"/>
              <a:ea typeface="+mn-ea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sz="3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ndara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ítulo 1"/>
          <p:cNvSpPr>
            <a:spLocks noGrp="1"/>
          </p:cNvSpPr>
          <p:nvPr>
            <p:ph type="title"/>
          </p:nvPr>
        </p:nvSpPr>
        <p:spPr>
          <a:xfrm>
            <a:off x="539750" y="1125538"/>
            <a:ext cx="8229600" cy="1143000"/>
          </a:xfrm>
        </p:spPr>
        <p:txBody>
          <a:bodyPr/>
          <a:lstStyle/>
          <a:p>
            <a:r>
              <a:rPr lang="pt-BR" smtClean="0">
                <a:latin typeface="Candara" pitchFamily="34" charset="0"/>
              </a:rPr>
              <a:t>OBRIGADA!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  <a:defRPr/>
            </a:pPr>
            <a:endParaRPr lang="pt-BR" dirty="0" smtClean="0"/>
          </a:p>
          <a:p>
            <a:pPr algn="ctr">
              <a:buFontTx/>
              <a:buNone/>
              <a:defRPr/>
            </a:pPr>
            <a:endParaRPr lang="pt-BR" dirty="0" smtClean="0">
              <a:latin typeface="+mj-lt"/>
            </a:endParaRPr>
          </a:p>
          <a:p>
            <a:pPr algn="ctr">
              <a:buFontTx/>
              <a:buNone/>
              <a:defRPr/>
            </a:pPr>
            <a:r>
              <a:rPr lang="pt-BR" dirty="0" smtClean="0">
                <a:latin typeface="Candara" pitchFamily="34" charset="0"/>
              </a:rPr>
              <a:t>PPI - TO</a:t>
            </a:r>
          </a:p>
          <a:p>
            <a:pPr algn="ctr">
              <a:buFontTx/>
              <a:buNone/>
              <a:defRPr/>
            </a:pPr>
            <a:r>
              <a:rPr lang="pt-BR" dirty="0" smtClean="0">
                <a:latin typeface="Candara" pitchFamily="34" charset="0"/>
              </a:rPr>
              <a:t>Telefone: 3218-1777</a:t>
            </a:r>
          </a:p>
          <a:p>
            <a:pPr algn="ctr">
              <a:buFontTx/>
              <a:buNone/>
              <a:defRPr/>
            </a:pPr>
            <a:r>
              <a:rPr lang="pt-BR" dirty="0" smtClean="0">
                <a:latin typeface="Candara" pitchFamily="34" charset="0"/>
              </a:rPr>
              <a:t>E-mail: </a:t>
            </a:r>
            <a:r>
              <a:rPr lang="pt-BR" dirty="0" smtClean="0">
                <a:solidFill>
                  <a:srgbClr val="0066FF"/>
                </a:solidFill>
                <a:latin typeface="Candara" pitchFamily="34" charset="0"/>
              </a:rPr>
              <a:t>ppiassistencialto@gmail.com</a:t>
            </a:r>
            <a:endParaRPr lang="pt-BR" dirty="0">
              <a:solidFill>
                <a:srgbClr val="0066FF"/>
              </a:solidFill>
              <a:latin typeface="Candara" pitchFamily="34" charset="0"/>
            </a:endParaRPr>
          </a:p>
        </p:txBody>
      </p:sp>
      <p:sp>
        <p:nvSpPr>
          <p:cNvPr id="5124" name="object 4"/>
          <p:cNvSpPr>
            <a:spLocks noChangeArrowheads="1"/>
          </p:cNvSpPr>
          <p:nvPr/>
        </p:nvSpPr>
        <p:spPr bwMode="auto">
          <a:xfrm>
            <a:off x="0" y="0"/>
            <a:ext cx="733425" cy="68580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pt-BR"/>
          </a:p>
        </p:txBody>
      </p:sp>
      <p:pic>
        <p:nvPicPr>
          <p:cNvPr id="5125" name="Imagem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4350" y="7938"/>
            <a:ext cx="3529013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2886</TotalTime>
  <Words>263</Words>
  <Application>Microsoft Office PowerPoint</Application>
  <PresentationFormat>Apresentação na tela (4:3)</PresentationFormat>
  <Paragraphs>65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5" baseType="lpstr">
      <vt:lpstr>Design padrão</vt:lpstr>
      <vt:lpstr>Slide 1</vt:lpstr>
      <vt:lpstr>Slide 2</vt:lpstr>
      <vt:lpstr>Slide 3</vt:lpstr>
      <vt:lpstr>OBRIGADA!</vt:lpstr>
    </vt:vector>
  </TitlesOfParts>
  <Company>Kille®Soft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GOVERNO DO ESTADO DO TOCANTINS SECRETARIA DA SAÚDE SUPERINTENDENCIA DE ATENÇÃO E PROMOÇÃO À SAÚDE DIRETORIA DE CONTROLE, REGULAÇÃO, AVALIAÇÃO E AUDITORIA COORDENAÇÃO DE CONTROLE E SISTEMAS DE INFORMAÇÃO</dc:title>
  <dc:creator>branti</dc:creator>
  <cp:lastModifiedBy>02496618107</cp:lastModifiedBy>
  <cp:revision>373</cp:revision>
  <dcterms:created xsi:type="dcterms:W3CDTF">2011-07-05T13:00:54Z</dcterms:created>
  <dcterms:modified xsi:type="dcterms:W3CDTF">2020-09-16T16:41:41Z</dcterms:modified>
</cp:coreProperties>
</file>