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56" r:id="rId2"/>
    <p:sldId id="318" r:id="rId3"/>
    <p:sldId id="320" r:id="rId4"/>
    <p:sldId id="319" r:id="rId5"/>
    <p:sldId id="310" r:id="rId6"/>
    <p:sldId id="321" r:id="rId7"/>
    <p:sldId id="306" r:id="rId8"/>
    <p:sldId id="312" r:id="rId9"/>
    <p:sldId id="313" r:id="rId10"/>
    <p:sldId id="273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5017A-3B5E-4527-A77A-B94F2DD3A420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0F9FBA-A03F-4697-9EB8-38DA87BA6CE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503510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Substituir a parte “e outras informações” por “(dengue,</a:t>
            </a:r>
            <a:r>
              <a:rPr lang="pt-BR" baseline="0" dirty="0" smtClean="0"/>
              <a:t> </a:t>
            </a:r>
            <a:r>
              <a:rPr lang="pt-BR" baseline="0" dirty="0" err="1" smtClean="0"/>
              <a:t>chikungunya</a:t>
            </a:r>
            <a:r>
              <a:rPr lang="pt-BR" baseline="0" dirty="0" smtClean="0"/>
              <a:t>, </a:t>
            </a:r>
            <a:r>
              <a:rPr lang="pt-BR" baseline="0" dirty="0" err="1" smtClean="0"/>
              <a:t>zika</a:t>
            </a:r>
            <a:r>
              <a:rPr lang="pt-BR" baseline="0" dirty="0" smtClean="0"/>
              <a:t> e febre amarela)”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0846207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Indicar</a:t>
            </a:r>
            <a:r>
              <a:rPr lang="pt-BR" baseline="0" dirty="0" smtClean="0"/>
              <a:t> o mês de realização de cada levantamento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</a:rPr>
              <a:t>Indicar</a:t>
            </a:r>
            <a:r>
              <a:rPr lang="pt-BR" baseline="0" dirty="0" smtClean="0">
                <a:solidFill>
                  <a:srgbClr val="FF0000"/>
                </a:solidFill>
              </a:rPr>
              <a:t> MUNICÍPIO, se LIRAa ou LIA e data da execução.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25872555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0F9FBA-A03F-4697-9EB8-38DA87BA6CE2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960558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tângulo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tângulo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tângulo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tângulo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tângulo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tângulo de cantos arredondados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tângulo de cantos arredondados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tângulo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20" name="Imagem 19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93" r="22252"/>
          <a:stretch/>
        </p:blipFill>
        <p:spPr bwMode="auto">
          <a:xfrm>
            <a:off x="6440341" y="6077990"/>
            <a:ext cx="2715895" cy="791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427707"/>
            <a:ext cx="7127428" cy="1394075"/>
          </a:xfrm>
        </p:spPr>
        <p:txBody>
          <a:bodyPr/>
          <a:lstStyle/>
          <a:p>
            <a:r>
              <a:rPr kumimoji="0" lang="pt-BR" dirty="0" smtClean="0"/>
              <a:t>Clique para editar o título mestre</a:t>
            </a:r>
            <a:endParaRPr kumimoji="0" lang="en-US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1772816"/>
            <a:ext cx="8928992" cy="4968552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pic>
        <p:nvPicPr>
          <p:cNvPr id="7" name="Imagem 6"/>
          <p:cNvPicPr/>
          <p:nvPr userDrawn="1"/>
        </p:nvPicPr>
        <p:blipFill rotWithShape="1"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93" r="22252"/>
          <a:stretch/>
        </p:blipFill>
        <p:spPr bwMode="auto">
          <a:xfrm>
            <a:off x="7700712" y="6413696"/>
            <a:ext cx="1437025" cy="442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=""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6" name="Espaço Reservado para Data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tângulo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tângulo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tângulo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tângulo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tângulo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tângulo de cantos arredondados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tângulo de cantos arredondados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tângulo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tângulo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tângulo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tângulo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tângulo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tângulo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E03CEF-8463-410C-9287-84D557CC9E46}" type="datetimeFigureOut">
              <a:rPr lang="pt-BR" smtClean="0"/>
              <a:pPr/>
              <a:t>20/02/2019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609A8E1-FD60-4315-9301-415CB91F712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4282" y="1643050"/>
            <a:ext cx="8672514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pt-BR" dirty="0"/>
              <a:t>Situação dos indicadores relacionados às </a:t>
            </a:r>
            <a:r>
              <a:rPr lang="pt-BR" dirty="0" smtClean="0"/>
              <a:t>arboviroses</a:t>
            </a:r>
            <a:br>
              <a:rPr lang="pt-BR" dirty="0" smtClean="0"/>
            </a:br>
            <a:r>
              <a:rPr lang="pt-BR" dirty="0" smtClean="0"/>
              <a:t>(dengue, chikungunya, Zika)</a:t>
            </a:r>
            <a:endParaRPr lang="pt-BR" dirty="0"/>
          </a:p>
        </p:txBody>
      </p:sp>
      <p:sp>
        <p:nvSpPr>
          <p:cNvPr id="4" name="Subtítulo 3"/>
          <p:cNvSpPr>
            <a:spLocks noGrp="1"/>
          </p:cNvSpPr>
          <p:nvPr>
            <p:ph type="subTitle" idx="1"/>
          </p:nvPr>
        </p:nvSpPr>
        <p:spPr>
          <a:xfrm>
            <a:off x="428596" y="4143380"/>
            <a:ext cx="5871596" cy="1752600"/>
          </a:xfrm>
        </p:spPr>
        <p:txBody>
          <a:bodyPr>
            <a:normAutofit/>
          </a:bodyPr>
          <a:lstStyle/>
          <a:p>
            <a:r>
              <a:rPr lang="pt-BR" sz="2800" b="1" dirty="0" smtClean="0">
                <a:solidFill>
                  <a:schemeClr val="tx1"/>
                </a:solidFill>
              </a:rPr>
              <a:t>Ilha do Bananal</a:t>
            </a:r>
          </a:p>
        </p:txBody>
      </p:sp>
      <p:sp>
        <p:nvSpPr>
          <p:cNvPr id="5" name="Retângulo 4"/>
          <p:cNvSpPr/>
          <p:nvPr/>
        </p:nvSpPr>
        <p:spPr>
          <a:xfrm>
            <a:off x="428596" y="6143644"/>
            <a:ext cx="49183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SES – SVS - DVDVZ</a:t>
            </a:r>
          </a:p>
          <a:p>
            <a:r>
              <a:rPr lang="pt-BR" b="1" i="1" dirty="0" smtClean="0"/>
              <a:t>Gerência de Vigilância das Arboviroses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14404" y="1428736"/>
            <a:ext cx="7315192" cy="1041397"/>
          </a:xfrm>
        </p:spPr>
        <p:txBody>
          <a:bodyPr>
            <a:normAutofit/>
          </a:bodyPr>
          <a:lstStyle/>
          <a:p>
            <a:pPr algn="ctr"/>
            <a:r>
              <a:rPr lang="pt-BR" dirty="0" smtClean="0"/>
              <a:t>Obrigado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500034" y="4786322"/>
            <a:ext cx="339387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b="1" dirty="0" smtClean="0"/>
              <a:t>arbo.tocantins@gmail.com</a:t>
            </a:r>
          </a:p>
          <a:p>
            <a:endParaRPr lang="pt-BR" b="1" dirty="0" smtClean="0"/>
          </a:p>
          <a:p>
            <a:r>
              <a:rPr lang="pt-BR" b="1" dirty="0" smtClean="0"/>
              <a:t>Fones: 3218-3210</a:t>
            </a: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no </a:t>
            </a:r>
            <a:r>
              <a:rPr lang="pt-BR" dirty="0" smtClean="0">
                <a:solidFill>
                  <a:srgbClr val="FF0000"/>
                </a:solidFill>
              </a:rPr>
              <a:t>Tocantins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5" name="Imagem 4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715"/>
          <a:stretch/>
        </p:blipFill>
        <p:spPr>
          <a:xfrm>
            <a:off x="395536" y="2204864"/>
            <a:ext cx="8473878" cy="340319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Diagrama de controle das arboviroses – </a:t>
            </a:r>
            <a:r>
              <a:rPr lang="pt-BR" dirty="0" smtClean="0">
                <a:solidFill>
                  <a:srgbClr val="FF0000"/>
                </a:solidFill>
              </a:rPr>
              <a:t>ILHA DO BANANAL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5496" y="6001543"/>
            <a:ext cx="7704856" cy="307777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Fonte: SINAN ONLINE, em 29-01-2019. (tabulação de casos prováveis)</a:t>
            </a:r>
            <a:endParaRPr lang="pt-B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060848"/>
            <a:ext cx="8414493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1052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720" y="500042"/>
            <a:ext cx="8534752" cy="1394075"/>
          </a:xfrm>
        </p:spPr>
        <p:txBody>
          <a:bodyPr>
            <a:normAutofit/>
          </a:bodyPr>
          <a:lstStyle/>
          <a:p>
            <a:r>
              <a:rPr lang="pt-BR" dirty="0" smtClean="0"/>
              <a:t>Índice de Infestação Predial</a:t>
            </a:r>
            <a:r>
              <a:rPr lang="pt-BR" dirty="0" smtClean="0">
                <a:solidFill>
                  <a:srgbClr val="FF0000"/>
                </a:solidFill>
              </a:rPr>
              <a:t>*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em municípios prioritários da região</a:t>
            </a: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5496" y="5857892"/>
            <a:ext cx="7704856" cy="892552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/>
              <a:t>Parâmetros</a:t>
            </a:r>
            <a:r>
              <a:rPr lang="pt-BR" sz="1400" dirty="0"/>
              <a:t>: </a:t>
            </a:r>
            <a:r>
              <a:rPr lang="pt-BR" sz="1400" b="1" dirty="0"/>
              <a:t>&lt; 1% - </a:t>
            </a:r>
            <a:r>
              <a:rPr lang="pt-BR" sz="1400" dirty="0" smtClean="0"/>
              <a:t>Satisfatório</a:t>
            </a:r>
            <a:r>
              <a:rPr lang="pt-BR" sz="1400" b="1" dirty="0" smtClean="0"/>
              <a:t> </a:t>
            </a:r>
            <a:r>
              <a:rPr lang="pt-BR" sz="2400" b="1" dirty="0" smtClean="0"/>
              <a:t>|</a:t>
            </a:r>
            <a:r>
              <a:rPr lang="pt-BR" sz="1400" b="1" dirty="0" smtClean="0"/>
              <a:t> entre </a:t>
            </a:r>
            <a:r>
              <a:rPr lang="pt-BR" sz="1400" b="1" dirty="0"/>
              <a:t>1% e 3,9% - </a:t>
            </a:r>
            <a:r>
              <a:rPr lang="pt-BR" sz="1400" dirty="0" smtClean="0"/>
              <a:t>Alerta</a:t>
            </a:r>
            <a:r>
              <a:rPr lang="pt-BR" sz="1400" b="1" dirty="0" smtClean="0"/>
              <a:t> </a:t>
            </a:r>
            <a:r>
              <a:rPr lang="pt-BR" sz="2400" b="1" dirty="0"/>
              <a:t>|</a:t>
            </a:r>
            <a:r>
              <a:rPr lang="pt-BR" sz="1400" b="1" dirty="0" smtClean="0"/>
              <a:t> &gt;3,9</a:t>
            </a:r>
            <a:r>
              <a:rPr lang="pt-BR" sz="1400" b="1" dirty="0"/>
              <a:t>% - </a:t>
            </a:r>
            <a:r>
              <a:rPr lang="pt-BR" sz="1400" dirty="0"/>
              <a:t>Risco de </a:t>
            </a:r>
            <a:r>
              <a:rPr lang="pt-BR" sz="1400" dirty="0" smtClean="0"/>
              <a:t>Surto</a:t>
            </a:r>
          </a:p>
          <a:p>
            <a:endParaRPr lang="pt-BR" sz="1400" b="1" dirty="0"/>
          </a:p>
          <a:p>
            <a:r>
              <a:rPr lang="pt-BR" sz="1400" b="1" dirty="0" smtClean="0">
                <a:solidFill>
                  <a:srgbClr val="FF0000"/>
                </a:solidFill>
              </a:rPr>
              <a:t>* Último dado enviado à área técnica.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79077" y="2573338"/>
            <a:ext cx="8368815" cy="2583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288519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Cobertura das visitas domiciliares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pelo menos 80% de cobertura</a:t>
            </a: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Amarelo – </a:t>
            </a:r>
            <a:r>
              <a:rPr lang="pt-BR" sz="1400" dirty="0" smtClean="0"/>
              <a:t>Insatisfatório</a:t>
            </a:r>
            <a:endParaRPr lang="pt-BR" sz="1400" b="1" dirty="0" smtClean="0"/>
          </a:p>
          <a:p>
            <a:r>
              <a:rPr lang="pt-BR" sz="1400" b="1" dirty="0" smtClean="0"/>
              <a:t>Branco– </a:t>
            </a:r>
            <a:r>
              <a:rPr lang="pt-BR" sz="1400" dirty="0"/>
              <a:t>Sem Informação </a:t>
            </a:r>
            <a:r>
              <a:rPr lang="pt-BR" sz="1400" b="1" dirty="0" smtClean="0"/>
              <a:t>|| Laranja – </a:t>
            </a:r>
            <a:r>
              <a:rPr lang="pt-BR" sz="1400" dirty="0"/>
              <a:t>Incoerente</a:t>
            </a:r>
            <a:r>
              <a:rPr lang="pt-BR" sz="1400" b="1" dirty="0" smtClean="0"/>
              <a:t> (acima de 120% precisa ser revisto)</a:t>
            </a:r>
          </a:p>
          <a:p>
            <a:endParaRPr lang="pt-BR" sz="1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366" y="1617663"/>
            <a:ext cx="9022634" cy="3539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428604"/>
            <a:ext cx="8678198" cy="1394075"/>
          </a:xfrm>
        </p:spPr>
        <p:txBody>
          <a:bodyPr>
            <a:normAutofit/>
          </a:bodyPr>
          <a:lstStyle/>
          <a:p>
            <a:r>
              <a:rPr lang="pt-BR" sz="3600" dirty="0" smtClean="0">
                <a:solidFill>
                  <a:schemeClr val="tx1"/>
                </a:solidFill>
              </a:rPr>
              <a:t>Resultados dos ciclos pactuados - 2018</a:t>
            </a:r>
            <a:endParaRPr lang="pt-BR" sz="3600" dirty="0">
              <a:solidFill>
                <a:schemeClr val="tx1"/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0" y="5857892"/>
            <a:ext cx="8394156" cy="954107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Parâmetro</a:t>
            </a:r>
            <a:r>
              <a:rPr lang="pt-BR" sz="1400" dirty="0" smtClean="0"/>
              <a:t>: </a:t>
            </a:r>
            <a:r>
              <a:rPr lang="pt-BR" sz="1400" dirty="0" smtClean="0">
                <a:solidFill>
                  <a:srgbClr val="FF0000"/>
                </a:solidFill>
              </a:rPr>
              <a:t>só são </a:t>
            </a:r>
            <a:r>
              <a:rPr lang="pt-BR" sz="1400" dirty="0">
                <a:solidFill>
                  <a:srgbClr val="FF0000"/>
                </a:solidFill>
              </a:rPr>
              <a:t>contados ciclos com pelo menos 80% de cobertura</a:t>
            </a:r>
            <a:endParaRPr lang="pt-BR" sz="1400" dirty="0" smtClean="0">
              <a:solidFill>
                <a:srgbClr val="FF0000"/>
              </a:solidFill>
            </a:endParaRPr>
          </a:p>
          <a:p>
            <a:r>
              <a:rPr lang="pt-BR" sz="1400" b="1" dirty="0" smtClean="0"/>
              <a:t>Verde – </a:t>
            </a:r>
            <a:r>
              <a:rPr lang="pt-BR" sz="1400" dirty="0"/>
              <a:t>Satisfatório</a:t>
            </a:r>
            <a:r>
              <a:rPr lang="pt-BR" sz="1400" b="1" dirty="0" smtClean="0"/>
              <a:t> || Vermelho– </a:t>
            </a:r>
            <a:r>
              <a:rPr lang="pt-BR" sz="1400" dirty="0" smtClean="0"/>
              <a:t>Insatisfatório</a:t>
            </a:r>
          </a:p>
          <a:p>
            <a:endParaRPr lang="pt-BR" sz="1400" b="1" dirty="0"/>
          </a:p>
          <a:p>
            <a:r>
              <a:rPr lang="pt-BR" sz="1400" b="1" dirty="0" smtClean="0"/>
              <a:t>* </a:t>
            </a:r>
            <a:r>
              <a:rPr lang="pt-BR" sz="1400" dirty="0" smtClean="0"/>
              <a:t>Municípios sem informação no sistema</a:t>
            </a:r>
            <a:endParaRPr lang="pt-BR" sz="1400" b="1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1412776"/>
            <a:ext cx="4143819" cy="43913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0601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4282" y="391851"/>
            <a:ext cx="7670086" cy="1394075"/>
          </a:xfrm>
        </p:spPr>
        <p:txBody>
          <a:bodyPr>
            <a:normAutofit/>
          </a:bodyPr>
          <a:lstStyle/>
          <a:p>
            <a:r>
              <a:rPr lang="pt-BR" sz="3200" dirty="0" smtClean="0">
                <a:solidFill>
                  <a:schemeClr val="tx1"/>
                </a:solidFill>
              </a:rPr>
              <a:t>Número de casos prováveis** (</a:t>
            </a:r>
            <a:r>
              <a:rPr lang="pt-BR" sz="3200" dirty="0">
                <a:solidFill>
                  <a:srgbClr val="FF0000"/>
                </a:solidFill>
              </a:rPr>
              <a:t>d</a:t>
            </a:r>
            <a:r>
              <a:rPr lang="pt-BR" sz="3200" dirty="0" smtClean="0">
                <a:solidFill>
                  <a:srgbClr val="FF0000"/>
                </a:solidFill>
              </a:rPr>
              <a:t>engue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sp>
        <p:nvSpPr>
          <p:cNvPr id="6" name="Retângulo 5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1628800"/>
            <a:ext cx="6709451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12" name="Título 1"/>
          <p:cNvSpPr txBox="1">
            <a:spLocks/>
          </p:cNvSpPr>
          <p:nvPr/>
        </p:nvSpPr>
        <p:spPr>
          <a:xfrm>
            <a:off x="214282" y="391851"/>
            <a:ext cx="8102134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dirty="0" smtClean="0">
                <a:solidFill>
                  <a:schemeClr val="tx1"/>
                </a:solidFill>
              </a:rPr>
              <a:t>Número de casos prováveis** (</a:t>
            </a:r>
            <a:r>
              <a:rPr lang="pt-BR" sz="3200" dirty="0" smtClean="0">
                <a:solidFill>
                  <a:srgbClr val="FF0000"/>
                </a:solidFill>
              </a:rPr>
              <a:t>chikungunya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05252" y="1522413"/>
            <a:ext cx="5171004" cy="4670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35496" y="6215082"/>
            <a:ext cx="8136904" cy="738664"/>
          </a:xfrm>
          <a:prstGeom prst="rect">
            <a:avLst/>
          </a:prstGeom>
          <a:ln>
            <a:noFill/>
          </a:ln>
          <a:effectLst>
            <a:outerShdw blurRad="50800" dist="38100" dir="2700000" algn="tl" rotWithShape="0">
              <a:prstClr val="black">
                <a:alpha val="36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pt-BR" sz="1400" b="1" dirty="0" smtClean="0"/>
              <a:t>* 2019: Dados parciais até o dia 15-02-2019, de acordo com o SINAN ONLINE</a:t>
            </a:r>
          </a:p>
          <a:p>
            <a:r>
              <a:rPr lang="pt-BR" sz="1400" b="1" dirty="0" smtClean="0"/>
              <a:t>** Casos prováveis são todos os notificados, exceto os descartados</a:t>
            </a:r>
          </a:p>
          <a:p>
            <a:r>
              <a:rPr lang="pt-BR" sz="1400" b="1" dirty="0" smtClean="0">
                <a:solidFill>
                  <a:srgbClr val="FF0000"/>
                </a:solidFill>
              </a:rPr>
              <a:t>ÓBITOS?</a:t>
            </a:r>
            <a:endParaRPr lang="pt-BR" sz="1400" b="1" dirty="0">
              <a:solidFill>
                <a:srgbClr val="FF0000"/>
              </a:solidFill>
            </a:endParaRPr>
          </a:p>
        </p:txBody>
      </p:sp>
      <p:sp>
        <p:nvSpPr>
          <p:cNvPr id="9" name="Título 1"/>
          <p:cNvSpPr txBox="1">
            <a:spLocks/>
          </p:cNvSpPr>
          <p:nvPr/>
        </p:nvSpPr>
        <p:spPr>
          <a:xfrm>
            <a:off x="214282" y="391851"/>
            <a:ext cx="7670086" cy="1394075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3200" smtClean="0">
                <a:solidFill>
                  <a:schemeClr val="tx1"/>
                </a:solidFill>
              </a:rPr>
              <a:t>Número de </a:t>
            </a:r>
            <a:r>
              <a:rPr lang="pt-BR" sz="3200" dirty="0" smtClean="0">
                <a:solidFill>
                  <a:schemeClr val="tx1"/>
                </a:solidFill>
              </a:rPr>
              <a:t>casos prováveis** (</a:t>
            </a:r>
            <a:r>
              <a:rPr lang="pt-BR" sz="3200" dirty="0" smtClean="0">
                <a:solidFill>
                  <a:srgbClr val="FF0000"/>
                </a:solidFill>
              </a:rPr>
              <a:t>Zika</a:t>
            </a:r>
            <a:r>
              <a:rPr lang="pt-BR" sz="3200" dirty="0" smtClean="0">
                <a:solidFill>
                  <a:schemeClr val="tx1"/>
                </a:solidFill>
              </a:rPr>
              <a:t>)</a:t>
            </a:r>
            <a:br>
              <a:rPr lang="pt-BR" sz="3200" dirty="0" smtClean="0">
                <a:solidFill>
                  <a:schemeClr val="tx1"/>
                </a:solidFill>
              </a:rPr>
            </a:br>
            <a:r>
              <a:rPr lang="pt-BR" sz="3200" dirty="0" smtClean="0">
                <a:solidFill>
                  <a:schemeClr val="tx1"/>
                </a:solidFill>
              </a:rPr>
              <a:t>2015-2019</a:t>
            </a:r>
            <a:endParaRPr lang="pt-BR" sz="3200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1988" y="1536699"/>
            <a:ext cx="5436316" cy="4633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83732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Urbano">
  <a:themeElements>
    <a:clrScheme name="Ápice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Urbano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lnDef>
      <a:spPr>
        <a:ln w="25400">
          <a:solidFill>
            <a:srgbClr val="0070C0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3776</TotalTime>
  <Words>338</Words>
  <Application>Microsoft Office PowerPoint</Application>
  <PresentationFormat>Apresentação na tela (4:3)</PresentationFormat>
  <Paragraphs>46</Paragraphs>
  <Slides>10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1_Urbano</vt:lpstr>
      <vt:lpstr>Situação dos indicadores relacionados às arboviroses (dengue, chikungunya, Zika)</vt:lpstr>
      <vt:lpstr>Diagrama de controle das arboviroses no Tocantins</vt:lpstr>
      <vt:lpstr>Diagrama de controle das arboviroses – ILHA DO BANANAL</vt:lpstr>
      <vt:lpstr>Índice de Infestação Predial* em municípios prioritários da região</vt:lpstr>
      <vt:lpstr>Cobertura das visitas domiciliares - 2018</vt:lpstr>
      <vt:lpstr>Resultados dos ciclos pactuados - 2018</vt:lpstr>
      <vt:lpstr>Número de casos prováveis** (dengue) 2015-2019</vt:lpstr>
      <vt:lpstr>Slide 8</vt:lpstr>
      <vt:lpstr>Slide 9</vt:lpstr>
      <vt:lpstr>Obrigado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Planilha de Monitoramento</dc:title>
  <dc:creator>fabio.gaiger</dc:creator>
  <cp:lastModifiedBy>16558506874</cp:lastModifiedBy>
  <cp:revision>219</cp:revision>
  <dcterms:created xsi:type="dcterms:W3CDTF">2017-02-15T17:49:47Z</dcterms:created>
  <dcterms:modified xsi:type="dcterms:W3CDTF">2019-02-20T19:50:56Z</dcterms:modified>
</cp:coreProperties>
</file>