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74" r:id="rId4"/>
    <p:sldId id="275" r:id="rId5"/>
    <p:sldId id="278" r:id="rId6"/>
    <p:sldId id="279" r:id="rId7"/>
    <p:sldId id="280" r:id="rId8"/>
    <p:sldId id="264" r:id="rId9"/>
    <p:sldId id="267" r:id="rId10"/>
    <p:sldId id="270" r:id="rId11"/>
    <p:sldId id="271" r:id="rId12"/>
    <p:sldId id="277" r:id="rId1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F34F26-4983-4B9F-A4DC-6B64321051B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74B23F6-4179-4799-B937-14B366D9684D}">
      <dgm:prSet phldrT="[Texto]" custT="1"/>
      <dgm:spPr/>
      <dgm:t>
        <a:bodyPr/>
        <a:lstStyle/>
        <a:p>
          <a:r>
            <a:rPr lang="pt-BR" sz="1800" dirty="0" smtClean="0"/>
            <a:t>ST</a:t>
          </a:r>
          <a:endParaRPr lang="pt-BR" sz="1800" dirty="0"/>
        </a:p>
      </dgm:t>
    </dgm:pt>
    <dgm:pt modelId="{C8432D97-EC9F-4F80-81D0-E025F400B621}" type="parTrans" cxnId="{04ACAE76-27AE-4ED5-BC7C-2DAF0F847ED5}">
      <dgm:prSet/>
      <dgm:spPr/>
      <dgm:t>
        <a:bodyPr/>
        <a:lstStyle/>
        <a:p>
          <a:endParaRPr lang="pt-BR" sz="1800"/>
        </a:p>
      </dgm:t>
    </dgm:pt>
    <dgm:pt modelId="{763753D1-9BD3-4F7D-ADFF-493F76EDE158}" type="sibTrans" cxnId="{04ACAE76-27AE-4ED5-BC7C-2DAF0F847ED5}">
      <dgm:prSet/>
      <dgm:spPr/>
      <dgm:t>
        <a:bodyPr/>
        <a:lstStyle/>
        <a:p>
          <a:endParaRPr lang="pt-BR" sz="1800"/>
        </a:p>
      </dgm:t>
    </dgm:pt>
    <dgm:pt modelId="{BD6BA42E-023D-4A03-B0F9-BB4AB8C68DD1}">
      <dgm:prSet phldrT="[Texto]" custT="1"/>
      <dgm:spPr/>
      <dgm:t>
        <a:bodyPr/>
        <a:lstStyle/>
        <a:p>
          <a:r>
            <a:rPr lang="pt-BR" sz="1800" dirty="0" smtClean="0"/>
            <a:t>O movimento da Saúde do Trabalhador no Brasil se projeta principalmente a partir da década de 1980, quando vários atores sociais distintos questionam as formas de políticas públicas de saúde até então vigentes.</a:t>
          </a:r>
          <a:endParaRPr lang="pt-BR" sz="1800" dirty="0"/>
        </a:p>
      </dgm:t>
    </dgm:pt>
    <dgm:pt modelId="{B669DF40-C417-4255-BB2B-130EB2E699AD}" type="parTrans" cxnId="{06125D72-C0F5-495F-8242-06E31955E0B6}">
      <dgm:prSet/>
      <dgm:spPr/>
      <dgm:t>
        <a:bodyPr/>
        <a:lstStyle/>
        <a:p>
          <a:endParaRPr lang="pt-BR" sz="1800"/>
        </a:p>
      </dgm:t>
    </dgm:pt>
    <dgm:pt modelId="{4AB37AAA-A92F-4D7C-81E1-55ACDA67D87F}" type="sibTrans" cxnId="{06125D72-C0F5-495F-8242-06E31955E0B6}">
      <dgm:prSet/>
      <dgm:spPr/>
      <dgm:t>
        <a:bodyPr/>
        <a:lstStyle/>
        <a:p>
          <a:endParaRPr lang="pt-BR" sz="1800"/>
        </a:p>
      </dgm:t>
    </dgm:pt>
    <dgm:pt modelId="{7BDFE4F6-AEC5-41B8-A3FC-54CE98B7AA44}">
      <dgm:prSet phldrT="[Texto]" custT="1"/>
      <dgm:spPr/>
      <dgm:t>
        <a:bodyPr/>
        <a:lstStyle/>
        <a:p>
          <a:r>
            <a:rPr lang="pt-BR" sz="1800" dirty="0" smtClean="0"/>
            <a:t>ST</a:t>
          </a:r>
          <a:endParaRPr lang="pt-BR" sz="1800" dirty="0"/>
        </a:p>
      </dgm:t>
    </dgm:pt>
    <dgm:pt modelId="{5C413DA6-5A2C-4849-8EE5-2ABF8D20E5A8}" type="parTrans" cxnId="{15911D2B-D36B-41DC-9BAC-7CAFA593D31F}">
      <dgm:prSet/>
      <dgm:spPr/>
      <dgm:t>
        <a:bodyPr/>
        <a:lstStyle/>
        <a:p>
          <a:endParaRPr lang="pt-BR" sz="1800"/>
        </a:p>
      </dgm:t>
    </dgm:pt>
    <dgm:pt modelId="{2C8A9F7C-E174-46EE-9464-C229BFB19C9E}" type="sibTrans" cxnId="{15911D2B-D36B-41DC-9BAC-7CAFA593D31F}">
      <dgm:prSet/>
      <dgm:spPr/>
      <dgm:t>
        <a:bodyPr/>
        <a:lstStyle/>
        <a:p>
          <a:endParaRPr lang="pt-BR" sz="1800"/>
        </a:p>
      </dgm:t>
    </dgm:pt>
    <dgm:pt modelId="{2941B730-D653-4526-93F8-9D9D2F418A3F}">
      <dgm:prSet phldrT="[Texto]" custT="1"/>
      <dgm:spPr/>
      <dgm:t>
        <a:bodyPr/>
        <a:lstStyle/>
        <a:p>
          <a:pPr algn="l"/>
          <a:r>
            <a:rPr lang="pt-BR" sz="1800" dirty="0" smtClean="0"/>
            <a:t>A partir da Constituição da República Federativa do Brasil de 1988, a execução de ações de Saúde do Trabalhador torna-se competência do Sistema Único de Saúde – SUS, em conformidade com a Carta Magna, citada pela Lei Orgânica da Saúde.</a:t>
          </a:r>
          <a:endParaRPr lang="pt-BR" sz="1800" dirty="0"/>
        </a:p>
      </dgm:t>
    </dgm:pt>
    <dgm:pt modelId="{CAE45F27-474F-4B7C-A55F-9F7DC3DEC80E}" type="parTrans" cxnId="{A689B387-3CC0-4225-8E35-6AD8574B846D}">
      <dgm:prSet/>
      <dgm:spPr/>
      <dgm:t>
        <a:bodyPr/>
        <a:lstStyle/>
        <a:p>
          <a:endParaRPr lang="pt-BR" sz="1800"/>
        </a:p>
      </dgm:t>
    </dgm:pt>
    <dgm:pt modelId="{DEA51F04-8D80-479D-AD56-1B6C4F1D97EB}" type="sibTrans" cxnId="{A689B387-3CC0-4225-8E35-6AD8574B846D}">
      <dgm:prSet/>
      <dgm:spPr/>
      <dgm:t>
        <a:bodyPr/>
        <a:lstStyle/>
        <a:p>
          <a:endParaRPr lang="pt-BR" sz="1800"/>
        </a:p>
      </dgm:t>
    </dgm:pt>
    <dgm:pt modelId="{F8E2D02C-A52E-4B3F-8592-547C96A6B445}">
      <dgm:prSet phldrT="[Texto]" custT="1"/>
      <dgm:spPr/>
      <dgm:t>
        <a:bodyPr/>
        <a:lstStyle/>
        <a:p>
          <a:r>
            <a:rPr lang="pt-BR" sz="1800" dirty="0" smtClean="0"/>
            <a:t>ST</a:t>
          </a:r>
          <a:endParaRPr lang="pt-BR" sz="1800" dirty="0"/>
        </a:p>
      </dgm:t>
    </dgm:pt>
    <dgm:pt modelId="{F5F5EB3E-C0AC-4B4E-A1D8-CACB3640EE0B}" type="parTrans" cxnId="{AD03ACB8-52C6-4028-BBD5-3C20AAE2274B}">
      <dgm:prSet/>
      <dgm:spPr/>
      <dgm:t>
        <a:bodyPr/>
        <a:lstStyle/>
        <a:p>
          <a:endParaRPr lang="pt-BR" sz="1800"/>
        </a:p>
      </dgm:t>
    </dgm:pt>
    <dgm:pt modelId="{CA66B86A-64BB-4B9E-8771-C87A26E09A18}" type="sibTrans" cxnId="{AD03ACB8-52C6-4028-BBD5-3C20AAE2274B}">
      <dgm:prSet/>
      <dgm:spPr/>
      <dgm:t>
        <a:bodyPr/>
        <a:lstStyle/>
        <a:p>
          <a:endParaRPr lang="pt-BR" sz="1800"/>
        </a:p>
      </dgm:t>
    </dgm:pt>
    <dgm:pt modelId="{B09DBA99-86DA-45F8-A36D-CA6528782BE8}">
      <dgm:prSet phldrT="[Texto]" custT="1"/>
      <dgm:spPr/>
      <dgm:t>
        <a:bodyPr/>
        <a:lstStyle/>
        <a:p>
          <a:r>
            <a:rPr lang="pt-BR" sz="1800" dirty="0" smtClean="0"/>
            <a:t>Para o fortalecimento da Política Nacional de Saúde do Trabalhador no SUS, o Ministério da Saúde institui como estratégia, no ano de 2002, a Rede Nacional de Atenção Integral à Saúde do Trabalhador – RENAST, que tem como principal objetivo integrar a rede de serviços do SUS voltados à assistência e à vigilância, para o desenvolvimento de ações de saúde do trabalhador.</a:t>
          </a:r>
          <a:endParaRPr lang="pt-BR" sz="1800" dirty="0"/>
        </a:p>
      </dgm:t>
    </dgm:pt>
    <dgm:pt modelId="{C4F3D4A0-B577-4CE1-9D38-EF4030A57EBC}" type="parTrans" cxnId="{91FE809F-A07A-4220-BCB5-AAF55F025562}">
      <dgm:prSet/>
      <dgm:spPr/>
      <dgm:t>
        <a:bodyPr/>
        <a:lstStyle/>
        <a:p>
          <a:endParaRPr lang="pt-BR" sz="1800"/>
        </a:p>
      </dgm:t>
    </dgm:pt>
    <dgm:pt modelId="{CFC44D6E-7ED7-47C8-80C6-107840401D94}" type="sibTrans" cxnId="{91FE809F-A07A-4220-BCB5-AAF55F025562}">
      <dgm:prSet/>
      <dgm:spPr/>
      <dgm:t>
        <a:bodyPr/>
        <a:lstStyle/>
        <a:p>
          <a:endParaRPr lang="pt-BR" sz="1800"/>
        </a:p>
      </dgm:t>
    </dgm:pt>
    <dgm:pt modelId="{4935A3E2-3F50-4880-A5CA-B85CA7854142}" type="pres">
      <dgm:prSet presAssocID="{D8F34F26-4983-4B9F-A4DC-6B64321051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7C12A5D-A28E-4BA2-B526-EB298C650191}" type="pres">
      <dgm:prSet presAssocID="{874B23F6-4179-4799-B937-14B366D9684D}" presName="composite" presStyleCnt="0"/>
      <dgm:spPr/>
    </dgm:pt>
    <dgm:pt modelId="{2072C9C9-C7D0-445F-9FAD-7D44F4A33ECE}" type="pres">
      <dgm:prSet presAssocID="{874B23F6-4179-4799-B937-14B366D9684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AEA9C63-B1C6-4387-9722-007E25420785}" type="pres">
      <dgm:prSet presAssocID="{874B23F6-4179-4799-B937-14B366D9684D}" presName="descendantText" presStyleLbl="alignAcc1" presStyleIdx="0" presStyleCnt="3" custScaleY="14625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60FE99-47CB-4ADB-8F69-1CD55B6E8E5E}" type="pres">
      <dgm:prSet presAssocID="{763753D1-9BD3-4F7D-ADFF-493F76EDE158}" presName="sp" presStyleCnt="0"/>
      <dgm:spPr/>
    </dgm:pt>
    <dgm:pt modelId="{984FEB67-EC99-4F41-9461-7B5E3E7D1E00}" type="pres">
      <dgm:prSet presAssocID="{7BDFE4F6-AEC5-41B8-A3FC-54CE98B7AA44}" presName="composite" presStyleCnt="0"/>
      <dgm:spPr/>
    </dgm:pt>
    <dgm:pt modelId="{AA018508-14A7-4B15-A539-5C448DA16F20}" type="pres">
      <dgm:prSet presAssocID="{7BDFE4F6-AEC5-41B8-A3FC-54CE98B7AA44}" presName="parentText" presStyleLbl="alignNode1" presStyleIdx="1" presStyleCnt="3" custScaleY="12988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2C9ED0-39C3-47BB-A75C-474831BF10FE}" type="pres">
      <dgm:prSet presAssocID="{7BDFE4F6-AEC5-41B8-A3FC-54CE98B7AA44}" presName="descendantText" presStyleLbl="alignAcc1" presStyleIdx="1" presStyleCnt="3" custScaleY="14274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1477834-AA3D-459D-A473-2733605F695C}" type="pres">
      <dgm:prSet presAssocID="{2C8A9F7C-E174-46EE-9464-C229BFB19C9E}" presName="sp" presStyleCnt="0"/>
      <dgm:spPr/>
    </dgm:pt>
    <dgm:pt modelId="{92D3E30A-79A1-4A1E-B849-12894A2B83C9}" type="pres">
      <dgm:prSet presAssocID="{F8E2D02C-A52E-4B3F-8592-547C96A6B445}" presName="composite" presStyleCnt="0"/>
      <dgm:spPr/>
    </dgm:pt>
    <dgm:pt modelId="{8B51C981-403C-47AE-90D6-44CF06ECE224}" type="pres">
      <dgm:prSet presAssocID="{F8E2D02C-A52E-4B3F-8592-547C96A6B445}" presName="parentText" presStyleLbl="alignNode1" presStyleIdx="2" presStyleCnt="3" custScaleY="162731" custLinFactNeighborY="2945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CEBF2F3-B929-4E44-ACE9-73073C18C7C2}" type="pres">
      <dgm:prSet presAssocID="{F8E2D02C-A52E-4B3F-8592-547C96A6B445}" presName="descendantText" presStyleLbl="alignAcc1" presStyleIdx="2" presStyleCnt="3" custScaleY="201149" custLinFactNeighborX="0" custLinFactNeighborY="513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5911D2B-D36B-41DC-9BAC-7CAFA593D31F}" srcId="{D8F34F26-4983-4B9F-A4DC-6B64321051BE}" destId="{7BDFE4F6-AEC5-41B8-A3FC-54CE98B7AA44}" srcOrd="1" destOrd="0" parTransId="{5C413DA6-5A2C-4849-8EE5-2ABF8D20E5A8}" sibTransId="{2C8A9F7C-E174-46EE-9464-C229BFB19C9E}"/>
    <dgm:cxn modelId="{A23BEE2E-30C2-401F-836F-D18929C6CAB6}" type="presOf" srcId="{7BDFE4F6-AEC5-41B8-A3FC-54CE98B7AA44}" destId="{AA018508-14A7-4B15-A539-5C448DA16F20}" srcOrd="0" destOrd="0" presId="urn:microsoft.com/office/officeart/2005/8/layout/chevron2"/>
    <dgm:cxn modelId="{AD03ACB8-52C6-4028-BBD5-3C20AAE2274B}" srcId="{D8F34F26-4983-4B9F-A4DC-6B64321051BE}" destId="{F8E2D02C-A52E-4B3F-8592-547C96A6B445}" srcOrd="2" destOrd="0" parTransId="{F5F5EB3E-C0AC-4B4E-A1D8-CACB3640EE0B}" sibTransId="{CA66B86A-64BB-4B9E-8771-C87A26E09A18}"/>
    <dgm:cxn modelId="{91FE809F-A07A-4220-BCB5-AAF55F025562}" srcId="{F8E2D02C-A52E-4B3F-8592-547C96A6B445}" destId="{B09DBA99-86DA-45F8-A36D-CA6528782BE8}" srcOrd="0" destOrd="0" parTransId="{C4F3D4A0-B577-4CE1-9D38-EF4030A57EBC}" sibTransId="{CFC44D6E-7ED7-47C8-80C6-107840401D94}"/>
    <dgm:cxn modelId="{4C2180C0-44C9-4088-8A1E-49D01FB6E456}" type="presOf" srcId="{BD6BA42E-023D-4A03-B0F9-BB4AB8C68DD1}" destId="{DAEA9C63-B1C6-4387-9722-007E25420785}" srcOrd="0" destOrd="0" presId="urn:microsoft.com/office/officeart/2005/8/layout/chevron2"/>
    <dgm:cxn modelId="{23CC4DF7-E724-46D2-B12B-F83C29C4F279}" type="presOf" srcId="{B09DBA99-86DA-45F8-A36D-CA6528782BE8}" destId="{8CEBF2F3-B929-4E44-ACE9-73073C18C7C2}" srcOrd="0" destOrd="0" presId="urn:microsoft.com/office/officeart/2005/8/layout/chevron2"/>
    <dgm:cxn modelId="{A689B387-3CC0-4225-8E35-6AD8574B846D}" srcId="{7BDFE4F6-AEC5-41B8-A3FC-54CE98B7AA44}" destId="{2941B730-D653-4526-93F8-9D9D2F418A3F}" srcOrd="0" destOrd="0" parTransId="{CAE45F27-474F-4B7C-A55F-9F7DC3DEC80E}" sibTransId="{DEA51F04-8D80-479D-AD56-1B6C4F1D97EB}"/>
    <dgm:cxn modelId="{79A09894-0E18-4920-AE7E-68B58C71FFF4}" type="presOf" srcId="{D8F34F26-4983-4B9F-A4DC-6B64321051BE}" destId="{4935A3E2-3F50-4880-A5CA-B85CA7854142}" srcOrd="0" destOrd="0" presId="urn:microsoft.com/office/officeart/2005/8/layout/chevron2"/>
    <dgm:cxn modelId="{285DB3D4-0F3E-43E1-B8CC-33BBD6F44E82}" type="presOf" srcId="{2941B730-D653-4526-93F8-9D9D2F418A3F}" destId="{E02C9ED0-39C3-47BB-A75C-474831BF10FE}" srcOrd="0" destOrd="0" presId="urn:microsoft.com/office/officeart/2005/8/layout/chevron2"/>
    <dgm:cxn modelId="{BE6648AE-9645-491D-B47E-CC4CF4EC29A1}" type="presOf" srcId="{F8E2D02C-A52E-4B3F-8592-547C96A6B445}" destId="{8B51C981-403C-47AE-90D6-44CF06ECE224}" srcOrd="0" destOrd="0" presId="urn:microsoft.com/office/officeart/2005/8/layout/chevron2"/>
    <dgm:cxn modelId="{1516BF1A-2A34-427A-8282-53079028FCEC}" type="presOf" srcId="{874B23F6-4179-4799-B937-14B366D9684D}" destId="{2072C9C9-C7D0-445F-9FAD-7D44F4A33ECE}" srcOrd="0" destOrd="0" presId="urn:microsoft.com/office/officeart/2005/8/layout/chevron2"/>
    <dgm:cxn modelId="{06125D72-C0F5-495F-8242-06E31955E0B6}" srcId="{874B23F6-4179-4799-B937-14B366D9684D}" destId="{BD6BA42E-023D-4A03-B0F9-BB4AB8C68DD1}" srcOrd="0" destOrd="0" parTransId="{B669DF40-C417-4255-BB2B-130EB2E699AD}" sibTransId="{4AB37AAA-A92F-4D7C-81E1-55ACDA67D87F}"/>
    <dgm:cxn modelId="{04ACAE76-27AE-4ED5-BC7C-2DAF0F847ED5}" srcId="{D8F34F26-4983-4B9F-A4DC-6B64321051BE}" destId="{874B23F6-4179-4799-B937-14B366D9684D}" srcOrd="0" destOrd="0" parTransId="{C8432D97-EC9F-4F80-81D0-E025F400B621}" sibTransId="{763753D1-9BD3-4F7D-ADFF-493F76EDE158}"/>
    <dgm:cxn modelId="{50839E6A-7EA7-4F3F-87BE-23A74CA22F32}" type="presParOf" srcId="{4935A3E2-3F50-4880-A5CA-B85CA7854142}" destId="{77C12A5D-A28E-4BA2-B526-EB298C650191}" srcOrd="0" destOrd="0" presId="urn:microsoft.com/office/officeart/2005/8/layout/chevron2"/>
    <dgm:cxn modelId="{58FFEA8D-42FF-4FB0-BAC4-720D32863189}" type="presParOf" srcId="{77C12A5D-A28E-4BA2-B526-EB298C650191}" destId="{2072C9C9-C7D0-445F-9FAD-7D44F4A33ECE}" srcOrd="0" destOrd="0" presId="urn:microsoft.com/office/officeart/2005/8/layout/chevron2"/>
    <dgm:cxn modelId="{6979152D-7A09-4653-8B69-61827EAB32FA}" type="presParOf" srcId="{77C12A5D-A28E-4BA2-B526-EB298C650191}" destId="{DAEA9C63-B1C6-4387-9722-007E25420785}" srcOrd="1" destOrd="0" presId="urn:microsoft.com/office/officeart/2005/8/layout/chevron2"/>
    <dgm:cxn modelId="{CD9B0DDD-C60D-4A7F-8334-B22E3E913FA9}" type="presParOf" srcId="{4935A3E2-3F50-4880-A5CA-B85CA7854142}" destId="{A960FE99-47CB-4ADB-8F69-1CD55B6E8E5E}" srcOrd="1" destOrd="0" presId="urn:microsoft.com/office/officeart/2005/8/layout/chevron2"/>
    <dgm:cxn modelId="{84709165-F987-48B2-9E98-9649CBD04651}" type="presParOf" srcId="{4935A3E2-3F50-4880-A5CA-B85CA7854142}" destId="{984FEB67-EC99-4F41-9461-7B5E3E7D1E00}" srcOrd="2" destOrd="0" presId="urn:microsoft.com/office/officeart/2005/8/layout/chevron2"/>
    <dgm:cxn modelId="{F826CC94-C1F8-414B-AA2C-1DFAD744824A}" type="presParOf" srcId="{984FEB67-EC99-4F41-9461-7B5E3E7D1E00}" destId="{AA018508-14A7-4B15-A539-5C448DA16F20}" srcOrd="0" destOrd="0" presId="urn:microsoft.com/office/officeart/2005/8/layout/chevron2"/>
    <dgm:cxn modelId="{F5879980-140E-4C04-82F9-DC1C93360FEF}" type="presParOf" srcId="{984FEB67-EC99-4F41-9461-7B5E3E7D1E00}" destId="{E02C9ED0-39C3-47BB-A75C-474831BF10FE}" srcOrd="1" destOrd="0" presId="urn:microsoft.com/office/officeart/2005/8/layout/chevron2"/>
    <dgm:cxn modelId="{57228C60-2D45-4ECC-A9B3-8F313A0021B6}" type="presParOf" srcId="{4935A3E2-3F50-4880-A5CA-B85CA7854142}" destId="{F1477834-AA3D-459D-A473-2733605F695C}" srcOrd="3" destOrd="0" presId="urn:microsoft.com/office/officeart/2005/8/layout/chevron2"/>
    <dgm:cxn modelId="{9988C28F-34E9-4968-9399-A67D60DF4BAC}" type="presParOf" srcId="{4935A3E2-3F50-4880-A5CA-B85CA7854142}" destId="{92D3E30A-79A1-4A1E-B849-12894A2B83C9}" srcOrd="4" destOrd="0" presId="urn:microsoft.com/office/officeart/2005/8/layout/chevron2"/>
    <dgm:cxn modelId="{A4AC2639-2EF1-444B-A9F1-74193C47664F}" type="presParOf" srcId="{92D3E30A-79A1-4A1E-B849-12894A2B83C9}" destId="{8B51C981-403C-47AE-90D6-44CF06ECE224}" srcOrd="0" destOrd="0" presId="urn:microsoft.com/office/officeart/2005/8/layout/chevron2"/>
    <dgm:cxn modelId="{48AF5DE2-26FB-40F9-BC9F-A6E89FB2FEDB}" type="presParOf" srcId="{92D3E30A-79A1-4A1E-B849-12894A2B83C9}" destId="{8CEBF2F3-B929-4E44-ACE9-73073C18C7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F34F26-4983-4B9F-A4DC-6B64321051B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74B23F6-4179-4799-B937-14B366D9684D}">
      <dgm:prSet phldrT="[Texto]" custT="1"/>
      <dgm:spPr/>
      <dgm:t>
        <a:bodyPr/>
        <a:lstStyle/>
        <a:p>
          <a:r>
            <a:rPr lang="pt-BR" sz="3200" dirty="0" smtClean="0"/>
            <a:t>ST</a:t>
          </a:r>
          <a:endParaRPr lang="pt-BR" sz="3200" dirty="0"/>
        </a:p>
      </dgm:t>
    </dgm:pt>
    <dgm:pt modelId="{C8432D97-EC9F-4F80-81D0-E025F400B621}" type="parTrans" cxnId="{04ACAE76-27AE-4ED5-BC7C-2DAF0F847ED5}">
      <dgm:prSet/>
      <dgm:spPr/>
      <dgm:t>
        <a:bodyPr/>
        <a:lstStyle/>
        <a:p>
          <a:endParaRPr lang="pt-BR" sz="1600"/>
        </a:p>
      </dgm:t>
    </dgm:pt>
    <dgm:pt modelId="{763753D1-9BD3-4F7D-ADFF-493F76EDE158}" type="sibTrans" cxnId="{04ACAE76-27AE-4ED5-BC7C-2DAF0F847ED5}">
      <dgm:prSet/>
      <dgm:spPr/>
      <dgm:t>
        <a:bodyPr/>
        <a:lstStyle/>
        <a:p>
          <a:endParaRPr lang="pt-BR" sz="1600"/>
        </a:p>
      </dgm:t>
    </dgm:pt>
    <dgm:pt modelId="{7BDFE4F6-AEC5-41B8-A3FC-54CE98B7AA44}">
      <dgm:prSet phldrT="[Texto]" custT="1"/>
      <dgm:spPr/>
      <dgm:t>
        <a:bodyPr/>
        <a:lstStyle/>
        <a:p>
          <a:r>
            <a:rPr lang="pt-BR" sz="3200" dirty="0" smtClean="0"/>
            <a:t>ST</a:t>
          </a:r>
          <a:endParaRPr lang="pt-BR" sz="3200" dirty="0"/>
        </a:p>
      </dgm:t>
    </dgm:pt>
    <dgm:pt modelId="{5C413DA6-5A2C-4849-8EE5-2ABF8D20E5A8}" type="parTrans" cxnId="{15911D2B-D36B-41DC-9BAC-7CAFA593D31F}">
      <dgm:prSet/>
      <dgm:spPr/>
      <dgm:t>
        <a:bodyPr/>
        <a:lstStyle/>
        <a:p>
          <a:endParaRPr lang="pt-BR" sz="1600"/>
        </a:p>
      </dgm:t>
    </dgm:pt>
    <dgm:pt modelId="{2C8A9F7C-E174-46EE-9464-C229BFB19C9E}" type="sibTrans" cxnId="{15911D2B-D36B-41DC-9BAC-7CAFA593D31F}">
      <dgm:prSet/>
      <dgm:spPr/>
      <dgm:t>
        <a:bodyPr/>
        <a:lstStyle/>
        <a:p>
          <a:endParaRPr lang="pt-BR" sz="1600"/>
        </a:p>
      </dgm:t>
    </dgm:pt>
    <dgm:pt modelId="{2941B730-D653-4526-93F8-9D9D2F418A3F}">
      <dgm:prSet phldrT="[Texto]" custT="1"/>
      <dgm:spPr/>
      <dgm:t>
        <a:bodyPr/>
        <a:lstStyle/>
        <a:p>
          <a:pPr algn="just"/>
          <a:r>
            <a:rPr lang="pt-BR" sz="1600" dirty="0" smtClean="0"/>
            <a:t>Foram então definidas estratégias de financiamento e de estruturação dessa rede determinando-se a implantação de </a:t>
          </a:r>
          <a:r>
            <a:rPr lang="pt-BR" sz="1600" dirty="0" err="1" smtClean="0"/>
            <a:t>CEREST’s</a:t>
          </a:r>
          <a:r>
            <a:rPr lang="pt-BR" sz="1600" dirty="0" smtClean="0"/>
            <a:t> de abrangência estadual, regional e municipal. O CEREST tem por função dar subsídio técnico para o SUS, nas ações de promoção, prevenção, vigilância, diagnóstico, tratamento e reabilitação em saúde dos trabalhadores urbanos e rurais. As ações em Saúde do Trabalhador deverão estar inseridas expressamente nos Planos de Saúde nacional, estaduais, distrital e municipais e nas respectivas Programações Anuais.</a:t>
          </a:r>
          <a:endParaRPr lang="pt-BR" sz="1600" dirty="0"/>
        </a:p>
      </dgm:t>
    </dgm:pt>
    <dgm:pt modelId="{CAE45F27-474F-4B7C-A55F-9F7DC3DEC80E}" type="parTrans" cxnId="{A689B387-3CC0-4225-8E35-6AD8574B846D}">
      <dgm:prSet/>
      <dgm:spPr/>
      <dgm:t>
        <a:bodyPr/>
        <a:lstStyle/>
        <a:p>
          <a:endParaRPr lang="pt-BR" sz="1600"/>
        </a:p>
      </dgm:t>
    </dgm:pt>
    <dgm:pt modelId="{DEA51F04-8D80-479D-AD56-1B6C4F1D97EB}" type="sibTrans" cxnId="{A689B387-3CC0-4225-8E35-6AD8574B846D}">
      <dgm:prSet/>
      <dgm:spPr/>
      <dgm:t>
        <a:bodyPr/>
        <a:lstStyle/>
        <a:p>
          <a:endParaRPr lang="pt-BR" sz="1600"/>
        </a:p>
      </dgm:t>
    </dgm:pt>
    <dgm:pt modelId="{F8E2D02C-A52E-4B3F-8592-547C96A6B445}">
      <dgm:prSet phldrT="[Texto]" custT="1"/>
      <dgm:spPr/>
      <dgm:t>
        <a:bodyPr/>
        <a:lstStyle/>
        <a:p>
          <a:r>
            <a:rPr lang="pt-BR" sz="3200" dirty="0" smtClean="0"/>
            <a:t>ST</a:t>
          </a:r>
          <a:endParaRPr lang="pt-BR" sz="3200" dirty="0"/>
        </a:p>
      </dgm:t>
    </dgm:pt>
    <dgm:pt modelId="{F5F5EB3E-C0AC-4B4E-A1D8-CACB3640EE0B}" type="parTrans" cxnId="{AD03ACB8-52C6-4028-BBD5-3C20AAE2274B}">
      <dgm:prSet/>
      <dgm:spPr/>
      <dgm:t>
        <a:bodyPr/>
        <a:lstStyle/>
        <a:p>
          <a:endParaRPr lang="pt-BR" sz="1600"/>
        </a:p>
      </dgm:t>
    </dgm:pt>
    <dgm:pt modelId="{CA66B86A-64BB-4B9E-8771-C87A26E09A18}" type="sibTrans" cxnId="{AD03ACB8-52C6-4028-BBD5-3C20AAE2274B}">
      <dgm:prSet/>
      <dgm:spPr/>
      <dgm:t>
        <a:bodyPr/>
        <a:lstStyle/>
        <a:p>
          <a:endParaRPr lang="pt-BR" sz="1600"/>
        </a:p>
      </dgm:t>
    </dgm:pt>
    <dgm:pt modelId="{B09DBA99-86DA-45F8-A36D-CA6528782BE8}">
      <dgm:prSet phldrT="[Texto]" custT="1"/>
      <dgm:spPr/>
      <dgm:t>
        <a:bodyPr/>
        <a:lstStyle/>
        <a:p>
          <a:pPr algn="just"/>
          <a:r>
            <a:rPr lang="pt-BR" sz="1600" dirty="0" smtClean="0"/>
            <a:t>Acompanhando o contexto nacional, o CEREST Regional de Araguaína foi habilitado em 17 de julho de 2006 e segue atualmente, o modelo da estrutura ministerial, encontrando-se inserido na Vigilância em Saúde da Secretaria Municipal de Saúde de Araguaína – Tocantins. Desde então, tem trabalhado conforme as diretrizes da RENAST, na busca pela implementação da, à época, Política Nacional de Saúde do Trabalhador (PNST) em sua área de abrangência.</a:t>
          </a:r>
          <a:endParaRPr lang="pt-BR" sz="1600" dirty="0"/>
        </a:p>
      </dgm:t>
    </dgm:pt>
    <dgm:pt modelId="{C4F3D4A0-B577-4CE1-9D38-EF4030A57EBC}" type="parTrans" cxnId="{91FE809F-A07A-4220-BCB5-AAF55F025562}">
      <dgm:prSet/>
      <dgm:spPr/>
      <dgm:t>
        <a:bodyPr/>
        <a:lstStyle/>
        <a:p>
          <a:endParaRPr lang="pt-BR" sz="1600"/>
        </a:p>
      </dgm:t>
    </dgm:pt>
    <dgm:pt modelId="{CFC44D6E-7ED7-47C8-80C6-107840401D94}" type="sibTrans" cxnId="{91FE809F-A07A-4220-BCB5-AAF55F025562}">
      <dgm:prSet/>
      <dgm:spPr/>
      <dgm:t>
        <a:bodyPr/>
        <a:lstStyle/>
        <a:p>
          <a:endParaRPr lang="pt-BR" sz="1600"/>
        </a:p>
      </dgm:t>
    </dgm:pt>
    <dgm:pt modelId="{BD6BA42E-023D-4A03-B0F9-BB4AB8C68DD1}">
      <dgm:prSet phldrT="[Texto]" custT="1"/>
      <dgm:spPr/>
      <dgm:t>
        <a:bodyPr/>
        <a:lstStyle/>
        <a:p>
          <a:pPr algn="just"/>
          <a:r>
            <a:rPr lang="pt-BR" sz="1600" dirty="0" smtClean="0"/>
            <a:t>Foi então criada uma Política destinada a atender os critérios acima mencionados e recentemente, a RENAST teve como avanço importante a reformulação da Política Nacional de Saúde do Trabalhador e da Trabalhadora (PNSTT), instituída em 2012, que aborda de maneira detalhada os princípios, diretrizes, objetivos, estratégias, responsabilidades dos gestores do SUS, atribuições dos CEREST e das equipes técnicas, avaliação, monitoramento e fontes de financiamento desta política.</a:t>
          </a:r>
          <a:endParaRPr lang="pt-BR" sz="1600" dirty="0"/>
        </a:p>
      </dgm:t>
    </dgm:pt>
    <dgm:pt modelId="{4AB37AAA-A92F-4D7C-81E1-55ACDA67D87F}" type="sibTrans" cxnId="{06125D72-C0F5-495F-8242-06E31955E0B6}">
      <dgm:prSet/>
      <dgm:spPr/>
      <dgm:t>
        <a:bodyPr/>
        <a:lstStyle/>
        <a:p>
          <a:endParaRPr lang="pt-BR" sz="1600"/>
        </a:p>
      </dgm:t>
    </dgm:pt>
    <dgm:pt modelId="{B669DF40-C417-4255-BB2B-130EB2E699AD}" type="parTrans" cxnId="{06125D72-C0F5-495F-8242-06E31955E0B6}">
      <dgm:prSet/>
      <dgm:spPr/>
      <dgm:t>
        <a:bodyPr/>
        <a:lstStyle/>
        <a:p>
          <a:endParaRPr lang="pt-BR" sz="1600"/>
        </a:p>
      </dgm:t>
    </dgm:pt>
    <dgm:pt modelId="{4935A3E2-3F50-4880-A5CA-B85CA7854142}" type="pres">
      <dgm:prSet presAssocID="{D8F34F26-4983-4B9F-A4DC-6B64321051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7C12A5D-A28E-4BA2-B526-EB298C650191}" type="pres">
      <dgm:prSet presAssocID="{874B23F6-4179-4799-B937-14B366D9684D}" presName="composite" presStyleCnt="0"/>
      <dgm:spPr/>
    </dgm:pt>
    <dgm:pt modelId="{2072C9C9-C7D0-445F-9FAD-7D44F4A33ECE}" type="pres">
      <dgm:prSet presAssocID="{874B23F6-4179-4799-B937-14B366D9684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AEA9C63-B1C6-4387-9722-007E25420785}" type="pres">
      <dgm:prSet presAssocID="{874B23F6-4179-4799-B937-14B366D9684D}" presName="descendantText" presStyleLbl="alignAcc1" presStyleIdx="0" presStyleCnt="3" custScaleY="147657" custLinFactNeighborX="216" custLinFactNeighborY="978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60FE99-47CB-4ADB-8F69-1CD55B6E8E5E}" type="pres">
      <dgm:prSet presAssocID="{763753D1-9BD3-4F7D-ADFF-493F76EDE158}" presName="sp" presStyleCnt="0"/>
      <dgm:spPr/>
    </dgm:pt>
    <dgm:pt modelId="{984FEB67-EC99-4F41-9461-7B5E3E7D1E00}" type="pres">
      <dgm:prSet presAssocID="{7BDFE4F6-AEC5-41B8-A3FC-54CE98B7AA44}" presName="composite" presStyleCnt="0"/>
      <dgm:spPr/>
    </dgm:pt>
    <dgm:pt modelId="{AA018508-14A7-4B15-A539-5C448DA16F20}" type="pres">
      <dgm:prSet presAssocID="{7BDFE4F6-AEC5-41B8-A3FC-54CE98B7AA4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2C9ED0-39C3-47BB-A75C-474831BF10FE}" type="pres">
      <dgm:prSet presAssocID="{7BDFE4F6-AEC5-41B8-A3FC-54CE98B7AA44}" presName="descendantText" presStyleLbl="alignAcc1" presStyleIdx="1" presStyleCnt="3" custScaleY="16203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1477834-AA3D-459D-A473-2733605F695C}" type="pres">
      <dgm:prSet presAssocID="{2C8A9F7C-E174-46EE-9464-C229BFB19C9E}" presName="sp" presStyleCnt="0"/>
      <dgm:spPr/>
    </dgm:pt>
    <dgm:pt modelId="{92D3E30A-79A1-4A1E-B849-12894A2B83C9}" type="pres">
      <dgm:prSet presAssocID="{F8E2D02C-A52E-4B3F-8592-547C96A6B445}" presName="composite" presStyleCnt="0"/>
      <dgm:spPr/>
    </dgm:pt>
    <dgm:pt modelId="{8B51C981-403C-47AE-90D6-44CF06ECE224}" type="pres">
      <dgm:prSet presAssocID="{F8E2D02C-A52E-4B3F-8592-547C96A6B44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CEBF2F3-B929-4E44-ACE9-73073C18C7C2}" type="pres">
      <dgm:prSet presAssocID="{F8E2D02C-A52E-4B3F-8592-547C96A6B445}" presName="descendantText" presStyleLbl="alignAcc1" presStyleIdx="2" presStyleCnt="3" custScaleY="15082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798E723-8B2A-43FA-89BE-884147522B05}" type="presOf" srcId="{7BDFE4F6-AEC5-41B8-A3FC-54CE98B7AA44}" destId="{AA018508-14A7-4B15-A539-5C448DA16F20}" srcOrd="0" destOrd="0" presId="urn:microsoft.com/office/officeart/2005/8/layout/chevron2"/>
    <dgm:cxn modelId="{68517CCB-9AF0-4250-9620-180B59AC8929}" type="presOf" srcId="{F8E2D02C-A52E-4B3F-8592-547C96A6B445}" destId="{8B51C981-403C-47AE-90D6-44CF06ECE224}" srcOrd="0" destOrd="0" presId="urn:microsoft.com/office/officeart/2005/8/layout/chevron2"/>
    <dgm:cxn modelId="{35F0CB5D-692A-483B-BAAA-FB994516FE83}" type="presOf" srcId="{2941B730-D653-4526-93F8-9D9D2F418A3F}" destId="{E02C9ED0-39C3-47BB-A75C-474831BF10FE}" srcOrd="0" destOrd="0" presId="urn:microsoft.com/office/officeart/2005/8/layout/chevron2"/>
    <dgm:cxn modelId="{15911D2B-D36B-41DC-9BAC-7CAFA593D31F}" srcId="{D8F34F26-4983-4B9F-A4DC-6B64321051BE}" destId="{7BDFE4F6-AEC5-41B8-A3FC-54CE98B7AA44}" srcOrd="1" destOrd="0" parTransId="{5C413DA6-5A2C-4849-8EE5-2ABF8D20E5A8}" sibTransId="{2C8A9F7C-E174-46EE-9464-C229BFB19C9E}"/>
    <dgm:cxn modelId="{AD03ACB8-52C6-4028-BBD5-3C20AAE2274B}" srcId="{D8F34F26-4983-4B9F-A4DC-6B64321051BE}" destId="{F8E2D02C-A52E-4B3F-8592-547C96A6B445}" srcOrd="2" destOrd="0" parTransId="{F5F5EB3E-C0AC-4B4E-A1D8-CACB3640EE0B}" sibTransId="{CA66B86A-64BB-4B9E-8771-C87A26E09A18}"/>
    <dgm:cxn modelId="{91FE809F-A07A-4220-BCB5-AAF55F025562}" srcId="{F8E2D02C-A52E-4B3F-8592-547C96A6B445}" destId="{B09DBA99-86DA-45F8-A36D-CA6528782BE8}" srcOrd="0" destOrd="0" parTransId="{C4F3D4A0-B577-4CE1-9D38-EF4030A57EBC}" sibTransId="{CFC44D6E-7ED7-47C8-80C6-107840401D94}"/>
    <dgm:cxn modelId="{9BF22CD4-211C-4470-B49B-4B9269416ECB}" type="presOf" srcId="{BD6BA42E-023D-4A03-B0F9-BB4AB8C68DD1}" destId="{DAEA9C63-B1C6-4387-9722-007E25420785}" srcOrd="0" destOrd="0" presId="urn:microsoft.com/office/officeart/2005/8/layout/chevron2"/>
    <dgm:cxn modelId="{7DA555EB-09AC-4778-B6FE-D00473D72E18}" type="presOf" srcId="{D8F34F26-4983-4B9F-A4DC-6B64321051BE}" destId="{4935A3E2-3F50-4880-A5CA-B85CA7854142}" srcOrd="0" destOrd="0" presId="urn:microsoft.com/office/officeart/2005/8/layout/chevron2"/>
    <dgm:cxn modelId="{A689B387-3CC0-4225-8E35-6AD8574B846D}" srcId="{7BDFE4F6-AEC5-41B8-A3FC-54CE98B7AA44}" destId="{2941B730-D653-4526-93F8-9D9D2F418A3F}" srcOrd="0" destOrd="0" parTransId="{CAE45F27-474F-4B7C-A55F-9F7DC3DEC80E}" sibTransId="{DEA51F04-8D80-479D-AD56-1B6C4F1D97EB}"/>
    <dgm:cxn modelId="{9790A4D8-FE93-41EF-B443-BC951B1C4C78}" type="presOf" srcId="{B09DBA99-86DA-45F8-A36D-CA6528782BE8}" destId="{8CEBF2F3-B929-4E44-ACE9-73073C18C7C2}" srcOrd="0" destOrd="0" presId="urn:microsoft.com/office/officeart/2005/8/layout/chevron2"/>
    <dgm:cxn modelId="{FD93081B-6AE3-4C68-8E5F-9FF177C2D091}" type="presOf" srcId="{874B23F6-4179-4799-B937-14B366D9684D}" destId="{2072C9C9-C7D0-445F-9FAD-7D44F4A33ECE}" srcOrd="0" destOrd="0" presId="urn:microsoft.com/office/officeart/2005/8/layout/chevron2"/>
    <dgm:cxn modelId="{06125D72-C0F5-495F-8242-06E31955E0B6}" srcId="{874B23F6-4179-4799-B937-14B366D9684D}" destId="{BD6BA42E-023D-4A03-B0F9-BB4AB8C68DD1}" srcOrd="0" destOrd="0" parTransId="{B669DF40-C417-4255-BB2B-130EB2E699AD}" sibTransId="{4AB37AAA-A92F-4D7C-81E1-55ACDA67D87F}"/>
    <dgm:cxn modelId="{04ACAE76-27AE-4ED5-BC7C-2DAF0F847ED5}" srcId="{D8F34F26-4983-4B9F-A4DC-6B64321051BE}" destId="{874B23F6-4179-4799-B937-14B366D9684D}" srcOrd="0" destOrd="0" parTransId="{C8432D97-EC9F-4F80-81D0-E025F400B621}" sibTransId="{763753D1-9BD3-4F7D-ADFF-493F76EDE158}"/>
    <dgm:cxn modelId="{314EAE9F-1CCE-4FEB-B2D7-97DDFCB4232B}" type="presParOf" srcId="{4935A3E2-3F50-4880-A5CA-B85CA7854142}" destId="{77C12A5D-A28E-4BA2-B526-EB298C650191}" srcOrd="0" destOrd="0" presId="urn:microsoft.com/office/officeart/2005/8/layout/chevron2"/>
    <dgm:cxn modelId="{5E87BBC7-6B20-4C07-92D3-C1CCC4D60E10}" type="presParOf" srcId="{77C12A5D-A28E-4BA2-B526-EB298C650191}" destId="{2072C9C9-C7D0-445F-9FAD-7D44F4A33ECE}" srcOrd="0" destOrd="0" presId="urn:microsoft.com/office/officeart/2005/8/layout/chevron2"/>
    <dgm:cxn modelId="{47EA4070-25C9-41E6-BF9B-4D2555259DE0}" type="presParOf" srcId="{77C12A5D-A28E-4BA2-B526-EB298C650191}" destId="{DAEA9C63-B1C6-4387-9722-007E25420785}" srcOrd="1" destOrd="0" presId="urn:microsoft.com/office/officeart/2005/8/layout/chevron2"/>
    <dgm:cxn modelId="{7D7CC4AA-DFBD-4480-872D-E1D92495FD77}" type="presParOf" srcId="{4935A3E2-3F50-4880-A5CA-B85CA7854142}" destId="{A960FE99-47CB-4ADB-8F69-1CD55B6E8E5E}" srcOrd="1" destOrd="0" presId="urn:microsoft.com/office/officeart/2005/8/layout/chevron2"/>
    <dgm:cxn modelId="{DB13B34B-5FD4-473F-B243-94BB88DDEEF6}" type="presParOf" srcId="{4935A3E2-3F50-4880-A5CA-B85CA7854142}" destId="{984FEB67-EC99-4F41-9461-7B5E3E7D1E00}" srcOrd="2" destOrd="0" presId="urn:microsoft.com/office/officeart/2005/8/layout/chevron2"/>
    <dgm:cxn modelId="{B1FCFEE3-B784-445B-A99E-BC951AA27DAF}" type="presParOf" srcId="{984FEB67-EC99-4F41-9461-7B5E3E7D1E00}" destId="{AA018508-14A7-4B15-A539-5C448DA16F20}" srcOrd="0" destOrd="0" presId="urn:microsoft.com/office/officeart/2005/8/layout/chevron2"/>
    <dgm:cxn modelId="{DF2FE393-E399-46C4-910B-6B6DE50B17A7}" type="presParOf" srcId="{984FEB67-EC99-4F41-9461-7B5E3E7D1E00}" destId="{E02C9ED0-39C3-47BB-A75C-474831BF10FE}" srcOrd="1" destOrd="0" presId="urn:microsoft.com/office/officeart/2005/8/layout/chevron2"/>
    <dgm:cxn modelId="{7C11E10F-0A49-45D5-ACBD-2A5D882B860A}" type="presParOf" srcId="{4935A3E2-3F50-4880-A5CA-B85CA7854142}" destId="{F1477834-AA3D-459D-A473-2733605F695C}" srcOrd="3" destOrd="0" presId="urn:microsoft.com/office/officeart/2005/8/layout/chevron2"/>
    <dgm:cxn modelId="{6F3AD582-B3E6-4676-9101-D7B5EAACA977}" type="presParOf" srcId="{4935A3E2-3F50-4880-A5CA-B85CA7854142}" destId="{92D3E30A-79A1-4A1E-B849-12894A2B83C9}" srcOrd="4" destOrd="0" presId="urn:microsoft.com/office/officeart/2005/8/layout/chevron2"/>
    <dgm:cxn modelId="{9DB2F2E7-70EA-4D97-9844-6CAD3952CF1B}" type="presParOf" srcId="{92D3E30A-79A1-4A1E-B849-12894A2B83C9}" destId="{8B51C981-403C-47AE-90D6-44CF06ECE224}" srcOrd="0" destOrd="0" presId="urn:microsoft.com/office/officeart/2005/8/layout/chevron2"/>
    <dgm:cxn modelId="{D44682A6-75E0-4D0D-BAAF-3EF9233E7D5E}" type="presParOf" srcId="{92D3E30A-79A1-4A1E-B849-12894A2B83C9}" destId="{8CEBF2F3-B929-4E44-ACE9-73073C18C7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946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820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108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8064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02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79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81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4929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4478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738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002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7ECC0-FD4F-4AB7-9939-EF36EB0E8618}" type="datetimeFigureOut">
              <a:rPr lang="pt-BR" smtClean="0"/>
              <a:pPr/>
              <a:t>10/05/2016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6B526-1A46-450A-A590-A504304DAA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305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ER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25717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5" descr="20130109144001_logotipo_oficial_araguaina_1_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33375"/>
            <a:ext cx="2700338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-7938" y="941388"/>
            <a:ext cx="9145588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Secretaria Municipal de Saúde</a:t>
            </a:r>
            <a:b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Superintendência de Vigilância em Saúde </a:t>
            </a:r>
            <a:b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CEREST - Regional de Araguaína</a:t>
            </a:r>
          </a:p>
        </p:txBody>
      </p:sp>
    </p:spTree>
    <p:extLst>
      <p:ext uri="{BB962C8B-B14F-4D97-AF65-F5344CB8AC3E}">
        <p14:creationId xmlns:p14="http://schemas.microsoft.com/office/powerpoint/2010/main" val="48479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2173" y="583679"/>
            <a:ext cx="7886700" cy="5666996"/>
          </a:xfrm>
        </p:spPr>
        <p:txBody>
          <a:bodyPr>
            <a:noAutofit/>
          </a:bodyPr>
          <a:lstStyle/>
          <a:p>
            <a:pPr algn="just"/>
            <a:r>
              <a:rPr lang="pt-BR" sz="2400" dirty="0"/>
              <a:t> A equipe técnica do CEREST Regional de Araguaína, a </a:t>
            </a:r>
            <a:r>
              <a:rPr lang="pt-BR" sz="2400" dirty="0" smtClean="0"/>
              <a:t>Superintendência </a:t>
            </a:r>
            <a:r>
              <a:rPr lang="pt-BR" sz="2400" dirty="0"/>
              <a:t>de </a:t>
            </a:r>
            <a:r>
              <a:rPr lang="pt-BR" sz="2400" dirty="0" smtClean="0"/>
              <a:t>Vigilância </a:t>
            </a:r>
            <a:r>
              <a:rPr lang="pt-BR" sz="2400" dirty="0"/>
              <a:t>em </a:t>
            </a:r>
            <a:r>
              <a:rPr lang="pt-BR" sz="2400" dirty="0" smtClean="0"/>
              <a:t>Saúde </a:t>
            </a:r>
            <a:r>
              <a:rPr lang="pt-BR" sz="2400" dirty="0"/>
              <a:t>e o atual </a:t>
            </a:r>
            <a:r>
              <a:rPr lang="pt-BR" sz="2400" dirty="0" smtClean="0"/>
              <a:t>Secretário Municipal </a:t>
            </a:r>
            <a:r>
              <a:rPr lang="pt-BR" sz="2400" dirty="0"/>
              <a:t>de </a:t>
            </a:r>
            <a:r>
              <a:rPr lang="pt-BR" sz="2400" dirty="0" smtClean="0"/>
              <a:t>Saúde </a:t>
            </a:r>
            <a:r>
              <a:rPr lang="pt-BR" sz="2400" dirty="0"/>
              <a:t>de Araguaína vem demonstrando uma constante preocupação com a efetividade da implementação da PNSTT neste território, pela amplitude do mesmo no que diz respeito a uma gestão municipal, além dos encargos financeiros assumidos para a realização das ações em saúde do trabalhador. </a:t>
            </a:r>
          </a:p>
          <a:p>
            <a:pPr algn="just"/>
            <a:r>
              <a:rPr lang="pt-BR" sz="2400" dirty="0"/>
              <a:t>Em consequência destes </a:t>
            </a:r>
            <a:r>
              <a:rPr lang="pt-BR" sz="2400" dirty="0" smtClean="0"/>
              <a:t>fatores foi realizada reunião de </a:t>
            </a:r>
            <a:r>
              <a:rPr lang="pt-BR" sz="2400" dirty="0" err="1" smtClean="0"/>
              <a:t>pactuação</a:t>
            </a:r>
            <a:r>
              <a:rPr lang="pt-BR" sz="2400" dirty="0" smtClean="0"/>
              <a:t> entre </a:t>
            </a:r>
            <a:r>
              <a:rPr lang="pt-BR" sz="2400" dirty="0">
                <a:solidFill>
                  <a:srgbClr val="FF0000"/>
                </a:solidFill>
              </a:rPr>
              <a:t>a</a:t>
            </a:r>
            <a:r>
              <a:rPr lang="pt-BR" sz="2400" dirty="0" smtClean="0">
                <a:solidFill>
                  <a:srgbClr val="FF0000"/>
                </a:solidFill>
              </a:rPr>
              <a:t> SMS de Araguaína, Gerência de Saúde do Trabalhador/ </a:t>
            </a:r>
            <a:r>
              <a:rPr lang="pt-BR" sz="2400" dirty="0">
                <a:solidFill>
                  <a:srgbClr val="FF0000"/>
                </a:solidFill>
              </a:rPr>
              <a:t>CEREST Estadual e a Coordenação Geral de Saúde do </a:t>
            </a:r>
            <a:r>
              <a:rPr lang="pt-BR" sz="2400" dirty="0" smtClean="0">
                <a:solidFill>
                  <a:srgbClr val="FF0000"/>
                </a:solidFill>
              </a:rPr>
              <a:t>Trabalhador do Ministério da Saúde </a:t>
            </a:r>
            <a:r>
              <a:rPr lang="pt-BR" sz="2400" dirty="0">
                <a:solidFill>
                  <a:srgbClr val="FF0000"/>
                </a:solidFill>
              </a:rPr>
              <a:t>– CGSAT</a:t>
            </a:r>
            <a:r>
              <a:rPr lang="pt-BR" sz="2400" dirty="0" smtClean="0">
                <a:solidFill>
                  <a:srgbClr val="FF0000"/>
                </a:solidFill>
              </a:rPr>
              <a:t>, da qual resultou </a:t>
            </a:r>
            <a:r>
              <a:rPr lang="pt-BR" sz="2400" dirty="0">
                <a:solidFill>
                  <a:srgbClr val="FF0000"/>
                </a:solidFill>
              </a:rPr>
              <a:t>a proposta de </a:t>
            </a:r>
            <a:r>
              <a:rPr lang="pt-BR" sz="2400" dirty="0" smtClean="0">
                <a:solidFill>
                  <a:srgbClr val="FF0000"/>
                </a:solidFill>
              </a:rPr>
              <a:t>nova abrangência regional </a:t>
            </a:r>
            <a:r>
              <a:rPr lang="pt-BR" sz="2400" dirty="0" smtClean="0"/>
              <a:t>do </a:t>
            </a:r>
            <a:r>
              <a:rPr lang="pt-BR" sz="2400" dirty="0"/>
              <a:t>CEREST </a:t>
            </a:r>
            <a:r>
              <a:rPr lang="pt-BR" sz="2400" dirty="0" smtClean="0"/>
              <a:t>de Araguaína. </a:t>
            </a:r>
            <a:r>
              <a:rPr lang="pt-BR" sz="2400" dirty="0" smtClean="0">
                <a:solidFill>
                  <a:srgbClr val="FF0000"/>
                </a:solidFill>
              </a:rPr>
              <a:t>Tal proposta</a:t>
            </a:r>
            <a:r>
              <a:rPr lang="pt-BR" sz="2400" dirty="0" smtClean="0"/>
              <a:t> </a:t>
            </a:r>
            <a:r>
              <a:rPr lang="pt-BR" sz="2400" dirty="0" smtClean="0">
                <a:solidFill>
                  <a:srgbClr val="FF0000"/>
                </a:solidFill>
              </a:rPr>
              <a:t>visa </a:t>
            </a:r>
            <a:r>
              <a:rPr lang="pt-BR" sz="2400" dirty="0">
                <a:solidFill>
                  <a:srgbClr val="FF0000"/>
                </a:solidFill>
              </a:rPr>
              <a:t>à</a:t>
            </a:r>
            <a:r>
              <a:rPr lang="pt-BR" sz="2400" dirty="0" smtClean="0">
                <a:solidFill>
                  <a:srgbClr val="FF0000"/>
                </a:solidFill>
              </a:rPr>
              <a:t> responsabilização deste apenas sobre a Região de Saúde Médio Norte Araguaia,</a:t>
            </a:r>
            <a:r>
              <a:rPr lang="pt-BR" sz="2400" dirty="0" smtClean="0"/>
              <a:t> </a:t>
            </a:r>
            <a:r>
              <a:rPr lang="pt-BR" sz="2400" dirty="0" smtClean="0">
                <a:solidFill>
                  <a:srgbClr val="FF0000"/>
                </a:solidFill>
              </a:rPr>
              <a:t>justificada pelas atuais limitações postas pela Coordenação do CEREST Regional em consonância com a SMS.</a:t>
            </a:r>
          </a:p>
        </p:txBody>
      </p:sp>
    </p:spTree>
    <p:extLst>
      <p:ext uri="{BB962C8B-B14F-4D97-AF65-F5344CB8AC3E}">
        <p14:creationId xmlns:p14="http://schemas.microsoft.com/office/powerpoint/2010/main" val="28138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0" t="6767" r="7133" b="15024"/>
          <a:stretch/>
        </p:blipFill>
        <p:spPr>
          <a:xfrm>
            <a:off x="177422" y="614149"/>
            <a:ext cx="4271748" cy="58685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813" y="614149"/>
            <a:ext cx="4162567" cy="4543389"/>
          </a:xfrm>
          <a:prstGeom prst="rect">
            <a:avLst/>
          </a:prstGeom>
        </p:spPr>
      </p:pic>
      <p:sp>
        <p:nvSpPr>
          <p:cNvPr id="6" name="Seta para a direita listrada 5"/>
          <p:cNvSpPr/>
          <p:nvPr/>
        </p:nvSpPr>
        <p:spPr>
          <a:xfrm rot="19628759">
            <a:off x="3212798" y="3288667"/>
            <a:ext cx="1665169" cy="8188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4829813" y="4831306"/>
            <a:ext cx="36030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Priorizada a territorialização com foco na articulação com a Atenção Básica em Saúde e demais componentes da rede assistencial, na continuidade dos serviços da rede sentinela, dentre outras.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8330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smtClean="0"/>
              <a:t>APLICABILIDADE/IMPACTOS</a:t>
            </a:r>
            <a:endParaRPr lang="pt-BR" i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4000" dirty="0" smtClean="0"/>
              <a:t>Maior resolutividade e eficácia das ações.</a:t>
            </a:r>
          </a:p>
          <a:p>
            <a:r>
              <a:rPr lang="pt-BR" sz="4000" dirty="0" smtClean="0"/>
              <a:t>Alcance das metas.</a:t>
            </a:r>
          </a:p>
          <a:p>
            <a:r>
              <a:rPr lang="pt-BR" sz="4000" dirty="0" smtClean="0"/>
              <a:t>Melhor aproveitamento do recursos materiais, financeiros e humanos.</a:t>
            </a:r>
          </a:p>
          <a:p>
            <a:pPr marL="0" indent="0">
              <a:buNone/>
            </a:pPr>
            <a:endParaRPr lang="pt-BR" sz="4000" dirty="0" smtClean="0"/>
          </a:p>
          <a:p>
            <a:endParaRPr lang="pt-BR" sz="4000" dirty="0" smtClean="0"/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7203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junir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176" y="3261565"/>
            <a:ext cx="3766782" cy="208663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902958" y="3305909"/>
            <a:ext cx="3365879" cy="1961308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i="1" dirty="0"/>
              <a:t>REGIONAL ARAGUAÍNA</a:t>
            </a:r>
          </a:p>
        </p:txBody>
      </p:sp>
      <p:sp>
        <p:nvSpPr>
          <p:cNvPr id="4" name="Título 2"/>
          <p:cNvSpPr txBox="1">
            <a:spLocks/>
          </p:cNvSpPr>
          <p:nvPr/>
        </p:nvSpPr>
        <p:spPr>
          <a:xfrm>
            <a:off x="740391" y="566340"/>
            <a:ext cx="7772400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i="1" dirty="0" smtClean="0">
                <a:solidFill>
                  <a:srgbClr val="FF0000"/>
                </a:solidFill>
              </a:rPr>
              <a:t>NOVA PROPOSTA DE ABRANGÊNCIA DO CEREST REGIONAL DE ARAGUAÍNA </a:t>
            </a:r>
            <a:endParaRPr lang="pt-BR" sz="4800" i="1" dirty="0">
              <a:solidFill>
                <a:srgbClr val="FF0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89361" y="5901742"/>
            <a:ext cx="4679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/>
              <a:t>Secretário Executivo: Lucas Moura</a:t>
            </a:r>
            <a:endParaRPr lang="pt-BR" i="1" dirty="0"/>
          </a:p>
        </p:txBody>
      </p:sp>
    </p:spTree>
    <p:extLst>
      <p:ext uri="{BB962C8B-B14F-4D97-AF65-F5344CB8AC3E}">
        <p14:creationId xmlns:p14="http://schemas.microsoft.com/office/powerpoint/2010/main" val="261274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628650" y="365126"/>
            <a:ext cx="7886700" cy="6993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/>
              <a:t>Base Teórica e Justificativa</a:t>
            </a:r>
            <a:endParaRPr lang="pt-BR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182544095"/>
              </p:ext>
            </p:extLst>
          </p:nvPr>
        </p:nvGraphicFramePr>
        <p:xfrm>
          <a:off x="628650" y="1178635"/>
          <a:ext cx="7886700" cy="5072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93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122380631"/>
              </p:ext>
            </p:extLst>
          </p:nvPr>
        </p:nvGraphicFramePr>
        <p:xfrm>
          <a:off x="808345" y="341194"/>
          <a:ext cx="7886700" cy="6400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41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3" descr="Atendimento Calazar no Estad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49" y="136478"/>
            <a:ext cx="5168212" cy="6509982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6223379" y="4804011"/>
            <a:ext cx="219729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Atendendo a critério de atendimento populacional &lt;500.000 habitantes.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880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45319"/>
              </p:ext>
            </p:extLst>
          </p:nvPr>
        </p:nvGraphicFramePr>
        <p:xfrm>
          <a:off x="559559" y="545912"/>
          <a:ext cx="8093122" cy="5631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7186"/>
                <a:gridCol w="2091234"/>
                <a:gridCol w="1871470"/>
                <a:gridCol w="2043232"/>
              </a:tblGrid>
              <a:tr h="8430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 </a:t>
                      </a:r>
                      <a:endParaRPr lang="pt-BR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FONTE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RECURSOS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GASTOS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</a:tr>
              <a:tr h="464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Implementação da PNSTT.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RENAST/2002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R$ 30.000,00/mês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/65 municípios = R$ 461,54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</a:tr>
              <a:tr h="47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Manutenção de recursos humanos.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Fundo Municipal de Saúde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-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R$ 492.862,95 (2015)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</a:tr>
              <a:tr h="846416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effectLst/>
                        </a:rPr>
                        <a:t>ESTRUTURA 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7876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10 Técnicos do CEREST Regional Araguaína.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03 Nível Médio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07 Nível Superior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</a:tr>
              <a:tr h="37876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01 Prédio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Aluguel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R$ 4.500,00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</a:tr>
              <a:tr h="378764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effectLst/>
                        </a:rPr>
                        <a:t>METAS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203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Aumentar o número de notificações de 890 para 944.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04 Ações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80917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Ampliar as Unidades Sentinelas de 12 para 13.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02 Ações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9551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</a:rPr>
                        <a:t>Aumentar o número de municípios com notificação de 17 para 41.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03 Ações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9551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</a:rPr>
                        <a:t>Aumento das atividades de educação permanente e pesquisa em saúde do trabalhador de 124 para 136.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09 Ações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59" marR="55359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7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31460" y="2391605"/>
            <a:ext cx="7772400" cy="761028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Quantidade x Qualidade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2244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460333"/>
              </p:ext>
            </p:extLst>
          </p:nvPr>
        </p:nvGraphicFramePr>
        <p:xfrm>
          <a:off x="285466" y="148657"/>
          <a:ext cx="3112828" cy="65879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3459"/>
                <a:gridCol w="452343"/>
                <a:gridCol w="452343"/>
                <a:gridCol w="380919"/>
                <a:gridCol w="523764"/>
              </a:tblGrid>
              <a:tr h="54608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2014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2015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DN/2015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NN 2014/2015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Aguiarnópolis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Ananás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Angico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Aragominas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Araguaina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Araguanã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Araguatins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Arapoema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Augustinopolis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Axixá do TO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Babaçulânda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10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Bandeirantes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Barra do Ouro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u="none" strike="noStrike" dirty="0">
                          <a:effectLst/>
                        </a:rPr>
                        <a:t>X</a:t>
                      </a:r>
                      <a:endParaRPr lang="pt-BR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u="none" strike="noStrike">
                          <a:effectLst/>
                        </a:rPr>
                        <a:t>12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Bernardo Sayão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Bom Jesus do TO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Brasilândia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Buriti do TO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16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Cachoeirinha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Campos Lindos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17</a:t>
                      </a:r>
                      <a:endParaRPr lang="pt-BR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Carmolândia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18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Carrasco Bonito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Centenário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Colinas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Colméia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Couto Magalhães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Darcinópolis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Esperantina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Filadélfia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36405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Fortaleza do Tabocão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563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Goiatins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642064"/>
              </p:ext>
            </p:extLst>
          </p:nvPr>
        </p:nvGraphicFramePr>
        <p:xfrm>
          <a:off x="3558657" y="148656"/>
          <a:ext cx="3319808" cy="6583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0130"/>
                <a:gridCol w="482420"/>
                <a:gridCol w="482420"/>
                <a:gridCol w="406248"/>
                <a:gridCol w="558590"/>
              </a:tblGrid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Goianorte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Guaraí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Itacaja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Itaguatins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Itapiratins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Itaporã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Juarina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Luzinópolis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Maurilândia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Muricilândia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Nazaré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Nova Olinda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Palmeirante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Palmeiras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Pau D’arco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Pedro Afonso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Pequizeiro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Piraquê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Praia Norte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Presidente Kennedy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Recursolândia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Riachinho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Sampaio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Santa Fé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Santa Maria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Santa Terezinha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São Bento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São Miguel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São Sebastião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Sitio Novo</a:t>
                      </a:r>
                      <a:endParaRPr lang="pt-BR" sz="12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Tocantinópolis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Tupirama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Tupiratins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Wanderlândia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6981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Xambioá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NT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35852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r>
                        <a:rPr lang="pt-BR" sz="1200" u="none" strike="noStrike" dirty="0" smtClean="0">
                          <a:effectLst/>
                        </a:rPr>
                        <a:t>TOTAL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51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41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 smtClean="0">
                          <a:effectLst/>
                        </a:rPr>
                        <a:t>15</a:t>
                      </a:r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 smtClean="0">
                          <a:effectLst/>
                        </a:rPr>
                        <a:t>09</a:t>
                      </a:r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595544"/>
              </p:ext>
            </p:extLst>
          </p:nvPr>
        </p:nvGraphicFramePr>
        <p:xfrm>
          <a:off x="7020256" y="1449629"/>
          <a:ext cx="2082800" cy="57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 dirty="0">
                          <a:effectLst/>
                        </a:rPr>
                        <a:t>DN = deixaram de notificar em 2015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>
                          <a:effectLst/>
                        </a:rPr>
                        <a:t>NN = não notificaram em 2014/2015</a:t>
                      </a:r>
                      <a:endParaRPr lang="pt-BR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 dirty="0">
                          <a:effectLst/>
                        </a:rPr>
                        <a:t>NT = regulares em notificação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54439"/>
              </p:ext>
            </p:extLst>
          </p:nvPr>
        </p:nvGraphicFramePr>
        <p:xfrm>
          <a:off x="7020256" y="2593073"/>
          <a:ext cx="1973619" cy="2579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842"/>
                <a:gridCol w="459270"/>
                <a:gridCol w="496507"/>
              </a:tblGrid>
              <a:tr h="519264"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2014</a:t>
                      </a:r>
                      <a:endParaRPr lang="pt-BR" sz="14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2015</a:t>
                      </a:r>
                      <a:endParaRPr lang="pt-BR" sz="1400" dirty="0"/>
                    </a:p>
                  </a:txBody>
                  <a:tcPr vert="vert270" anchor="ctr"/>
                </a:tc>
              </a:tr>
              <a:tr h="519264"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Viagens</a:t>
                      </a:r>
                      <a:endParaRPr lang="pt-B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09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06</a:t>
                      </a:r>
                      <a:endParaRPr lang="pt-BR" dirty="0"/>
                    </a:p>
                  </a:txBody>
                  <a:tcPr anchor="ctr"/>
                </a:tc>
              </a:tr>
              <a:tr h="810904"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Visita</a:t>
                      </a:r>
                      <a:r>
                        <a:rPr lang="pt-BR" sz="1600" baseline="0" dirty="0" smtClean="0"/>
                        <a:t> Técnica</a:t>
                      </a:r>
                      <a:endParaRPr lang="pt-B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25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07</a:t>
                      </a:r>
                      <a:endParaRPr lang="pt-BR" dirty="0"/>
                    </a:p>
                  </a:txBody>
                  <a:tcPr anchor="ctr"/>
                </a:tc>
              </a:tr>
              <a:tr h="729995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Supervisão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08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21</a:t>
                      </a:r>
                      <a:endParaRPr lang="pt-BR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98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4309" y="241229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pt-BR" sz="9600" i="1" dirty="0" smtClean="0"/>
              <a:t>Proposta</a:t>
            </a:r>
            <a:endParaRPr lang="pt-BR" sz="9600" i="1" dirty="0"/>
          </a:p>
        </p:txBody>
      </p:sp>
    </p:spTree>
    <p:extLst>
      <p:ext uri="{BB962C8B-B14F-4D97-AF65-F5344CB8AC3E}">
        <p14:creationId xmlns:p14="http://schemas.microsoft.com/office/powerpoint/2010/main" val="22648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357</TotalTime>
  <Words>996</Words>
  <Application>Microsoft Office PowerPoint</Application>
  <PresentationFormat>Apresentação na tela (4:3)</PresentationFormat>
  <Paragraphs>405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Quantidade x Qualidade</vt:lpstr>
      <vt:lpstr>Apresentação do PowerPoint</vt:lpstr>
      <vt:lpstr>Proposta</vt:lpstr>
      <vt:lpstr>Apresentação do PowerPoint</vt:lpstr>
      <vt:lpstr>Apresentação do PowerPoint</vt:lpstr>
      <vt:lpstr>APLICABILIDADE/IMPACTOS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 2016 CEREST REGIONAL ARAGUAÍNA</dc:title>
  <dc:creator>CEREST</dc:creator>
  <cp:lastModifiedBy>Lilian Moreira Santos Bernardo</cp:lastModifiedBy>
  <cp:revision>58</cp:revision>
  <dcterms:created xsi:type="dcterms:W3CDTF">2016-01-26T09:31:05Z</dcterms:created>
  <dcterms:modified xsi:type="dcterms:W3CDTF">2016-05-10T12:51:40Z</dcterms:modified>
</cp:coreProperties>
</file>