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7" r:id="rId2"/>
    <p:sldId id="498" r:id="rId3"/>
    <p:sldId id="497" r:id="rId4"/>
  </p:sldIdLst>
  <p:sldSz cx="9144000" cy="6858000" type="screen4x3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0FF0"/>
    <a:srgbClr val="FF1111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101" autoAdjust="0"/>
    <p:restoredTop sz="92958" autoAdjust="0"/>
  </p:normalViewPr>
  <p:slideViewPr>
    <p:cSldViewPr>
      <p:cViewPr>
        <p:scale>
          <a:sx n="70" d="100"/>
          <a:sy n="70" d="100"/>
        </p:scale>
        <p:origin x="-2160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7C6CAC-B6AA-4699-BC1A-3B44A6156A65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266104-A8C9-4C63-9A76-EB80C1AE863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8859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567ABC-9FB7-498C-A47C-0DB30AD018FC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867ACE-9214-45CA-BD26-2B2B46EF3D2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3617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50A0-452E-4940-BB4B-4F0DF051BE1B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3D77-E2BD-4BA6-AE7A-08E698BEBCC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50A0-452E-4940-BB4B-4F0DF051BE1B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3D77-E2BD-4BA6-AE7A-08E698BEBCC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50A0-452E-4940-BB4B-4F0DF051BE1B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3D77-E2BD-4BA6-AE7A-08E698BEBCC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50A0-452E-4940-BB4B-4F0DF051BE1B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3D77-E2BD-4BA6-AE7A-08E698BEBCC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50A0-452E-4940-BB4B-4F0DF051BE1B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3D77-E2BD-4BA6-AE7A-08E698BEBCC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6059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328592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50A0-452E-4940-BB4B-4F0DF051BE1B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3D77-E2BD-4BA6-AE7A-08E698BEBCC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50A0-452E-4940-BB4B-4F0DF051BE1B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3D77-E2BD-4BA6-AE7A-08E698BEBCC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50A0-452E-4940-BB4B-4F0DF051BE1B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3D77-E2BD-4BA6-AE7A-08E698BEBCC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50A0-452E-4940-BB4B-4F0DF051BE1B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3D77-E2BD-4BA6-AE7A-08E698BEBCC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50A0-452E-4940-BB4B-4F0DF051BE1B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3D77-E2BD-4BA6-AE7A-08E698BEBCC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A50A0-452E-4940-BB4B-4F0DF051BE1B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13D77-E2BD-4BA6-AE7A-08E698BEBCC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229600" cy="4929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A50A0-452E-4940-BB4B-4F0DF051BE1B}" type="datetimeFigureOut">
              <a:rPr lang="pt-BR" smtClean="0"/>
              <a:pPr/>
              <a:t>26/02/2020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13D77-E2BD-4BA6-AE7A-08E698BEBCC8}" type="slidenum">
              <a:rPr lang="pt-BR" smtClean="0"/>
              <a:pPr/>
              <a:t>‹nº›</a:t>
            </a:fld>
            <a:endParaRPr lang="pt-BR"/>
          </a:p>
        </p:txBody>
      </p:sp>
      <p:grpSp>
        <p:nvGrpSpPr>
          <p:cNvPr id="7" name="Grupo 6"/>
          <p:cNvGrpSpPr/>
          <p:nvPr userDrawn="1"/>
        </p:nvGrpSpPr>
        <p:grpSpPr>
          <a:xfrm>
            <a:off x="35496" y="14388"/>
            <a:ext cx="9073008" cy="678308"/>
            <a:chOff x="35496" y="14388"/>
            <a:chExt cx="9073008" cy="678308"/>
          </a:xfrm>
        </p:grpSpPr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96" y="30788"/>
              <a:ext cx="1224136" cy="661908"/>
            </a:xfrm>
            <a:prstGeom prst="rect">
              <a:avLst/>
            </a:prstGeom>
          </p:spPr>
        </p:pic>
        <p:pic>
          <p:nvPicPr>
            <p:cNvPr id="9" name="Imagem 8"/>
            <p:cNvPicPr/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0312" y="14388"/>
              <a:ext cx="1728192" cy="53429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ubtítulo 2"/>
          <p:cNvSpPr>
            <a:spLocks noGrp="1"/>
          </p:cNvSpPr>
          <p:nvPr>
            <p:ph type="subTitle" idx="1"/>
          </p:nvPr>
        </p:nvSpPr>
        <p:spPr>
          <a:xfrm>
            <a:off x="17165" y="6415782"/>
            <a:ext cx="9126835" cy="397594"/>
          </a:xfrm>
        </p:spPr>
        <p:txBody>
          <a:bodyPr/>
          <a:lstStyle/>
          <a:p>
            <a:pPr eaLnBrk="1" hangingPunct="1"/>
            <a:r>
              <a:rPr lang="pt-BR" sz="2000" dirty="0" smtClean="0">
                <a:solidFill>
                  <a:srgbClr val="898989"/>
                </a:solidFill>
              </a:rPr>
              <a:t> Tocantins/ 2019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0"/>
            <a:ext cx="936104" cy="1040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539552" y="2110204"/>
            <a:ext cx="81369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Calendário </a:t>
            </a:r>
            <a:r>
              <a:rPr lang="pt-B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das Reuniões </a:t>
            </a:r>
            <a:r>
              <a:rPr lang="pt-B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Ordinárias</a:t>
            </a:r>
            <a:r>
              <a:rPr lang="pt-B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das Comissões Intergestores Regionais (CIRs), para </a:t>
            </a:r>
            <a:r>
              <a:rPr lang="pt-BR" sz="4800" b="1" dirty="0" smtClean="0">
                <a:solidFill>
                  <a:srgbClr val="0A0F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</a:t>
            </a:r>
            <a:endParaRPr lang="pt-BR" sz="4800" b="1" dirty="0">
              <a:solidFill>
                <a:srgbClr val="0A0F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00" y="44624"/>
            <a:ext cx="938213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1043608" y="1556792"/>
            <a:ext cx="72728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 processo de construção  da propostas do calendário das reuniões ordinárias das CIRs para </a:t>
            </a:r>
            <a:r>
              <a:rPr lang="pt-B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2020, </a:t>
            </a:r>
            <a:r>
              <a:rPr lang="pt-B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foi lento e árduo, em virtude </a:t>
            </a:r>
            <a:r>
              <a:rPr lang="pt-B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da avaliação dos </a:t>
            </a:r>
            <a:r>
              <a:rPr lang="pt-B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critérios.</a:t>
            </a:r>
            <a:endParaRPr lang="pt-BR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03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5" y="44624"/>
            <a:ext cx="547370" cy="608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35496" y="5486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u="sng" dirty="0" smtClean="0">
                <a:solidFill>
                  <a:srgbClr val="0A0FF0"/>
                </a:solidFill>
              </a:rPr>
              <a:t>Critério utilizados na construção do calendário CIR </a:t>
            </a:r>
            <a:r>
              <a:rPr lang="pt-BR" sz="2800" b="1" u="sng" dirty="0" smtClean="0">
                <a:solidFill>
                  <a:srgbClr val="0A0FF0"/>
                </a:solidFill>
              </a:rPr>
              <a:t>2020</a:t>
            </a:r>
            <a:endParaRPr lang="pt-BR" sz="2800" b="1" u="sng" dirty="0">
              <a:solidFill>
                <a:srgbClr val="0A0FF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496" y="1268760"/>
            <a:ext cx="9073008" cy="5609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6350" algn="just">
              <a:lnSpc>
                <a:spcPct val="150000"/>
              </a:lnSpc>
              <a:buFont typeface="+mj-lt"/>
              <a:buAutoNum type="arabicPeriod"/>
            </a:pPr>
            <a:r>
              <a:rPr lang="pt-BR" sz="2300" b="1" dirty="0" smtClean="0"/>
              <a:t>Datas </a:t>
            </a:r>
            <a:r>
              <a:rPr lang="pt-BR" sz="2300" b="1" dirty="0"/>
              <a:t>das reuniões </a:t>
            </a:r>
            <a:r>
              <a:rPr lang="pt-BR" sz="2300" b="1" dirty="0" smtClean="0"/>
              <a:t>do Conselho Estadual </a:t>
            </a:r>
            <a:r>
              <a:rPr lang="pt-BR" sz="2300" b="1" dirty="0"/>
              <a:t>de </a:t>
            </a:r>
            <a:r>
              <a:rPr lang="pt-BR" sz="2300" b="1" dirty="0" smtClean="0"/>
              <a:t>Saúde;</a:t>
            </a:r>
            <a:endParaRPr lang="pt-BR" sz="2300" b="1" dirty="0" smtClean="0"/>
          </a:p>
          <a:p>
            <a:pPr marL="88900" indent="-6350" algn="just">
              <a:lnSpc>
                <a:spcPct val="150000"/>
              </a:lnSpc>
              <a:buFont typeface="+mj-lt"/>
              <a:buAutoNum type="arabicPeriod"/>
            </a:pPr>
            <a:r>
              <a:rPr lang="pt-BR" sz="2300" b="1" dirty="0"/>
              <a:t>Datas das reuniões da Comissão Intergestores Bipartite; </a:t>
            </a:r>
            <a:endParaRPr lang="pt-BR" sz="2300" b="1" dirty="0" smtClean="0"/>
          </a:p>
          <a:p>
            <a:pPr marL="88900" indent="-6350" algn="just">
              <a:lnSpc>
                <a:spcPct val="150000"/>
              </a:lnSpc>
              <a:buFont typeface="+mj-lt"/>
              <a:buAutoNum type="arabicPeriod"/>
            </a:pPr>
            <a:r>
              <a:rPr lang="pt-BR" sz="2300" b="1" dirty="0" smtClean="0"/>
              <a:t>Datas </a:t>
            </a:r>
            <a:r>
              <a:rPr lang="pt-BR" sz="2300" b="1" dirty="0" smtClean="0"/>
              <a:t>de </a:t>
            </a:r>
            <a:r>
              <a:rPr lang="pt-BR" sz="2300" b="1" dirty="0" smtClean="0"/>
              <a:t>eventos do COSEMS e CONASEMS;</a:t>
            </a:r>
          </a:p>
          <a:p>
            <a:pPr marL="88900" indent="-6350" algn="just">
              <a:lnSpc>
                <a:spcPct val="150000"/>
              </a:lnSpc>
              <a:buFont typeface="+mj-lt"/>
              <a:buAutoNum type="arabicPeriod"/>
            </a:pPr>
            <a:r>
              <a:rPr lang="pt-BR" sz="2300" b="1" dirty="0" smtClean="0"/>
              <a:t>Processo eleitoral municipal;</a:t>
            </a:r>
            <a:endParaRPr lang="pt-BR" sz="2300" b="1" dirty="0" smtClean="0"/>
          </a:p>
          <a:p>
            <a:pPr marL="88900" indent="-6350" algn="just">
              <a:lnSpc>
                <a:spcPct val="150000"/>
              </a:lnSpc>
              <a:buFont typeface="+mj-lt"/>
              <a:buAutoNum type="arabicPeriod"/>
            </a:pPr>
            <a:r>
              <a:rPr lang="pt-BR" sz="2300" b="1" dirty="0"/>
              <a:t>Representação dos apoio do COSEMS, por CIR;</a:t>
            </a:r>
          </a:p>
          <a:p>
            <a:pPr marL="88900" indent="-6350" algn="just">
              <a:lnSpc>
                <a:spcPct val="150000"/>
              </a:lnSpc>
              <a:buFont typeface="+mj-lt"/>
              <a:buAutoNum type="arabicPeriod"/>
            </a:pPr>
            <a:r>
              <a:rPr lang="pt-BR" sz="2300" b="1" dirty="0" smtClean="0"/>
              <a:t> Feriados </a:t>
            </a:r>
            <a:r>
              <a:rPr lang="pt-BR" sz="2300" b="1" dirty="0" smtClean="0"/>
              <a:t>estadual e </a:t>
            </a:r>
            <a:r>
              <a:rPr lang="pt-BR" sz="2300" b="1" dirty="0" smtClean="0"/>
              <a:t>nacional;</a:t>
            </a:r>
            <a:endParaRPr lang="pt-BR" sz="2300" b="1" dirty="0" smtClean="0"/>
          </a:p>
          <a:p>
            <a:pPr marL="88900" indent="-6350" algn="just">
              <a:lnSpc>
                <a:spcPct val="150000"/>
              </a:lnSpc>
              <a:buFont typeface="+mj-lt"/>
              <a:buAutoNum type="arabicPeriod"/>
            </a:pPr>
            <a:r>
              <a:rPr lang="pt-BR" sz="2300" b="1" dirty="0" smtClean="0"/>
              <a:t>Intervalos entre as reuniões, considerando o processo de organização e alinhamento das mesmas;</a:t>
            </a:r>
          </a:p>
          <a:p>
            <a:pPr marL="88900" indent="-6350" algn="just">
              <a:lnSpc>
                <a:spcPct val="150000"/>
              </a:lnSpc>
              <a:buFont typeface="+mj-lt"/>
              <a:buAutoNum type="arabicPeriod"/>
            </a:pPr>
            <a:r>
              <a:rPr lang="pt-BR" sz="2300" b="1" dirty="0" smtClean="0"/>
              <a:t>Distância </a:t>
            </a:r>
            <a:r>
              <a:rPr lang="pt-BR" sz="2300" b="1" dirty="0"/>
              <a:t>entre </a:t>
            </a:r>
            <a:r>
              <a:rPr lang="pt-BR" sz="2300" b="1" dirty="0" smtClean="0"/>
              <a:t>municípios;</a:t>
            </a:r>
          </a:p>
          <a:p>
            <a:pPr marL="88900" indent="-6350" algn="just">
              <a:lnSpc>
                <a:spcPct val="150000"/>
              </a:lnSpc>
              <a:buFont typeface="+mj-lt"/>
              <a:buAutoNum type="arabicPeriod"/>
            </a:pPr>
            <a:r>
              <a:rPr lang="pt-BR" sz="2300" b="1" dirty="0" smtClean="0"/>
              <a:t>9.Transporte </a:t>
            </a:r>
            <a:r>
              <a:rPr lang="pt-BR" sz="2300" b="1" dirty="0"/>
              <a:t>(disponibilidade de carros na SES-TO</a:t>
            </a:r>
            <a:r>
              <a:rPr lang="pt-BR" sz="2300" b="1" dirty="0" smtClean="0"/>
              <a:t>);</a:t>
            </a:r>
          </a:p>
          <a:p>
            <a:pPr marL="82550" algn="just">
              <a:lnSpc>
                <a:spcPct val="150000"/>
              </a:lnSpc>
            </a:pPr>
            <a:endParaRPr lang="pt-BR" sz="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265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8243</TotalTime>
  <Words>124</Words>
  <Application>Microsoft Office PowerPoint</Application>
  <PresentationFormat>Apresentação na tela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4" baseType="lpstr">
      <vt:lpstr>Tema do Office</vt:lpstr>
      <vt:lpstr>Apresentação do PowerPoint</vt:lpstr>
      <vt:lpstr>Apresentação do PowerPoint</vt:lpstr>
      <vt:lpstr>Apresentação do PowerPoint</vt:lpstr>
    </vt:vector>
  </TitlesOfParts>
  <Company>Saude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Oficina de Fortalecimento e Qualificação da Gestão do SUS  Planejamento em Saúde</dc:title>
  <dc:creator>andreiscosta</dc:creator>
  <cp:lastModifiedBy>Cirilucia Bezerra Cirqueira Vieira</cp:lastModifiedBy>
  <cp:revision>495</cp:revision>
  <cp:lastPrinted>2018-08-27T18:38:39Z</cp:lastPrinted>
  <dcterms:created xsi:type="dcterms:W3CDTF">2017-05-15T17:14:31Z</dcterms:created>
  <dcterms:modified xsi:type="dcterms:W3CDTF">2020-02-26T20:04:02Z</dcterms:modified>
</cp:coreProperties>
</file>