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79" r:id="rId3"/>
    <p:sldId id="281" r:id="rId4"/>
    <p:sldId id="278" r:id="rId5"/>
    <p:sldId id="282" r:id="rId6"/>
    <p:sldId id="269" r:id="rId7"/>
    <p:sldId id="284" r:id="rId8"/>
    <p:sldId id="287" r:id="rId9"/>
    <p:sldId id="292" r:id="rId10"/>
    <p:sldId id="289" r:id="rId11"/>
    <p:sldId id="286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CC0099"/>
    <a:srgbClr val="286389"/>
    <a:srgbClr val="FEB219"/>
    <a:srgbClr val="256386"/>
    <a:srgbClr val="0066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744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510BBA-B984-4616-AC0A-9946405CF9A2}" type="doc">
      <dgm:prSet loTypeId="urn:microsoft.com/office/officeart/2005/8/layout/funnel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291A4FD5-2783-4618-836A-8179A07B1E31}">
      <dgm:prSet phldrT="[Texto]"/>
      <dgm:spPr/>
      <dgm:t>
        <a:bodyPr/>
        <a:lstStyle/>
        <a:p>
          <a:r>
            <a:rPr lang="pt-BR" b="1" dirty="0" smtClean="0"/>
            <a:t>Integração</a:t>
          </a:r>
          <a:endParaRPr lang="pt-BR" b="1" dirty="0"/>
        </a:p>
      </dgm:t>
    </dgm:pt>
    <dgm:pt modelId="{74575C38-2ECC-43B7-A2C6-BCD06FB6D3AA}" type="parTrans" cxnId="{ACFA2C54-D29C-4F91-A26A-97874E91933F}">
      <dgm:prSet/>
      <dgm:spPr/>
      <dgm:t>
        <a:bodyPr/>
        <a:lstStyle/>
        <a:p>
          <a:endParaRPr lang="pt-BR" b="1"/>
        </a:p>
      </dgm:t>
    </dgm:pt>
    <dgm:pt modelId="{4835130B-7EF5-4390-95BA-D6AA7096D466}" type="sibTrans" cxnId="{ACFA2C54-D29C-4F91-A26A-97874E91933F}">
      <dgm:prSet/>
      <dgm:spPr/>
      <dgm:t>
        <a:bodyPr/>
        <a:lstStyle/>
        <a:p>
          <a:endParaRPr lang="pt-BR" b="1"/>
        </a:p>
      </dgm:t>
    </dgm:pt>
    <dgm:pt modelId="{65F8B146-7A16-465B-A25D-1F12EC488C50}">
      <dgm:prSet phldrT="[Texto]"/>
      <dgm:spPr/>
      <dgm:t>
        <a:bodyPr/>
        <a:lstStyle/>
        <a:p>
          <a:r>
            <a:rPr lang="pt-BR" b="1" dirty="0" smtClean="0"/>
            <a:t>COSEMS-TO</a:t>
          </a:r>
          <a:endParaRPr lang="pt-BR" b="1" dirty="0"/>
        </a:p>
      </dgm:t>
    </dgm:pt>
    <dgm:pt modelId="{57CAB5EB-59D2-4921-9F99-E6ADC9E32015}" type="parTrans" cxnId="{15C9017A-4260-46E3-8560-0632F38135CF}">
      <dgm:prSet/>
      <dgm:spPr/>
      <dgm:t>
        <a:bodyPr/>
        <a:lstStyle/>
        <a:p>
          <a:endParaRPr lang="pt-BR" b="1"/>
        </a:p>
      </dgm:t>
    </dgm:pt>
    <dgm:pt modelId="{E58FAA58-AF7C-4471-A80B-02D1558BC514}" type="sibTrans" cxnId="{15C9017A-4260-46E3-8560-0632F38135CF}">
      <dgm:prSet/>
      <dgm:spPr/>
      <dgm:t>
        <a:bodyPr/>
        <a:lstStyle/>
        <a:p>
          <a:endParaRPr lang="pt-BR" b="1"/>
        </a:p>
      </dgm:t>
    </dgm:pt>
    <dgm:pt modelId="{CD4A9441-D400-482C-90E5-BA5E7C8173F4}">
      <dgm:prSet phldrT="[Texto]"/>
      <dgm:spPr/>
      <dgm:t>
        <a:bodyPr/>
        <a:lstStyle/>
        <a:p>
          <a:r>
            <a:rPr lang="pt-BR" b="1" dirty="0" smtClean="0"/>
            <a:t>Resultado?</a:t>
          </a:r>
          <a:endParaRPr lang="pt-BR" b="1" dirty="0"/>
        </a:p>
      </dgm:t>
    </dgm:pt>
    <dgm:pt modelId="{CC8DA9F6-6C36-41E5-B73A-07D3E2FA7238}" type="parTrans" cxnId="{8F8ACF24-9CEA-49B2-BBB8-49D1A97B3A64}">
      <dgm:prSet/>
      <dgm:spPr/>
      <dgm:t>
        <a:bodyPr/>
        <a:lstStyle/>
        <a:p>
          <a:endParaRPr lang="pt-BR" b="1"/>
        </a:p>
      </dgm:t>
    </dgm:pt>
    <dgm:pt modelId="{C2EB8B8F-35BA-43F6-B3C1-9B2DC11C3E07}" type="sibTrans" cxnId="{8F8ACF24-9CEA-49B2-BBB8-49D1A97B3A64}">
      <dgm:prSet/>
      <dgm:spPr/>
      <dgm:t>
        <a:bodyPr/>
        <a:lstStyle/>
        <a:p>
          <a:endParaRPr lang="pt-BR" b="1"/>
        </a:p>
      </dgm:t>
    </dgm:pt>
    <dgm:pt modelId="{628B689B-3C7B-4EA5-B635-391F3FC7E95F}">
      <dgm:prSet phldrT="[Texto]"/>
      <dgm:spPr/>
      <dgm:t>
        <a:bodyPr/>
        <a:lstStyle/>
        <a:p>
          <a:r>
            <a:rPr lang="pt-B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SES</a:t>
          </a:r>
          <a:endParaRPr lang="pt-B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E7DDBD-819B-4A51-8032-5021D963AFB6}" type="parTrans" cxnId="{D6BE17DE-A8DB-4029-9771-7CAEB09D3929}">
      <dgm:prSet/>
      <dgm:spPr/>
      <dgm:t>
        <a:bodyPr/>
        <a:lstStyle/>
        <a:p>
          <a:endParaRPr lang="pt-BR" b="1"/>
        </a:p>
      </dgm:t>
    </dgm:pt>
    <dgm:pt modelId="{24813384-A097-4395-B074-8EF1C678739A}" type="sibTrans" cxnId="{D6BE17DE-A8DB-4029-9771-7CAEB09D3929}">
      <dgm:prSet/>
      <dgm:spPr/>
      <dgm:t>
        <a:bodyPr/>
        <a:lstStyle/>
        <a:p>
          <a:endParaRPr lang="pt-BR" b="1"/>
        </a:p>
      </dgm:t>
    </dgm:pt>
    <dgm:pt modelId="{E43588FD-870B-404B-B466-A7840A8A6B33}" type="pres">
      <dgm:prSet presAssocID="{A5510BBA-B984-4616-AC0A-9946405CF9A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E508A4A-F89B-4D77-BB16-713A4262416B}" type="pres">
      <dgm:prSet presAssocID="{A5510BBA-B984-4616-AC0A-9946405CF9A2}" presName="ellipse" presStyleLbl="trBgShp" presStyleIdx="0" presStyleCnt="1"/>
      <dgm:spPr/>
    </dgm:pt>
    <dgm:pt modelId="{33417EF1-F945-45BA-808E-C60D00BE24AF}" type="pres">
      <dgm:prSet presAssocID="{A5510BBA-B984-4616-AC0A-9946405CF9A2}" presName="arrow1" presStyleLbl="fgShp" presStyleIdx="0" presStyleCnt="1"/>
      <dgm:spPr/>
    </dgm:pt>
    <dgm:pt modelId="{57C70DFB-9817-49F6-BC0B-FAAC15959ACE}" type="pres">
      <dgm:prSet presAssocID="{A5510BBA-B984-4616-AC0A-9946405CF9A2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1EC2697-CC8A-4F41-A960-052545B8A353}" type="pres">
      <dgm:prSet presAssocID="{628B689B-3C7B-4EA5-B635-391F3FC7E95F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12F4C74-6DEF-4CBC-820A-1AA9009A10C0}" type="pres">
      <dgm:prSet presAssocID="{65F8B146-7A16-465B-A25D-1F12EC488C50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AEF9452-61C5-4302-9425-D9DD3E4D67E3}" type="pres">
      <dgm:prSet presAssocID="{CD4A9441-D400-482C-90E5-BA5E7C8173F4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54785C0-AAEB-4C50-A2F4-5A84BB1CDD94}" type="pres">
      <dgm:prSet presAssocID="{A5510BBA-B984-4616-AC0A-9946405CF9A2}" presName="funnel" presStyleLbl="trAlignAcc1" presStyleIdx="0" presStyleCnt="1"/>
      <dgm:spPr/>
    </dgm:pt>
  </dgm:ptLst>
  <dgm:cxnLst>
    <dgm:cxn modelId="{D6BE17DE-A8DB-4029-9771-7CAEB09D3929}" srcId="{A5510BBA-B984-4616-AC0A-9946405CF9A2}" destId="{628B689B-3C7B-4EA5-B635-391F3FC7E95F}" srcOrd="1" destOrd="0" parTransId="{45E7DDBD-819B-4A51-8032-5021D963AFB6}" sibTransId="{24813384-A097-4395-B074-8EF1C678739A}"/>
    <dgm:cxn modelId="{8F8ACF24-9CEA-49B2-BBB8-49D1A97B3A64}" srcId="{A5510BBA-B984-4616-AC0A-9946405CF9A2}" destId="{CD4A9441-D400-482C-90E5-BA5E7C8173F4}" srcOrd="3" destOrd="0" parTransId="{CC8DA9F6-6C36-41E5-B73A-07D3E2FA7238}" sibTransId="{C2EB8B8F-35BA-43F6-B3C1-9B2DC11C3E07}"/>
    <dgm:cxn modelId="{3E56B942-1506-4EB5-8215-81C144F34329}" type="presOf" srcId="{628B689B-3C7B-4EA5-B635-391F3FC7E95F}" destId="{012F4C74-6DEF-4CBC-820A-1AA9009A10C0}" srcOrd="0" destOrd="0" presId="urn:microsoft.com/office/officeart/2005/8/layout/funnel1"/>
    <dgm:cxn modelId="{4F693427-31A7-4383-B69B-00C9C3031DA6}" type="presOf" srcId="{65F8B146-7A16-465B-A25D-1F12EC488C50}" destId="{F1EC2697-CC8A-4F41-A960-052545B8A353}" srcOrd="0" destOrd="0" presId="urn:microsoft.com/office/officeart/2005/8/layout/funnel1"/>
    <dgm:cxn modelId="{ACFA2C54-D29C-4F91-A26A-97874E91933F}" srcId="{A5510BBA-B984-4616-AC0A-9946405CF9A2}" destId="{291A4FD5-2783-4618-836A-8179A07B1E31}" srcOrd="0" destOrd="0" parTransId="{74575C38-2ECC-43B7-A2C6-BCD06FB6D3AA}" sibTransId="{4835130B-7EF5-4390-95BA-D6AA7096D466}"/>
    <dgm:cxn modelId="{C7D08CED-1787-46E9-98A9-9150BF0FA865}" type="presOf" srcId="{CD4A9441-D400-482C-90E5-BA5E7C8173F4}" destId="{57C70DFB-9817-49F6-BC0B-FAAC15959ACE}" srcOrd="0" destOrd="0" presId="urn:microsoft.com/office/officeart/2005/8/layout/funnel1"/>
    <dgm:cxn modelId="{15C9017A-4260-46E3-8560-0632F38135CF}" srcId="{A5510BBA-B984-4616-AC0A-9946405CF9A2}" destId="{65F8B146-7A16-465B-A25D-1F12EC488C50}" srcOrd="2" destOrd="0" parTransId="{57CAB5EB-59D2-4921-9F99-E6ADC9E32015}" sibTransId="{E58FAA58-AF7C-4471-A80B-02D1558BC514}"/>
    <dgm:cxn modelId="{22D93A7E-D854-464D-A9DE-F60491856BC8}" type="presOf" srcId="{A5510BBA-B984-4616-AC0A-9946405CF9A2}" destId="{E43588FD-870B-404B-B466-A7840A8A6B33}" srcOrd="0" destOrd="0" presId="urn:microsoft.com/office/officeart/2005/8/layout/funnel1"/>
    <dgm:cxn modelId="{122E4F64-F7B2-43B1-8569-C2B70C28C70E}" type="presOf" srcId="{291A4FD5-2783-4618-836A-8179A07B1E31}" destId="{8AEF9452-61C5-4302-9425-D9DD3E4D67E3}" srcOrd="0" destOrd="0" presId="urn:microsoft.com/office/officeart/2005/8/layout/funnel1"/>
    <dgm:cxn modelId="{7D8691A7-5FF0-4CE5-84A7-BB3B102EB78D}" type="presParOf" srcId="{E43588FD-870B-404B-B466-A7840A8A6B33}" destId="{7E508A4A-F89B-4D77-BB16-713A4262416B}" srcOrd="0" destOrd="0" presId="urn:microsoft.com/office/officeart/2005/8/layout/funnel1"/>
    <dgm:cxn modelId="{B5CFBE36-C636-4E76-9223-26BDC2286C16}" type="presParOf" srcId="{E43588FD-870B-404B-B466-A7840A8A6B33}" destId="{33417EF1-F945-45BA-808E-C60D00BE24AF}" srcOrd="1" destOrd="0" presId="urn:microsoft.com/office/officeart/2005/8/layout/funnel1"/>
    <dgm:cxn modelId="{6F72AED0-1DBE-4183-8D01-ED0BC9C149C1}" type="presParOf" srcId="{E43588FD-870B-404B-B466-A7840A8A6B33}" destId="{57C70DFB-9817-49F6-BC0B-FAAC15959ACE}" srcOrd="2" destOrd="0" presId="urn:microsoft.com/office/officeart/2005/8/layout/funnel1"/>
    <dgm:cxn modelId="{8F0DDC2D-EEB6-44FB-93D8-CBFE9EE7B0C5}" type="presParOf" srcId="{E43588FD-870B-404B-B466-A7840A8A6B33}" destId="{F1EC2697-CC8A-4F41-A960-052545B8A353}" srcOrd="3" destOrd="0" presId="urn:microsoft.com/office/officeart/2005/8/layout/funnel1"/>
    <dgm:cxn modelId="{71B220AB-9E59-4051-8FEE-1A9BF31771C5}" type="presParOf" srcId="{E43588FD-870B-404B-B466-A7840A8A6B33}" destId="{012F4C74-6DEF-4CBC-820A-1AA9009A10C0}" srcOrd="4" destOrd="0" presId="urn:microsoft.com/office/officeart/2005/8/layout/funnel1"/>
    <dgm:cxn modelId="{A02BDE77-5993-428E-9F8F-310A3AF1E415}" type="presParOf" srcId="{E43588FD-870B-404B-B466-A7840A8A6B33}" destId="{8AEF9452-61C5-4302-9425-D9DD3E4D67E3}" srcOrd="5" destOrd="0" presId="urn:microsoft.com/office/officeart/2005/8/layout/funnel1"/>
    <dgm:cxn modelId="{D07BAB5D-B242-44D8-997F-13897256DE3C}" type="presParOf" srcId="{E43588FD-870B-404B-B466-A7840A8A6B33}" destId="{D54785C0-AAEB-4C50-A2F4-5A84BB1CDD9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08A4A-F89B-4D77-BB16-713A4262416B}">
      <dsp:nvSpPr>
        <dsp:cNvPr id="0" name=""/>
        <dsp:cNvSpPr/>
      </dsp:nvSpPr>
      <dsp:spPr>
        <a:xfrm>
          <a:off x="2013550" y="223555"/>
          <a:ext cx="4436714" cy="154081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17EF1-F945-45BA-808E-C60D00BE24AF}">
      <dsp:nvSpPr>
        <dsp:cNvPr id="0" name=""/>
        <dsp:cNvSpPr/>
      </dsp:nvSpPr>
      <dsp:spPr>
        <a:xfrm>
          <a:off x="3808872" y="3996482"/>
          <a:ext cx="859828" cy="55029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C70DFB-9817-49F6-BC0B-FAAC15959ACE}">
      <dsp:nvSpPr>
        <dsp:cNvPr id="0" name=""/>
        <dsp:cNvSpPr/>
      </dsp:nvSpPr>
      <dsp:spPr>
        <a:xfrm>
          <a:off x="2175198" y="4436714"/>
          <a:ext cx="4127176" cy="1031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/>
            <a:t>Resultado?</a:t>
          </a:r>
          <a:endParaRPr lang="pt-BR" sz="3600" b="1" kern="1200" dirty="0"/>
        </a:p>
      </dsp:txBody>
      <dsp:txXfrm>
        <a:off x="2175198" y="4436714"/>
        <a:ext cx="4127176" cy="1031794"/>
      </dsp:txXfrm>
    </dsp:sp>
    <dsp:sp modelId="{F1EC2697-CC8A-4F41-A960-052545B8A353}">
      <dsp:nvSpPr>
        <dsp:cNvPr id="0" name=""/>
        <dsp:cNvSpPr/>
      </dsp:nvSpPr>
      <dsp:spPr>
        <a:xfrm>
          <a:off x="3626588" y="1883368"/>
          <a:ext cx="1547691" cy="154769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/>
            <a:t>COSEMS-TO</a:t>
          </a:r>
          <a:endParaRPr lang="pt-BR" sz="1300" b="1" kern="1200" dirty="0"/>
        </a:p>
      </dsp:txBody>
      <dsp:txXfrm>
        <a:off x="3853242" y="2110022"/>
        <a:ext cx="1094383" cy="1094383"/>
      </dsp:txXfrm>
    </dsp:sp>
    <dsp:sp modelId="{012F4C74-6DEF-4CBC-820A-1AA9009A10C0}">
      <dsp:nvSpPr>
        <dsp:cNvPr id="0" name=""/>
        <dsp:cNvSpPr/>
      </dsp:nvSpPr>
      <dsp:spPr>
        <a:xfrm>
          <a:off x="2519129" y="722255"/>
          <a:ext cx="1547691" cy="154769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SES</a:t>
          </a:r>
          <a:endParaRPr lang="pt-BR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5783" y="948909"/>
        <a:ext cx="1094383" cy="1094383"/>
      </dsp:txXfrm>
    </dsp:sp>
    <dsp:sp modelId="{8AEF9452-61C5-4302-9425-D9DD3E4D67E3}">
      <dsp:nvSpPr>
        <dsp:cNvPr id="0" name=""/>
        <dsp:cNvSpPr/>
      </dsp:nvSpPr>
      <dsp:spPr>
        <a:xfrm>
          <a:off x="4101213" y="348058"/>
          <a:ext cx="1547691" cy="154769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/>
            <a:t>Integração</a:t>
          </a:r>
          <a:endParaRPr lang="pt-BR" sz="1300" b="1" kern="1200" dirty="0"/>
        </a:p>
      </dsp:txBody>
      <dsp:txXfrm>
        <a:off x="4327867" y="574712"/>
        <a:ext cx="1094383" cy="1094383"/>
      </dsp:txXfrm>
    </dsp:sp>
    <dsp:sp modelId="{D54785C0-AAEB-4C50-A2F4-5A84BB1CDD94}">
      <dsp:nvSpPr>
        <dsp:cNvPr id="0" name=""/>
        <dsp:cNvSpPr/>
      </dsp:nvSpPr>
      <dsp:spPr>
        <a:xfrm>
          <a:off x="1831266" y="34393"/>
          <a:ext cx="4815039" cy="385203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9" name="Espaço Reservado par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214193" y="6356354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 À SAÚDE - TOCANTINS</a:t>
            </a:r>
          </a:p>
        </p:txBody>
      </p:sp>
      <p:pic>
        <p:nvPicPr>
          <p:cNvPr id="12" name="Imagem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2308"/>
          <a:stretch/>
        </p:blipFill>
        <p:spPr>
          <a:xfrm>
            <a:off x="11205170" y="6172434"/>
            <a:ext cx="986833" cy="68556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2308"/>
          <a:stretch/>
        </p:blipFill>
        <p:spPr>
          <a:xfrm>
            <a:off x="8706677" y="0"/>
            <a:ext cx="3485323" cy="242131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de cantos arredondados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6" name="Retângulo de cantos arredondados 5"/>
          <p:cNvSpPr/>
          <p:nvPr userDrawn="1"/>
        </p:nvSpPr>
        <p:spPr>
          <a:xfrm>
            <a:off x="4214193" y="6356354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 À SAÚDE - TOCANTINS</a:t>
            </a:r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2308"/>
          <a:stretch/>
        </p:blipFill>
        <p:spPr>
          <a:xfrm>
            <a:off x="11205170" y="6172434"/>
            <a:ext cx="986833" cy="68556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Arredondar Retângulo em um Canto Único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tângulo de cantos arredondados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Espaço Reservado para Título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5" name="Espaço Reservado para Data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18801FA-6611-45B7-8356-AD3C4C1850BA}" type="datetimeFigureOut">
              <a:rPr lang="pt-BR" smtClean="0"/>
              <a:pPr/>
              <a:t>31/08/2020</a:t>
            </a:fld>
            <a:endParaRPr lang="pt-BR" dirty="0"/>
          </a:p>
        </p:txBody>
      </p:sp>
      <p:sp>
        <p:nvSpPr>
          <p:cNvPr id="18" name="Espaço Reservado para Rodapé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576" y="0"/>
            <a:ext cx="74368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2" y="189259"/>
            <a:ext cx="11840705" cy="666874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260" y="881980"/>
            <a:ext cx="3906203" cy="3585146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F1F8618E-24C0-4D61-99CB-5FD85E78B7FE}"/>
              </a:ext>
            </a:extLst>
          </p:cNvPr>
          <p:cNvSpPr txBox="1"/>
          <p:nvPr/>
        </p:nvSpPr>
        <p:spPr>
          <a:xfrm>
            <a:off x="6303268" y="5945137"/>
            <a:ext cx="524103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2600" dirty="0">
                <a:latin typeface="Calibri Light" panose="020F0302020204030204" pitchFamily="34" charset="0"/>
                <a:cs typeface="Calibri Light" panose="020F0302020204030204" pitchFamily="34" charset="0"/>
              </a:rPr>
              <a:t>Palmas - TO, </a:t>
            </a:r>
            <a:r>
              <a:rPr lang="pt-BR" sz="2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agosto de 2020.</a:t>
            </a:r>
            <a:endParaRPr lang="pt-BR" sz="2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50483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-246719" y="928449"/>
            <a:ext cx="5571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Desejo a todos TUDO que....</a:t>
            </a:r>
            <a:endParaRPr lang="pt-BR" sz="4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346368" y="1663489"/>
            <a:ext cx="7845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... Cabe em um ABRAÇO.</a:t>
            </a:r>
            <a:endParaRPr lang="pt-B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istrador\Downloads\WhatsApp Image 2020-08-14 at 11.45.39 (3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8146"/>
            <a:ext cx="4735629" cy="374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Administrador\Downloads\WhatsApp Image 2020-08-14 at 11.45.39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652" y="3121534"/>
            <a:ext cx="4249846" cy="373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C:\Users\Administrador\Downloads\WhatsApp Image 2020-08-14 at 11.45.3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757" y="3121534"/>
            <a:ext cx="2557143" cy="373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istrador\Downloads\WhatsApp Image 2020-08-14 at 11.45.39 (4)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4" r="28694"/>
          <a:stretch/>
        </p:blipFill>
        <p:spPr bwMode="auto">
          <a:xfrm>
            <a:off x="6137329" y="3121534"/>
            <a:ext cx="2042026" cy="38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80577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687839" y="1304131"/>
            <a:ext cx="63462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zone BT" panose="03020702040507090A04" pitchFamily="66" charset="0"/>
              </a:rPr>
              <a:t>Obrigada</a:t>
            </a:r>
            <a:endParaRPr lang="pt-BR" sz="9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azone BT" panose="03020702040507090A04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67" y="1304131"/>
            <a:ext cx="3891872" cy="389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935" y="3085255"/>
            <a:ext cx="5742779" cy="201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162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27015" y="0"/>
            <a:ext cx="12365039" cy="6948488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67000"/>
                </a:schemeClr>
              </a:gs>
              <a:gs pos="62000">
                <a:srgbClr val="0070C0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4" name="Conector reto 3">
            <a:extLst>
              <a:ext uri="{FF2B5EF4-FFF2-40B4-BE49-F238E27FC236}">
                <a16:creationId xmlns="" xmlns:a16="http://schemas.microsoft.com/office/drawing/2014/main" id="{0636AF4F-AE45-41A9-B38B-AF3B5B505675}"/>
              </a:ext>
            </a:extLst>
          </p:cNvPr>
          <p:cNvCxnSpPr/>
          <p:nvPr/>
        </p:nvCxnSpPr>
        <p:spPr>
          <a:xfrm flipV="1">
            <a:off x="10881424" y="1783493"/>
            <a:ext cx="0" cy="510063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11995" y="2764151"/>
            <a:ext cx="9336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Funcionamento  das Comissões Intergestores Regionais (</a:t>
            </a:r>
            <a:r>
              <a:rPr lang="pt-BR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CIRs</a:t>
            </a:r>
            <a:r>
              <a:rPr lang="pt-B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no Estado do Tocantins, no período da pandemia da </a:t>
            </a:r>
            <a:r>
              <a:rPr lang="pt-BR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Covid</a:t>
            </a:r>
            <a:r>
              <a:rPr lang="pt-B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19</a:t>
            </a:r>
          </a:p>
          <a:p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laudecysoares\Desktop\c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683" y="3176"/>
            <a:ext cx="1877704" cy="1877704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61" y="1117603"/>
            <a:ext cx="4627563" cy="462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02962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" t="1209" r="1448" b="4933"/>
          <a:stretch/>
        </p:blipFill>
        <p:spPr bwMode="auto">
          <a:xfrm>
            <a:off x="6288033" y="496893"/>
            <a:ext cx="5309696" cy="4052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853793" y="2818630"/>
            <a:ext cx="3944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 necessidade;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853792" y="3398242"/>
            <a:ext cx="3944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 importância;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853791" y="4012441"/>
            <a:ext cx="3944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O funcionamento;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53790" y="4592053"/>
            <a:ext cx="3944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 metodologia, e;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853790" y="5202266"/>
            <a:ext cx="3944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O processo.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159767" y="4742457"/>
            <a:ext cx="55662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Construção entre</a:t>
            </a:r>
          </a:p>
          <a:p>
            <a:pPr algn="ctr"/>
            <a:r>
              <a:rPr lang="pt-B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Secretaria de Estado da Saúde </a:t>
            </a: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COSEMS </a:t>
            </a:r>
            <a:r>
              <a:rPr lang="pt-B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(Diretoria e Apoio Institucional)</a:t>
            </a:r>
            <a:endParaRPr lang="pt-BR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853790" y="909689"/>
            <a:ext cx="46481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Realização das reuniões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pt-B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CIRs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 período da pandemia: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5" y="323847"/>
            <a:ext cx="11586949" cy="628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72954" y="614145"/>
            <a:ext cx="267496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Como foi possível SES e COSEMS desenvolverem as articulações e trabalho em equipe para definir a retomada das reuniões das </a:t>
            </a:r>
            <a:r>
              <a:rPr lang="pt-BR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CIRs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, no período da pandemia?</a:t>
            </a:r>
            <a:endParaRPr lang="pt-BR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9222879" y="2346291"/>
            <a:ext cx="24975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i="1" dirty="0" smtClean="0">
                <a:solidFill>
                  <a:schemeClr val="bg1"/>
                </a:solidFill>
              </a:rPr>
              <a:t>On-line</a:t>
            </a:r>
          </a:p>
          <a:p>
            <a:pPr algn="ctr"/>
            <a:r>
              <a:rPr lang="pt-BR" sz="2800" i="1" dirty="0" smtClean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r>
              <a:rPr lang="pt-BR" sz="2800" dirty="0" smtClean="0">
                <a:solidFill>
                  <a:schemeClr val="bg1"/>
                </a:solidFill>
              </a:rPr>
              <a:t> reuniões remotas</a:t>
            </a:r>
            <a:endParaRPr lang="pt-B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518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58" y="226241"/>
            <a:ext cx="11344760" cy="63814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 rot="16200000">
            <a:off x="-960896" y="1234643"/>
            <a:ext cx="40124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QUAL</a:t>
            </a:r>
            <a:endParaRPr lang="pt-B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524464" y="1680919"/>
            <a:ext cx="773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pt-BR" sz="8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37563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18" y="434976"/>
            <a:ext cx="5269424" cy="2935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600" y="2482246"/>
            <a:ext cx="5564042" cy="3947032"/>
          </a:xfrm>
          <a:prstGeom prst="rect">
            <a:avLst/>
          </a:prstGeom>
          <a:solidFill>
            <a:srgbClr val="FEB219"/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CaixaDeTexto 2"/>
          <p:cNvSpPr txBox="1"/>
          <p:nvPr/>
        </p:nvSpPr>
        <p:spPr>
          <a:xfrm>
            <a:off x="6333883" y="496968"/>
            <a:ext cx="51394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Distribuir o trabalho e as responsabilidades de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forma a não sobrecarregar nenhum dos envolvidos.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ta para a direita 3"/>
          <p:cNvSpPr/>
          <p:nvPr/>
        </p:nvSpPr>
        <p:spPr>
          <a:xfrm>
            <a:off x="495018" y="3611105"/>
            <a:ext cx="5269424" cy="2647692"/>
          </a:xfrm>
          <a:prstGeom prst="rightArrow">
            <a:avLst/>
          </a:prstGeom>
          <a:solidFill>
            <a:srgbClr val="FEB219"/>
          </a:solidFill>
          <a:ln>
            <a:solidFill>
              <a:srgbClr val="28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Maior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possibilidade de 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acertar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o alvo.</a:t>
            </a:r>
          </a:p>
          <a:p>
            <a:pPr algn="ctr"/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87082796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620436220"/>
              </p:ext>
            </p:extLst>
          </p:nvPr>
        </p:nvGraphicFramePr>
        <p:xfrm>
          <a:off x="-1" y="588937"/>
          <a:ext cx="8477573" cy="550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176" y="1331885"/>
            <a:ext cx="4420892" cy="552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6309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69858" y="322161"/>
            <a:ext cx="11308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Funcionamento das </a:t>
            </a:r>
            <a:r>
              <a:rPr lang="pt-BR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CIRs</a:t>
            </a:r>
            <a:r>
              <a:rPr lang="pt-B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período da pandemia do </a:t>
            </a:r>
            <a:r>
              <a:rPr lang="pt-B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ovid</a:t>
            </a:r>
            <a:r>
              <a:rPr lang="pt-B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19</a:t>
            </a:r>
            <a:endParaRPr lang="pt-B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562072" y="2439654"/>
            <a:ext cx="76415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Aprovar o </a:t>
            </a: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funcionamento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(a </a:t>
            </a: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modalidade e metodologia) das Comissões Intergestores Regionais (</a:t>
            </a:r>
            <a:r>
              <a:rPr lang="pt-BR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CIRs</a:t>
            </a: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no Estado do Tocantins, no período da pandemia: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58" y="1760672"/>
            <a:ext cx="2857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7998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4496" y="24467"/>
            <a:ext cx="5123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Cont. Assunto 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788283" y="446313"/>
            <a:ext cx="11403717" cy="11928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pt-B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MODALIDADE</a:t>
            </a:r>
            <a:endParaRPr lang="pt-BR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1.1. As reuniões serão realizadas de </a:t>
            </a:r>
            <a:r>
              <a:rPr lang="pt-BR" sz="2100" b="1" dirty="0">
                <a:latin typeface="Arial" panose="020B0604020202020204" pitchFamily="34" charset="0"/>
                <a:cs typeface="Arial" panose="020B0604020202020204" pitchFamily="34" charset="0"/>
              </a:rPr>
              <a:t>forma </a:t>
            </a:r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on-line </a:t>
            </a:r>
            <a:r>
              <a:rPr lang="pt-BR" sz="21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remota)</a:t>
            </a:r>
            <a:endParaRPr lang="pt-BR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772517" y="1801504"/>
            <a:ext cx="11518444" cy="493447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b="1" dirty="0" smtClean="0"/>
              <a:t>     </a:t>
            </a:r>
          </a:p>
          <a:p>
            <a:pPr algn="just"/>
            <a:r>
              <a:rPr lang="pt-BR" b="1" dirty="0"/>
              <a:t> </a:t>
            </a:r>
            <a:r>
              <a:rPr lang="pt-BR" b="1" dirty="0" smtClean="0"/>
              <a:t>     </a:t>
            </a:r>
            <a:r>
              <a:rPr lang="pt-B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FUNCIONAMENTO </a:t>
            </a:r>
            <a:r>
              <a:rPr lang="pt-B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METODOLOGIA</a:t>
            </a:r>
          </a:p>
          <a:p>
            <a:pPr algn="just"/>
            <a:endParaRPr lang="pt-BR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1.2. As reuniões das </a:t>
            </a:r>
            <a:r>
              <a:rPr lang="pt-BR" sz="21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CIRs</a:t>
            </a:r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terão </a:t>
            </a:r>
            <a:r>
              <a:rPr lang="pt-BR" sz="2100" b="1" dirty="0">
                <a:latin typeface="Arial" panose="020B0604020202020204" pitchFamily="34" charset="0"/>
                <a:cs typeface="Arial" panose="020B0604020202020204" pitchFamily="34" charset="0"/>
              </a:rPr>
              <a:t>duração de 2horas e </a:t>
            </a:r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30minutos</a:t>
            </a:r>
          </a:p>
          <a:p>
            <a:pPr lvl="1" algn="just"/>
            <a:endParaRPr lang="pt-BR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1.3. Duas </a:t>
            </a:r>
            <a:r>
              <a:rPr lang="pt-BR" sz="2100" b="1" dirty="0">
                <a:latin typeface="Arial" panose="020B0604020202020204" pitchFamily="34" charset="0"/>
                <a:cs typeface="Arial" panose="020B0604020202020204" pitchFamily="34" charset="0"/>
              </a:rPr>
              <a:t>reuniões por dia, sendo uma iniciando as 8hs e uma iniciando as </a:t>
            </a:r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14hs</a:t>
            </a:r>
          </a:p>
          <a:p>
            <a:pPr lvl="1" algn="just"/>
            <a:endParaRPr lang="pt-BR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1.4. AS </a:t>
            </a:r>
            <a:r>
              <a:rPr lang="pt-BR" sz="2100" b="1" dirty="0">
                <a:latin typeface="Arial" panose="020B0604020202020204" pitchFamily="34" charset="0"/>
                <a:cs typeface="Arial" panose="020B0604020202020204" pitchFamily="34" charset="0"/>
              </a:rPr>
              <a:t>ASSINATURAS DE ATAS E CONSENSOS -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Serão realizadas por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seis representantes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CIR, sendo três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representantes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municipais [secretários] e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três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representantes estadual (que estão na portaria estadual de representantes na CIR) - Os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seis representantes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que irão assinar serão eleitos durante cada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reunião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entre os presentes na </a:t>
            </a:r>
            <a:r>
              <a:rPr lang="pt-B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reunião;</a:t>
            </a:r>
          </a:p>
          <a:p>
            <a:pPr lvl="1" algn="just"/>
            <a:endParaRPr lang="pt-BR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pt-B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1.5. FREQUÊNCIA </a:t>
            </a:r>
            <a:r>
              <a:rPr lang="pt-BR" sz="21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Será comprovada pelas informações alimentadas no </a:t>
            </a:r>
            <a:r>
              <a:rPr lang="pt-BR" sz="2100" i="1" dirty="0">
                <a:latin typeface="Arial" panose="020B0604020202020204" pitchFamily="34" charset="0"/>
                <a:cs typeface="Arial" panose="020B0604020202020204" pitchFamily="34" charset="0"/>
              </a:rPr>
              <a:t>chat (bate papo) - 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Cada participante da reunião deverá se identificar, registrando no </a:t>
            </a:r>
            <a:r>
              <a:rPr lang="pt-BR" sz="2100" i="1" dirty="0">
                <a:latin typeface="Arial" panose="020B0604020202020204" pitchFamily="34" charset="0"/>
                <a:cs typeface="Arial" panose="020B0604020202020204" pitchFamily="34" charset="0"/>
              </a:rPr>
              <a:t>chat</a:t>
            </a:r>
            <a:r>
              <a:rPr lang="pt-BR" sz="21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2100" b="1" u="sng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MUNICIPAL </a:t>
            </a:r>
            <a:r>
              <a:rPr lang="pt-BR" sz="21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t-BR" sz="21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</a:t>
            </a:r>
            <a:r>
              <a:rPr lang="pt-BR" sz="2100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Município</a:t>
            </a:r>
            <a:r>
              <a:rPr lang="pt-BR" sz="2100" b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t-BR" sz="2100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(2) Nome, (3) Cargo  e, (4) se é Secretário ou Suplente na CIR </a:t>
            </a:r>
            <a:r>
              <a:rPr lang="pt-BR" dirty="0"/>
              <a:t>e </a:t>
            </a:r>
            <a:r>
              <a:rPr lang="pt-BR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ESTADUAL</a:t>
            </a:r>
            <a:r>
              <a:rPr lang="pt-BR" dirty="0" smtClean="0">
                <a:solidFill>
                  <a:srgbClr val="FFFF00"/>
                </a:solidFill>
              </a:rPr>
              <a:t> </a:t>
            </a:r>
            <a:r>
              <a:rPr lang="pt-BR" dirty="0">
                <a:solidFill>
                  <a:srgbClr val="FFFF00"/>
                </a:solidFill>
              </a:rPr>
              <a:t>– (1) Nome, (2) lotação, (3) cargo e se é Representante SES na CIR em portaria ou se é </a:t>
            </a:r>
            <a:r>
              <a:rPr lang="pt-BR" dirty="0" smtClean="0">
                <a:solidFill>
                  <a:srgbClr val="FFFF00"/>
                </a:solidFill>
              </a:rPr>
              <a:t>técnico</a:t>
            </a:r>
            <a:r>
              <a:rPr lang="pt-BR" dirty="0"/>
              <a:t> </a:t>
            </a:r>
            <a:r>
              <a:rPr lang="pt-BR" b="1" dirty="0"/>
              <a:t>e </a:t>
            </a:r>
            <a:r>
              <a:rPr lang="pt-BR" b="1" u="sng" dirty="0"/>
              <a:t>PARCEIROS</a:t>
            </a:r>
            <a:r>
              <a:rPr lang="pt-BR" b="1" dirty="0"/>
              <a:t> – </a:t>
            </a:r>
            <a:r>
              <a:rPr lang="pt-BR" dirty="0"/>
              <a:t>(1) nome, (2) instituição que representa e (3) cargo.</a:t>
            </a:r>
          </a:p>
          <a:p>
            <a:pPr lvl="1" algn="just"/>
            <a:endParaRPr lang="pt-BR" dirty="0"/>
          </a:p>
          <a:p>
            <a:pPr lvl="1" algn="just"/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40" y="3260171"/>
            <a:ext cx="1657015" cy="165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42" y="3260172"/>
            <a:ext cx="943112" cy="137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171" y="343174"/>
            <a:ext cx="1664216" cy="166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9" y="527889"/>
            <a:ext cx="1152259" cy="115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17347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1895</TotalTime>
  <Words>402</Words>
  <Application>Microsoft Office PowerPoint</Application>
  <PresentationFormat>Personalizar</PresentationFormat>
  <Paragraphs>41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Aspecto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Laudecy Alves do Carmo Soares</dc:creator>
  <cp:lastModifiedBy>saude</cp:lastModifiedBy>
  <cp:revision>214</cp:revision>
  <dcterms:created xsi:type="dcterms:W3CDTF">2019-05-01T20:21:08Z</dcterms:created>
  <dcterms:modified xsi:type="dcterms:W3CDTF">2020-08-31T12:20:49Z</dcterms:modified>
</cp:coreProperties>
</file>