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747" r:id="rId5"/>
    <p:sldMasterId id="2147483759" r:id="rId6"/>
  </p:sldMasterIdLst>
  <p:notesMasterIdLst>
    <p:notesMasterId r:id="rId24"/>
  </p:notesMasterIdLst>
  <p:handoutMasterIdLst>
    <p:handoutMasterId r:id="rId25"/>
  </p:handoutMasterIdLst>
  <p:sldIdLst>
    <p:sldId id="256" r:id="rId7"/>
    <p:sldId id="322" r:id="rId8"/>
    <p:sldId id="324" r:id="rId9"/>
    <p:sldId id="325" r:id="rId10"/>
    <p:sldId id="266" r:id="rId11"/>
    <p:sldId id="327" r:id="rId12"/>
    <p:sldId id="329" r:id="rId13"/>
    <p:sldId id="330" r:id="rId14"/>
    <p:sldId id="317" r:id="rId15"/>
    <p:sldId id="333" r:id="rId16"/>
    <p:sldId id="337" r:id="rId17"/>
    <p:sldId id="335" r:id="rId18"/>
    <p:sldId id="338" r:id="rId19"/>
    <p:sldId id="331" r:id="rId20"/>
    <p:sldId id="332" r:id="rId21"/>
    <p:sldId id="311" r:id="rId22"/>
    <p:sldId id="286" r:id="rId23"/>
  </p:sldIdLst>
  <p:sldSz cx="9144000" cy="6858000" type="screen4x3"/>
  <p:notesSz cx="6669088" cy="9926638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FACBA4"/>
    <a:srgbClr val="FFCC66"/>
    <a:srgbClr val="FBD3C1"/>
    <a:srgbClr val="D466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94660"/>
  </p:normalViewPr>
  <p:slideViewPr>
    <p:cSldViewPr>
      <p:cViewPr>
        <p:scale>
          <a:sx n="72" d="100"/>
          <a:sy n="72" d="100"/>
        </p:scale>
        <p:origin x="-1008" y="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293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theme" Target="theme/theme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quarter" idx="1"/>
          </p:nvPr>
        </p:nvSpPr>
        <p:spPr>
          <a:xfrm>
            <a:off x="3777607" y="0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960489-D7AF-4599-BFDC-2092BCA50408}" type="datetimeFigureOut">
              <a:rPr lang="pt-BR" smtClean="0"/>
              <a:t>18/08/2020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3"/>
          </p:nvPr>
        </p:nvSpPr>
        <p:spPr>
          <a:xfrm>
            <a:off x="3777607" y="9428583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78A36B-C72B-4818-9D70-F408A1989C0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740284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BA90C0-4EAE-4BF2-8ED6-76B649F8F4FA}" type="datetimeFigureOut">
              <a:rPr lang="pt-BR" smtClean="0"/>
              <a:t>18/08/2020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852488" y="744538"/>
            <a:ext cx="4964112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66909" y="4715153"/>
            <a:ext cx="533527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777607" y="9428583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1D12F9-7C16-40EE-AF5E-F522F2EA761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824606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852488" y="744538"/>
            <a:ext cx="4964112" cy="3722687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1D12F9-7C16-40EE-AF5E-F522F2EA761C}" type="slidenum">
              <a:rPr lang="pt-BR" smtClean="0"/>
              <a:t>1</a:t>
            </a:fld>
            <a:endParaRPr lang="pt-B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852488" y="744538"/>
            <a:ext cx="4964112" cy="3722687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1D12F9-7C16-40EE-AF5E-F522F2EA761C}" type="slidenum">
              <a:rPr lang="pt-BR" smtClean="0"/>
              <a:t>9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310227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41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A21E1-2665-45B7-B3E8-9C1813E790E7}" type="datetimeFigureOut">
              <a:rPr lang="pt-BR" smtClean="0"/>
              <a:pPr/>
              <a:t>18/08/2020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E74E0-EA36-4D16-A04F-D37C7646D507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A21E1-2665-45B7-B3E8-9C1813E790E7}" type="datetimeFigureOut">
              <a:rPr lang="pt-BR" smtClean="0"/>
              <a:pPr/>
              <a:t>18/08/2020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E74E0-EA36-4D16-A04F-D37C7646D507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A21E1-2665-45B7-B3E8-9C1813E790E7}" type="datetimeFigureOut">
              <a:rPr lang="pt-BR" smtClean="0"/>
              <a:pPr/>
              <a:t>18/08/2020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E74E0-EA36-4D16-A04F-D37C7646D507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60"/>
            <a:ext cx="7772400" cy="1470025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3F0E5-378F-4596-AC66-728FE321199D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18/08/2020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4F4B9-8A34-485F-8848-ABBA524E9C63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Imagem 1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24" y="6837"/>
            <a:ext cx="1713518" cy="6858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Imagem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19300"/>
            <a:ext cx="2180480" cy="784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3103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3F0E5-378F-4596-AC66-728FE321199D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18/08/2020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4F4B9-8A34-485F-8848-ABBA524E9C63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02376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3F0E5-378F-4596-AC66-728FE321199D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18/08/2020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4F4B9-8A34-485F-8848-ABBA524E9C63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33392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3F0E5-378F-4596-AC66-728FE321199D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18/08/2020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4F4B9-8A34-485F-8848-ABBA524E9C63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77663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3F0E5-378F-4596-AC66-728FE321199D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18/08/2020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4F4B9-8A34-485F-8848-ABBA524E9C63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776648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3F0E5-378F-4596-AC66-728FE321199D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18/08/2020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4F4B9-8A34-485F-8848-ABBA524E9C63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033728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3F0E5-378F-4596-AC66-728FE321199D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18/08/2020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4F4B9-8A34-485F-8848-ABBA524E9C63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444449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19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85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19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3F0E5-378F-4596-AC66-728FE321199D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18/08/2020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4F4B9-8A34-485F-8848-ABBA524E9C63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68657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A21E1-2665-45B7-B3E8-9C1813E790E7}" type="datetimeFigureOut">
              <a:rPr lang="pt-BR" smtClean="0"/>
              <a:pPr/>
              <a:t>18/08/2020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E74E0-EA36-4D16-A04F-D37C7646D507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71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3F0E5-378F-4596-AC66-728FE321199D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18/08/2020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4F4B9-8A34-485F-8848-ABBA524E9C63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30687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3F0E5-378F-4596-AC66-728FE321199D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18/08/2020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4F4B9-8A34-485F-8848-ABBA524E9C63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21507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3F0E5-378F-4596-AC66-728FE321199D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18/08/2020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4F4B9-8A34-485F-8848-ABBA524E9C63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187088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41"/>
            <a:ext cx="7772400" cy="1470025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3F0E5-378F-4596-AC66-728FE321199D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18/08/2020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4F4B9-8A34-485F-8848-ABBA524E9C63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Imagem 1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24" y="6837"/>
            <a:ext cx="1713518" cy="6858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Imagem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19300"/>
            <a:ext cx="2180480" cy="784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911811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3F0E5-378F-4596-AC66-728FE321199D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18/08/2020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4F4B9-8A34-485F-8848-ABBA524E9C63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097553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3F0E5-378F-4596-AC66-728FE321199D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18/08/2020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4F4B9-8A34-485F-8848-ABBA524E9C63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773167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3F0E5-378F-4596-AC66-728FE321199D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18/08/2020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4F4B9-8A34-485F-8848-ABBA524E9C63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437749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3F0E5-378F-4596-AC66-728FE321199D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18/08/2020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4F4B9-8A34-485F-8848-ABBA524E9C63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66756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3F0E5-378F-4596-AC66-728FE321199D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18/08/2020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4F4B9-8A34-485F-8848-ABBA524E9C63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197152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3F0E5-378F-4596-AC66-728FE321199D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18/08/2020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4F4B9-8A34-485F-8848-ABBA524E9C63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69203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A21E1-2665-45B7-B3E8-9C1813E790E7}" type="datetimeFigureOut">
              <a:rPr lang="pt-BR" smtClean="0"/>
              <a:pPr/>
              <a:t>18/08/2020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E74E0-EA36-4D16-A04F-D37C7646D507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19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66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19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3F0E5-378F-4596-AC66-728FE321199D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18/08/2020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4F4B9-8A34-485F-8848-ABBA524E9C63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510407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53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3F0E5-378F-4596-AC66-728FE321199D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18/08/2020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4F4B9-8A34-485F-8848-ABBA524E9C63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692489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3F0E5-378F-4596-AC66-728FE321199D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18/08/2020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4F4B9-8A34-485F-8848-ABBA524E9C63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534740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3F0E5-378F-4596-AC66-728FE321199D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18/08/2020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4F4B9-8A34-485F-8848-ABBA524E9C63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954702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56"/>
            <a:ext cx="7772400" cy="1470025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3F0E5-378F-4596-AC66-728FE321199D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18/08/2020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4F4B9-8A34-485F-8848-ABBA524E9C63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Imagem 1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24" y="6837"/>
            <a:ext cx="1713518" cy="6858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Imagem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19300"/>
            <a:ext cx="2180480" cy="784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656086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3F0E5-378F-4596-AC66-728FE321199D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18/08/2020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4F4B9-8A34-485F-8848-ABBA524E9C63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82833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3F0E5-378F-4596-AC66-728FE321199D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18/08/2020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4F4B9-8A34-485F-8848-ABBA524E9C63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130788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3F0E5-378F-4596-AC66-728FE321199D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18/08/2020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4F4B9-8A34-485F-8848-ABBA524E9C63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80325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3F0E5-378F-4596-AC66-728FE321199D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18/08/2020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4F4B9-8A34-485F-8848-ABBA524E9C63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474462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3F0E5-378F-4596-AC66-728FE321199D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18/08/2020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4F4B9-8A34-485F-8848-ABBA524E9C63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89981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A21E1-2665-45B7-B3E8-9C1813E790E7}" type="datetimeFigureOut">
              <a:rPr lang="pt-BR" smtClean="0"/>
              <a:pPr/>
              <a:t>18/08/2020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E74E0-EA36-4D16-A04F-D37C7646D507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3F0E5-378F-4596-AC66-728FE321199D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18/08/2020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4F4B9-8A34-485F-8848-ABBA524E9C63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201089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19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81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19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3F0E5-378F-4596-AC66-728FE321199D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18/08/2020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4F4B9-8A34-485F-8848-ABBA524E9C63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185239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67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3F0E5-378F-4596-AC66-728FE321199D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18/08/2020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4F4B9-8A34-485F-8848-ABBA524E9C63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819839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3F0E5-378F-4596-AC66-728FE321199D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18/08/2020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4F4B9-8A34-485F-8848-ABBA524E9C63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521515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3F0E5-378F-4596-AC66-728FE321199D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18/08/2020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4F4B9-8A34-485F-8848-ABBA524E9C63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325196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AA2D3-4B6D-4E7B-A298-EB50FB6AED6E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18/08/2020</a:t>
            </a:fld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20B21-6E5C-4BD5-BE21-394E33762F3B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25360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AA2D3-4B6D-4E7B-A298-EB50FB6AED6E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18/08/2020</a:t>
            </a:fld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20B21-6E5C-4BD5-BE21-394E33762F3B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06034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AA2D3-4B6D-4E7B-A298-EB50FB6AED6E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18/08/2020</a:t>
            </a:fld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20B21-6E5C-4BD5-BE21-394E33762F3B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245467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AA2D3-4B6D-4E7B-A298-EB50FB6AED6E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18/08/2020</a:t>
            </a:fld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20B21-6E5C-4BD5-BE21-394E33762F3B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522620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31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31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AA2D3-4B6D-4E7B-A298-EB50FB6AED6E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18/08/2020</a:t>
            </a:fld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20B21-6E5C-4BD5-BE21-394E33762F3B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39996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A21E1-2665-45B7-B3E8-9C1813E790E7}" type="datetimeFigureOut">
              <a:rPr lang="pt-BR" smtClean="0"/>
              <a:pPr/>
              <a:t>18/08/2020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E74E0-EA36-4D16-A04F-D37C7646D507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AA2D3-4B6D-4E7B-A298-EB50FB6AED6E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18/08/2020</a:t>
            </a:fld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20B21-6E5C-4BD5-BE21-394E33762F3B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951166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AA2D3-4B6D-4E7B-A298-EB50FB6AED6E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18/08/2020</a:t>
            </a:fld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20B21-6E5C-4BD5-BE21-394E33762F3B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Imagem 7"/>
          <p:cNvPicPr/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04337" y="188645"/>
            <a:ext cx="2475781" cy="877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670339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6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4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6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AA2D3-4B6D-4E7B-A298-EB50FB6AED6E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18/08/2020</a:t>
            </a:fld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20B21-6E5C-4BD5-BE21-394E33762F3B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74164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 dirty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41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AA2D3-4B6D-4E7B-A298-EB50FB6AED6E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18/08/2020</a:t>
            </a:fld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20B21-6E5C-4BD5-BE21-394E33762F3B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269200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AA2D3-4B6D-4E7B-A298-EB50FB6AED6E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18/08/2020</a:t>
            </a:fld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20B21-6E5C-4BD5-BE21-394E33762F3B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865781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AA2D3-4B6D-4E7B-A298-EB50FB6AED6E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18/08/2020</a:t>
            </a:fld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20B21-6E5C-4BD5-BE21-394E33762F3B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82793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44"/>
            <a:ext cx="7772400" cy="1470025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3F0E5-378F-4596-AC66-728FE321199D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18/08/2020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4F4B9-8A34-485F-8848-ABBA524E9C63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Imagem 1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24" y="6837"/>
            <a:ext cx="1713518" cy="6858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Imagem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19300"/>
            <a:ext cx="2180480" cy="784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8340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3F0E5-378F-4596-AC66-728FE321199D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18/08/2020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4F4B9-8A34-485F-8848-ABBA524E9C63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9446620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3F0E5-378F-4596-AC66-728FE321199D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18/08/2020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4F4B9-8A34-485F-8848-ABBA524E9C63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325347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3F0E5-378F-4596-AC66-728FE321199D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18/08/2020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4F4B9-8A34-485F-8848-ABBA524E9C63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39475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A21E1-2665-45B7-B3E8-9C1813E790E7}" type="datetimeFigureOut">
              <a:rPr lang="pt-BR" smtClean="0"/>
              <a:pPr/>
              <a:t>18/08/2020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E74E0-EA36-4D16-A04F-D37C7646D507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3F0E5-378F-4596-AC66-728FE321199D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18/08/2020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4F4B9-8A34-485F-8848-ABBA524E9C63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049454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3F0E5-378F-4596-AC66-728FE321199D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18/08/2020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4F4B9-8A34-485F-8848-ABBA524E9C63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86684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3F0E5-378F-4596-AC66-728FE321199D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18/08/2020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4F4B9-8A34-485F-8848-ABBA524E9C63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446646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19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69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19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3F0E5-378F-4596-AC66-728FE321199D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18/08/2020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4F4B9-8A34-485F-8848-ABBA524E9C63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2955054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55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3F0E5-378F-4596-AC66-728FE321199D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18/08/2020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4F4B9-8A34-485F-8848-ABBA524E9C63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64321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3F0E5-378F-4596-AC66-728FE321199D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18/08/2020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4F4B9-8A34-485F-8848-ABBA524E9C63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5995414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3F0E5-378F-4596-AC66-728FE321199D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18/08/2020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4F4B9-8A34-485F-8848-ABBA524E9C63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69164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A21E1-2665-45B7-B3E8-9C1813E790E7}" type="datetimeFigureOut">
              <a:rPr lang="pt-BR" smtClean="0"/>
              <a:pPr/>
              <a:t>18/08/2020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E74E0-EA36-4D16-A04F-D37C7646D507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19" y="273049"/>
            <a:ext cx="3008313" cy="1162051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66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dirty="0"/>
              <a:t>Clique para editar os estilos do texto mestre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19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A21E1-2665-45B7-B3E8-9C1813E790E7}" type="datetimeFigureOut">
              <a:rPr lang="pt-BR" smtClean="0"/>
              <a:pPr/>
              <a:t>18/08/2020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E74E0-EA36-4D16-A04F-D37C7646D507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53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A21E1-2665-45B7-B3E8-9C1813E790E7}" type="datetimeFigureOut">
              <a:rPr lang="pt-BR" smtClean="0"/>
              <a:pPr/>
              <a:t>18/08/2020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E74E0-EA36-4D16-A04F-D37C7646D507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dirty="0"/>
              <a:t>Clique para editar os estilos do texto mestre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3A21E1-2665-45B7-B3E8-9C1813E790E7}" type="datetimeFigureOut">
              <a:rPr lang="pt-BR" smtClean="0"/>
              <a:pPr/>
              <a:t>18/08/2020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9E74E0-EA36-4D16-A04F-D37C7646D507}" type="slidenum">
              <a:rPr lang="pt-BR" smtClean="0"/>
              <a:pPr/>
              <a:t>‹nº›</a:t>
            </a:fld>
            <a:endParaRPr lang="pt-BR"/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9544" y="116632"/>
            <a:ext cx="2768600" cy="884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FD3F0E5-378F-4596-AC66-728FE321199D}" type="datetimeFigureOut">
              <a:rPr lang="pt-BR" smtClean="0">
                <a:solidFill>
                  <a:prstClr val="black">
                    <a:tint val="75000"/>
                  </a:prstClr>
                </a:solidFill>
                <a:latin typeface="Arial" charset="0"/>
                <a:cs typeface="Arial"/>
                <a:sym typeface="Arial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18/08/2020</a:t>
            </a:fld>
            <a:endParaRPr lang="pt-BR">
              <a:solidFill>
                <a:prstClr val="black">
                  <a:tint val="75000"/>
                </a:prstClr>
              </a:solidFill>
              <a:latin typeface="Arial" charset="0"/>
              <a:cs typeface="Arial"/>
              <a:sym typeface="Arial"/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pt-BR">
              <a:solidFill>
                <a:prstClr val="black">
                  <a:tint val="75000"/>
                </a:prstClr>
              </a:solidFill>
              <a:latin typeface="Arial" charset="0"/>
              <a:cs typeface="Arial"/>
              <a:sym typeface="Arial"/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BA4F4B9-8A34-485F-8848-ABBA524E9C63}" type="slidenum">
              <a:rPr lang="pt-BR" smtClean="0">
                <a:solidFill>
                  <a:prstClr val="black">
                    <a:tint val="75000"/>
                  </a:prstClr>
                </a:solidFill>
                <a:latin typeface="Arial" charset="0"/>
                <a:cs typeface="Arial"/>
                <a:sym typeface="Arial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‹nº›</a:t>
            </a:fld>
            <a:endParaRPr lang="pt-BR">
              <a:solidFill>
                <a:prstClr val="black">
                  <a:tint val="75000"/>
                </a:prstClr>
              </a:solidFill>
              <a:latin typeface="Arial" charset="0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352910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FD3F0E5-378F-4596-AC66-728FE321199D}" type="datetimeFigureOut">
              <a:rPr lang="pt-BR" smtClean="0">
                <a:solidFill>
                  <a:prstClr val="black">
                    <a:tint val="75000"/>
                  </a:prstClr>
                </a:solidFill>
                <a:latin typeface="Arial" charset="0"/>
                <a:cs typeface="Arial"/>
                <a:sym typeface="Arial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18/08/2020</a:t>
            </a:fld>
            <a:endParaRPr lang="pt-BR">
              <a:solidFill>
                <a:prstClr val="black">
                  <a:tint val="75000"/>
                </a:prstClr>
              </a:solidFill>
              <a:latin typeface="Arial" charset="0"/>
              <a:cs typeface="Arial"/>
              <a:sym typeface="Arial"/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pt-BR">
              <a:solidFill>
                <a:prstClr val="black">
                  <a:tint val="75000"/>
                </a:prstClr>
              </a:solidFill>
              <a:latin typeface="Arial" charset="0"/>
              <a:cs typeface="Arial"/>
              <a:sym typeface="Arial"/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BA4F4B9-8A34-485F-8848-ABBA524E9C63}" type="slidenum">
              <a:rPr lang="pt-BR" smtClean="0">
                <a:solidFill>
                  <a:prstClr val="black">
                    <a:tint val="75000"/>
                  </a:prstClr>
                </a:solidFill>
                <a:latin typeface="Arial" charset="0"/>
                <a:cs typeface="Arial"/>
                <a:sym typeface="Arial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‹nº›</a:t>
            </a:fld>
            <a:endParaRPr lang="pt-BR">
              <a:solidFill>
                <a:prstClr val="black">
                  <a:tint val="75000"/>
                </a:prstClr>
              </a:solidFill>
              <a:latin typeface="Arial" charset="0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0774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FD3F0E5-378F-4596-AC66-728FE321199D}" type="datetimeFigureOut">
              <a:rPr lang="pt-BR" smtClean="0">
                <a:solidFill>
                  <a:prstClr val="black">
                    <a:tint val="75000"/>
                  </a:prstClr>
                </a:solidFill>
                <a:latin typeface="Arial" charset="0"/>
                <a:cs typeface="Arial"/>
                <a:sym typeface="Arial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18/08/2020</a:t>
            </a:fld>
            <a:endParaRPr lang="pt-BR">
              <a:solidFill>
                <a:prstClr val="black">
                  <a:tint val="75000"/>
                </a:prstClr>
              </a:solidFill>
              <a:latin typeface="Arial" charset="0"/>
              <a:cs typeface="Arial"/>
              <a:sym typeface="Arial"/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pt-BR">
              <a:solidFill>
                <a:prstClr val="black">
                  <a:tint val="75000"/>
                </a:prstClr>
              </a:solidFill>
              <a:latin typeface="Arial" charset="0"/>
              <a:cs typeface="Arial"/>
              <a:sym typeface="Arial"/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BA4F4B9-8A34-485F-8848-ABBA524E9C63}" type="slidenum">
              <a:rPr lang="pt-BR" smtClean="0">
                <a:solidFill>
                  <a:prstClr val="black">
                    <a:tint val="75000"/>
                  </a:prstClr>
                </a:solidFill>
                <a:latin typeface="Arial" charset="0"/>
                <a:cs typeface="Arial"/>
                <a:sym typeface="Arial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‹nº›</a:t>
            </a:fld>
            <a:endParaRPr lang="pt-BR">
              <a:solidFill>
                <a:prstClr val="black">
                  <a:tint val="75000"/>
                </a:prstClr>
              </a:solidFill>
              <a:latin typeface="Arial" charset="0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340337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8AA2D3-4B6D-4E7B-A298-EB50FB6AED6E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18/08/2020</a:t>
            </a:fld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720B21-6E5C-4BD5-BE21-394E33762F3B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0007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49" r:id="rId2"/>
    <p:sldLayoutId id="2147483750" r:id="rId3"/>
    <p:sldLayoutId id="2147483751" r:id="rId4"/>
    <p:sldLayoutId id="2147483752" r:id="rId5"/>
    <p:sldLayoutId id="2147483753" r:id="rId6"/>
    <p:sldLayoutId id="2147483754" r:id="rId7"/>
    <p:sldLayoutId id="2147483755" r:id="rId8"/>
    <p:sldLayoutId id="2147483756" r:id="rId9"/>
    <p:sldLayoutId id="2147483757" r:id="rId10"/>
    <p:sldLayoutId id="214748375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FD3F0E5-378F-4596-AC66-728FE321199D}" type="datetimeFigureOut">
              <a:rPr lang="pt-BR" smtClean="0">
                <a:solidFill>
                  <a:prstClr val="black">
                    <a:tint val="75000"/>
                  </a:prstClr>
                </a:solidFill>
                <a:latin typeface="Arial" charset="0"/>
                <a:cs typeface="Arial"/>
                <a:sym typeface="Arial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18/08/2020</a:t>
            </a:fld>
            <a:endParaRPr lang="pt-BR">
              <a:solidFill>
                <a:prstClr val="black">
                  <a:tint val="75000"/>
                </a:prstClr>
              </a:solidFill>
              <a:latin typeface="Arial" charset="0"/>
              <a:cs typeface="Arial"/>
              <a:sym typeface="Arial"/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pt-BR">
              <a:solidFill>
                <a:prstClr val="black">
                  <a:tint val="75000"/>
                </a:prstClr>
              </a:solidFill>
              <a:latin typeface="Arial" charset="0"/>
              <a:cs typeface="Arial"/>
              <a:sym typeface="Arial"/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BA4F4B9-8A34-485F-8848-ABBA524E9C63}" type="slidenum">
              <a:rPr lang="pt-BR" smtClean="0">
                <a:solidFill>
                  <a:prstClr val="black">
                    <a:tint val="75000"/>
                  </a:prstClr>
                </a:solidFill>
                <a:latin typeface="Arial" charset="0"/>
                <a:cs typeface="Arial"/>
                <a:sym typeface="Arial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‹nº›</a:t>
            </a:fld>
            <a:endParaRPr lang="pt-BR">
              <a:solidFill>
                <a:prstClr val="black">
                  <a:tint val="75000"/>
                </a:prstClr>
              </a:solidFill>
              <a:latin typeface="Arial" charset="0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900392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0" r:id="rId1"/>
    <p:sldLayoutId id="2147483761" r:id="rId2"/>
    <p:sldLayoutId id="2147483762" r:id="rId3"/>
    <p:sldLayoutId id="2147483763" r:id="rId4"/>
    <p:sldLayoutId id="2147483764" r:id="rId5"/>
    <p:sldLayoutId id="2147483765" r:id="rId6"/>
    <p:sldLayoutId id="2147483766" r:id="rId7"/>
    <p:sldLayoutId id="2147483767" r:id="rId8"/>
    <p:sldLayoutId id="2147483768" r:id="rId9"/>
    <p:sldLayoutId id="2147483769" r:id="rId10"/>
    <p:sldLayoutId id="214748377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openxmlformats.org/officeDocument/2006/relationships/slideLayout" Target="../slideLayouts/slideLayout5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1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mailto:Sispacto.to@gmail.com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2" y="0"/>
            <a:ext cx="914403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ítulo 1"/>
          <p:cNvSpPr txBox="1">
            <a:spLocks/>
          </p:cNvSpPr>
          <p:nvPr/>
        </p:nvSpPr>
        <p:spPr>
          <a:xfrm>
            <a:off x="4571968" y="1052736"/>
            <a:ext cx="4572032" cy="25043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3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pt-BR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pt-BR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pt-BR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pt-BR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pt-BR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pt-BR" sz="8500" b="1" i="1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PROCESSO DE PACTUAÇÃO INTERFEDERATIVA </a:t>
            </a:r>
            <a:r>
              <a:rPr kumimoji="0" lang="pt-BR" sz="40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	</a:t>
            </a:r>
            <a:r>
              <a:rPr kumimoji="0" lang="pt-BR" sz="6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/>
            </a:r>
            <a:br>
              <a:rPr kumimoji="0" lang="pt-BR" sz="6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</a:br>
            <a:r>
              <a:rPr kumimoji="0" lang="pt-BR" sz="6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/>
            </a:r>
            <a:br>
              <a:rPr kumimoji="0" lang="pt-BR" sz="6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</a:br>
            <a:r>
              <a:rPr kumimoji="0" lang="pt-BR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pt-BR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pt-B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5273808" y="6008563"/>
            <a:ext cx="3168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i="1" dirty="0">
                <a:solidFill>
                  <a:schemeClr val="tx2"/>
                </a:solidFill>
              </a:rPr>
              <a:t>Palmas - TO, Agosto /2020</a:t>
            </a:r>
          </a:p>
        </p:txBody>
      </p:sp>
      <p:sp>
        <p:nvSpPr>
          <p:cNvPr id="8" name="Título 1"/>
          <p:cNvSpPr txBox="1">
            <a:spLocks/>
          </p:cNvSpPr>
          <p:nvPr/>
        </p:nvSpPr>
        <p:spPr>
          <a:xfrm>
            <a:off x="4355976" y="4221088"/>
            <a:ext cx="4572032" cy="9361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pt-BR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pt-BR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pt-BR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pt-BR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pt-BR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lang="pt-BR" sz="12800" b="1" i="1" dirty="0">
                <a:solidFill>
                  <a:schemeClr val="tx2"/>
                </a:solidFill>
                <a:ea typeface="+mj-ea"/>
                <a:cs typeface="+mj-cs"/>
              </a:rPr>
              <a:t>METAS DE INDICADORES PARA O ANO 2021</a:t>
            </a:r>
            <a:r>
              <a:rPr kumimoji="0" lang="pt-BR" sz="40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	</a:t>
            </a:r>
            <a:r>
              <a:rPr kumimoji="0" lang="pt-BR" sz="6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/>
            </a:r>
            <a:br>
              <a:rPr kumimoji="0" lang="pt-BR" sz="6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</a:br>
            <a:r>
              <a:rPr kumimoji="0" lang="pt-BR" sz="6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/>
            </a:r>
            <a:br>
              <a:rPr kumimoji="0" lang="pt-BR" sz="6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</a:br>
            <a:r>
              <a:rPr kumimoji="0" lang="pt-BR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pt-BR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pt-B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2008247"/>
            <a:ext cx="8229600" cy="2212841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endParaRPr lang="pt-BR" sz="4000" b="1" i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marL="0" indent="0" algn="ctr">
              <a:buNone/>
            </a:pPr>
            <a:r>
              <a:rPr lang="pt-BR" sz="4000" b="1" i="1" dirty="0" smtClean="0">
                <a:solidFill>
                  <a:schemeClr val="tx2"/>
                </a:solidFill>
              </a:rPr>
              <a:t>MODELO PLANILHA MUNICIPAL INDIVIDUAL</a:t>
            </a:r>
          </a:p>
          <a:p>
            <a:pPr marL="0" indent="0" algn="ctr">
              <a:buNone/>
            </a:pPr>
            <a:endParaRPr lang="pt-BR" sz="4000" b="1" i="1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5500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to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0380526"/>
              </p:ext>
            </p:extLst>
          </p:nvPr>
        </p:nvGraphicFramePr>
        <p:xfrm>
          <a:off x="251520" y="188640"/>
          <a:ext cx="8640960" cy="63367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" name="Planilha" r:id="rId3" imgW="12801676" imgH="9010653" progId="Excel.Sheet.12">
                  <p:embed/>
                </p:oleObj>
              </mc:Choice>
              <mc:Fallback>
                <p:oleObj name="Planilha" r:id="rId3" imgW="12801676" imgH="9010653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1520" y="188640"/>
                        <a:ext cx="8640960" cy="63367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71194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2080255"/>
            <a:ext cx="8229600" cy="2212841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endParaRPr lang="pt-BR" sz="4000" b="1" i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marL="0" indent="0" algn="ctr">
              <a:buNone/>
            </a:pPr>
            <a:r>
              <a:rPr lang="pt-BR" sz="4000" b="1" i="1" dirty="0" smtClean="0">
                <a:solidFill>
                  <a:schemeClr val="tx2"/>
                </a:solidFill>
              </a:rPr>
              <a:t>MODELO PLANILHA CONSOLIDADO REGIONAL – UTILIZAR PARA REUNIÃO NA CIR</a:t>
            </a:r>
          </a:p>
          <a:p>
            <a:pPr marL="0" indent="0" algn="ctr">
              <a:buNone/>
            </a:pPr>
            <a:endParaRPr lang="pt-BR" sz="4000" b="1" i="1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6588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8873252"/>
              </p:ext>
            </p:extLst>
          </p:nvPr>
        </p:nvGraphicFramePr>
        <p:xfrm>
          <a:off x="72009" y="548680"/>
          <a:ext cx="8964487" cy="6218375"/>
        </p:xfrm>
        <a:graphic>
          <a:graphicData uri="http://schemas.openxmlformats.org/drawingml/2006/table">
            <a:tbl>
              <a:tblPr/>
              <a:tblGrid>
                <a:gridCol w="1581509"/>
                <a:gridCol w="399291"/>
                <a:gridCol w="399291"/>
                <a:gridCol w="399291"/>
                <a:gridCol w="399291"/>
                <a:gridCol w="399291"/>
                <a:gridCol w="939510"/>
                <a:gridCol w="1002144"/>
                <a:gridCol w="884705"/>
                <a:gridCol w="884705"/>
                <a:gridCol w="884705"/>
                <a:gridCol w="790754"/>
              </a:tblGrid>
              <a:tr h="202171">
                <a:tc gridSpan="12">
                  <a:txBody>
                    <a:bodyPr/>
                    <a:lstStyle/>
                    <a:p>
                      <a:pPr algn="ctr" fontAlgn="b"/>
                      <a:r>
                        <a:rPr lang="pt-B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PACTUAÇÃO INTERFEDERATIVA 2021</a:t>
                      </a:r>
                    </a:p>
                  </a:txBody>
                  <a:tcPr marL="7185" marR="7185" marT="71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270042">
                <a:tc gridSpan="12">
                  <a:txBody>
                    <a:bodyPr/>
                    <a:lstStyle/>
                    <a:p>
                      <a:pPr algn="l" fontAlgn="b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ESTADO: TOCANTINS                                                                                                                          Região: Amor Perfeito </a:t>
                      </a:r>
                    </a:p>
                  </a:txBody>
                  <a:tcPr marL="7185" marR="7185" marT="71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641350">
                <a:tc gridSpan="12"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Diretriz. Aprimorar as redes de atenção e promover o cuidado integral às pessoas nos vários ciclos de vida (criança, adolescente, jovem, adulto e idoso), considerando as questões de gênero e das populações em  situação de vulnerabilidade social, na atenção básica, nas redes temáticas e nas redes de atenção nas regiões de saúde.</a:t>
                      </a:r>
                    </a:p>
                  </a:txBody>
                  <a:tcPr marL="7185" marR="7185" marT="71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544858">
                <a:tc gridSpan="12"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Objetivo 2. Aprimorar e implantar as Redes de Atenção à Saúde nas regiões de saúde, com ênfase na articulação da Rede de Urgência e Emergência, Rede Cegonha, Rede de Atenção Psicossocial, Rede de Cuidados à Pessoa com Deficiência, e da Rede de Atenção à Saúde das Pessoas com Doenças Crônicas</a:t>
                      </a:r>
                    </a:p>
                  </a:txBody>
                  <a:tcPr marL="7185" marR="7185" marT="71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326302">
                <a:tc gridSpan="12">
                  <a:txBody>
                    <a:bodyPr/>
                    <a:lstStyle/>
                    <a:p>
                      <a:pPr algn="ctr" fontAlgn="b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Indicador 21: Ações de Matriciamento realizadas por CAPS com equipes de Atenção Básica</a:t>
                      </a:r>
                    </a:p>
                  </a:txBody>
                  <a:tcPr marL="7185" marR="7185" marT="71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461323">
                <a:tc rowSpan="2">
                  <a:txBody>
                    <a:bodyPr/>
                    <a:lstStyle/>
                    <a:p>
                      <a:pPr algn="ctr" fontAlgn="b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Município:</a:t>
                      </a:r>
                    </a:p>
                  </a:txBody>
                  <a:tcPr marL="7185" marR="7185" marT="71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Série histórica</a:t>
                      </a:r>
                    </a:p>
                  </a:txBody>
                  <a:tcPr marL="7185" marR="7185" marT="71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Parâmentro Nacional para Referência </a:t>
                      </a:r>
                    </a:p>
                  </a:txBody>
                  <a:tcPr marL="7185" marR="7185" marT="71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Metas propostas</a:t>
                      </a:r>
                    </a:p>
                  </a:txBody>
                  <a:tcPr marL="7185" marR="7185" marT="71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Meta pactuada</a:t>
                      </a:r>
                    </a:p>
                  </a:txBody>
                  <a:tcPr marL="7185" marR="7185" marT="71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Unidade</a:t>
                      </a:r>
                    </a:p>
                  </a:txBody>
                  <a:tcPr marL="7185" marR="7185" marT="71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Meta Regional</a:t>
                      </a:r>
                    </a:p>
                  </a:txBody>
                  <a:tcPr marL="7185" marR="7185" marT="71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Unidade</a:t>
                      </a:r>
                    </a:p>
                  </a:txBody>
                  <a:tcPr marL="7185" marR="7185" marT="71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416315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2015</a:t>
                      </a:r>
                    </a:p>
                  </a:txBody>
                  <a:tcPr marL="7185" marR="7185" marT="71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2016</a:t>
                      </a:r>
                    </a:p>
                  </a:txBody>
                  <a:tcPr marL="7185" marR="7185" marT="71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2017</a:t>
                      </a:r>
                    </a:p>
                  </a:txBody>
                  <a:tcPr marL="7185" marR="7185" marT="71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2018</a:t>
                      </a:r>
                    </a:p>
                  </a:txBody>
                  <a:tcPr marL="7185" marR="7185" marT="71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2019</a:t>
                      </a:r>
                    </a:p>
                  </a:txBody>
                  <a:tcPr marL="7185" marR="7185" marT="71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2021 / SES</a:t>
                      </a:r>
                    </a:p>
                  </a:txBody>
                  <a:tcPr marL="7185" marR="7185" marT="71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2021</a:t>
                      </a:r>
                    </a:p>
                  </a:txBody>
                  <a:tcPr marL="7185" marR="7185" marT="71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2021</a:t>
                      </a:r>
                    </a:p>
                  </a:txBody>
                  <a:tcPr marL="7185" marR="7185" marT="71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236287">
                <a:tc>
                  <a:txBody>
                    <a:bodyPr/>
                    <a:lstStyle/>
                    <a:p>
                      <a:pPr algn="l" fontAlgn="t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Brejinho de Nazaré</a:t>
                      </a:r>
                    </a:p>
                  </a:txBody>
                  <a:tcPr marL="7185" marR="7185" marT="718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85" marR="7185" marT="71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85" marR="7185" marT="71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85" marR="7185" marT="71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85" marR="7185" marT="71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85" marR="7185" marT="71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13"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85" marR="7185" marT="71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85" marR="7185" marT="718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85" marR="7185" marT="71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13">
                  <a:txBody>
                    <a:bodyPr/>
                    <a:lstStyle/>
                    <a:p>
                      <a:pPr algn="ctr" fontAlgn="ctr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%</a:t>
                      </a:r>
                    </a:p>
                  </a:txBody>
                  <a:tcPr marL="7185" marR="7185" marT="71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13"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85" marR="7185" marT="71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13">
                  <a:txBody>
                    <a:bodyPr/>
                    <a:lstStyle/>
                    <a:p>
                      <a:pPr algn="ctr" fontAlgn="ctr"/>
                      <a:r>
                        <a:rPr lang="pt-B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%</a:t>
                      </a:r>
                    </a:p>
                  </a:txBody>
                  <a:tcPr marL="7185" marR="7185" marT="71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5586"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Chapada da Natividade</a:t>
                      </a:r>
                    </a:p>
                  </a:txBody>
                  <a:tcPr marL="7185" marR="7185" marT="71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85" marR="7185" marT="71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85" marR="7185" marT="71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85" marR="7185" marT="71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85" marR="7185" marT="71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85" marR="7185" marT="71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85" marR="7185" marT="718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85" marR="7185" marT="71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236287">
                <a:tc>
                  <a:txBody>
                    <a:bodyPr/>
                    <a:lstStyle/>
                    <a:p>
                      <a:pPr algn="l" fontAlgn="t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Fátima</a:t>
                      </a:r>
                    </a:p>
                  </a:txBody>
                  <a:tcPr marL="7185" marR="7185" marT="718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85" marR="7185" marT="71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85" marR="7185" marT="71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85" marR="7185" marT="71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85" marR="7185" marT="71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85" marR="7185" marT="71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85" marR="7185" marT="718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85" marR="7185" marT="71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236287">
                <a:tc>
                  <a:txBody>
                    <a:bodyPr/>
                    <a:lstStyle/>
                    <a:p>
                      <a:pPr algn="l" fontAlgn="t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Ipueiras</a:t>
                      </a:r>
                    </a:p>
                  </a:txBody>
                  <a:tcPr marL="7185" marR="7185" marT="718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85" marR="7185" marT="71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85" marR="7185" marT="71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85" marR="7185" marT="71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85" marR="7185" marT="71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85" marR="7185" marT="71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85" marR="7185" marT="718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85" marR="7185" marT="71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236287">
                <a:tc>
                  <a:txBody>
                    <a:bodyPr/>
                    <a:lstStyle/>
                    <a:p>
                      <a:pPr algn="l" fontAlgn="t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Mateiros</a:t>
                      </a:r>
                    </a:p>
                  </a:txBody>
                  <a:tcPr marL="7185" marR="7185" marT="718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85" marR="7185" marT="71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85" marR="7185" marT="71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85" marR="7185" marT="71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85" marR="7185" marT="71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85" marR="7185" marT="71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85" marR="7185" marT="718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85" marR="7185" marT="71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236287">
                <a:tc>
                  <a:txBody>
                    <a:bodyPr/>
                    <a:lstStyle/>
                    <a:p>
                      <a:pPr algn="l" fontAlgn="t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Monte do Carmo</a:t>
                      </a:r>
                    </a:p>
                  </a:txBody>
                  <a:tcPr marL="7185" marR="7185" marT="718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85" marR="7185" marT="71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85" marR="7185" marT="71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85" marR="7185" marT="71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85" marR="7185" marT="71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85" marR="7185" marT="71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85" marR="7185" marT="718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85" marR="7185" marT="71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236287">
                <a:tc>
                  <a:txBody>
                    <a:bodyPr/>
                    <a:lstStyle/>
                    <a:p>
                      <a:pPr algn="l" fontAlgn="t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Natividade</a:t>
                      </a:r>
                    </a:p>
                  </a:txBody>
                  <a:tcPr marL="7185" marR="7185" marT="718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85" marR="7185" marT="71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85" marR="7185" marT="71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85" marR="7185" marT="71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85" marR="7185" marT="71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85" marR="7185" marT="71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85" marR="7185" marT="718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85" marR="7185" marT="71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236287">
                <a:tc>
                  <a:txBody>
                    <a:bodyPr/>
                    <a:lstStyle/>
                    <a:p>
                      <a:pPr algn="l" fontAlgn="t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Oliveira de Fátima</a:t>
                      </a:r>
                    </a:p>
                  </a:txBody>
                  <a:tcPr marL="7185" marR="7185" marT="718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85" marR="7185" marT="71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85" marR="7185" marT="71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85" marR="7185" marT="71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85" marR="7185" marT="71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85" marR="7185" marT="71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85" marR="7185" marT="718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85" marR="7185" marT="71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236287">
                <a:tc>
                  <a:txBody>
                    <a:bodyPr/>
                    <a:lstStyle/>
                    <a:p>
                      <a:pPr algn="l" fontAlgn="t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Pindorama</a:t>
                      </a:r>
                    </a:p>
                  </a:txBody>
                  <a:tcPr marL="7185" marR="7185" marT="718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85" marR="7185" marT="71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85" marR="7185" marT="71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85" marR="7185" marT="71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85" marR="7185" marT="71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85" marR="7185" marT="71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85" marR="7185" marT="718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85" marR="7185" marT="71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365586">
                <a:tc>
                  <a:txBody>
                    <a:bodyPr/>
                    <a:lstStyle/>
                    <a:p>
                      <a:pPr algn="l" fontAlgn="t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Ponte Alta do Tocantins</a:t>
                      </a:r>
                    </a:p>
                  </a:txBody>
                  <a:tcPr marL="7185" marR="7185" marT="718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85" marR="7185" marT="71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85" marR="7185" marT="71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85" marR="7185" marT="71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85" marR="7185" marT="71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85" marR="7185" marT="71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85" marR="7185" marT="718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85" marR="7185" marT="71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236287">
                <a:tc>
                  <a:txBody>
                    <a:bodyPr/>
                    <a:lstStyle/>
                    <a:p>
                      <a:pPr algn="l" fontAlgn="t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Porto Nacional</a:t>
                      </a:r>
                    </a:p>
                  </a:txBody>
                  <a:tcPr marL="7185" marR="7185" marT="718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85" marR="7185" marT="71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85" marR="7185" marT="71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85" marR="7185" marT="71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85" marR="7185" marT="71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85" marR="7185" marT="71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85" marR="7185" marT="718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85" marR="7185" marT="71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236287">
                <a:tc>
                  <a:txBody>
                    <a:bodyPr/>
                    <a:lstStyle/>
                    <a:p>
                      <a:pPr algn="l" fontAlgn="t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Santa Rosa</a:t>
                      </a:r>
                    </a:p>
                  </a:txBody>
                  <a:tcPr marL="7185" marR="7185" marT="718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85" marR="7185" marT="71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85" marR="7185" marT="71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85" marR="7185" marT="71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85" marR="7185" marT="71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85" marR="7185" marT="71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85" marR="7185" marT="718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85" marR="7185" marT="71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236287">
                <a:tc>
                  <a:txBody>
                    <a:bodyPr/>
                    <a:lstStyle/>
                    <a:p>
                      <a:pPr algn="l" fontAlgn="t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Silvanópolis</a:t>
                      </a:r>
                    </a:p>
                  </a:txBody>
                  <a:tcPr marL="7185" marR="7185" marT="718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85" marR="7185" marT="71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85" marR="7185" marT="71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85" marR="7185" marT="71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85" marR="7185" marT="71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85" marR="7185" marT="71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85" marR="7185" marT="718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85" marR="7185" marT="71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59615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Agrupar 1">
            <a:extLst>
              <a:ext uri="{FF2B5EF4-FFF2-40B4-BE49-F238E27FC236}">
                <a16:creationId xmlns="" xmlns:a16="http://schemas.microsoft.com/office/drawing/2014/main" id="{631E63F1-6869-4BE9-8298-714DE5D712B3}"/>
              </a:ext>
            </a:extLst>
          </p:cNvPr>
          <p:cNvGrpSpPr/>
          <p:nvPr/>
        </p:nvGrpSpPr>
        <p:grpSpPr>
          <a:xfrm>
            <a:off x="457200" y="1268763"/>
            <a:ext cx="8579296" cy="1522028"/>
            <a:chOff x="0" y="0"/>
            <a:chExt cx="8229600" cy="1522028"/>
          </a:xfrm>
        </p:grpSpPr>
        <p:sp>
          <p:nvSpPr>
            <p:cNvPr id="12" name="Retângulo 11">
              <a:extLst>
                <a:ext uri="{FF2B5EF4-FFF2-40B4-BE49-F238E27FC236}">
                  <a16:creationId xmlns="" xmlns:a16="http://schemas.microsoft.com/office/drawing/2014/main" id="{EEBC5CDE-AB18-4B3D-9108-AE000B1F6B89}"/>
                </a:ext>
              </a:extLst>
            </p:cNvPr>
            <p:cNvSpPr/>
            <p:nvPr/>
          </p:nvSpPr>
          <p:spPr>
            <a:xfrm>
              <a:off x="0" y="0"/>
              <a:ext cx="8229600" cy="152202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" name="CaixaDeTexto 12">
              <a:extLst>
                <a:ext uri="{FF2B5EF4-FFF2-40B4-BE49-F238E27FC236}">
                  <a16:creationId xmlns="" xmlns:a16="http://schemas.microsoft.com/office/drawing/2014/main" id="{43D1D8AC-07A0-4989-B24D-7A7B6B5E5BF6}"/>
                </a:ext>
              </a:extLst>
            </p:cNvPr>
            <p:cNvSpPr txBox="1"/>
            <p:nvPr/>
          </p:nvSpPr>
          <p:spPr>
            <a:xfrm>
              <a:off x="0" y="0"/>
              <a:ext cx="8229600" cy="152202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14300" tIns="114300" rIns="114300" bIns="114300" numCol="1" spcCol="1270" anchor="ctr" anchorCtr="0">
              <a:noAutofit/>
            </a:bodyPr>
            <a:lstStyle/>
            <a:p>
              <a:pPr marL="0" lvl="0" indent="0" algn="ctr" defTabSz="1333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t-BR" sz="3000" b="1" i="1" kern="1200" dirty="0">
                  <a:solidFill>
                    <a:schemeClr val="tx1"/>
                  </a:solidFill>
                </a:rPr>
                <a:t>PARA QUE O PROCESSO DE PACTUAÇÃO TENHA SUCESSO É FUNDAMENTAL QUE OS GESTORES FAÇAM: </a:t>
              </a:r>
              <a:endParaRPr lang="pt-BR" sz="3000" kern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" name="Agrupar 2">
            <a:extLst>
              <a:ext uri="{FF2B5EF4-FFF2-40B4-BE49-F238E27FC236}">
                <a16:creationId xmlns="" xmlns:a16="http://schemas.microsoft.com/office/drawing/2014/main" id="{2E1AB9BE-BE89-424F-ABC6-8AA7C249A065}"/>
              </a:ext>
            </a:extLst>
          </p:cNvPr>
          <p:cNvGrpSpPr/>
          <p:nvPr/>
        </p:nvGrpSpPr>
        <p:grpSpPr>
          <a:xfrm>
            <a:off x="461218" y="2790789"/>
            <a:ext cx="2856972" cy="3196259"/>
            <a:chOff x="4018" y="1522028"/>
            <a:chExt cx="2740521" cy="3196259"/>
          </a:xfrm>
        </p:grpSpPr>
        <p:sp>
          <p:nvSpPr>
            <p:cNvPr id="10" name="Retângulo 9">
              <a:extLst>
                <a:ext uri="{FF2B5EF4-FFF2-40B4-BE49-F238E27FC236}">
                  <a16:creationId xmlns="" xmlns:a16="http://schemas.microsoft.com/office/drawing/2014/main" id="{B6847E26-94AB-479F-9FDA-DDACB573AD72}"/>
                </a:ext>
              </a:extLst>
            </p:cNvPr>
            <p:cNvSpPr/>
            <p:nvPr/>
          </p:nvSpPr>
          <p:spPr>
            <a:xfrm>
              <a:off x="4018" y="1522028"/>
              <a:ext cx="2740521" cy="3196259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</p:sp>
        <p:sp>
          <p:nvSpPr>
            <p:cNvPr id="11" name="CaixaDeTexto 10">
              <a:extLst>
                <a:ext uri="{FF2B5EF4-FFF2-40B4-BE49-F238E27FC236}">
                  <a16:creationId xmlns="" xmlns:a16="http://schemas.microsoft.com/office/drawing/2014/main" id="{E6BEFC74-F44E-46A9-852D-23DF0EA36168}"/>
                </a:ext>
              </a:extLst>
            </p:cNvPr>
            <p:cNvSpPr txBox="1"/>
            <p:nvPr/>
          </p:nvSpPr>
          <p:spPr>
            <a:xfrm>
              <a:off x="4018" y="1522028"/>
              <a:ext cx="2740521" cy="319625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80010" tIns="80010" rIns="80010" bIns="80010" numCol="1" spcCol="1270" anchor="ctr" anchorCtr="0">
              <a:noAutofit/>
            </a:bodyPr>
            <a:lstStyle/>
            <a:p>
              <a:pPr marL="0" lvl="0" indent="0" algn="ctr" defTabSz="933450"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t-BR" sz="2100" b="1" i="1" kern="1200" dirty="0"/>
                <a:t>TRABALHO INTERNO</a:t>
              </a:r>
            </a:p>
            <a:p>
              <a:pPr marL="0" lvl="0" indent="0" algn="ctr" defTabSz="933450"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t-BR" sz="2100" b="1" kern="1200" dirty="0"/>
                <a:t>Promover espaços de discussão com toda equipe local para discutir e definir as metas a serem pactuadas – 2021.</a:t>
              </a:r>
            </a:p>
          </p:txBody>
        </p:sp>
      </p:grpSp>
      <p:grpSp>
        <p:nvGrpSpPr>
          <p:cNvPr id="4" name="Agrupar 3">
            <a:extLst>
              <a:ext uri="{FF2B5EF4-FFF2-40B4-BE49-F238E27FC236}">
                <a16:creationId xmlns="" xmlns:a16="http://schemas.microsoft.com/office/drawing/2014/main" id="{218D18A0-A3C7-469F-BAC9-C00126F582E1}"/>
              </a:ext>
            </a:extLst>
          </p:cNvPr>
          <p:cNvGrpSpPr/>
          <p:nvPr/>
        </p:nvGrpSpPr>
        <p:grpSpPr>
          <a:xfrm>
            <a:off x="3299204" y="2790789"/>
            <a:ext cx="2856972" cy="3196259"/>
            <a:chOff x="2744539" y="1522028"/>
            <a:chExt cx="2740521" cy="3196259"/>
          </a:xfrm>
        </p:grpSpPr>
        <p:sp>
          <p:nvSpPr>
            <p:cNvPr id="8" name="Retângulo 7">
              <a:extLst>
                <a:ext uri="{FF2B5EF4-FFF2-40B4-BE49-F238E27FC236}">
                  <a16:creationId xmlns="" xmlns:a16="http://schemas.microsoft.com/office/drawing/2014/main" id="{F91DC5B7-67A2-44BC-BFA8-54A021CE401A}"/>
                </a:ext>
              </a:extLst>
            </p:cNvPr>
            <p:cNvSpPr/>
            <p:nvPr/>
          </p:nvSpPr>
          <p:spPr>
            <a:xfrm>
              <a:off x="2744539" y="1522028"/>
              <a:ext cx="2740521" cy="3196259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</p:sp>
        <p:sp>
          <p:nvSpPr>
            <p:cNvPr id="9" name="CaixaDeTexto 8">
              <a:extLst>
                <a:ext uri="{FF2B5EF4-FFF2-40B4-BE49-F238E27FC236}">
                  <a16:creationId xmlns="" xmlns:a16="http://schemas.microsoft.com/office/drawing/2014/main" id="{A894A280-DD3D-4B48-A8EE-0916B7AFDA64}"/>
                </a:ext>
              </a:extLst>
            </p:cNvPr>
            <p:cNvSpPr txBox="1"/>
            <p:nvPr/>
          </p:nvSpPr>
          <p:spPr>
            <a:xfrm>
              <a:off x="2744539" y="1522028"/>
              <a:ext cx="2740521" cy="319625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80010" tIns="80010" rIns="80010" bIns="80010" numCol="1" spcCol="1270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spcBef>
                  <a:spcPct val="0"/>
                </a:spcBef>
                <a:spcAft>
                  <a:spcPts val="880"/>
                </a:spcAft>
                <a:buClrTx/>
                <a:buSzTx/>
                <a:buFontTx/>
                <a:buNone/>
                <a:tabLst/>
                <a:defRPr/>
              </a:pPr>
              <a:r>
                <a:rPr lang="pt-BR" sz="2100" b="1" kern="1200" dirty="0">
                  <a:solidFill>
                    <a:schemeClr val="tx1"/>
                  </a:solidFill>
                </a:rPr>
                <a:t>DEFINIÇÃO CONJUNTA</a:t>
              </a:r>
              <a:endParaRPr lang="pt-BR" sz="2100" kern="1200" dirty="0"/>
            </a:p>
            <a:p>
              <a:pPr lvl="0" algn="ctr" defTabSz="755650">
                <a:spcBef>
                  <a:spcPct val="0"/>
                </a:spcBef>
                <a:spcAft>
                  <a:spcPts val="880"/>
                </a:spcAft>
                <a:buNone/>
              </a:pPr>
              <a:r>
                <a:rPr lang="pt-BR" sz="2100" b="1" kern="1200" dirty="0">
                  <a:solidFill>
                    <a:schemeClr val="tx1"/>
                  </a:solidFill>
                </a:rPr>
                <a:t>Em caso de discordância da meta sugerida pela SES, entrar em contato diretamente com a área técnica do indicador, para definição conjunta.</a:t>
              </a:r>
              <a:endParaRPr lang="pt-BR" sz="2100" kern="1200" dirty="0"/>
            </a:p>
          </p:txBody>
        </p:sp>
      </p:grpSp>
      <p:grpSp>
        <p:nvGrpSpPr>
          <p:cNvPr id="5" name="Agrupar 4">
            <a:extLst>
              <a:ext uri="{FF2B5EF4-FFF2-40B4-BE49-F238E27FC236}">
                <a16:creationId xmlns="" xmlns:a16="http://schemas.microsoft.com/office/drawing/2014/main" id="{74F34438-6027-4E67-A5FB-208138F8783B}"/>
              </a:ext>
            </a:extLst>
          </p:cNvPr>
          <p:cNvGrpSpPr/>
          <p:nvPr/>
        </p:nvGrpSpPr>
        <p:grpSpPr>
          <a:xfrm>
            <a:off x="6137191" y="2790793"/>
            <a:ext cx="2899306" cy="3216551"/>
            <a:chOff x="5444452" y="1522028"/>
            <a:chExt cx="2781129" cy="3216551"/>
          </a:xfrm>
        </p:grpSpPr>
        <p:sp>
          <p:nvSpPr>
            <p:cNvPr id="6" name="Retângulo 5">
              <a:extLst>
                <a:ext uri="{FF2B5EF4-FFF2-40B4-BE49-F238E27FC236}">
                  <a16:creationId xmlns="" xmlns:a16="http://schemas.microsoft.com/office/drawing/2014/main" id="{16C0A165-1151-4D1B-BC18-75EC86330D9F}"/>
                </a:ext>
              </a:extLst>
            </p:cNvPr>
            <p:cNvSpPr/>
            <p:nvPr/>
          </p:nvSpPr>
          <p:spPr>
            <a:xfrm>
              <a:off x="5485060" y="1522028"/>
              <a:ext cx="2740521" cy="3196259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</p:sp>
        <p:sp>
          <p:nvSpPr>
            <p:cNvPr id="7" name="CaixaDeTexto 6">
              <a:extLst>
                <a:ext uri="{FF2B5EF4-FFF2-40B4-BE49-F238E27FC236}">
                  <a16:creationId xmlns="" xmlns:a16="http://schemas.microsoft.com/office/drawing/2014/main" id="{CDEFF9AF-F9D9-48D9-9FE7-2F2586C6E94F}"/>
                </a:ext>
              </a:extLst>
            </p:cNvPr>
            <p:cNvSpPr txBox="1"/>
            <p:nvPr/>
          </p:nvSpPr>
          <p:spPr>
            <a:xfrm>
              <a:off x="5444452" y="1542320"/>
              <a:ext cx="2740521" cy="319625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80010" tIns="80010" rIns="80010" bIns="80010" numCol="1" spcCol="1270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880"/>
                </a:spcAft>
                <a:buClrTx/>
                <a:buSzTx/>
                <a:buFontTx/>
                <a:buNone/>
                <a:tabLst/>
                <a:defRPr/>
              </a:pPr>
              <a:r>
                <a:rPr lang="pt-BR" sz="2100" b="1" kern="1200" dirty="0">
                  <a:solidFill>
                    <a:schemeClr val="tx1"/>
                  </a:solidFill>
                </a:rPr>
                <a:t>DEVOLUTIVA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880"/>
                </a:spcAft>
                <a:buClrTx/>
                <a:buSzTx/>
                <a:buFontTx/>
                <a:buNone/>
                <a:tabLst/>
                <a:defRPr/>
              </a:pPr>
              <a:r>
                <a:rPr lang="pt-BR" sz="2100" b="1" dirty="0">
                  <a:solidFill>
                    <a:schemeClr val="tx1"/>
                  </a:solidFill>
                </a:rPr>
                <a:t>Fazer a devolução da planilha assinadas e digitalizada com as metas definidas para SGAE dentro dos prazos estabelecidos. </a:t>
              </a:r>
            </a:p>
          </p:txBody>
        </p:sp>
      </p:grpSp>
      <p:sp>
        <p:nvSpPr>
          <p:cNvPr id="14" name="CaixaDeTexto 13">
            <a:extLst>
              <a:ext uri="{FF2B5EF4-FFF2-40B4-BE49-F238E27FC236}">
                <a16:creationId xmlns="" xmlns:a16="http://schemas.microsoft.com/office/drawing/2014/main" id="{B838CE16-837E-40A2-AC18-AC486FAA7159}"/>
              </a:ext>
            </a:extLst>
          </p:cNvPr>
          <p:cNvSpPr txBox="1"/>
          <p:nvPr/>
        </p:nvSpPr>
        <p:spPr>
          <a:xfrm>
            <a:off x="467544" y="6095041"/>
            <a:ext cx="8568952" cy="64633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BR" b="1" dirty="0">
                <a:solidFill>
                  <a:prstClr val="black"/>
                </a:solidFill>
              </a:rPr>
              <a:t>É primordial o cumprimento dos prazos e definição das metas municipais, pois delas será calculado as metas da região (meta regional).</a:t>
            </a:r>
            <a:endParaRPr lang="pt-BR" dirty="0">
              <a:solidFill>
                <a:prstClr val="black"/>
              </a:solidFill>
            </a:endParaRPr>
          </a:p>
        </p:txBody>
      </p:sp>
      <p:sp>
        <p:nvSpPr>
          <p:cNvPr id="15" name="Retângulo 14">
            <a:extLst>
              <a:ext uri="{FF2B5EF4-FFF2-40B4-BE49-F238E27FC236}">
                <a16:creationId xmlns="" xmlns:a16="http://schemas.microsoft.com/office/drawing/2014/main" id="{D157E8C6-BB92-429A-BDC9-C53264834B3D}"/>
              </a:ext>
            </a:extLst>
          </p:cNvPr>
          <p:cNvSpPr/>
          <p:nvPr/>
        </p:nvSpPr>
        <p:spPr>
          <a:xfrm>
            <a:off x="457200" y="5877272"/>
            <a:ext cx="8602646" cy="2177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0181712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="" xmlns:a16="http://schemas.microsoft.com/office/drawing/2014/main" id="{2843AD82-4A45-484E-B383-E627AA0936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6292"/>
            <a:ext cx="9144000" cy="2448272"/>
          </a:xfrm>
          <a:prstGeom prst="rect">
            <a:avLst/>
          </a:prstGeom>
        </p:spPr>
      </p:pic>
      <p:sp>
        <p:nvSpPr>
          <p:cNvPr id="3" name="Retângulo 2">
            <a:extLst>
              <a:ext uri="{FF2B5EF4-FFF2-40B4-BE49-F238E27FC236}">
                <a16:creationId xmlns="" xmlns:a16="http://schemas.microsoft.com/office/drawing/2014/main" id="{632B8D13-19F1-4BC9-A95E-5561CF5CB3B0}"/>
              </a:ext>
            </a:extLst>
          </p:cNvPr>
          <p:cNvSpPr/>
          <p:nvPr/>
        </p:nvSpPr>
        <p:spPr>
          <a:xfrm>
            <a:off x="766088" y="2636913"/>
            <a:ext cx="2448272" cy="143061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pt-BR" b="1" dirty="0"/>
              <a:t>Definição das metas sem a discussão com a equipe local.</a:t>
            </a:r>
            <a:endParaRPr lang="pt-BR" dirty="0"/>
          </a:p>
        </p:txBody>
      </p:sp>
      <p:sp>
        <p:nvSpPr>
          <p:cNvPr id="4" name="Seta para a direita 7">
            <a:extLst>
              <a:ext uri="{FF2B5EF4-FFF2-40B4-BE49-F238E27FC236}">
                <a16:creationId xmlns="" xmlns:a16="http://schemas.microsoft.com/office/drawing/2014/main" id="{D94421DD-AB2E-4093-9550-F42A2B8890F6}"/>
              </a:ext>
            </a:extLst>
          </p:cNvPr>
          <p:cNvSpPr/>
          <p:nvPr/>
        </p:nvSpPr>
        <p:spPr>
          <a:xfrm>
            <a:off x="3214360" y="2434261"/>
            <a:ext cx="5822136" cy="1879369"/>
          </a:xfrm>
          <a:prstGeom prst="rightArrow">
            <a:avLst/>
          </a:prstGeom>
          <a:solidFill>
            <a:schemeClr val="bg1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endParaRPr lang="pt-BR" dirty="0"/>
          </a:p>
          <a:p>
            <a:r>
              <a:rPr lang="pt-BR" dirty="0"/>
              <a:t>É fundamental quem trabalha com o indicador no município esteja junto com o secretário no momento da definição. </a:t>
            </a:r>
          </a:p>
          <a:p>
            <a:endParaRPr lang="pt-BR" dirty="0"/>
          </a:p>
        </p:txBody>
      </p:sp>
      <p:sp>
        <p:nvSpPr>
          <p:cNvPr id="5" name="Retângulo 4">
            <a:extLst>
              <a:ext uri="{FF2B5EF4-FFF2-40B4-BE49-F238E27FC236}">
                <a16:creationId xmlns="" xmlns:a16="http://schemas.microsoft.com/office/drawing/2014/main" id="{E392C884-5B8F-46C3-A0E7-3ACBC86CF81B}"/>
              </a:ext>
            </a:extLst>
          </p:cNvPr>
          <p:cNvSpPr/>
          <p:nvPr/>
        </p:nvSpPr>
        <p:spPr>
          <a:xfrm>
            <a:off x="757668" y="4067527"/>
            <a:ext cx="2448272" cy="13777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b="1" dirty="0">
                <a:solidFill>
                  <a:prstClr val="black"/>
                </a:solidFill>
              </a:rPr>
              <a:t>Cumprimento do prazo</a:t>
            </a:r>
          </a:p>
        </p:txBody>
      </p:sp>
      <p:sp>
        <p:nvSpPr>
          <p:cNvPr id="6" name="Seta para a direita 18">
            <a:extLst>
              <a:ext uri="{FF2B5EF4-FFF2-40B4-BE49-F238E27FC236}">
                <a16:creationId xmlns="" xmlns:a16="http://schemas.microsoft.com/office/drawing/2014/main" id="{F4B58C3C-6E4A-41ED-A67B-4670CE1AB90B}"/>
              </a:ext>
            </a:extLst>
          </p:cNvPr>
          <p:cNvSpPr/>
          <p:nvPr/>
        </p:nvSpPr>
        <p:spPr>
          <a:xfrm>
            <a:off x="3205941" y="3781884"/>
            <a:ext cx="5830556" cy="1879369"/>
          </a:xfrm>
          <a:prstGeom prst="rightArrow">
            <a:avLst/>
          </a:prstGeom>
          <a:solidFill>
            <a:schemeClr val="bg1"/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endParaRPr lang="pt-BR" dirty="0"/>
          </a:p>
          <a:p>
            <a:r>
              <a:rPr lang="pt-BR" dirty="0"/>
              <a:t>Demora na devolução da planilha dos indicadores preenchidas com a definição das metas – </a:t>
            </a:r>
            <a:r>
              <a:rPr lang="pt-BR" b="1" i="1" u="sng" dirty="0"/>
              <a:t>PRIORIDADE</a:t>
            </a:r>
            <a:r>
              <a:rPr lang="pt-BR" dirty="0"/>
              <a:t> ao processo de pactuação.</a:t>
            </a:r>
          </a:p>
          <a:p>
            <a:endParaRPr lang="pt-BR" dirty="0"/>
          </a:p>
        </p:txBody>
      </p:sp>
      <p:sp>
        <p:nvSpPr>
          <p:cNvPr id="7" name="Retângulo 6">
            <a:extLst>
              <a:ext uri="{FF2B5EF4-FFF2-40B4-BE49-F238E27FC236}">
                <a16:creationId xmlns="" xmlns:a16="http://schemas.microsoft.com/office/drawing/2014/main" id="{918DDF10-E8D9-45E3-A548-925591E9AE3F}"/>
              </a:ext>
            </a:extLst>
          </p:cNvPr>
          <p:cNvSpPr/>
          <p:nvPr/>
        </p:nvSpPr>
        <p:spPr>
          <a:xfrm>
            <a:off x="766088" y="5445228"/>
            <a:ext cx="2439852" cy="132519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b="1" dirty="0">
                <a:solidFill>
                  <a:prstClr val="black"/>
                </a:solidFill>
              </a:rPr>
              <a:t>Pactuação x instrumentos de planejamento</a:t>
            </a:r>
          </a:p>
        </p:txBody>
      </p:sp>
      <p:sp>
        <p:nvSpPr>
          <p:cNvPr id="8" name="Seta para a direita 20">
            <a:extLst>
              <a:ext uri="{FF2B5EF4-FFF2-40B4-BE49-F238E27FC236}">
                <a16:creationId xmlns="" xmlns:a16="http://schemas.microsoft.com/office/drawing/2014/main" id="{A8B54D97-31D8-4018-89AF-E3233BC009B9}"/>
              </a:ext>
            </a:extLst>
          </p:cNvPr>
          <p:cNvSpPr/>
          <p:nvPr/>
        </p:nvSpPr>
        <p:spPr>
          <a:xfrm>
            <a:off x="3214367" y="5363893"/>
            <a:ext cx="5678119" cy="1515283"/>
          </a:xfrm>
          <a:prstGeom prst="rightArrow">
            <a:avLst/>
          </a:prstGeom>
          <a:solidFill>
            <a:schemeClr val="bg1"/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endParaRPr lang="pt-BR" dirty="0"/>
          </a:p>
          <a:p>
            <a:r>
              <a:rPr lang="pt-BR" dirty="0">
                <a:solidFill>
                  <a:prstClr val="black"/>
                </a:solidFill>
              </a:rPr>
              <a:t>Pouca correlação da pactuação </a:t>
            </a:r>
            <a:r>
              <a:rPr lang="pt-BR" dirty="0" err="1">
                <a:solidFill>
                  <a:prstClr val="black"/>
                </a:solidFill>
              </a:rPr>
              <a:t>interfederativa</a:t>
            </a:r>
            <a:r>
              <a:rPr lang="pt-BR" dirty="0">
                <a:solidFill>
                  <a:prstClr val="black"/>
                </a:solidFill>
              </a:rPr>
              <a:t> com os instrumentos de gestão.</a:t>
            </a: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294215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mpresário com megafone. homem com alto-falante e balão em branco. anúncio Vetor Premi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7" y="1361820"/>
            <a:ext cx="7056784" cy="5496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aixaDeTexto 1"/>
          <p:cNvSpPr txBox="1"/>
          <p:nvPr/>
        </p:nvSpPr>
        <p:spPr>
          <a:xfrm>
            <a:off x="4788024" y="900156"/>
            <a:ext cx="3204356" cy="46166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BR" sz="2400" b="1" i="1" dirty="0">
                <a:solidFill>
                  <a:srgbClr val="FF0000"/>
                </a:solidFill>
              </a:rPr>
              <a:t>ATENÇÃO!!!!!</a:t>
            </a:r>
          </a:p>
        </p:txBody>
      </p:sp>
      <p:sp>
        <p:nvSpPr>
          <p:cNvPr id="3" name="CaixaDeTexto 2"/>
          <p:cNvSpPr txBox="1"/>
          <p:nvPr/>
        </p:nvSpPr>
        <p:spPr>
          <a:xfrm>
            <a:off x="3275856" y="2469664"/>
            <a:ext cx="5724128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b="1" i="1" u="sng" dirty="0">
                <a:solidFill>
                  <a:srgbClr val="FF0000"/>
                </a:solidFill>
              </a:rPr>
              <a:t>É FUNDAMENTAL </a:t>
            </a:r>
            <a:r>
              <a:rPr lang="pt-BR" b="1" i="1" u="sng" dirty="0">
                <a:solidFill>
                  <a:prstClr val="black"/>
                </a:solidFill>
              </a:rPr>
              <a:t>QUE O SECRETÁRIO MUNICIPAL  DE SAÚDE: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pt-BR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Que as metas </a:t>
            </a:r>
            <a:r>
              <a:rPr lang="pt-BR" b="1" i="1" u="sng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DEVEM</a:t>
            </a:r>
            <a:r>
              <a:rPr lang="pt-BR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ser definidas pelo gestor e sua equipe local, com antecedência as reuniões da CIR de setembro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pt-BR" sz="800" dirty="0">
              <a:solidFill>
                <a:prstClr val="black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pt-BR" dirty="0">
                <a:solidFill>
                  <a:prstClr val="black"/>
                </a:solidFill>
              </a:rPr>
              <a:t>Que observe e cumpra  os prazos para devolutiva da planilha com as metas definidas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pt-BR" sz="800" dirty="0">
              <a:solidFill>
                <a:prstClr val="black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pt-BR" dirty="0">
                <a:solidFill>
                  <a:prstClr val="black"/>
                </a:solidFill>
              </a:rPr>
              <a:t>Lembre -se que nas  reuniões da CIR o tempo é para pactuação das metas</a:t>
            </a:r>
          </a:p>
        </p:txBody>
      </p:sp>
      <p:sp>
        <p:nvSpPr>
          <p:cNvPr id="5" name="CaixaDeTexto 4"/>
          <p:cNvSpPr txBox="1"/>
          <p:nvPr/>
        </p:nvSpPr>
        <p:spPr>
          <a:xfrm>
            <a:off x="3602142" y="1361822"/>
            <a:ext cx="51125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b="1" i="1" u="sng" dirty="0">
                <a:solidFill>
                  <a:prstClr val="black"/>
                </a:solidFill>
              </a:rPr>
              <a:t>INFORMAR </a:t>
            </a:r>
            <a:r>
              <a:rPr lang="pt-BR" sz="2000" dirty="0">
                <a:solidFill>
                  <a:prstClr val="black"/>
                </a:solidFill>
              </a:rPr>
              <a:t> a todos os gestores que em negociação SES e </a:t>
            </a:r>
            <a:r>
              <a:rPr lang="pt-BR" sz="2000" dirty="0" err="1">
                <a:solidFill>
                  <a:prstClr val="black"/>
                </a:solidFill>
              </a:rPr>
              <a:t>Cosems</a:t>
            </a:r>
            <a:r>
              <a:rPr lang="pt-BR" sz="2000" dirty="0">
                <a:solidFill>
                  <a:prstClr val="black"/>
                </a:solidFill>
              </a:rPr>
              <a:t> as reuniões remotas da CIR serão no máximo  2 horas e 30 minutos</a:t>
            </a:r>
          </a:p>
        </p:txBody>
      </p:sp>
    </p:spTree>
    <p:extLst>
      <p:ext uri="{BB962C8B-B14F-4D97-AF65-F5344CB8AC3E}">
        <p14:creationId xmlns:p14="http://schemas.microsoft.com/office/powerpoint/2010/main" val="3534738993"/>
      </p:ext>
    </p:extLst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928669"/>
            <a:ext cx="8229600" cy="5643603"/>
          </a:xfrm>
        </p:spPr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pt-BR" sz="5100" dirty="0"/>
              <a:t>OBRIGADA!!!</a:t>
            </a:r>
          </a:p>
          <a:p>
            <a:pPr algn="ctr">
              <a:buNone/>
            </a:pPr>
            <a:endParaRPr lang="pt-BR" sz="5100" dirty="0"/>
          </a:p>
          <a:p>
            <a:pPr algn="ctr">
              <a:buNone/>
            </a:pPr>
            <a:r>
              <a:rPr lang="pt-BR" sz="5100" dirty="0">
                <a:solidFill>
                  <a:schemeClr val="tx2"/>
                </a:solidFill>
              </a:rPr>
              <a:t>Marilene</a:t>
            </a:r>
          </a:p>
          <a:p>
            <a:pPr algn="ctr">
              <a:buNone/>
            </a:pPr>
            <a:r>
              <a:rPr lang="pt-BR" sz="5100" dirty="0">
                <a:solidFill>
                  <a:schemeClr val="tx2"/>
                </a:solidFill>
              </a:rPr>
              <a:t>Maria Alzira</a:t>
            </a:r>
          </a:p>
          <a:p>
            <a:pPr algn="ctr">
              <a:buNone/>
            </a:pPr>
            <a:r>
              <a:rPr lang="pt-BR" sz="5100" dirty="0">
                <a:solidFill>
                  <a:schemeClr val="tx2"/>
                </a:solidFill>
              </a:rPr>
              <a:t>Marleide </a:t>
            </a:r>
          </a:p>
          <a:p>
            <a:pPr algn="ctr">
              <a:buNone/>
            </a:pPr>
            <a:r>
              <a:rPr lang="pt-BR" sz="5100" dirty="0">
                <a:solidFill>
                  <a:schemeClr val="tx2"/>
                </a:solidFill>
              </a:rPr>
              <a:t>Claudia</a:t>
            </a:r>
          </a:p>
          <a:p>
            <a:pPr algn="ctr">
              <a:buNone/>
            </a:pPr>
            <a:endParaRPr lang="pt-BR" dirty="0">
              <a:solidFill>
                <a:schemeClr val="tx2"/>
              </a:solidFill>
            </a:endParaRPr>
          </a:p>
          <a:p>
            <a:pPr algn="r">
              <a:buNone/>
            </a:pPr>
            <a:r>
              <a:rPr lang="pt-BR" dirty="0">
                <a:solidFill>
                  <a:schemeClr val="tx2"/>
                </a:solidFill>
              </a:rPr>
              <a:t>3218-1025</a:t>
            </a:r>
          </a:p>
          <a:p>
            <a:pPr algn="r">
              <a:buNone/>
            </a:pPr>
            <a:r>
              <a:rPr lang="pt-BR" dirty="0">
                <a:hlinkClick r:id="rId2"/>
              </a:rPr>
              <a:t>Sispacto.to@gmail.com</a:t>
            </a:r>
            <a:endParaRPr lang="pt-BR" dirty="0"/>
          </a:p>
          <a:p>
            <a:pPr algn="r">
              <a:lnSpc>
                <a:spcPct val="160000"/>
              </a:lnSpc>
              <a:buNone/>
              <a:defRPr/>
            </a:pPr>
            <a:r>
              <a:rPr lang="pt-BR" sz="2900" dirty="0">
                <a:solidFill>
                  <a:schemeClr val="tx2"/>
                </a:solidFill>
              </a:rPr>
              <a:t>Superintendência de Gestão e Acompanhamento Estratégico</a:t>
            </a:r>
          </a:p>
          <a:p>
            <a:pPr algn="r">
              <a:lnSpc>
                <a:spcPct val="160000"/>
              </a:lnSpc>
              <a:buNone/>
              <a:defRPr/>
            </a:pPr>
            <a:r>
              <a:rPr lang="pt-BR" sz="2900" dirty="0">
                <a:solidFill>
                  <a:schemeClr val="tx2"/>
                </a:solidFill>
              </a:rPr>
              <a:t>Dir. de Desenvolvimento e Políticas de Saúde</a:t>
            </a:r>
          </a:p>
          <a:p>
            <a:pPr algn="ctr">
              <a:buNone/>
            </a:pPr>
            <a:endParaRPr lang="pt-BR" dirty="0"/>
          </a:p>
        </p:txBody>
      </p:sp>
    </p:spTree>
  </p:cSld>
  <p:clrMapOvr>
    <a:masterClrMapping/>
  </p:clrMapOvr>
  <p:transition spd="slow">
    <p:wheel spokes="1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>
            <a:extLst>
              <a:ext uri="{FF2B5EF4-FFF2-40B4-BE49-F238E27FC236}">
                <a16:creationId xmlns="" xmlns:a16="http://schemas.microsoft.com/office/drawing/2014/main" id="{0C2C0399-EF80-41DA-8F92-C6D4BA1D197D}"/>
              </a:ext>
            </a:extLst>
          </p:cNvPr>
          <p:cNvSpPr txBox="1">
            <a:spLocks/>
          </p:cNvSpPr>
          <p:nvPr/>
        </p:nvSpPr>
        <p:spPr>
          <a:xfrm>
            <a:off x="0" y="980728"/>
            <a:ext cx="9144000" cy="1080120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pt-BR" sz="3200" b="1" i="1" dirty="0">
                <a:solidFill>
                  <a:prstClr val="black"/>
                </a:solidFill>
              </a:rPr>
              <a:t>POR QUE INICIAR O PROCESSO DE PACTUAÇÃO INTERFEDERATIVA</a:t>
            </a:r>
          </a:p>
          <a:p>
            <a:pPr algn="ctr"/>
            <a:endParaRPr lang="pt-BR" sz="3200" b="1" i="1" dirty="0">
              <a:solidFill>
                <a:prstClr val="black"/>
              </a:solidFill>
            </a:endParaRPr>
          </a:p>
        </p:txBody>
      </p:sp>
      <p:grpSp>
        <p:nvGrpSpPr>
          <p:cNvPr id="8" name="Agrupar 7">
            <a:extLst>
              <a:ext uri="{FF2B5EF4-FFF2-40B4-BE49-F238E27FC236}">
                <a16:creationId xmlns="" xmlns:a16="http://schemas.microsoft.com/office/drawing/2014/main" id="{8425BAFB-CE2F-420C-87FB-EFC7D6E54447}"/>
              </a:ext>
            </a:extLst>
          </p:cNvPr>
          <p:cNvGrpSpPr/>
          <p:nvPr/>
        </p:nvGrpSpPr>
        <p:grpSpPr>
          <a:xfrm>
            <a:off x="620374" y="5475101"/>
            <a:ext cx="8064617" cy="1296144"/>
            <a:chOff x="3938" y="3169863"/>
            <a:chExt cx="8064617" cy="1508370"/>
          </a:xfrm>
        </p:grpSpPr>
        <p:sp>
          <p:nvSpPr>
            <p:cNvPr id="9" name="Retângulo: Cantos Arredondados 8">
              <a:extLst>
                <a:ext uri="{FF2B5EF4-FFF2-40B4-BE49-F238E27FC236}">
                  <a16:creationId xmlns="" xmlns:a16="http://schemas.microsoft.com/office/drawing/2014/main" id="{F0B5ABE4-1979-491C-A0E0-C0AC216F0F03}"/>
                </a:ext>
              </a:extLst>
            </p:cNvPr>
            <p:cNvSpPr/>
            <p:nvPr/>
          </p:nvSpPr>
          <p:spPr>
            <a:xfrm>
              <a:off x="3938" y="3169863"/>
              <a:ext cx="8064617" cy="1508370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tângulo: Cantos Arredondados 4">
              <a:extLst>
                <a:ext uri="{FF2B5EF4-FFF2-40B4-BE49-F238E27FC236}">
                  <a16:creationId xmlns="" xmlns:a16="http://schemas.microsoft.com/office/drawing/2014/main" id="{4673CADE-26AA-4140-996E-7A71B42E509A}"/>
                </a:ext>
              </a:extLst>
            </p:cNvPr>
            <p:cNvSpPr txBox="1"/>
            <p:nvPr/>
          </p:nvSpPr>
          <p:spPr>
            <a:xfrm>
              <a:off x="77571" y="3243496"/>
              <a:ext cx="7917351" cy="136110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5250" tIns="47625" rIns="95250" bIns="47625" numCol="1" spcCol="1270" anchor="ctr" anchorCtr="0">
              <a:noAutofit/>
            </a:bodyPr>
            <a:lstStyle/>
            <a:p>
              <a:pPr marL="0" lvl="0" indent="0" algn="ctr" defTabSz="1111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t-BR" sz="2500" b="0" kern="1200" dirty="0">
                  <a:solidFill>
                    <a:schemeClr val="tx1"/>
                  </a:solidFill>
                </a:rPr>
                <a:t>Para atender o Art. 6º da Resolução CIT 8/2016, que diz “A definição de metas para os indicadores deverá ser finalizada até o dia 31 de março de cada ano.</a:t>
              </a:r>
            </a:p>
          </p:txBody>
        </p:sp>
      </p:grpSp>
      <p:grpSp>
        <p:nvGrpSpPr>
          <p:cNvPr id="11" name="Agrupar 10">
            <a:extLst>
              <a:ext uri="{FF2B5EF4-FFF2-40B4-BE49-F238E27FC236}">
                <a16:creationId xmlns="" xmlns:a16="http://schemas.microsoft.com/office/drawing/2014/main" id="{07FB62D2-2F08-4B2F-8C68-C38418C1F7D1}"/>
              </a:ext>
            </a:extLst>
          </p:cNvPr>
          <p:cNvGrpSpPr/>
          <p:nvPr/>
        </p:nvGrpSpPr>
        <p:grpSpPr>
          <a:xfrm>
            <a:off x="620374" y="3781645"/>
            <a:ext cx="8064617" cy="1568559"/>
            <a:chOff x="3938" y="3608768"/>
            <a:chExt cx="8064617" cy="1717222"/>
          </a:xfrm>
          <a:solidFill>
            <a:schemeClr val="tx2">
              <a:lumMod val="40000"/>
              <a:lumOff val="60000"/>
            </a:schemeClr>
          </a:solidFill>
        </p:grpSpPr>
        <p:sp>
          <p:nvSpPr>
            <p:cNvPr id="12" name="Retângulo: Cantos Arredondados 11">
              <a:extLst>
                <a:ext uri="{FF2B5EF4-FFF2-40B4-BE49-F238E27FC236}">
                  <a16:creationId xmlns="" xmlns:a16="http://schemas.microsoft.com/office/drawing/2014/main" id="{3CF5FB67-BC3F-4DC6-BB72-BC9FCEC216D5}"/>
                </a:ext>
              </a:extLst>
            </p:cNvPr>
            <p:cNvSpPr/>
            <p:nvPr/>
          </p:nvSpPr>
          <p:spPr>
            <a:xfrm>
              <a:off x="3938" y="3608768"/>
              <a:ext cx="8064617" cy="1717222"/>
            </a:xfrm>
            <a:prstGeom prst="roundRect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</p:sp>
        <p:sp>
          <p:nvSpPr>
            <p:cNvPr id="13" name="Retângulo: Cantos Arredondados 4">
              <a:extLst>
                <a:ext uri="{FF2B5EF4-FFF2-40B4-BE49-F238E27FC236}">
                  <a16:creationId xmlns="" xmlns:a16="http://schemas.microsoft.com/office/drawing/2014/main" id="{05ACF6FA-34FD-4450-89A3-2307BE8110FD}"/>
                </a:ext>
              </a:extLst>
            </p:cNvPr>
            <p:cNvSpPr txBox="1"/>
            <p:nvPr/>
          </p:nvSpPr>
          <p:spPr>
            <a:xfrm>
              <a:off x="87766" y="3692596"/>
              <a:ext cx="7896961" cy="1549566"/>
            </a:xfrm>
            <a:prstGeom prst="rect">
              <a:avLst/>
            </a:pr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91440" tIns="45720" rIns="91440" bIns="45720" numCol="1" spcCol="1270" anchor="ctr" anchorCtr="0">
              <a:noAutofit/>
            </a:bodyPr>
            <a:lstStyle/>
            <a:p>
              <a:pPr marL="0" lvl="0" indent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t-BR" sz="2400" kern="1200" spc="-1" dirty="0">
                  <a:solidFill>
                    <a:schemeClr val="tx1"/>
                  </a:solidFill>
                  <a:latin typeface="Calibri"/>
                  <a:ea typeface="DejaVu Sans"/>
                </a:rPr>
                <a:t>Porque a resolução CIT - 8/2016 traz a recomendação de:  “Harmonizar o processo de construção dos instrumentos de planejamento e a pactuação de indicadores com vistas ao fortalecimento do planejamento em saúde.</a:t>
              </a:r>
              <a:endParaRPr lang="pt-BR" sz="2400" b="0" kern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4" name="Agrupar 13">
            <a:extLst>
              <a:ext uri="{FF2B5EF4-FFF2-40B4-BE49-F238E27FC236}">
                <a16:creationId xmlns="" xmlns:a16="http://schemas.microsoft.com/office/drawing/2014/main" id="{5BEC7138-D1CE-4342-8D37-485AF77515DE}"/>
              </a:ext>
            </a:extLst>
          </p:cNvPr>
          <p:cNvGrpSpPr/>
          <p:nvPr/>
        </p:nvGrpSpPr>
        <p:grpSpPr>
          <a:xfrm>
            <a:off x="620871" y="2137423"/>
            <a:ext cx="8064617" cy="1568559"/>
            <a:chOff x="3938" y="1805684"/>
            <a:chExt cx="8064617" cy="1717222"/>
          </a:xfrm>
          <a:solidFill>
            <a:schemeClr val="tx2">
              <a:lumMod val="20000"/>
              <a:lumOff val="80000"/>
            </a:schemeClr>
          </a:solidFill>
        </p:grpSpPr>
        <p:sp>
          <p:nvSpPr>
            <p:cNvPr id="15" name="Retângulo: Cantos Arredondados 14">
              <a:extLst>
                <a:ext uri="{FF2B5EF4-FFF2-40B4-BE49-F238E27FC236}">
                  <a16:creationId xmlns="" xmlns:a16="http://schemas.microsoft.com/office/drawing/2014/main" id="{FECB67D2-CA0F-4FFA-958D-8F0B51163ACE}"/>
                </a:ext>
              </a:extLst>
            </p:cNvPr>
            <p:cNvSpPr/>
            <p:nvPr/>
          </p:nvSpPr>
          <p:spPr>
            <a:xfrm>
              <a:off x="3938" y="1805684"/>
              <a:ext cx="8064617" cy="1717222"/>
            </a:xfrm>
            <a:prstGeom prst="roundRect">
              <a:avLst/>
            </a:prstGeom>
            <a:grpFill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Retângulo: Cantos Arredondados 4">
              <a:extLst>
                <a:ext uri="{FF2B5EF4-FFF2-40B4-BE49-F238E27FC236}">
                  <a16:creationId xmlns="" xmlns:a16="http://schemas.microsoft.com/office/drawing/2014/main" id="{659D61B3-430C-4581-9DD0-FA94A1EED1B9}"/>
                </a:ext>
              </a:extLst>
            </p:cNvPr>
            <p:cNvSpPr txBox="1"/>
            <p:nvPr/>
          </p:nvSpPr>
          <p:spPr>
            <a:xfrm>
              <a:off x="87766" y="1889512"/>
              <a:ext cx="7896961" cy="1549566"/>
            </a:xfrm>
            <a:prstGeom prst="rect">
              <a:avLst/>
            </a:pr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45720" rIns="91440" bIns="45720" numCol="1" spcCol="1270" anchor="ctr" anchorCtr="0">
              <a:noAutofit/>
            </a:bodyPr>
            <a:lstStyle/>
            <a:p>
              <a:pPr marL="0" lvl="0" indent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t-BR" sz="2400" kern="1200" dirty="0">
                  <a:solidFill>
                    <a:schemeClr val="tx1"/>
                  </a:solidFill>
                </a:rPr>
                <a:t>Porque é importante definir  as metas  dos indicadores no mesmo período que os municípios estão elaborando a LDO e a PAS para o ano de 2021.</a:t>
              </a:r>
              <a:endParaRPr lang="pt-BR" sz="2400" b="1" kern="1200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26190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Agrupar 16">
            <a:extLst>
              <a:ext uri="{FF2B5EF4-FFF2-40B4-BE49-F238E27FC236}">
                <a16:creationId xmlns="" xmlns:a16="http://schemas.microsoft.com/office/drawing/2014/main" id="{A10FCCB3-EC80-4577-96C1-559767F85DB1}"/>
              </a:ext>
            </a:extLst>
          </p:cNvPr>
          <p:cNvGrpSpPr/>
          <p:nvPr/>
        </p:nvGrpSpPr>
        <p:grpSpPr>
          <a:xfrm>
            <a:off x="818244" y="3184228"/>
            <a:ext cx="7507512" cy="1139759"/>
            <a:chOff x="3938" y="1586074"/>
            <a:chExt cx="8064617" cy="1508370"/>
          </a:xfrm>
        </p:grpSpPr>
        <p:sp>
          <p:nvSpPr>
            <p:cNvPr id="18" name="Retângulo: Cantos Arredondados 17">
              <a:extLst>
                <a:ext uri="{FF2B5EF4-FFF2-40B4-BE49-F238E27FC236}">
                  <a16:creationId xmlns="" xmlns:a16="http://schemas.microsoft.com/office/drawing/2014/main" id="{DB902713-0924-451E-9138-325BA6C60781}"/>
                </a:ext>
              </a:extLst>
            </p:cNvPr>
            <p:cNvSpPr/>
            <p:nvPr/>
          </p:nvSpPr>
          <p:spPr>
            <a:xfrm>
              <a:off x="3938" y="1586074"/>
              <a:ext cx="8064617" cy="1508370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</p:sp>
        <p:sp>
          <p:nvSpPr>
            <p:cNvPr id="19" name="Retângulo: Cantos Arredondados 4">
              <a:extLst>
                <a:ext uri="{FF2B5EF4-FFF2-40B4-BE49-F238E27FC236}">
                  <a16:creationId xmlns="" xmlns:a16="http://schemas.microsoft.com/office/drawing/2014/main" id="{A0F95760-397A-4E49-A488-C5B629E70ECF}"/>
                </a:ext>
              </a:extLst>
            </p:cNvPr>
            <p:cNvSpPr txBox="1"/>
            <p:nvPr/>
          </p:nvSpPr>
          <p:spPr>
            <a:xfrm>
              <a:off x="77571" y="1659707"/>
              <a:ext cx="7917351" cy="136110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91440" tIns="45720" rIns="91440" bIns="45720" numCol="1" spcCol="1270" anchor="ctr" anchorCtr="0">
              <a:noAutofit/>
            </a:bodyPr>
            <a:lstStyle/>
            <a:p>
              <a:pPr marL="0" lvl="0" indent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t-BR" sz="2400" kern="1200" dirty="0">
                  <a:solidFill>
                    <a:schemeClr val="tx1"/>
                  </a:solidFill>
                </a:rPr>
                <a:t>Eleições no ano 2020 – novas gestões no inicio de 2021.</a:t>
              </a:r>
              <a:endParaRPr lang="pt-BR" sz="2400" b="1" kern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0" name="Agrupar 19">
            <a:extLst>
              <a:ext uri="{FF2B5EF4-FFF2-40B4-BE49-F238E27FC236}">
                <a16:creationId xmlns="" xmlns:a16="http://schemas.microsoft.com/office/drawing/2014/main" id="{2792D117-111D-44F7-A91A-37465EAC2682}"/>
              </a:ext>
            </a:extLst>
          </p:cNvPr>
          <p:cNvGrpSpPr/>
          <p:nvPr/>
        </p:nvGrpSpPr>
        <p:grpSpPr>
          <a:xfrm>
            <a:off x="818244" y="4666980"/>
            <a:ext cx="7507512" cy="1642339"/>
            <a:chOff x="3938" y="2285"/>
            <a:chExt cx="7992321" cy="1508370"/>
          </a:xfrm>
        </p:grpSpPr>
        <p:sp>
          <p:nvSpPr>
            <p:cNvPr id="21" name="Retângulo: Cantos Arredondados 20">
              <a:extLst>
                <a:ext uri="{FF2B5EF4-FFF2-40B4-BE49-F238E27FC236}">
                  <a16:creationId xmlns="" xmlns:a16="http://schemas.microsoft.com/office/drawing/2014/main" id="{A2A870E5-DA76-4601-8952-35A763ACC5B5}"/>
                </a:ext>
              </a:extLst>
            </p:cNvPr>
            <p:cNvSpPr/>
            <p:nvPr/>
          </p:nvSpPr>
          <p:spPr>
            <a:xfrm>
              <a:off x="3938" y="2285"/>
              <a:ext cx="7992321" cy="1508370"/>
            </a:xfrm>
            <a:prstGeom prst="round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</p:sp>
        <p:sp>
          <p:nvSpPr>
            <p:cNvPr id="22" name="Retângulo: Cantos Arredondados 4">
              <a:extLst>
                <a:ext uri="{FF2B5EF4-FFF2-40B4-BE49-F238E27FC236}">
                  <a16:creationId xmlns="" xmlns:a16="http://schemas.microsoft.com/office/drawing/2014/main" id="{ED38672F-6B9A-4E49-B459-A11526C22C1C}"/>
                </a:ext>
              </a:extLst>
            </p:cNvPr>
            <p:cNvSpPr txBox="1"/>
            <p:nvPr/>
          </p:nvSpPr>
          <p:spPr>
            <a:xfrm>
              <a:off x="77571" y="75918"/>
              <a:ext cx="7845055" cy="136110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91440" tIns="45720" rIns="91440" bIns="45720" numCol="1" spcCol="1270" anchor="ctr" anchorCtr="0">
              <a:noAutofit/>
            </a:bodyPr>
            <a:lstStyle/>
            <a:p>
              <a:pPr marL="0" lvl="0" indent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t-BR" sz="2400" kern="1200" dirty="0">
                  <a:solidFill>
                    <a:schemeClr val="tx1"/>
                  </a:solidFill>
                </a:rPr>
                <a:t>O processo deve ser iniciado, para possibilitar que os 139 municípios e as 8 regiões realizem a pactuação das metas para 2021 nas reuniões  de </a:t>
              </a:r>
              <a:r>
                <a:rPr lang="pt-BR" sz="2400" kern="1200" dirty="0" err="1">
                  <a:solidFill>
                    <a:schemeClr val="tx1"/>
                  </a:solidFill>
                </a:rPr>
                <a:t>CIRs</a:t>
              </a:r>
              <a:r>
                <a:rPr lang="pt-BR" sz="2400" kern="1200" dirty="0">
                  <a:solidFill>
                    <a:schemeClr val="tx1"/>
                  </a:solidFill>
                </a:rPr>
                <a:t> ainda neste ano 2020.</a:t>
              </a:r>
            </a:p>
          </p:txBody>
        </p:sp>
      </p:grpSp>
      <p:pic>
        <p:nvPicPr>
          <p:cNvPr id="3" name="Imagem 2">
            <a:extLst>
              <a:ext uri="{FF2B5EF4-FFF2-40B4-BE49-F238E27FC236}">
                <a16:creationId xmlns="" xmlns:a16="http://schemas.microsoft.com/office/drawing/2014/main" id="{6C5BCEC5-4F1E-407E-8441-7A30B01A4B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989297"/>
            <a:ext cx="1544722" cy="1544723"/>
          </a:xfrm>
          <a:prstGeom prst="rect">
            <a:avLst/>
          </a:prstGeom>
        </p:spPr>
      </p:pic>
      <p:sp>
        <p:nvSpPr>
          <p:cNvPr id="23" name="Título 1">
            <a:extLst>
              <a:ext uri="{FF2B5EF4-FFF2-40B4-BE49-F238E27FC236}">
                <a16:creationId xmlns="" xmlns:a16="http://schemas.microsoft.com/office/drawing/2014/main" id="{F05695E7-35F9-4CB7-BAA5-6BBB4338459D}"/>
              </a:ext>
            </a:extLst>
          </p:cNvPr>
          <p:cNvSpPr txBox="1">
            <a:spLocks/>
          </p:cNvSpPr>
          <p:nvPr/>
        </p:nvSpPr>
        <p:spPr>
          <a:xfrm>
            <a:off x="1259632" y="1161413"/>
            <a:ext cx="6998624" cy="113975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pt-BR" sz="4000" b="1" dirty="0">
                <a:solidFill>
                  <a:prstClr val="black"/>
                </a:solidFill>
              </a:rPr>
              <a:t>Fatores importantes </a:t>
            </a:r>
            <a:r>
              <a:rPr lang="pt-BR" sz="4000" b="1" dirty="0" smtClean="0">
                <a:solidFill>
                  <a:prstClr val="black"/>
                </a:solidFill>
              </a:rPr>
              <a:t>a considerar</a:t>
            </a:r>
            <a:endParaRPr lang="pt-BR" sz="40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622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="" xmlns:a16="http://schemas.microsoft.com/office/drawing/2014/main" id="{24EEC670-0570-45A9-A569-BC21C154D0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068" y="2408885"/>
            <a:ext cx="2520280" cy="2100235"/>
          </a:xfrm>
          <a:prstGeom prst="rect">
            <a:avLst/>
          </a:prstGeom>
        </p:spPr>
      </p:pic>
      <p:sp>
        <p:nvSpPr>
          <p:cNvPr id="6" name="Retângulo 5">
            <a:extLst>
              <a:ext uri="{FF2B5EF4-FFF2-40B4-BE49-F238E27FC236}">
                <a16:creationId xmlns="" xmlns:a16="http://schemas.microsoft.com/office/drawing/2014/main" id="{C665443D-5096-4A36-81F1-FCF4B1C03226}"/>
              </a:ext>
            </a:extLst>
          </p:cNvPr>
          <p:cNvSpPr/>
          <p:nvPr/>
        </p:nvSpPr>
        <p:spPr>
          <a:xfrm>
            <a:off x="2770348" y="2410865"/>
            <a:ext cx="640871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800" dirty="0">
                <a:solidFill>
                  <a:prstClr val="black"/>
                </a:solidFill>
              </a:rPr>
              <a:t>• Analisar a situação atual de saúde; </a:t>
            </a:r>
          </a:p>
          <a:p>
            <a:r>
              <a:rPr lang="pt-BR" sz="2800" dirty="0">
                <a:solidFill>
                  <a:prstClr val="black"/>
                </a:solidFill>
              </a:rPr>
              <a:t>• Fazer comparações; </a:t>
            </a:r>
          </a:p>
          <a:p>
            <a:r>
              <a:rPr lang="pt-BR" sz="2800" dirty="0">
                <a:solidFill>
                  <a:prstClr val="black"/>
                </a:solidFill>
              </a:rPr>
              <a:t>• Avaliar mudanças ao longo do tempo; </a:t>
            </a:r>
          </a:p>
          <a:p>
            <a:r>
              <a:rPr lang="pt-BR" sz="2800" dirty="0">
                <a:solidFill>
                  <a:prstClr val="black"/>
                </a:solidFill>
              </a:rPr>
              <a:t>• Avaliar a execução das ações de saúde; </a:t>
            </a:r>
          </a:p>
        </p:txBody>
      </p:sp>
      <p:sp>
        <p:nvSpPr>
          <p:cNvPr id="7" name="Retângulo 6">
            <a:extLst>
              <a:ext uri="{FF2B5EF4-FFF2-40B4-BE49-F238E27FC236}">
                <a16:creationId xmlns="" xmlns:a16="http://schemas.microsoft.com/office/drawing/2014/main" id="{15B7CA56-3248-49B5-A84B-BFA3A1F6A809}"/>
              </a:ext>
            </a:extLst>
          </p:cNvPr>
          <p:cNvSpPr/>
          <p:nvPr/>
        </p:nvSpPr>
        <p:spPr>
          <a:xfrm>
            <a:off x="2699792" y="4150921"/>
            <a:ext cx="6408712" cy="147835"/>
          </a:xfrm>
          <a:prstGeom prst="rect">
            <a:avLst/>
          </a:prstGeom>
          <a:solidFill>
            <a:srgbClr val="D466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Título 1">
            <a:extLst>
              <a:ext uri="{FF2B5EF4-FFF2-40B4-BE49-F238E27FC236}">
                <a16:creationId xmlns="" xmlns:a16="http://schemas.microsoft.com/office/drawing/2014/main" id="{E1963293-26EB-4488-A451-FB12CAC8CA50}"/>
              </a:ext>
            </a:extLst>
          </p:cNvPr>
          <p:cNvSpPr txBox="1">
            <a:spLocks/>
          </p:cNvSpPr>
          <p:nvPr/>
        </p:nvSpPr>
        <p:spPr>
          <a:xfrm>
            <a:off x="1043608" y="1050995"/>
            <a:ext cx="7443782" cy="1285884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pt-BR" sz="4000" b="1" dirty="0">
                <a:solidFill>
                  <a:prstClr val="black"/>
                </a:solidFill>
              </a:rPr>
              <a:t>Indicadores são medidas que servem para...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="" xmlns:a16="http://schemas.microsoft.com/office/drawing/2014/main" id="{F7BF5175-7521-40D0-857E-56CAEF369585}"/>
              </a:ext>
            </a:extLst>
          </p:cNvPr>
          <p:cNvSpPr txBox="1"/>
          <p:nvPr/>
        </p:nvSpPr>
        <p:spPr>
          <a:xfrm>
            <a:off x="2226839" y="4869160"/>
            <a:ext cx="450059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dirty="0">
                <a:solidFill>
                  <a:srgbClr val="C00000"/>
                </a:solidFill>
              </a:rPr>
              <a:t>“Medimos para que possamos </a:t>
            </a:r>
            <a:r>
              <a:rPr lang="pt-BR" sz="2400" b="1" dirty="0">
                <a:solidFill>
                  <a:srgbClr val="C00000"/>
                </a:solidFill>
              </a:rPr>
              <a:t>monitorar</a:t>
            </a:r>
            <a:r>
              <a:rPr lang="pt-BR" sz="2400" dirty="0">
                <a:solidFill>
                  <a:srgbClr val="C00000"/>
                </a:solidFill>
              </a:rPr>
              <a:t>, </a:t>
            </a:r>
            <a:r>
              <a:rPr lang="pt-BR" sz="2400" b="1" dirty="0">
                <a:solidFill>
                  <a:srgbClr val="C00000"/>
                </a:solidFill>
              </a:rPr>
              <a:t>controlar</a:t>
            </a:r>
            <a:r>
              <a:rPr lang="pt-BR" sz="2400" dirty="0">
                <a:solidFill>
                  <a:srgbClr val="C00000"/>
                </a:solidFill>
              </a:rPr>
              <a:t> e </a:t>
            </a:r>
            <a:r>
              <a:rPr lang="pt-BR" sz="2400" b="1" dirty="0">
                <a:solidFill>
                  <a:srgbClr val="C00000"/>
                </a:solidFill>
              </a:rPr>
              <a:t>aperfeiçoar</a:t>
            </a:r>
            <a:r>
              <a:rPr lang="pt-BR" sz="2400" dirty="0">
                <a:solidFill>
                  <a:srgbClr val="C00000"/>
                </a:solidFill>
              </a:rPr>
              <a:t> o desempenho do sistema em todos os níveis.”</a:t>
            </a:r>
          </a:p>
        </p:txBody>
      </p:sp>
      <p:pic>
        <p:nvPicPr>
          <p:cNvPr id="11" name="Imagem 10">
            <a:extLst>
              <a:ext uri="{FF2B5EF4-FFF2-40B4-BE49-F238E27FC236}">
                <a16:creationId xmlns="" xmlns:a16="http://schemas.microsoft.com/office/drawing/2014/main" id="{1AAC154A-4E3D-4CB8-90AA-DF36A98BF1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0813" y="4387408"/>
            <a:ext cx="2143125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9940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ixaDeTexto 7"/>
          <p:cNvSpPr txBox="1"/>
          <p:nvPr/>
        </p:nvSpPr>
        <p:spPr>
          <a:xfrm>
            <a:off x="214282" y="782702"/>
            <a:ext cx="850112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600" dirty="0"/>
              <a:t>Não se gerencia o que não se </a:t>
            </a:r>
            <a:r>
              <a:rPr lang="pt-BR" sz="3600" b="1" dirty="0"/>
              <a:t>mede</a:t>
            </a:r>
            <a:r>
              <a:rPr lang="pt-BR" sz="3600" dirty="0"/>
              <a:t>,</a:t>
            </a:r>
          </a:p>
          <a:p>
            <a:pPr algn="ctr"/>
            <a:r>
              <a:rPr lang="pt-BR" sz="3600" dirty="0"/>
              <a:t> não se mede o que não se </a:t>
            </a:r>
            <a:r>
              <a:rPr lang="pt-BR" sz="3600" b="1" dirty="0"/>
              <a:t>define</a:t>
            </a:r>
            <a:r>
              <a:rPr lang="pt-BR" sz="3600" dirty="0"/>
              <a:t>, </a:t>
            </a:r>
          </a:p>
          <a:p>
            <a:pPr algn="ctr"/>
            <a:r>
              <a:rPr lang="pt-BR" sz="3600" dirty="0"/>
              <a:t>não se define o que não se </a:t>
            </a:r>
            <a:r>
              <a:rPr lang="pt-BR" sz="3600" b="1" dirty="0"/>
              <a:t>entende</a:t>
            </a:r>
            <a:r>
              <a:rPr lang="pt-BR" sz="3600" dirty="0"/>
              <a:t>. </a:t>
            </a:r>
          </a:p>
          <a:p>
            <a:pPr algn="ctr"/>
            <a:r>
              <a:rPr lang="pt-BR" sz="3600" dirty="0"/>
              <a:t>Não há </a:t>
            </a:r>
            <a:r>
              <a:rPr lang="pt-BR" sz="3600" b="1" dirty="0"/>
              <a:t>sucesso</a:t>
            </a:r>
            <a:r>
              <a:rPr lang="pt-BR" sz="3600" dirty="0"/>
              <a:t> no que não se </a:t>
            </a:r>
            <a:r>
              <a:rPr lang="pt-BR" sz="3600" b="1" dirty="0"/>
              <a:t>gerencia</a:t>
            </a:r>
            <a:r>
              <a:rPr lang="pt-BR" sz="3600" dirty="0"/>
              <a:t>.</a:t>
            </a:r>
          </a:p>
          <a:p>
            <a:endParaRPr lang="pt-BR" dirty="0"/>
          </a:p>
          <a:p>
            <a:pPr algn="r"/>
            <a:r>
              <a:rPr lang="pt-BR" dirty="0"/>
              <a:t> W. E. </a:t>
            </a:r>
            <a:r>
              <a:rPr lang="pt-BR" dirty="0" err="1"/>
              <a:t>Deming</a:t>
            </a:r>
            <a:endParaRPr lang="pt-BR" dirty="0"/>
          </a:p>
        </p:txBody>
      </p:sp>
      <p:pic>
        <p:nvPicPr>
          <p:cNvPr id="1027" name="Picture 3" descr="C:\Users\sylmaragloria\Pictures\topo_mba_gestao_saud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" y="3505240"/>
            <a:ext cx="9143999" cy="3352760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ta: para a Direita 1">
            <a:extLst>
              <a:ext uri="{FF2B5EF4-FFF2-40B4-BE49-F238E27FC236}">
                <a16:creationId xmlns="" xmlns:a16="http://schemas.microsoft.com/office/drawing/2014/main" id="{C7DBDDAF-4735-4D65-8415-D981BE437F22}"/>
              </a:ext>
            </a:extLst>
          </p:cNvPr>
          <p:cNvSpPr/>
          <p:nvPr/>
        </p:nvSpPr>
        <p:spPr>
          <a:xfrm>
            <a:off x="1186852" y="2794000"/>
            <a:ext cx="6770296" cy="4064000"/>
          </a:xfrm>
          <a:prstGeom prst="rightArrow">
            <a:avLst/>
          </a:prstGeom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3" name="Agrupar 2">
            <a:extLst>
              <a:ext uri="{FF2B5EF4-FFF2-40B4-BE49-F238E27FC236}">
                <a16:creationId xmlns="" xmlns:a16="http://schemas.microsoft.com/office/drawing/2014/main" id="{E278DF9A-DDF1-4981-8385-28D51C8E5BAB}"/>
              </a:ext>
            </a:extLst>
          </p:cNvPr>
          <p:cNvGrpSpPr/>
          <p:nvPr/>
        </p:nvGrpSpPr>
        <p:grpSpPr>
          <a:xfrm>
            <a:off x="323528" y="4013199"/>
            <a:ext cx="4176464" cy="1625600"/>
            <a:chOff x="3243" y="1219199"/>
            <a:chExt cx="3158085" cy="1625600"/>
          </a:xfrm>
        </p:grpSpPr>
        <p:sp>
          <p:nvSpPr>
            <p:cNvPr id="7" name="Retângulo: Cantos Arredondados 6">
              <a:extLst>
                <a:ext uri="{FF2B5EF4-FFF2-40B4-BE49-F238E27FC236}">
                  <a16:creationId xmlns="" xmlns:a16="http://schemas.microsoft.com/office/drawing/2014/main" id="{B1F9DB7A-6E81-4D56-A54A-7481C2EBDEE6}"/>
                </a:ext>
              </a:extLst>
            </p:cNvPr>
            <p:cNvSpPr/>
            <p:nvPr/>
          </p:nvSpPr>
          <p:spPr>
            <a:xfrm>
              <a:off x="3243" y="1219199"/>
              <a:ext cx="3158085" cy="1625600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Retângulo: Cantos Arredondados 5">
              <a:extLst>
                <a:ext uri="{FF2B5EF4-FFF2-40B4-BE49-F238E27FC236}">
                  <a16:creationId xmlns="" xmlns:a16="http://schemas.microsoft.com/office/drawing/2014/main" id="{BF54936A-AF05-40BC-9645-DA4F0102C0A4}"/>
                </a:ext>
              </a:extLst>
            </p:cNvPr>
            <p:cNvSpPr txBox="1"/>
            <p:nvPr/>
          </p:nvSpPr>
          <p:spPr>
            <a:xfrm>
              <a:off x="82598" y="1298554"/>
              <a:ext cx="2999375" cy="146689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marL="0" lvl="0" indent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t-BR" sz="2400" kern="1200" dirty="0">
                  <a:solidFill>
                    <a:schemeClr val="tx1"/>
                  </a:solidFill>
                </a:rPr>
                <a:t>Resolução CIT nº 08/2016</a:t>
              </a:r>
            </a:p>
            <a:p>
              <a:pPr marL="0" lvl="0" indent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t-BR" sz="2400" kern="1200" dirty="0">
                  <a:solidFill>
                    <a:schemeClr val="tx1"/>
                  </a:solidFill>
                </a:rPr>
                <a:t> </a:t>
              </a:r>
              <a:r>
                <a:rPr lang="pt-BR" sz="2400" dirty="0">
                  <a:solidFill>
                    <a:schemeClr val="tx1"/>
                  </a:solidFill>
                </a:rPr>
                <a:t>(Rol de </a:t>
              </a:r>
              <a:r>
                <a:rPr lang="pt-BR" sz="2400" kern="1200" dirty="0">
                  <a:solidFill>
                    <a:schemeClr val="tx1"/>
                  </a:solidFill>
                </a:rPr>
                <a:t>Indicadores e fluxos).</a:t>
              </a:r>
              <a:endParaRPr lang="pt-BR" sz="2400" kern="1200" dirty="0"/>
            </a:p>
          </p:txBody>
        </p:sp>
      </p:grpSp>
      <p:grpSp>
        <p:nvGrpSpPr>
          <p:cNvPr id="4" name="Agrupar 3">
            <a:extLst>
              <a:ext uri="{FF2B5EF4-FFF2-40B4-BE49-F238E27FC236}">
                <a16:creationId xmlns="" xmlns:a16="http://schemas.microsoft.com/office/drawing/2014/main" id="{EB4C8C0B-22F1-46F1-8A83-8FFFD01E631C}"/>
              </a:ext>
            </a:extLst>
          </p:cNvPr>
          <p:cNvGrpSpPr/>
          <p:nvPr/>
        </p:nvGrpSpPr>
        <p:grpSpPr>
          <a:xfrm>
            <a:off x="4867056" y="4013199"/>
            <a:ext cx="3881408" cy="1625600"/>
            <a:chOff x="3319391" y="1219199"/>
            <a:chExt cx="3158085" cy="1625600"/>
          </a:xfrm>
        </p:grpSpPr>
        <p:sp>
          <p:nvSpPr>
            <p:cNvPr id="5" name="Retângulo: Cantos Arredondados 4">
              <a:extLst>
                <a:ext uri="{FF2B5EF4-FFF2-40B4-BE49-F238E27FC236}">
                  <a16:creationId xmlns="" xmlns:a16="http://schemas.microsoft.com/office/drawing/2014/main" id="{9F425926-4EFB-42F0-8401-2FCF92248786}"/>
                </a:ext>
              </a:extLst>
            </p:cNvPr>
            <p:cNvSpPr/>
            <p:nvPr/>
          </p:nvSpPr>
          <p:spPr>
            <a:xfrm>
              <a:off x="3319391" y="1219199"/>
              <a:ext cx="3158085" cy="1625600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" name="Retângulo: Cantos Arredondados 7">
              <a:extLst>
                <a:ext uri="{FF2B5EF4-FFF2-40B4-BE49-F238E27FC236}">
                  <a16:creationId xmlns="" xmlns:a16="http://schemas.microsoft.com/office/drawing/2014/main" id="{5501F9A3-912D-48C9-99C3-E1228F181823}"/>
                </a:ext>
              </a:extLst>
            </p:cNvPr>
            <p:cNvSpPr txBox="1"/>
            <p:nvPr/>
          </p:nvSpPr>
          <p:spPr>
            <a:xfrm>
              <a:off x="3398746" y="1298554"/>
              <a:ext cx="2999375" cy="146689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marL="0" lvl="0" indent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t-BR" sz="2400" kern="1200" dirty="0">
                  <a:solidFill>
                    <a:schemeClr val="tx1"/>
                  </a:solidFill>
                </a:rPr>
                <a:t>Resolução CIT nº 45/2019</a:t>
              </a:r>
            </a:p>
            <a:p>
              <a:pPr marL="0" lvl="0" indent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t-BR" sz="2400" kern="1200" dirty="0">
                  <a:solidFill>
                    <a:schemeClr val="tx1"/>
                  </a:solidFill>
                </a:rPr>
                <a:t>(exclusão indicador 20). </a:t>
              </a:r>
              <a:endParaRPr lang="pt-BR" sz="2400" kern="1200" dirty="0"/>
            </a:p>
          </p:txBody>
        </p:sp>
      </p:grpSp>
      <p:pic>
        <p:nvPicPr>
          <p:cNvPr id="9" name="Imagem 8">
            <a:extLst>
              <a:ext uri="{FF2B5EF4-FFF2-40B4-BE49-F238E27FC236}">
                <a16:creationId xmlns="" xmlns:a16="http://schemas.microsoft.com/office/drawing/2014/main" id="{CF69E5E3-B334-4789-A83A-60AD1CE5AD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6852" y="983859"/>
            <a:ext cx="3600450" cy="2476500"/>
          </a:xfrm>
          <a:prstGeom prst="rect">
            <a:avLst/>
          </a:prstGeom>
        </p:spPr>
      </p:pic>
      <p:sp>
        <p:nvSpPr>
          <p:cNvPr id="10" name="Título 1">
            <a:extLst>
              <a:ext uri="{FF2B5EF4-FFF2-40B4-BE49-F238E27FC236}">
                <a16:creationId xmlns="" xmlns:a16="http://schemas.microsoft.com/office/drawing/2014/main" id="{6F6ACF4E-E164-4ABE-8AB4-5951F179A1FC}"/>
              </a:ext>
            </a:extLst>
          </p:cNvPr>
          <p:cNvSpPr txBox="1">
            <a:spLocks/>
          </p:cNvSpPr>
          <p:nvPr/>
        </p:nvSpPr>
        <p:spPr>
          <a:xfrm>
            <a:off x="4343588" y="1774737"/>
            <a:ext cx="3600450" cy="65305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4000" b="1" dirty="0">
                <a:solidFill>
                  <a:schemeClr val="tx1"/>
                </a:solidFill>
              </a:rPr>
              <a:t>BASE LEGAL  </a:t>
            </a:r>
            <a:r>
              <a:rPr lang="pt-BR" sz="4000" b="1" dirty="0"/>
              <a:t/>
            </a:r>
            <a:br>
              <a:rPr lang="pt-BR" sz="4000" b="1" dirty="0"/>
            </a:br>
            <a:endParaRPr lang="pt-BR" sz="4000" b="1" dirty="0"/>
          </a:p>
        </p:txBody>
      </p:sp>
    </p:spTree>
    <p:extLst>
      <p:ext uri="{BB962C8B-B14F-4D97-AF65-F5344CB8AC3E}">
        <p14:creationId xmlns:p14="http://schemas.microsoft.com/office/powerpoint/2010/main" val="3917579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Agrupar 1">
            <a:extLst>
              <a:ext uri="{FF2B5EF4-FFF2-40B4-BE49-F238E27FC236}">
                <a16:creationId xmlns="" xmlns:a16="http://schemas.microsoft.com/office/drawing/2014/main" id="{39DBF3B1-36D0-4E79-A3B1-52A983F826DC}"/>
              </a:ext>
            </a:extLst>
          </p:cNvPr>
          <p:cNvGrpSpPr/>
          <p:nvPr/>
        </p:nvGrpSpPr>
        <p:grpSpPr>
          <a:xfrm>
            <a:off x="432069" y="2566055"/>
            <a:ext cx="2729178" cy="4064000"/>
            <a:chOff x="1279" y="0"/>
            <a:chExt cx="1991320" cy="4064000"/>
          </a:xfrm>
        </p:grpSpPr>
        <p:sp>
          <p:nvSpPr>
            <p:cNvPr id="9" name="Retângulo: Cantos Arredondados 8">
              <a:extLst>
                <a:ext uri="{FF2B5EF4-FFF2-40B4-BE49-F238E27FC236}">
                  <a16:creationId xmlns="" xmlns:a16="http://schemas.microsoft.com/office/drawing/2014/main" id="{7974070C-F8ED-4BB3-9918-83644CCAD936}"/>
                </a:ext>
              </a:extLst>
            </p:cNvPr>
            <p:cNvSpPr/>
            <p:nvPr/>
          </p:nvSpPr>
          <p:spPr>
            <a:xfrm>
              <a:off x="1279" y="0"/>
              <a:ext cx="1991320" cy="4064000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Retângulo: Cantos Arredondados 4">
              <a:extLst>
                <a:ext uri="{FF2B5EF4-FFF2-40B4-BE49-F238E27FC236}">
                  <a16:creationId xmlns="" xmlns:a16="http://schemas.microsoft.com/office/drawing/2014/main" id="{9B3DD512-308E-4ECC-A455-7B629E630C0A}"/>
                </a:ext>
              </a:extLst>
            </p:cNvPr>
            <p:cNvSpPr txBox="1"/>
            <p:nvPr/>
          </p:nvSpPr>
          <p:spPr>
            <a:xfrm>
              <a:off x="1279" y="1098984"/>
              <a:ext cx="1991320" cy="238710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8232" tIns="78232" rIns="78232" bIns="78232" numCol="1" spcCol="1270" anchor="ctr" anchorCtr="0">
              <a:noAutofit/>
            </a:bodyPr>
            <a:lstStyle/>
            <a:p>
              <a:pPr marL="0" lvl="0" indent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t-BR" b="1" kern="1200" dirty="0">
                  <a:solidFill>
                    <a:schemeClr val="tx1"/>
                  </a:solidFill>
                </a:rPr>
                <a:t>Art. 7º</a:t>
              </a:r>
              <a:r>
                <a:rPr lang="pt-BR" kern="1200" dirty="0">
                  <a:solidFill>
                    <a:schemeClr val="tx1"/>
                  </a:solidFill>
                </a:rPr>
                <a:t> a)os municípios se reunirão na CIR para Pactuar  as metas dos indicadores.</a:t>
              </a:r>
            </a:p>
            <a:p>
              <a:pPr marL="0" lvl="0" indent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t-BR" b="1" kern="1200" dirty="0">
                  <a:solidFill>
                    <a:schemeClr val="tx1"/>
                  </a:solidFill>
                </a:rPr>
                <a:t>Submeter ao CMS</a:t>
              </a:r>
            </a:p>
            <a:p>
              <a:pPr marL="0" lvl="0" indent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t-BR" kern="1200" dirty="0">
                  <a:solidFill>
                    <a:schemeClr val="tx1"/>
                  </a:solidFill>
                </a:rPr>
                <a:t>Registrar e validar no sistema </a:t>
              </a:r>
              <a:r>
                <a:rPr lang="pt-BR" kern="1200" dirty="0" err="1">
                  <a:solidFill>
                    <a:schemeClr val="tx1"/>
                  </a:solidFill>
                </a:rPr>
                <a:t>DigiSUS</a:t>
              </a:r>
              <a:endParaRPr lang="pt-BR" kern="1200" dirty="0">
                <a:solidFill>
                  <a:schemeClr val="tx1"/>
                </a:solidFill>
              </a:endParaRPr>
            </a:p>
            <a:p>
              <a:pPr marL="0" lvl="0" indent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t-BR" kern="1200" dirty="0">
                  <a:solidFill>
                    <a:schemeClr val="tx1"/>
                  </a:solidFill>
                </a:rPr>
                <a:t>SES homologar.</a:t>
              </a:r>
            </a:p>
          </p:txBody>
        </p:sp>
      </p:grpSp>
      <p:grpSp>
        <p:nvGrpSpPr>
          <p:cNvPr id="3" name="Agrupar 2">
            <a:extLst>
              <a:ext uri="{FF2B5EF4-FFF2-40B4-BE49-F238E27FC236}">
                <a16:creationId xmlns="" xmlns:a16="http://schemas.microsoft.com/office/drawing/2014/main" id="{549D6A00-EDE7-4892-B32E-E06C9066F3DD}"/>
              </a:ext>
            </a:extLst>
          </p:cNvPr>
          <p:cNvGrpSpPr/>
          <p:nvPr/>
        </p:nvGrpSpPr>
        <p:grpSpPr>
          <a:xfrm>
            <a:off x="3312389" y="2566055"/>
            <a:ext cx="2649456" cy="4064000"/>
            <a:chOff x="2052339" y="0"/>
            <a:chExt cx="2035235" cy="4064000"/>
          </a:xfrm>
        </p:grpSpPr>
        <p:sp>
          <p:nvSpPr>
            <p:cNvPr id="7" name="Retângulo: Cantos Arredondados 6">
              <a:extLst>
                <a:ext uri="{FF2B5EF4-FFF2-40B4-BE49-F238E27FC236}">
                  <a16:creationId xmlns="" xmlns:a16="http://schemas.microsoft.com/office/drawing/2014/main" id="{BD63B337-6A8A-49A6-B2DE-BB37B4ED31D6}"/>
                </a:ext>
              </a:extLst>
            </p:cNvPr>
            <p:cNvSpPr/>
            <p:nvPr/>
          </p:nvSpPr>
          <p:spPr>
            <a:xfrm>
              <a:off x="2052339" y="0"/>
              <a:ext cx="1991320" cy="4064000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-4966938"/>
                <a:satOff val="19906"/>
                <a:lumOff val="4314"/>
                <a:alphaOff val="0"/>
              </a:schemeClr>
            </a:fillRef>
            <a:effectRef idx="0">
              <a:schemeClr val="accent5">
                <a:hueOff val="-4966938"/>
                <a:satOff val="19906"/>
                <a:lumOff val="4314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Retângulo: Cantos Arredondados 6">
              <a:extLst>
                <a:ext uri="{FF2B5EF4-FFF2-40B4-BE49-F238E27FC236}">
                  <a16:creationId xmlns="" xmlns:a16="http://schemas.microsoft.com/office/drawing/2014/main" id="{E1D2E1EC-986F-40DE-BB66-3644F10B3B1C}"/>
                </a:ext>
              </a:extLst>
            </p:cNvPr>
            <p:cNvSpPr txBox="1"/>
            <p:nvPr/>
          </p:nvSpPr>
          <p:spPr>
            <a:xfrm>
              <a:off x="2096254" y="918964"/>
              <a:ext cx="1991320" cy="274714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8232" tIns="78232" rIns="78232" bIns="78232" numCol="1" spcCol="1270" anchor="ctr" anchorCtr="0">
              <a:noAutofit/>
            </a:bodyPr>
            <a:lstStyle/>
            <a:p>
              <a:pPr marL="0" lvl="0" indent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t-BR" kern="1200" dirty="0">
                  <a:solidFill>
                    <a:schemeClr val="tx1"/>
                  </a:solidFill>
                </a:rPr>
                <a:t>Pactuação na CIR, Metas construídas a partir da pactuação da municipal  (I- etapa)</a:t>
              </a:r>
            </a:p>
            <a:p>
              <a:pPr marL="0" lvl="0" indent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t-BR" kern="1200" dirty="0">
                  <a:solidFill>
                    <a:schemeClr val="tx1"/>
                  </a:solidFill>
                </a:rPr>
                <a:t>Registro e validação da pactuação regional podem ser realizadas pela SES, ou por uma SEMUS indicada pela CIR.</a:t>
              </a:r>
            </a:p>
          </p:txBody>
        </p:sp>
      </p:grpSp>
      <p:grpSp>
        <p:nvGrpSpPr>
          <p:cNvPr id="4" name="Agrupar 3">
            <a:extLst>
              <a:ext uri="{FF2B5EF4-FFF2-40B4-BE49-F238E27FC236}">
                <a16:creationId xmlns="" xmlns:a16="http://schemas.microsoft.com/office/drawing/2014/main" id="{C2B9112D-458F-467C-9489-5FA0E26617D0}"/>
              </a:ext>
            </a:extLst>
          </p:cNvPr>
          <p:cNvGrpSpPr/>
          <p:nvPr/>
        </p:nvGrpSpPr>
        <p:grpSpPr>
          <a:xfrm>
            <a:off x="6112987" y="2566055"/>
            <a:ext cx="2672010" cy="4064000"/>
            <a:chOff x="4103399" y="0"/>
            <a:chExt cx="1991320" cy="4064000"/>
          </a:xfrm>
          <a:solidFill>
            <a:srgbClr val="FFCC66"/>
          </a:solidFill>
        </p:grpSpPr>
        <p:sp>
          <p:nvSpPr>
            <p:cNvPr id="5" name="Retângulo: Cantos Arredondados 4">
              <a:extLst>
                <a:ext uri="{FF2B5EF4-FFF2-40B4-BE49-F238E27FC236}">
                  <a16:creationId xmlns="" xmlns:a16="http://schemas.microsoft.com/office/drawing/2014/main" id="{B6AB536E-95F9-4861-ACBB-2500E03CEBCF}"/>
                </a:ext>
              </a:extLst>
            </p:cNvPr>
            <p:cNvSpPr/>
            <p:nvPr/>
          </p:nvSpPr>
          <p:spPr>
            <a:xfrm>
              <a:off x="4103399" y="0"/>
              <a:ext cx="1991320" cy="4064000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-9933876"/>
                <a:satOff val="39811"/>
                <a:lumOff val="8628"/>
                <a:alphaOff val="0"/>
              </a:schemeClr>
            </a:fillRef>
            <a:effectRef idx="0">
              <a:schemeClr val="accent5">
                <a:hueOff val="-9933876"/>
                <a:satOff val="39811"/>
                <a:lumOff val="8628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" name="Retângulo: Cantos Arredondados 8">
              <a:extLst>
                <a:ext uri="{FF2B5EF4-FFF2-40B4-BE49-F238E27FC236}">
                  <a16:creationId xmlns="" xmlns:a16="http://schemas.microsoft.com/office/drawing/2014/main" id="{B28DE8AE-CB53-4A86-AFF2-F6E169DD9E10}"/>
                </a:ext>
              </a:extLst>
            </p:cNvPr>
            <p:cNvSpPr txBox="1"/>
            <p:nvPr/>
          </p:nvSpPr>
          <p:spPr>
            <a:xfrm>
              <a:off x="4169861" y="1134988"/>
              <a:ext cx="1870405" cy="2531120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8232" tIns="78232" rIns="78232" bIns="78232" numCol="1" spcCol="1270" anchor="ctr" anchorCtr="0">
              <a:noAutofit/>
            </a:bodyPr>
            <a:lstStyle/>
            <a:p>
              <a:pPr marL="0" lvl="0" indent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t-BR" kern="1200" dirty="0">
                  <a:solidFill>
                    <a:schemeClr val="tx1"/>
                  </a:solidFill>
                </a:rPr>
                <a:t>Pactuação na CIR, Metas construídas a partir da pactuação da municipal  (I- etapa)</a:t>
              </a:r>
            </a:p>
            <a:p>
              <a:pPr marL="0" lvl="0" indent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t-BR" kern="1200" dirty="0">
                  <a:solidFill>
                    <a:schemeClr val="tx1"/>
                  </a:solidFill>
                </a:rPr>
                <a:t>Registro e validação da pactuação regional podem ser realizadas pela SES, ou por uma SEMUS indicada pela CIR.</a:t>
              </a:r>
            </a:p>
          </p:txBody>
        </p:sp>
      </p:grpSp>
      <p:sp>
        <p:nvSpPr>
          <p:cNvPr id="11" name="Elipse 10">
            <a:extLst>
              <a:ext uri="{FF2B5EF4-FFF2-40B4-BE49-F238E27FC236}">
                <a16:creationId xmlns="" xmlns:a16="http://schemas.microsoft.com/office/drawing/2014/main" id="{63F22FF8-26AF-4887-8A4D-A344620278BA}"/>
              </a:ext>
            </a:extLst>
          </p:cNvPr>
          <p:cNvSpPr/>
          <p:nvPr/>
        </p:nvSpPr>
        <p:spPr>
          <a:xfrm>
            <a:off x="1115616" y="2348880"/>
            <a:ext cx="1353312" cy="1353312"/>
          </a:xfrm>
          <a:prstGeom prst="ellips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tint val="50000"/>
              <a:hueOff val="0"/>
              <a:satOff val="0"/>
              <a:lumOff val="0"/>
              <a:alphaOff val="0"/>
            </a:schemeClr>
          </a:fillRef>
          <a:effectRef idx="0">
            <a:schemeClr val="accent5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2" name="Elipse 11">
            <a:extLst>
              <a:ext uri="{FF2B5EF4-FFF2-40B4-BE49-F238E27FC236}">
                <a16:creationId xmlns="" xmlns:a16="http://schemas.microsoft.com/office/drawing/2014/main" id="{7CC37B87-1A6E-4FB2-8810-8E7ECE658E6D}"/>
              </a:ext>
            </a:extLst>
          </p:cNvPr>
          <p:cNvSpPr/>
          <p:nvPr/>
        </p:nvSpPr>
        <p:spPr>
          <a:xfrm>
            <a:off x="3927041" y="2348880"/>
            <a:ext cx="1353312" cy="1353312"/>
          </a:xfrm>
          <a:prstGeom prst="ellips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tint val="50000"/>
              <a:hueOff val="-5341183"/>
              <a:satOff val="23809"/>
              <a:lumOff val="2104"/>
              <a:alphaOff val="0"/>
            </a:schemeClr>
          </a:fillRef>
          <a:effectRef idx="0">
            <a:schemeClr val="accent5">
              <a:tint val="50000"/>
              <a:hueOff val="-5341183"/>
              <a:satOff val="23809"/>
              <a:lumOff val="2104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3" name="Elipse 12">
            <a:extLst>
              <a:ext uri="{FF2B5EF4-FFF2-40B4-BE49-F238E27FC236}">
                <a16:creationId xmlns="" xmlns:a16="http://schemas.microsoft.com/office/drawing/2014/main" id="{54246B24-FEAD-4485-BCA2-1DA0221A428E}"/>
              </a:ext>
            </a:extLst>
          </p:cNvPr>
          <p:cNvSpPr/>
          <p:nvPr/>
        </p:nvSpPr>
        <p:spPr>
          <a:xfrm>
            <a:off x="6772336" y="2348880"/>
            <a:ext cx="1353312" cy="1353312"/>
          </a:xfrm>
          <a:prstGeom prst="ellipse">
            <a:avLst/>
          </a:prstGeom>
          <a:solidFill>
            <a:srgbClr val="FACBA4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tint val="50000"/>
              <a:hueOff val="-10682366"/>
              <a:satOff val="47617"/>
              <a:lumOff val="4207"/>
              <a:alphaOff val="0"/>
            </a:schemeClr>
          </a:fillRef>
          <a:effectRef idx="0">
            <a:schemeClr val="accent5">
              <a:tint val="50000"/>
              <a:hueOff val="-10682366"/>
              <a:satOff val="47617"/>
              <a:lumOff val="4207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4" name="CaixaDeTexto 7">
            <a:extLst>
              <a:ext uri="{FF2B5EF4-FFF2-40B4-BE49-F238E27FC236}">
                <a16:creationId xmlns="" xmlns:a16="http://schemas.microsoft.com/office/drawing/2014/main" id="{B8290791-5992-487B-9EAF-45EFCB088EBC}"/>
              </a:ext>
            </a:extLst>
          </p:cNvPr>
          <p:cNvSpPr txBox="1"/>
          <p:nvPr/>
        </p:nvSpPr>
        <p:spPr>
          <a:xfrm>
            <a:off x="3957149" y="2673058"/>
            <a:ext cx="12809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pt-B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r>
              <a:rPr lang="pt-BR" altLang="ja-JP" b="1" dirty="0"/>
              <a:t>II- Etapa Regional</a:t>
            </a:r>
            <a:endParaRPr lang="pt-BR" dirty="0"/>
          </a:p>
        </p:txBody>
      </p:sp>
      <p:sp>
        <p:nvSpPr>
          <p:cNvPr id="15" name="CaixaDeTexto 8">
            <a:extLst>
              <a:ext uri="{FF2B5EF4-FFF2-40B4-BE49-F238E27FC236}">
                <a16:creationId xmlns="" xmlns:a16="http://schemas.microsoft.com/office/drawing/2014/main" id="{368B5CD7-300E-4775-B474-5CDBA0720FB0}"/>
              </a:ext>
            </a:extLst>
          </p:cNvPr>
          <p:cNvSpPr txBox="1"/>
          <p:nvPr/>
        </p:nvSpPr>
        <p:spPr>
          <a:xfrm>
            <a:off x="6824068" y="2702374"/>
            <a:ext cx="13533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pt-B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r>
              <a:rPr lang="pt-BR" altLang="ja-JP" b="1" dirty="0"/>
              <a:t>III- Etapa Estadual</a:t>
            </a:r>
            <a:endParaRPr lang="pt-BR" dirty="0"/>
          </a:p>
        </p:txBody>
      </p:sp>
      <p:sp>
        <p:nvSpPr>
          <p:cNvPr id="16" name="CaixaDeTexto 19">
            <a:extLst>
              <a:ext uri="{FF2B5EF4-FFF2-40B4-BE49-F238E27FC236}">
                <a16:creationId xmlns="" xmlns:a16="http://schemas.microsoft.com/office/drawing/2014/main" id="{3778C44C-4793-4F0D-AE99-F0A4FF248490}"/>
              </a:ext>
            </a:extLst>
          </p:cNvPr>
          <p:cNvSpPr txBox="1"/>
          <p:nvPr/>
        </p:nvSpPr>
        <p:spPr>
          <a:xfrm>
            <a:off x="1115616" y="2702374"/>
            <a:ext cx="12785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pt-B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r>
              <a:rPr lang="pt-BR" altLang="ja-JP" b="1" dirty="0"/>
              <a:t>I- Etapa</a:t>
            </a:r>
          </a:p>
          <a:p>
            <a:pPr algn="ctr"/>
            <a:r>
              <a:rPr lang="pt-BR" altLang="ja-JP" b="1" dirty="0"/>
              <a:t>Municipal</a:t>
            </a:r>
            <a:endParaRPr lang="pt-BR" dirty="0"/>
          </a:p>
        </p:txBody>
      </p:sp>
      <p:sp>
        <p:nvSpPr>
          <p:cNvPr id="18" name="Seta: para a Direita 17">
            <a:extLst>
              <a:ext uri="{FF2B5EF4-FFF2-40B4-BE49-F238E27FC236}">
                <a16:creationId xmlns="" xmlns:a16="http://schemas.microsoft.com/office/drawing/2014/main" id="{338B2124-5503-4B50-BCE3-72A1634485CA}"/>
              </a:ext>
            </a:extLst>
          </p:cNvPr>
          <p:cNvSpPr/>
          <p:nvPr/>
        </p:nvSpPr>
        <p:spPr>
          <a:xfrm>
            <a:off x="611566" y="893213"/>
            <a:ext cx="8352927" cy="1614211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/>
              <a:t> </a:t>
            </a:r>
          </a:p>
          <a:p>
            <a:pPr algn="ctr"/>
            <a:r>
              <a:rPr lang="pt-BR" altLang="ja-JP" sz="2000" b="1" dirty="0">
                <a:solidFill>
                  <a:prstClr val="black"/>
                </a:solidFill>
              </a:rPr>
              <a:t>FLUXO PARA PACTUAÇÃO INTERFEDERATIVA - RESOLUÇÃO Nº08/2016.</a:t>
            </a:r>
            <a:r>
              <a:rPr lang="pt-BR" altLang="ja-JP" b="1" i="1" dirty="0">
                <a:solidFill>
                  <a:prstClr val="black"/>
                </a:solidFill>
              </a:rPr>
              <a:t> </a:t>
            </a:r>
            <a:endParaRPr lang="pt-BR" i="1" dirty="0">
              <a:solidFill>
                <a:prstClr val="black"/>
              </a:solidFill>
            </a:endParaRPr>
          </a:p>
          <a:p>
            <a:pPr algn="ctr"/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990343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Agrupar 2">
            <a:extLst>
              <a:ext uri="{FF2B5EF4-FFF2-40B4-BE49-F238E27FC236}">
                <a16:creationId xmlns="" xmlns:a16="http://schemas.microsoft.com/office/drawing/2014/main" id="{978B3B82-0BB6-4015-8888-C514251727BD}"/>
              </a:ext>
            </a:extLst>
          </p:cNvPr>
          <p:cNvGrpSpPr/>
          <p:nvPr/>
        </p:nvGrpSpPr>
        <p:grpSpPr>
          <a:xfrm>
            <a:off x="461479" y="1646615"/>
            <a:ext cx="1860981" cy="864000"/>
            <a:chOff x="4092" y="25716"/>
            <a:chExt cx="1860981" cy="864000"/>
          </a:xfrm>
        </p:grpSpPr>
        <p:sp>
          <p:nvSpPr>
            <p:cNvPr id="25" name="Retângulo: Cantos Arredondados 24">
              <a:extLst>
                <a:ext uri="{FF2B5EF4-FFF2-40B4-BE49-F238E27FC236}">
                  <a16:creationId xmlns="" xmlns:a16="http://schemas.microsoft.com/office/drawing/2014/main" id="{FF2E35B9-0D8D-4042-B793-AAAD473FAE57}"/>
                </a:ext>
              </a:extLst>
            </p:cNvPr>
            <p:cNvSpPr/>
            <p:nvPr/>
          </p:nvSpPr>
          <p:spPr>
            <a:xfrm>
              <a:off x="4092" y="25716"/>
              <a:ext cx="1860981" cy="864000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tângulo: Cantos Arredondados 4">
              <a:extLst>
                <a:ext uri="{FF2B5EF4-FFF2-40B4-BE49-F238E27FC236}">
                  <a16:creationId xmlns="" xmlns:a16="http://schemas.microsoft.com/office/drawing/2014/main" id="{5E059F86-CAFB-4DC5-AA03-26F0F569B326}"/>
                </a:ext>
              </a:extLst>
            </p:cNvPr>
            <p:cNvSpPr txBox="1"/>
            <p:nvPr/>
          </p:nvSpPr>
          <p:spPr>
            <a:xfrm>
              <a:off x="4092" y="25716"/>
              <a:ext cx="1860981" cy="57600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42240" tIns="142240" rIns="142240" bIns="76200" numCol="1" spcCol="1270" anchor="t" anchorCtr="0">
              <a:noAutofit/>
            </a:bodyPr>
            <a:lstStyle/>
            <a:p>
              <a:pPr marL="0" lvl="0" indent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t-BR" sz="2000" b="1" kern="1200" dirty="0">
                  <a:solidFill>
                    <a:schemeClr val="tx1"/>
                  </a:solidFill>
                </a:rPr>
                <a:t>MUNICÍPIO</a:t>
              </a:r>
            </a:p>
          </p:txBody>
        </p:sp>
      </p:grpSp>
      <p:grpSp>
        <p:nvGrpSpPr>
          <p:cNvPr id="4" name="Agrupar 3">
            <a:extLst>
              <a:ext uri="{FF2B5EF4-FFF2-40B4-BE49-F238E27FC236}">
                <a16:creationId xmlns="" xmlns:a16="http://schemas.microsoft.com/office/drawing/2014/main" id="{13018FFF-C197-4586-BECA-1E259B01233D}"/>
              </a:ext>
            </a:extLst>
          </p:cNvPr>
          <p:cNvGrpSpPr/>
          <p:nvPr/>
        </p:nvGrpSpPr>
        <p:grpSpPr>
          <a:xfrm>
            <a:off x="842638" y="2277152"/>
            <a:ext cx="2326170" cy="1729981"/>
            <a:chOff x="385257" y="460820"/>
            <a:chExt cx="1860981" cy="2520000"/>
          </a:xfrm>
        </p:grpSpPr>
        <p:sp>
          <p:nvSpPr>
            <p:cNvPr id="23" name="Retângulo: Cantos Arredondados 22">
              <a:extLst>
                <a:ext uri="{FF2B5EF4-FFF2-40B4-BE49-F238E27FC236}">
                  <a16:creationId xmlns="" xmlns:a16="http://schemas.microsoft.com/office/drawing/2014/main" id="{87FD1487-2595-4C9B-A8CC-E9EA0C66D38C}"/>
                </a:ext>
              </a:extLst>
            </p:cNvPr>
            <p:cNvSpPr/>
            <p:nvPr/>
          </p:nvSpPr>
          <p:spPr>
            <a:xfrm>
              <a:off x="385257" y="460820"/>
              <a:ext cx="1860981" cy="2520000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Retângulo: Cantos Arredondados 6">
              <a:extLst>
                <a:ext uri="{FF2B5EF4-FFF2-40B4-BE49-F238E27FC236}">
                  <a16:creationId xmlns="" xmlns:a16="http://schemas.microsoft.com/office/drawing/2014/main" id="{61D964CA-92BB-44B8-90B5-36047E1A5D0E}"/>
                </a:ext>
              </a:extLst>
            </p:cNvPr>
            <p:cNvSpPr txBox="1"/>
            <p:nvPr/>
          </p:nvSpPr>
          <p:spPr>
            <a:xfrm>
              <a:off x="439763" y="460820"/>
              <a:ext cx="1751969" cy="208795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42240" tIns="142240" rIns="142240" bIns="142240" numCol="1" spcCol="1270" anchor="t" anchorCtr="0">
              <a:noAutofit/>
            </a:bodyPr>
            <a:lstStyle/>
            <a:p>
              <a:pPr marL="0" lvl="1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pt-BR" sz="2000" kern="1200" dirty="0"/>
                <a:t>Inserção das metas no </a:t>
              </a:r>
              <a:r>
                <a:rPr lang="pt-BR" sz="2000" kern="1200" dirty="0" err="1"/>
                <a:t>DigiSUS</a:t>
              </a:r>
              <a:r>
                <a:rPr lang="pt-BR" sz="2000" kern="1200" dirty="0"/>
                <a:t>/  validação e envio p/ parecer do </a:t>
              </a:r>
              <a:r>
                <a:rPr lang="pt-BR" sz="2000" b="0" i="0" kern="1200" dirty="0"/>
                <a:t>Conselho</a:t>
              </a:r>
              <a:r>
                <a:rPr lang="pt-BR" sz="2000" dirty="0"/>
                <a:t>.</a:t>
              </a:r>
              <a:endParaRPr lang="pt-BR" sz="2000" kern="1200" dirty="0"/>
            </a:p>
          </p:txBody>
        </p:sp>
      </p:grpSp>
      <p:grpSp>
        <p:nvGrpSpPr>
          <p:cNvPr id="5" name="Agrupar 4">
            <a:extLst>
              <a:ext uri="{FF2B5EF4-FFF2-40B4-BE49-F238E27FC236}">
                <a16:creationId xmlns="" xmlns:a16="http://schemas.microsoft.com/office/drawing/2014/main" id="{320ED47C-EE8F-4FAD-A60A-6A8E71A64C7F}"/>
              </a:ext>
            </a:extLst>
          </p:cNvPr>
          <p:cNvGrpSpPr/>
          <p:nvPr/>
        </p:nvGrpSpPr>
        <p:grpSpPr>
          <a:xfrm>
            <a:off x="2604573" y="1558921"/>
            <a:ext cx="598090" cy="463331"/>
            <a:chOff x="2147192" y="-61979"/>
            <a:chExt cx="598090" cy="463330"/>
          </a:xfrm>
        </p:grpSpPr>
        <p:sp>
          <p:nvSpPr>
            <p:cNvPr id="21" name="Seta: para a Direita 20">
              <a:extLst>
                <a:ext uri="{FF2B5EF4-FFF2-40B4-BE49-F238E27FC236}">
                  <a16:creationId xmlns="" xmlns:a16="http://schemas.microsoft.com/office/drawing/2014/main" id="{2F7F6DE5-BC36-4FE3-BBE8-9AB5FBF965BD}"/>
                </a:ext>
              </a:extLst>
            </p:cNvPr>
            <p:cNvSpPr/>
            <p:nvPr/>
          </p:nvSpPr>
          <p:spPr>
            <a:xfrm>
              <a:off x="2147192" y="-61979"/>
              <a:ext cx="598090" cy="463330"/>
            </a:xfrm>
            <a:prstGeom prst="rightArrow">
              <a:avLst>
                <a:gd name="adj1" fmla="val 60000"/>
                <a:gd name="adj2" fmla="val 50000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</p:sp>
        <p:sp>
          <p:nvSpPr>
            <p:cNvPr id="22" name="Seta: para a Direita 8">
              <a:extLst>
                <a:ext uri="{FF2B5EF4-FFF2-40B4-BE49-F238E27FC236}">
                  <a16:creationId xmlns="" xmlns:a16="http://schemas.microsoft.com/office/drawing/2014/main" id="{513B332C-F7C2-4F3C-B094-241BDC763791}"/>
                </a:ext>
              </a:extLst>
            </p:cNvPr>
            <p:cNvSpPr txBox="1"/>
            <p:nvPr/>
          </p:nvSpPr>
          <p:spPr>
            <a:xfrm>
              <a:off x="2147192" y="30687"/>
              <a:ext cx="459091" cy="27799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t-BR" sz="1600" kern="1200"/>
            </a:p>
          </p:txBody>
        </p:sp>
      </p:grpSp>
      <p:grpSp>
        <p:nvGrpSpPr>
          <p:cNvPr id="6" name="Agrupar 5">
            <a:extLst>
              <a:ext uri="{FF2B5EF4-FFF2-40B4-BE49-F238E27FC236}">
                <a16:creationId xmlns="" xmlns:a16="http://schemas.microsoft.com/office/drawing/2014/main" id="{5AE49EC9-DA52-4935-A3C9-9AF96B9F91B2}"/>
              </a:ext>
            </a:extLst>
          </p:cNvPr>
          <p:cNvGrpSpPr/>
          <p:nvPr/>
        </p:nvGrpSpPr>
        <p:grpSpPr>
          <a:xfrm>
            <a:off x="3450933" y="1646615"/>
            <a:ext cx="1860981" cy="864000"/>
            <a:chOff x="2993546" y="25716"/>
            <a:chExt cx="1860981" cy="864000"/>
          </a:xfrm>
        </p:grpSpPr>
        <p:sp>
          <p:nvSpPr>
            <p:cNvPr id="19" name="Retângulo: Cantos Arredondados 18">
              <a:extLst>
                <a:ext uri="{FF2B5EF4-FFF2-40B4-BE49-F238E27FC236}">
                  <a16:creationId xmlns="" xmlns:a16="http://schemas.microsoft.com/office/drawing/2014/main" id="{37B819EC-6897-4E88-A66D-EC1C5C39FEE1}"/>
                </a:ext>
              </a:extLst>
            </p:cNvPr>
            <p:cNvSpPr/>
            <p:nvPr/>
          </p:nvSpPr>
          <p:spPr>
            <a:xfrm>
              <a:off x="2993546" y="25716"/>
              <a:ext cx="1860981" cy="864000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Retângulo: Cantos Arredondados 10">
              <a:extLst>
                <a:ext uri="{FF2B5EF4-FFF2-40B4-BE49-F238E27FC236}">
                  <a16:creationId xmlns="" xmlns:a16="http://schemas.microsoft.com/office/drawing/2014/main" id="{9686C9E8-B3FA-4299-A913-ED1B8A9209D6}"/>
                </a:ext>
              </a:extLst>
            </p:cNvPr>
            <p:cNvSpPr txBox="1"/>
            <p:nvPr/>
          </p:nvSpPr>
          <p:spPr>
            <a:xfrm>
              <a:off x="2993546" y="25716"/>
              <a:ext cx="1860981" cy="57600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42240" tIns="142240" rIns="142240" bIns="76200" numCol="1" spcCol="1270" anchor="t" anchorCtr="0">
              <a:noAutofit/>
            </a:bodyPr>
            <a:lstStyle/>
            <a:p>
              <a:pPr marL="0" lvl="0" indent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t-BR" sz="2000" b="1" kern="1200" dirty="0">
                  <a:solidFill>
                    <a:schemeClr val="tx1"/>
                  </a:solidFill>
                </a:rPr>
                <a:t>CMS</a:t>
              </a:r>
            </a:p>
          </p:txBody>
        </p:sp>
      </p:grpSp>
      <p:grpSp>
        <p:nvGrpSpPr>
          <p:cNvPr id="7" name="Agrupar 6">
            <a:extLst>
              <a:ext uri="{FF2B5EF4-FFF2-40B4-BE49-F238E27FC236}">
                <a16:creationId xmlns="" xmlns:a16="http://schemas.microsoft.com/office/drawing/2014/main" id="{7C940811-88DC-4EC7-9AFA-2DDBF56D1D7D}"/>
              </a:ext>
            </a:extLst>
          </p:cNvPr>
          <p:cNvGrpSpPr/>
          <p:nvPr/>
        </p:nvGrpSpPr>
        <p:grpSpPr>
          <a:xfrm>
            <a:off x="3832092" y="2277156"/>
            <a:ext cx="2326170" cy="1713713"/>
            <a:chOff x="3374711" y="460820"/>
            <a:chExt cx="1860981" cy="2520000"/>
          </a:xfrm>
        </p:grpSpPr>
        <p:sp>
          <p:nvSpPr>
            <p:cNvPr id="17" name="Retângulo: Cantos Arredondados 16">
              <a:extLst>
                <a:ext uri="{FF2B5EF4-FFF2-40B4-BE49-F238E27FC236}">
                  <a16:creationId xmlns="" xmlns:a16="http://schemas.microsoft.com/office/drawing/2014/main" id="{05AB71A7-BEA4-418D-88E5-F38677EF7083}"/>
                </a:ext>
              </a:extLst>
            </p:cNvPr>
            <p:cNvSpPr/>
            <p:nvPr/>
          </p:nvSpPr>
          <p:spPr>
            <a:xfrm>
              <a:off x="3374711" y="460820"/>
              <a:ext cx="1860981" cy="2520000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8" name="Retângulo: Cantos Arredondados 12">
              <a:extLst>
                <a:ext uri="{FF2B5EF4-FFF2-40B4-BE49-F238E27FC236}">
                  <a16:creationId xmlns="" xmlns:a16="http://schemas.microsoft.com/office/drawing/2014/main" id="{791C2951-F49B-46B4-A3EC-A444296D4B22}"/>
                </a:ext>
              </a:extLst>
            </p:cNvPr>
            <p:cNvSpPr txBox="1"/>
            <p:nvPr/>
          </p:nvSpPr>
          <p:spPr>
            <a:xfrm>
              <a:off x="3429217" y="516887"/>
              <a:ext cx="1751969" cy="203188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42240" tIns="142240" rIns="142240" bIns="142240" numCol="1" spcCol="1270" anchor="t" anchorCtr="0">
              <a:noAutofit/>
            </a:bodyPr>
            <a:lstStyle/>
            <a:p>
              <a:pPr marL="0" lvl="1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pt-BR" sz="2000" kern="1200" dirty="0"/>
                <a:t>Aprova e anexa resolução no </a:t>
              </a:r>
              <a:r>
                <a:rPr lang="pt-BR" sz="2000" kern="1200" dirty="0" err="1"/>
                <a:t>DigiSUS</a:t>
              </a:r>
              <a:r>
                <a:rPr lang="pt-BR" sz="2000" kern="1200" dirty="0"/>
                <a:t> e envia para nível estadual.</a:t>
              </a:r>
            </a:p>
          </p:txBody>
        </p:sp>
      </p:grpSp>
      <p:grpSp>
        <p:nvGrpSpPr>
          <p:cNvPr id="8" name="Agrupar 7">
            <a:extLst>
              <a:ext uri="{FF2B5EF4-FFF2-40B4-BE49-F238E27FC236}">
                <a16:creationId xmlns="" xmlns:a16="http://schemas.microsoft.com/office/drawing/2014/main" id="{8E0AFD58-01E0-43E4-BB93-CBFD93D65810}"/>
              </a:ext>
            </a:extLst>
          </p:cNvPr>
          <p:cNvGrpSpPr/>
          <p:nvPr/>
        </p:nvGrpSpPr>
        <p:grpSpPr>
          <a:xfrm>
            <a:off x="5594027" y="1556793"/>
            <a:ext cx="598090" cy="463331"/>
            <a:chOff x="5136646" y="-64106"/>
            <a:chExt cx="598090" cy="463330"/>
          </a:xfrm>
        </p:grpSpPr>
        <p:sp>
          <p:nvSpPr>
            <p:cNvPr id="15" name="Seta: para a Direita 14">
              <a:extLst>
                <a:ext uri="{FF2B5EF4-FFF2-40B4-BE49-F238E27FC236}">
                  <a16:creationId xmlns="" xmlns:a16="http://schemas.microsoft.com/office/drawing/2014/main" id="{06FEB42D-898E-4D1D-BC56-C705A859B2B8}"/>
                </a:ext>
              </a:extLst>
            </p:cNvPr>
            <p:cNvSpPr/>
            <p:nvPr/>
          </p:nvSpPr>
          <p:spPr>
            <a:xfrm>
              <a:off x="5136646" y="-64106"/>
              <a:ext cx="598090" cy="463330"/>
            </a:xfrm>
            <a:prstGeom prst="rightArrow">
              <a:avLst>
                <a:gd name="adj1" fmla="val 60000"/>
                <a:gd name="adj2" fmla="val 50000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</p:sp>
        <p:sp>
          <p:nvSpPr>
            <p:cNvPr id="16" name="Seta: para a Direita 14">
              <a:extLst>
                <a:ext uri="{FF2B5EF4-FFF2-40B4-BE49-F238E27FC236}">
                  <a16:creationId xmlns="" xmlns:a16="http://schemas.microsoft.com/office/drawing/2014/main" id="{6A6F97AB-85FE-485F-98AF-E2DE70964263}"/>
                </a:ext>
              </a:extLst>
            </p:cNvPr>
            <p:cNvSpPr txBox="1"/>
            <p:nvPr/>
          </p:nvSpPr>
          <p:spPr>
            <a:xfrm>
              <a:off x="5136646" y="28560"/>
              <a:ext cx="459091" cy="27799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t-BR" sz="1600" kern="1200"/>
            </a:p>
          </p:txBody>
        </p:sp>
      </p:grpSp>
      <p:grpSp>
        <p:nvGrpSpPr>
          <p:cNvPr id="9" name="Agrupar 8">
            <a:extLst>
              <a:ext uri="{FF2B5EF4-FFF2-40B4-BE49-F238E27FC236}">
                <a16:creationId xmlns="" xmlns:a16="http://schemas.microsoft.com/office/drawing/2014/main" id="{CC517146-D176-4CF2-AE96-45B3CAA02306}"/>
              </a:ext>
            </a:extLst>
          </p:cNvPr>
          <p:cNvGrpSpPr/>
          <p:nvPr/>
        </p:nvGrpSpPr>
        <p:grpSpPr>
          <a:xfrm>
            <a:off x="6440387" y="1646615"/>
            <a:ext cx="1860981" cy="864000"/>
            <a:chOff x="5983000" y="25716"/>
            <a:chExt cx="1860981" cy="864000"/>
          </a:xfrm>
        </p:grpSpPr>
        <p:sp>
          <p:nvSpPr>
            <p:cNvPr id="13" name="Retângulo: Cantos Arredondados 12">
              <a:extLst>
                <a:ext uri="{FF2B5EF4-FFF2-40B4-BE49-F238E27FC236}">
                  <a16:creationId xmlns="" xmlns:a16="http://schemas.microsoft.com/office/drawing/2014/main" id="{78481EC0-C849-43BC-AFD8-5F64426B0767}"/>
                </a:ext>
              </a:extLst>
            </p:cNvPr>
            <p:cNvSpPr/>
            <p:nvPr/>
          </p:nvSpPr>
          <p:spPr>
            <a:xfrm>
              <a:off x="5983000" y="25716"/>
              <a:ext cx="1860981" cy="864000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Retângulo: Cantos Arredondados 16">
              <a:extLst>
                <a:ext uri="{FF2B5EF4-FFF2-40B4-BE49-F238E27FC236}">
                  <a16:creationId xmlns="" xmlns:a16="http://schemas.microsoft.com/office/drawing/2014/main" id="{7DB623B3-8BB5-4BF7-A61A-30F6120BF651}"/>
                </a:ext>
              </a:extLst>
            </p:cNvPr>
            <p:cNvSpPr txBox="1"/>
            <p:nvPr/>
          </p:nvSpPr>
          <p:spPr>
            <a:xfrm>
              <a:off x="5983000" y="25716"/>
              <a:ext cx="1860981" cy="57600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42240" tIns="142240" rIns="142240" bIns="76200" numCol="1" spcCol="1270" anchor="t" anchorCtr="0">
              <a:noAutofit/>
            </a:bodyPr>
            <a:lstStyle/>
            <a:p>
              <a:pPr marL="0" lvl="0" indent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t-BR" sz="2000" b="1" kern="1200" dirty="0">
                  <a:solidFill>
                    <a:schemeClr val="tx1"/>
                  </a:solidFill>
                </a:rPr>
                <a:t>ESTADO</a:t>
              </a:r>
            </a:p>
          </p:txBody>
        </p:sp>
      </p:grpSp>
      <p:grpSp>
        <p:nvGrpSpPr>
          <p:cNvPr id="10" name="Agrupar 9">
            <a:extLst>
              <a:ext uri="{FF2B5EF4-FFF2-40B4-BE49-F238E27FC236}">
                <a16:creationId xmlns="" xmlns:a16="http://schemas.microsoft.com/office/drawing/2014/main" id="{BC92A9D0-F569-4AD3-B13B-AD895E15115A}"/>
              </a:ext>
            </a:extLst>
          </p:cNvPr>
          <p:cNvGrpSpPr/>
          <p:nvPr/>
        </p:nvGrpSpPr>
        <p:grpSpPr>
          <a:xfrm>
            <a:off x="6821546" y="2277156"/>
            <a:ext cx="2070934" cy="1713713"/>
            <a:chOff x="6364165" y="460820"/>
            <a:chExt cx="1860981" cy="2520000"/>
          </a:xfrm>
        </p:grpSpPr>
        <p:sp>
          <p:nvSpPr>
            <p:cNvPr id="11" name="Retângulo: Cantos Arredondados 10">
              <a:extLst>
                <a:ext uri="{FF2B5EF4-FFF2-40B4-BE49-F238E27FC236}">
                  <a16:creationId xmlns="" xmlns:a16="http://schemas.microsoft.com/office/drawing/2014/main" id="{18794D92-FEDA-4C90-B0D6-73FB6FCCB3F4}"/>
                </a:ext>
              </a:extLst>
            </p:cNvPr>
            <p:cNvSpPr/>
            <p:nvPr/>
          </p:nvSpPr>
          <p:spPr>
            <a:xfrm>
              <a:off x="6364165" y="460820"/>
              <a:ext cx="1860981" cy="2520000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Retângulo: Cantos Arredondados 18">
              <a:extLst>
                <a:ext uri="{FF2B5EF4-FFF2-40B4-BE49-F238E27FC236}">
                  <a16:creationId xmlns="" xmlns:a16="http://schemas.microsoft.com/office/drawing/2014/main" id="{392ABB07-E63C-46E8-950C-643B7FAD5C52}"/>
                </a:ext>
              </a:extLst>
            </p:cNvPr>
            <p:cNvSpPr txBox="1"/>
            <p:nvPr/>
          </p:nvSpPr>
          <p:spPr>
            <a:xfrm>
              <a:off x="6418671" y="516887"/>
              <a:ext cx="1751969" cy="203188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42240" tIns="142240" rIns="142240" bIns="142240" numCol="1" spcCol="1270" anchor="t" anchorCtr="0">
              <a:noAutofit/>
            </a:bodyPr>
            <a:lstStyle/>
            <a:p>
              <a:pPr marL="0" lvl="1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pt-BR" sz="2000" kern="1200" dirty="0"/>
                <a:t>Confere e Homologa.</a:t>
              </a:r>
            </a:p>
          </p:txBody>
        </p:sp>
      </p:grpSp>
      <p:sp>
        <p:nvSpPr>
          <p:cNvPr id="51" name="CaixaDeTexto 50">
            <a:extLst>
              <a:ext uri="{FF2B5EF4-FFF2-40B4-BE49-F238E27FC236}">
                <a16:creationId xmlns="" xmlns:a16="http://schemas.microsoft.com/office/drawing/2014/main" id="{ADE007AC-9AF4-41CA-8E8E-F5BD52BC8FFE}"/>
              </a:ext>
            </a:extLst>
          </p:cNvPr>
          <p:cNvSpPr txBox="1"/>
          <p:nvPr/>
        </p:nvSpPr>
        <p:spPr>
          <a:xfrm>
            <a:off x="3031704" y="4247900"/>
            <a:ext cx="6116853" cy="258532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pt-BR" dirty="0"/>
              <a:t>Art. 436. O DGMP deve ser </a:t>
            </a:r>
            <a:r>
              <a:rPr lang="pt-BR" b="1" i="1" u="sng" dirty="0">
                <a:solidFill>
                  <a:srgbClr val="FF0000"/>
                </a:solidFill>
              </a:rPr>
              <a:t>OBRIGATORIAMENTE</a:t>
            </a:r>
            <a:r>
              <a:rPr lang="pt-BR" dirty="0"/>
              <a:t> utilizado pelos estados, Distrito Federal e municípios, para:</a:t>
            </a:r>
          </a:p>
          <a:p>
            <a:r>
              <a:rPr lang="pt-BR" dirty="0"/>
              <a:t>I - registro de informações e documentos relativos:</a:t>
            </a:r>
          </a:p>
          <a:p>
            <a:r>
              <a:rPr lang="pt-BR" dirty="0"/>
              <a:t>a) ao Plano de Saúde;</a:t>
            </a:r>
          </a:p>
          <a:p>
            <a:r>
              <a:rPr lang="pt-BR" dirty="0"/>
              <a:t>b) à Programação Anual de Saúde; e</a:t>
            </a:r>
          </a:p>
          <a:p>
            <a:r>
              <a:rPr lang="pt-BR" b="1" i="1" dirty="0"/>
              <a:t>C) </a:t>
            </a:r>
            <a:r>
              <a:rPr lang="pt-BR" b="1" i="1" u="sng" dirty="0"/>
              <a:t>AS METAS DA PACTUAÇÃO INTERFEDERATIVA DE INDICADORES</a:t>
            </a:r>
            <a:r>
              <a:rPr lang="pt-BR" b="1" i="1" dirty="0"/>
              <a:t>;</a:t>
            </a:r>
          </a:p>
          <a:p>
            <a:r>
              <a:rPr lang="pt-BR" dirty="0"/>
              <a:t>a) Relatório Detalhado do Quadrimestre Anterior - RDQA; e</a:t>
            </a:r>
          </a:p>
          <a:p>
            <a:r>
              <a:rPr lang="pt-BR" dirty="0"/>
              <a:t>b) Relatório Anual de Gestão - RAG; e</a:t>
            </a:r>
          </a:p>
        </p:txBody>
      </p:sp>
      <p:sp>
        <p:nvSpPr>
          <p:cNvPr id="52" name="Retângulo 51">
            <a:extLst>
              <a:ext uri="{FF2B5EF4-FFF2-40B4-BE49-F238E27FC236}">
                <a16:creationId xmlns="" xmlns:a16="http://schemas.microsoft.com/office/drawing/2014/main" id="{05FFAC4D-FA4C-4C35-B691-8B756A30A5F3}"/>
              </a:ext>
            </a:extLst>
          </p:cNvPr>
          <p:cNvSpPr/>
          <p:nvPr/>
        </p:nvSpPr>
        <p:spPr>
          <a:xfrm>
            <a:off x="6" y="4566032"/>
            <a:ext cx="3041429" cy="203132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pt-BR" b="1" i="1" cap="all" dirty="0"/>
              <a:t>PORTARIA Nº 750, DE 29 DE ABRIL DE 2019 - </a:t>
            </a:r>
            <a:r>
              <a:rPr lang="pt-BR" b="1" i="1" dirty="0"/>
              <a:t>“instituir o Sistema </a:t>
            </a:r>
            <a:r>
              <a:rPr lang="pt-BR" b="1" i="1" dirty="0" err="1"/>
              <a:t>DigiSUS</a:t>
            </a:r>
            <a:r>
              <a:rPr lang="pt-BR" b="1" i="1" dirty="0"/>
              <a:t> Gestor/Módulo de Planejamento - DGMP, no âmbito do Sistema Único de Saúde – SUS”. </a:t>
            </a:r>
          </a:p>
        </p:txBody>
      </p:sp>
      <p:sp>
        <p:nvSpPr>
          <p:cNvPr id="53" name="Retângulo 52">
            <a:extLst>
              <a:ext uri="{FF2B5EF4-FFF2-40B4-BE49-F238E27FC236}">
                <a16:creationId xmlns="" xmlns:a16="http://schemas.microsoft.com/office/drawing/2014/main" id="{AE3AD1E3-6C8F-45EA-A64E-C34342168CC1}"/>
              </a:ext>
            </a:extLst>
          </p:cNvPr>
          <p:cNvSpPr/>
          <p:nvPr/>
        </p:nvSpPr>
        <p:spPr>
          <a:xfrm>
            <a:off x="0" y="886641"/>
            <a:ext cx="914400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pt-BR" sz="3600" b="1" spc="-1" dirty="0">
                <a:solidFill>
                  <a:srgbClr val="000000"/>
                </a:solidFill>
              </a:rPr>
              <a:t>FLUXO - DIGISUS</a:t>
            </a:r>
          </a:p>
        </p:txBody>
      </p:sp>
    </p:spTree>
    <p:extLst>
      <p:ext uri="{BB962C8B-B14F-4D97-AF65-F5344CB8AC3E}">
        <p14:creationId xmlns:p14="http://schemas.microsoft.com/office/powerpoint/2010/main" val="3233346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5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 txBox="1">
            <a:spLocks/>
          </p:cNvSpPr>
          <p:nvPr/>
        </p:nvSpPr>
        <p:spPr>
          <a:xfrm>
            <a:off x="107504" y="932093"/>
            <a:ext cx="8928992" cy="91273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pt-BR" sz="2800" b="1" dirty="0">
                <a:solidFill>
                  <a:srgbClr val="1F497D"/>
                </a:solidFill>
              </a:rPr>
              <a:t>Pactuação Interfederativa para o ano 2021</a:t>
            </a:r>
          </a:p>
          <a:p>
            <a:pPr algn="ctr">
              <a:spcBef>
                <a:spcPct val="0"/>
              </a:spcBef>
              <a:defRPr/>
            </a:pPr>
            <a:r>
              <a:rPr lang="pt-BR" sz="2800" b="1" dirty="0">
                <a:solidFill>
                  <a:srgbClr val="1F497D"/>
                </a:solidFill>
              </a:rPr>
              <a:t>Etapa municipal e Regional</a:t>
            </a:r>
          </a:p>
        </p:txBody>
      </p:sp>
      <p:graphicFrame>
        <p:nvGraphicFramePr>
          <p:cNvPr id="3" name="Espaço Reservado para Conteúdo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65900240"/>
              </p:ext>
            </p:extLst>
          </p:nvPr>
        </p:nvGraphicFramePr>
        <p:xfrm>
          <a:off x="142844" y="1908333"/>
          <a:ext cx="8893652" cy="5235919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65398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23966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algn="ctr"/>
                      <a:r>
                        <a:rPr lang="pt-BR" sz="1900" dirty="0">
                          <a:solidFill>
                            <a:schemeClr val="tx1"/>
                          </a:solidFill>
                        </a:rPr>
                        <a:t>DATA </a:t>
                      </a: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900" dirty="0">
                          <a:solidFill>
                            <a:schemeClr val="tx1"/>
                          </a:solidFill>
                        </a:rPr>
                        <a:t>ATIVIDADE </a:t>
                      </a: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60120">
                <a:tc>
                  <a:txBody>
                    <a:bodyPr/>
                    <a:lstStyle/>
                    <a:p>
                      <a:pPr algn="ctr"/>
                      <a:endParaRPr lang="pt-BR" sz="190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pt-BR" sz="1900" dirty="0">
                          <a:solidFill>
                            <a:schemeClr val="tx1"/>
                          </a:solidFill>
                        </a:rPr>
                        <a:t>27 agosto</a:t>
                      </a: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900" dirty="0"/>
                        <a:t>Encaminhar</a:t>
                      </a:r>
                      <a:r>
                        <a:rPr lang="pt-BR" sz="1900" baseline="0" dirty="0"/>
                        <a:t> para </a:t>
                      </a:r>
                      <a:r>
                        <a:rPr lang="pt-BR" sz="1900" dirty="0"/>
                        <a:t>os 139 municípios planilha elaborada pela SES contendo série histórica e proposta de meta municipal</a:t>
                      </a:r>
                      <a:r>
                        <a:rPr lang="pt-BR" sz="1900" b="0" dirty="0">
                          <a:solidFill>
                            <a:schemeClr val="tx1"/>
                          </a:solidFill>
                        </a:rPr>
                        <a:t>,</a:t>
                      </a:r>
                      <a:r>
                        <a:rPr lang="pt-BR" sz="1900" b="0" baseline="0" dirty="0">
                          <a:solidFill>
                            <a:schemeClr val="tx1"/>
                          </a:solidFill>
                        </a:rPr>
                        <a:t> para </a:t>
                      </a:r>
                      <a:r>
                        <a:rPr lang="pt-BR" sz="1900" dirty="0"/>
                        <a:t>discussão do secretário</a:t>
                      </a:r>
                      <a:r>
                        <a:rPr lang="pt-BR" sz="1900" baseline="0" dirty="0"/>
                        <a:t> de saúde </a:t>
                      </a:r>
                      <a:r>
                        <a:rPr lang="pt-BR" sz="1900" b="1" i="1" u="sng" baseline="0" dirty="0"/>
                        <a:t>com sua  </a:t>
                      </a:r>
                      <a:r>
                        <a:rPr lang="pt-BR" sz="1900" b="1" i="1" u="sng" dirty="0"/>
                        <a:t>equipe</a:t>
                      </a:r>
                      <a:endParaRPr lang="pt-BR" sz="1900" b="1" i="1" u="sng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39240">
                <a:tc>
                  <a:txBody>
                    <a:bodyPr/>
                    <a:lstStyle/>
                    <a:p>
                      <a:pPr algn="ctr"/>
                      <a:endParaRPr lang="pt-BR" sz="190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pt-BR" sz="1900" dirty="0">
                          <a:solidFill>
                            <a:schemeClr val="tx1"/>
                          </a:solidFill>
                        </a:rPr>
                        <a:t>27/08 a 07/09</a:t>
                      </a: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900" dirty="0"/>
                        <a:t>SEMUS – Analisar as metas propostas pela SES;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900" dirty="0"/>
                        <a:t>Discutir as propostas de metas</a:t>
                      </a:r>
                      <a:r>
                        <a:rPr lang="pt-BR" sz="1900" baseline="0" dirty="0"/>
                        <a:t> no casos de discordância pela equipe gestora municipal juntamente com a área técnica da SES 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900" b="1" i="1" u="sng" dirty="0"/>
                        <a:t>Fundamental que os gestores dos</a:t>
                      </a:r>
                      <a:r>
                        <a:rPr lang="pt-BR" sz="1900" b="1" i="1" u="sng" baseline="0" dirty="0"/>
                        <a:t> municípios definam a meta a ser pactuada alinhada  com a equipe técnica local e a área técnica da SES</a:t>
                      </a: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6012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900" dirty="0">
                          <a:solidFill>
                            <a:schemeClr val="tx1"/>
                          </a:solidFill>
                        </a:rPr>
                        <a:t>Até dia 07 de setembro/2020</a:t>
                      </a: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900" dirty="0"/>
                        <a:t>Devolutiva</a:t>
                      </a:r>
                      <a:r>
                        <a:rPr lang="pt-BR" sz="1900" baseline="0" dirty="0"/>
                        <a:t> da planilha por parte dos municípios com a meta definida para a SES/SGAE para subsidiar o cálculo da meta da região de saúde. 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900" b="1" i="1" u="sng" baseline="0" dirty="0"/>
                        <a:t>ESTAS PLANILHAS DEVERÃO  ESTAR ASSINADAS PELO SECRETÁRIO</a:t>
                      </a:r>
                      <a:endParaRPr lang="pt-BR" sz="1900" b="1" i="1" u="sng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70560">
                <a:tc>
                  <a:txBody>
                    <a:bodyPr/>
                    <a:lstStyle/>
                    <a:p>
                      <a:pPr algn="ctr"/>
                      <a:r>
                        <a:rPr lang="pt-BR" sz="1900" dirty="0">
                          <a:solidFill>
                            <a:schemeClr val="tx1"/>
                          </a:solidFill>
                        </a:rPr>
                        <a:t>07 a 09/09/2021</a:t>
                      </a: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900" dirty="0">
                          <a:solidFill>
                            <a:schemeClr val="tx1"/>
                          </a:solidFill>
                        </a:rPr>
                        <a:t>SES/SGAE - Organizar as planilhas enviadas pelos</a:t>
                      </a:r>
                      <a:r>
                        <a:rPr lang="pt-BR" sz="1900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pt-BR" sz="1900" dirty="0">
                          <a:solidFill>
                            <a:schemeClr val="tx1"/>
                          </a:solidFill>
                        </a:rPr>
                        <a:t> municípios e preparar o documento a ser apresentado na</a:t>
                      </a:r>
                      <a:r>
                        <a:rPr lang="pt-BR" sz="1900" baseline="0" dirty="0">
                          <a:solidFill>
                            <a:schemeClr val="tx1"/>
                          </a:solidFill>
                        </a:rPr>
                        <a:t> reunião da </a:t>
                      </a:r>
                      <a:r>
                        <a:rPr lang="pt-BR" sz="1900" dirty="0">
                          <a:solidFill>
                            <a:schemeClr val="tx1"/>
                          </a:solidFill>
                        </a:rPr>
                        <a:t> CIR de setembro/2020</a:t>
                      </a: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724879">
                <a:tc>
                  <a:txBody>
                    <a:bodyPr/>
                    <a:lstStyle/>
                    <a:p>
                      <a:pPr algn="ctr"/>
                      <a:r>
                        <a:rPr lang="pt-BR" sz="1900" dirty="0">
                          <a:solidFill>
                            <a:schemeClr val="tx1"/>
                          </a:solidFill>
                        </a:rPr>
                        <a:t>Setembro</a:t>
                      </a:r>
                      <a:r>
                        <a:rPr lang="pt-BR" sz="1900" baseline="0" dirty="0">
                          <a:solidFill>
                            <a:schemeClr val="tx1"/>
                          </a:solidFill>
                        </a:rPr>
                        <a:t> 2021</a:t>
                      </a:r>
                      <a:endParaRPr lang="pt-BR" sz="19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900" dirty="0"/>
                        <a:t>Pactuação  </a:t>
                      </a:r>
                      <a:r>
                        <a:rPr lang="pt-BR" sz="1900" dirty="0" err="1"/>
                        <a:t>Interfederativa</a:t>
                      </a:r>
                      <a:r>
                        <a:rPr lang="pt-BR" sz="1900" dirty="0"/>
                        <a:t> dos indicadores na CIR:</a:t>
                      </a:r>
                      <a:r>
                        <a:rPr lang="pt-BR" sz="1900" baseline="0" dirty="0"/>
                        <a:t> </a:t>
                      </a:r>
                      <a:r>
                        <a:rPr lang="pt-BR" sz="1900" b="1" i="1" u="sng" baseline="0" dirty="0"/>
                        <a:t>etapa municipal e regional. </a:t>
                      </a:r>
                      <a:endParaRPr lang="pt-BR" sz="1900" b="1" i="1" u="sng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37325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Personalizar design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5_Personalizar design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Personalizar design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2_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2_Personalizar design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1511</TotalTime>
  <Words>1211</Words>
  <Application>Microsoft Office PowerPoint</Application>
  <PresentationFormat>Apresentação na tela (4:3)</PresentationFormat>
  <Paragraphs>246</Paragraphs>
  <Slides>17</Slides>
  <Notes>2</Notes>
  <HiddenSlides>0</HiddenSlides>
  <MMClips>0</MMClips>
  <ScaleCrop>false</ScaleCrop>
  <HeadingPairs>
    <vt:vector size="6" baseType="variant">
      <vt:variant>
        <vt:lpstr>Tema</vt:lpstr>
      </vt:variant>
      <vt:variant>
        <vt:i4>6</vt:i4>
      </vt:variant>
      <vt:variant>
        <vt:lpstr>Servidores OLE incorporados</vt:lpstr>
      </vt:variant>
      <vt:variant>
        <vt:i4>1</vt:i4>
      </vt:variant>
      <vt:variant>
        <vt:lpstr>Títulos de slides</vt:lpstr>
      </vt:variant>
      <vt:variant>
        <vt:i4>17</vt:i4>
      </vt:variant>
    </vt:vector>
  </HeadingPairs>
  <TitlesOfParts>
    <vt:vector size="24" baseType="lpstr">
      <vt:lpstr>Tema do Office</vt:lpstr>
      <vt:lpstr>1_Personalizar design</vt:lpstr>
      <vt:lpstr>5_Personalizar design</vt:lpstr>
      <vt:lpstr>Personalizar design</vt:lpstr>
      <vt:lpstr>2_Tema do Office</vt:lpstr>
      <vt:lpstr>2_Personalizar design</vt:lpstr>
      <vt:lpstr>Microsoft Excel Worksheet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sylmaragloria</dc:creator>
  <cp:lastModifiedBy>planejamento</cp:lastModifiedBy>
  <cp:revision>142</cp:revision>
  <dcterms:created xsi:type="dcterms:W3CDTF">2017-05-04T12:47:05Z</dcterms:created>
  <dcterms:modified xsi:type="dcterms:W3CDTF">2020-08-18T23:38:25Z</dcterms:modified>
</cp:coreProperties>
</file>