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31"/>
  </p:notesMasterIdLst>
  <p:handoutMasterIdLst>
    <p:handoutMasterId r:id="rId32"/>
  </p:handoutMasterIdLst>
  <p:sldIdLst>
    <p:sldId id="257" r:id="rId2"/>
    <p:sldId id="258" r:id="rId3"/>
    <p:sldId id="290" r:id="rId4"/>
    <p:sldId id="291" r:id="rId5"/>
    <p:sldId id="293" r:id="rId6"/>
    <p:sldId id="294" r:id="rId7"/>
    <p:sldId id="295" r:id="rId8"/>
    <p:sldId id="296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11" r:id="rId18"/>
    <p:sldId id="312" r:id="rId19"/>
    <p:sldId id="313" r:id="rId20"/>
    <p:sldId id="314" r:id="rId21"/>
    <p:sldId id="315" r:id="rId22"/>
    <p:sldId id="316" r:id="rId23"/>
    <p:sldId id="317" r:id="rId24"/>
    <p:sldId id="318" r:id="rId25"/>
    <p:sldId id="319" r:id="rId26"/>
    <p:sldId id="320" r:id="rId27"/>
    <p:sldId id="321" r:id="rId28"/>
    <p:sldId id="322" r:id="rId29"/>
    <p:sldId id="302" r:id="rId3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ção Padrão" id="{DE200963-0DFD-4A34-BEC3-663A12EA577F}">
          <p14:sldIdLst>
            <p14:sldId id="257"/>
            <p14:sldId id="258"/>
            <p14:sldId id="290"/>
            <p14:sldId id="291"/>
            <p14:sldId id="293"/>
            <p14:sldId id="294"/>
            <p14:sldId id="295"/>
            <p14:sldId id="296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02"/>
          </p14:sldIdLst>
        </p14:section>
        <p14:section name="Seção sem Título" id="{7929F5B0-9717-4166-90CA-A2CFCBA615B9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81" d="100"/>
          <a:sy n="81" d="100"/>
        </p:scale>
        <p:origin x="-25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xmlns="" id="{5BD1F0F4-BFEF-43A4-96E2-DEA532D7D0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xmlns="" id="{B0AFDA52-10ED-4C7D-873A-8C2D94439F3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B1C94C-FBF9-4F3D-A936-5E2015AA0E61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xmlns="" id="{EC4B03E5-3017-4180-B6DE-BFED2E5033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xmlns="" id="{8EF59EB8-0F3F-4FB9-8D70-C10EB9DBF94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BCC91-BF75-4116-B46A-A7929C51B8E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6194875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6C05C-1FA9-4E9D-96F8-7480A8E5A003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51C451-018F-4804-A7AD-AA231DC64CF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91162032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0590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509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13963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6768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9885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o 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3093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iro ou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pt-BR" smtClean="0"/>
              <a:t>Editar estilos de texto Mestre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64060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31956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757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7586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417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9359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45388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810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709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71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971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BR" smtClean="0"/>
              <a:t>Editar estilos de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4C094BF-24B6-40F0-A171-256E217F7848}" type="datetimeFigureOut">
              <a:rPr lang="pt-BR" smtClean="0"/>
              <a:t>26/09/2020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B0757BB-1174-476B-9A0A-5462A5620E6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605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48E472E5-155C-4274-B155-1BB074641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61454"/>
            <a:ext cx="9144000" cy="2387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pt-BR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Centro Especializado em Reabilitação – CER IV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895600" y="6143644"/>
            <a:ext cx="6400800" cy="571504"/>
          </a:xfrm>
        </p:spPr>
        <p:txBody>
          <a:bodyPr>
            <a:normAutofit/>
          </a:bodyPr>
          <a:lstStyle/>
          <a:p>
            <a:r>
              <a:rPr lang="pt-BR" b="1" dirty="0" err="1">
                <a:solidFill>
                  <a:srgbClr val="0070C0"/>
                </a:solidFill>
              </a:rPr>
              <a:t>Araguaína-TO</a:t>
            </a:r>
            <a:r>
              <a:rPr lang="pt-BR" b="1" dirty="0">
                <a:solidFill>
                  <a:srgbClr val="0070C0"/>
                </a:solidFill>
              </a:rPr>
              <a:t>, setembro de 2020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900" y="132524"/>
            <a:ext cx="23774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6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4043967" y="274837"/>
            <a:ext cx="646519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/>
              <a:t>OBJETIVOS CER </a:t>
            </a:r>
            <a:r>
              <a:rPr lang="pt-BR" sz="4000" b="1" dirty="0" smtClean="0"/>
              <a:t>IV</a:t>
            </a:r>
          </a:p>
        </p:txBody>
      </p:sp>
      <p:sp>
        <p:nvSpPr>
          <p:cNvPr id="5" name="Retângulo 4"/>
          <p:cNvSpPr/>
          <p:nvPr/>
        </p:nvSpPr>
        <p:spPr>
          <a:xfrm>
            <a:off x="1603634" y="1893194"/>
            <a:ext cx="10097037" cy="380104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Reabilitação/Habilitação da Pessoa com Deficiência Física, Auditiva, Visual e Intelectual;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Diagnóstico Diferencial da Pessoa com Deficiência;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Identificação  e Estimulação Precoce das Deficiências;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Orientação a familiares e cuidadores;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Atividade educativa para usuários, familiares e cuidadores;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Adaptação/Manutenção de OPM;</a:t>
            </a:r>
          </a:p>
          <a:p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634" y="114043"/>
            <a:ext cx="194428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50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EA409A26-A9B6-41A1-960C-9C6705957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9871" y="0"/>
            <a:ext cx="8596668" cy="1320800"/>
          </a:xfrm>
          <a:noFill/>
        </p:spPr>
        <p:txBody>
          <a:bodyPr/>
          <a:lstStyle/>
          <a:p>
            <a:pPr algn="ctr"/>
            <a:r>
              <a:rPr lang="pt-BR" b="1" dirty="0"/>
              <a:t>DADOS GERAIS DO CER IV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xmlns="" id="{2F0D405D-43A0-4D77-9237-B34205336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8897" y="1546860"/>
            <a:ext cx="9616593" cy="4571999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endParaRPr lang="pt-BR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HORÁRIO DE FUNCIONAMENTO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pt-BR" sz="2200" b="1" dirty="0">
                <a:solidFill>
                  <a:schemeClr val="bg1"/>
                </a:solidFill>
              </a:rPr>
              <a:t>Das 08 às 12 e das 14 às 18 horas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BR" sz="24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ENDEREÇO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pt-BR" sz="2200" b="1" dirty="0">
                <a:solidFill>
                  <a:schemeClr val="bg1"/>
                </a:solidFill>
              </a:rPr>
              <a:t>Rua Barcelona Qd 137 Lote 01– Loteamento Cidade Nova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pt-BR" sz="2400" b="1" dirty="0">
              <a:solidFill>
                <a:schemeClr val="bg1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pt-BR" sz="2400" b="1" dirty="0">
                <a:solidFill>
                  <a:schemeClr val="bg1"/>
                </a:solidFill>
              </a:rPr>
              <a:t>ESTRUTURA FÍSICA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pt-BR" sz="2200" b="1" dirty="0">
                <a:solidFill>
                  <a:schemeClr val="bg1"/>
                </a:solidFill>
              </a:rPr>
              <a:t>Consultórios Médicos e indiferenciados, Salas de Terapia individual e em grupo, Salas de exames e Ginásio de terapia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320" y="226060"/>
            <a:ext cx="1596551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1747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00DD31FB-87B0-4E92-920B-7D41F72B3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8098" y="154547"/>
            <a:ext cx="8596668" cy="803564"/>
          </a:xfrm>
          <a:noFill/>
        </p:spPr>
        <p:txBody>
          <a:bodyPr/>
          <a:lstStyle/>
          <a:p>
            <a:pPr algn="ctr"/>
            <a:r>
              <a:rPr lang="pt-BR" b="1" dirty="0"/>
              <a:t>EQUIPE ADMINISTRATIVA</a:t>
            </a:r>
          </a:p>
        </p:txBody>
      </p:sp>
      <p:sp>
        <p:nvSpPr>
          <p:cNvPr id="6" name="Retângulo 5"/>
          <p:cNvSpPr/>
          <p:nvPr/>
        </p:nvSpPr>
        <p:spPr>
          <a:xfrm>
            <a:off x="5544253" y="1290816"/>
            <a:ext cx="2614411" cy="16098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COORDENADORAS-</a:t>
            </a:r>
          </a:p>
          <a:p>
            <a:pPr algn="ctr"/>
            <a:r>
              <a:rPr lang="pt-BR" dirty="0" smtClean="0"/>
              <a:t>ADMINISTRATIVA E </a:t>
            </a:r>
          </a:p>
          <a:p>
            <a:pPr algn="ctr"/>
            <a:r>
              <a:rPr lang="pt-BR" dirty="0" smtClean="0"/>
              <a:t>TÉCNICA</a:t>
            </a:r>
            <a:endParaRPr lang="pt-BR" dirty="0"/>
          </a:p>
        </p:txBody>
      </p:sp>
      <p:cxnSp>
        <p:nvCxnSpPr>
          <p:cNvPr id="8" name="Conector reto 7"/>
          <p:cNvCxnSpPr/>
          <p:nvPr/>
        </p:nvCxnSpPr>
        <p:spPr>
          <a:xfrm flipH="1">
            <a:off x="6851457" y="2900675"/>
            <a:ext cx="1" cy="84356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/>
          <p:cNvCxnSpPr/>
          <p:nvPr/>
        </p:nvCxnSpPr>
        <p:spPr>
          <a:xfrm>
            <a:off x="2341564" y="3776437"/>
            <a:ext cx="8942370" cy="6439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>
            <a:off x="2341016" y="3786097"/>
            <a:ext cx="30357" cy="91791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>
            <a:endCxn id="24" idx="0"/>
          </p:cNvCxnSpPr>
          <p:nvPr/>
        </p:nvCxnSpPr>
        <p:spPr>
          <a:xfrm>
            <a:off x="4597758" y="3776437"/>
            <a:ext cx="0" cy="917972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6854501" y="3823270"/>
            <a:ext cx="19320" cy="785611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8907295" y="3833020"/>
            <a:ext cx="12879" cy="978794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/>
          <p:cNvCxnSpPr/>
          <p:nvPr/>
        </p:nvCxnSpPr>
        <p:spPr>
          <a:xfrm>
            <a:off x="11283934" y="3831465"/>
            <a:ext cx="0" cy="875763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ângulo 22"/>
          <p:cNvSpPr/>
          <p:nvPr/>
        </p:nvSpPr>
        <p:spPr>
          <a:xfrm>
            <a:off x="1439275" y="4707228"/>
            <a:ext cx="2078936" cy="965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6 AUXILIARES ADMINISTRATIVOS</a:t>
            </a:r>
            <a:endParaRPr lang="pt-BR" dirty="0"/>
          </a:p>
        </p:txBody>
      </p:sp>
      <p:sp>
        <p:nvSpPr>
          <p:cNvPr id="24" name="Retângulo 23"/>
          <p:cNvSpPr/>
          <p:nvPr/>
        </p:nvSpPr>
        <p:spPr>
          <a:xfrm>
            <a:off x="3931726" y="4694409"/>
            <a:ext cx="1332064" cy="9208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6 VIGILANTES</a:t>
            </a:r>
            <a:endParaRPr lang="pt-BR" dirty="0"/>
          </a:p>
        </p:txBody>
      </p:sp>
      <p:sp>
        <p:nvSpPr>
          <p:cNvPr id="25" name="Retângulo 24"/>
          <p:cNvSpPr/>
          <p:nvPr/>
        </p:nvSpPr>
        <p:spPr>
          <a:xfrm>
            <a:off x="5674432" y="4681469"/>
            <a:ext cx="2208930" cy="9659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6 AUXILIARES DE HIGIENE</a:t>
            </a:r>
            <a:endParaRPr lang="pt-BR" dirty="0"/>
          </a:p>
        </p:txBody>
      </p:sp>
      <p:sp>
        <p:nvSpPr>
          <p:cNvPr id="26" name="Retângulo 25"/>
          <p:cNvSpPr/>
          <p:nvPr/>
        </p:nvSpPr>
        <p:spPr>
          <a:xfrm>
            <a:off x="8158664" y="4739486"/>
            <a:ext cx="1545770" cy="8757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4 AUXILIARES DE HIGIENE</a:t>
            </a:r>
            <a:endParaRPr lang="pt-BR" dirty="0"/>
          </a:p>
        </p:txBody>
      </p:sp>
      <p:sp>
        <p:nvSpPr>
          <p:cNvPr id="27" name="Retângulo 26"/>
          <p:cNvSpPr/>
          <p:nvPr/>
        </p:nvSpPr>
        <p:spPr>
          <a:xfrm rot="10800000" flipV="1">
            <a:off x="9981127" y="4726546"/>
            <a:ext cx="2009104" cy="8113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 smtClean="0"/>
              <a:t>1 MOTORISTA</a:t>
            </a:r>
            <a:endParaRPr lang="pt-BR" dirty="0"/>
          </a:p>
        </p:txBody>
      </p:sp>
      <p:pic>
        <p:nvPicPr>
          <p:cNvPr id="32" name="Imagem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41" y="154547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9439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00DD31FB-87B0-4E92-920B-7D41F72B3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2519" y="110839"/>
            <a:ext cx="8596668" cy="803564"/>
          </a:xfrm>
          <a:noFill/>
        </p:spPr>
        <p:txBody>
          <a:bodyPr/>
          <a:lstStyle/>
          <a:p>
            <a:pPr algn="ctr"/>
            <a:r>
              <a:rPr lang="pt-BR" b="1" dirty="0"/>
              <a:t>EQUIPE MULTIPROFISSIONAL</a:t>
            </a:r>
          </a:p>
        </p:txBody>
      </p:sp>
      <p:sp>
        <p:nvSpPr>
          <p:cNvPr id="5" name="Retângulo 4"/>
          <p:cNvSpPr/>
          <p:nvPr/>
        </p:nvSpPr>
        <p:spPr>
          <a:xfrm>
            <a:off x="5082280" y="1260524"/>
            <a:ext cx="3013656" cy="1120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COORDENADORAS </a:t>
            </a:r>
          </a:p>
          <a:p>
            <a:pPr algn="ctr"/>
            <a:r>
              <a:rPr lang="pt-BR" b="1" dirty="0" smtClean="0"/>
              <a:t>ADMINISTRATIVA E</a:t>
            </a:r>
          </a:p>
          <a:p>
            <a:pPr algn="ctr"/>
            <a:r>
              <a:rPr lang="pt-BR" b="1" dirty="0" smtClean="0"/>
              <a:t>TECNICA</a:t>
            </a:r>
            <a:endParaRPr lang="pt-BR" b="1" dirty="0"/>
          </a:p>
        </p:txBody>
      </p:sp>
      <p:cxnSp>
        <p:nvCxnSpPr>
          <p:cNvPr id="7" name="Conector reto 6"/>
          <p:cNvCxnSpPr>
            <a:stCxn id="5" idx="2"/>
          </p:cNvCxnSpPr>
          <p:nvPr/>
        </p:nvCxnSpPr>
        <p:spPr>
          <a:xfrm>
            <a:off x="6589108" y="2380986"/>
            <a:ext cx="0" cy="1004552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to 8"/>
          <p:cNvCxnSpPr/>
          <p:nvPr/>
        </p:nvCxnSpPr>
        <p:spPr>
          <a:xfrm>
            <a:off x="1815921" y="3374268"/>
            <a:ext cx="9927722" cy="3217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/>
          <p:cNvCxnSpPr/>
          <p:nvPr/>
        </p:nvCxnSpPr>
        <p:spPr>
          <a:xfrm>
            <a:off x="1815921" y="3367824"/>
            <a:ext cx="0" cy="734095"/>
          </a:xfrm>
          <a:prstGeom prst="line">
            <a:avLst/>
          </a:prstGeom>
          <a:ln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flipH="1">
            <a:off x="3272981" y="3387143"/>
            <a:ext cx="12879" cy="695459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to 14"/>
          <p:cNvCxnSpPr>
            <a:endCxn id="30" idx="0"/>
          </p:cNvCxnSpPr>
          <p:nvPr/>
        </p:nvCxnSpPr>
        <p:spPr>
          <a:xfrm>
            <a:off x="4597615" y="3409682"/>
            <a:ext cx="18489" cy="759850"/>
          </a:xfrm>
          <a:prstGeom prst="line">
            <a:avLst/>
          </a:prstGeom>
          <a:ln w="38100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to 16"/>
          <p:cNvCxnSpPr/>
          <p:nvPr/>
        </p:nvCxnSpPr>
        <p:spPr>
          <a:xfrm>
            <a:off x="5812725" y="3374268"/>
            <a:ext cx="12879" cy="734095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ector reto 18"/>
          <p:cNvCxnSpPr/>
          <p:nvPr/>
        </p:nvCxnSpPr>
        <p:spPr>
          <a:xfrm>
            <a:off x="7408000" y="3383923"/>
            <a:ext cx="6439" cy="676140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/>
          <p:cNvCxnSpPr>
            <a:endCxn id="35" idx="0"/>
          </p:cNvCxnSpPr>
          <p:nvPr/>
        </p:nvCxnSpPr>
        <p:spPr>
          <a:xfrm flipH="1">
            <a:off x="8827162" y="3361389"/>
            <a:ext cx="26116" cy="734095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/>
          <p:cNvCxnSpPr/>
          <p:nvPr/>
        </p:nvCxnSpPr>
        <p:spPr>
          <a:xfrm>
            <a:off x="10431887" y="3374268"/>
            <a:ext cx="0" cy="734095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/>
          <p:cNvCxnSpPr/>
          <p:nvPr/>
        </p:nvCxnSpPr>
        <p:spPr>
          <a:xfrm>
            <a:off x="11743643" y="3377485"/>
            <a:ext cx="0" cy="714776"/>
          </a:xfrm>
          <a:prstGeom prst="line">
            <a:avLst/>
          </a:prstGeom>
          <a:ln w="28575">
            <a:solidFill>
              <a:srgbClr val="002060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ângulo 27"/>
          <p:cNvSpPr/>
          <p:nvPr/>
        </p:nvSpPr>
        <p:spPr>
          <a:xfrm>
            <a:off x="743495" y="4169532"/>
            <a:ext cx="1785532" cy="21958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1 CLINICA</a:t>
            </a:r>
          </a:p>
          <a:p>
            <a:pPr algn="ctr"/>
            <a:r>
              <a:rPr lang="pt-BR" b="1" dirty="0" smtClean="0"/>
              <a:t>1 FISIATRA</a:t>
            </a:r>
            <a:endParaRPr lang="pt-BR" b="1" dirty="0"/>
          </a:p>
          <a:p>
            <a:pPr algn="ctr"/>
            <a:r>
              <a:rPr lang="pt-BR" b="1" dirty="0" smtClean="0"/>
              <a:t>1 NEURO</a:t>
            </a:r>
          </a:p>
          <a:p>
            <a:pPr algn="ctr"/>
            <a:r>
              <a:rPr lang="pt-BR" b="1" dirty="0" smtClean="0"/>
              <a:t>1 OFTALMO</a:t>
            </a:r>
          </a:p>
          <a:p>
            <a:pPr algn="ctr"/>
            <a:r>
              <a:rPr lang="pt-BR" b="1" dirty="0" smtClean="0"/>
              <a:t>2 OTORRINOS</a:t>
            </a:r>
          </a:p>
          <a:p>
            <a:pPr algn="ctr"/>
            <a:r>
              <a:rPr lang="pt-BR" b="1" dirty="0" smtClean="0"/>
              <a:t>1 PSIQUIATRA</a:t>
            </a:r>
            <a:endParaRPr lang="pt-BR" b="1" dirty="0"/>
          </a:p>
        </p:txBody>
      </p:sp>
      <p:sp>
        <p:nvSpPr>
          <p:cNvPr id="29" name="Retângulo 28"/>
          <p:cNvSpPr/>
          <p:nvPr/>
        </p:nvSpPr>
        <p:spPr>
          <a:xfrm>
            <a:off x="2704408" y="4169532"/>
            <a:ext cx="1100742" cy="18609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2 FISIO</a:t>
            </a:r>
            <a:endParaRPr lang="pt-BR" b="1" dirty="0"/>
          </a:p>
        </p:txBody>
      </p:sp>
      <p:sp>
        <p:nvSpPr>
          <p:cNvPr id="30" name="Retângulo 29"/>
          <p:cNvSpPr/>
          <p:nvPr/>
        </p:nvSpPr>
        <p:spPr>
          <a:xfrm>
            <a:off x="4061509" y="4169532"/>
            <a:ext cx="1109189" cy="1822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4 FONOS</a:t>
            </a:r>
            <a:endParaRPr lang="pt-BR" b="1" dirty="0"/>
          </a:p>
        </p:txBody>
      </p:sp>
      <p:sp>
        <p:nvSpPr>
          <p:cNvPr id="31" name="Retângulo 30"/>
          <p:cNvSpPr/>
          <p:nvPr/>
        </p:nvSpPr>
        <p:spPr>
          <a:xfrm>
            <a:off x="5346467" y="4121238"/>
            <a:ext cx="1135986" cy="18609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4 PSICO</a:t>
            </a:r>
            <a:endParaRPr lang="pt-BR" b="1" dirty="0"/>
          </a:p>
        </p:txBody>
      </p:sp>
      <p:sp>
        <p:nvSpPr>
          <p:cNvPr id="32" name="Retângulo 31"/>
          <p:cNvSpPr/>
          <p:nvPr/>
        </p:nvSpPr>
        <p:spPr>
          <a:xfrm>
            <a:off x="6903869" y="4060063"/>
            <a:ext cx="965915" cy="1822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1 NUTRI</a:t>
            </a:r>
            <a:endParaRPr lang="pt-BR" b="1" dirty="0"/>
          </a:p>
        </p:txBody>
      </p:sp>
      <p:sp>
        <p:nvSpPr>
          <p:cNvPr id="35" name="Retângulo 34"/>
          <p:cNvSpPr/>
          <p:nvPr/>
        </p:nvSpPr>
        <p:spPr>
          <a:xfrm>
            <a:off x="8234113" y="4095484"/>
            <a:ext cx="1186098" cy="18030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2 ENF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36" name="Retângulo 35"/>
          <p:cNvSpPr/>
          <p:nvPr/>
        </p:nvSpPr>
        <p:spPr>
          <a:xfrm>
            <a:off x="9864749" y="4108363"/>
            <a:ext cx="1005019" cy="17901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2 ASS. SOCIAL</a:t>
            </a:r>
            <a:endParaRPr lang="pt-BR" b="1" dirty="0"/>
          </a:p>
        </p:txBody>
      </p:sp>
      <p:sp>
        <p:nvSpPr>
          <p:cNvPr id="38" name="Retângulo 37"/>
          <p:cNvSpPr/>
          <p:nvPr/>
        </p:nvSpPr>
        <p:spPr>
          <a:xfrm>
            <a:off x="11091331" y="4092261"/>
            <a:ext cx="1092212" cy="17901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/>
              <a:t>2 TÉC. ENF</a:t>
            </a:r>
            <a:r>
              <a:rPr lang="pt-BR" dirty="0" smtClean="0"/>
              <a:t>.</a:t>
            </a:r>
            <a:endParaRPr lang="pt-BR" dirty="0"/>
          </a:p>
        </p:txBody>
      </p:sp>
      <p:pic>
        <p:nvPicPr>
          <p:cNvPr id="42" name="Imagem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4" y="269638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512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CCC9F5C4-8F8F-4CC2-9D48-7F9E07055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85007" y="0"/>
            <a:ext cx="9006993" cy="1320800"/>
          </a:xfrm>
          <a:noFill/>
        </p:spPr>
        <p:txBody>
          <a:bodyPr/>
          <a:lstStyle/>
          <a:p>
            <a:pPr algn="ctr"/>
            <a:r>
              <a:rPr lang="pt-BR" b="1" dirty="0"/>
              <a:t>PERFIL DO PACIENTE A SER ENCAMINHADO AO CER IV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xmlns="" id="{D3CEDCC5-DC7C-4EB4-BE01-724B37A14B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8792" y="2047741"/>
            <a:ext cx="9381066" cy="3452708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just"/>
            <a:r>
              <a:rPr lang="pt-BR" sz="2800" dirty="0">
                <a:solidFill>
                  <a:schemeClr val="tx1"/>
                </a:solidFill>
              </a:rPr>
              <a:t>Amputação, Paraplegia, Monoplegia, Tetraplegia, Hemiplegia, Paraparesia, Monoparesia, Tetraparesia, Triparesia, Hemiparesia, Ostomia, Paralisia Cerebral, Nanismo, Síndromes Congênitas, Síndromes Raras, Surdez total ou parcial, Pessoas com Dificuldades nos Processos de Comunicação e Aprendizagem, Disfunções Cognitivas e de Linguagem, Pessoas com Baixa Visão e Cegas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69" y="90152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992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357093" y="201512"/>
            <a:ext cx="88349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/>
              <a:t>Protocolo de Regulação do Acesso </a:t>
            </a:r>
            <a:endParaRPr lang="pt-BR" sz="3600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600B8EC4-FB88-45DF-9EFD-CE53B731F958}"/>
              </a:ext>
            </a:extLst>
          </p:cNvPr>
          <p:cNvSpPr txBox="1">
            <a:spLocks/>
          </p:cNvSpPr>
          <p:nvPr/>
        </p:nvSpPr>
        <p:spPr>
          <a:xfrm>
            <a:off x="1210614" y="2627291"/>
            <a:ext cx="10380372" cy="261441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6000" b="1" dirty="0" smtClean="0">
                <a:solidFill>
                  <a:schemeClr val="bg1"/>
                </a:solidFill>
              </a:rPr>
              <a:t>Reabilitação Física, Auditiva, Intelectual e Visual</a:t>
            </a:r>
            <a:endParaRPr lang="pt-BR" sz="6000" dirty="0">
              <a:solidFill>
                <a:schemeClr val="bg1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79" y="90337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55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C000674F-C969-47DE-B06B-90A06180C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488" y="87310"/>
            <a:ext cx="8534401" cy="1063219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pt-BR" b="1" dirty="0"/>
              <a:t>CRITÉRIOS GERAIS PARA ENCAMINHAMENTO CER </a:t>
            </a:r>
            <a:r>
              <a:rPr lang="pt-BR" b="1" dirty="0" smtClean="0"/>
              <a:t>IV</a:t>
            </a:r>
            <a:endParaRPr lang="pt-BR" dirty="0"/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xmlns="" id="{769BADF6-AFEB-4D57-B247-A04089D0481A}"/>
              </a:ext>
            </a:extLst>
          </p:cNvPr>
          <p:cNvSpPr txBox="1">
            <a:spLocks/>
          </p:cNvSpPr>
          <p:nvPr/>
        </p:nvSpPr>
        <p:spPr>
          <a:xfrm rot="5400000">
            <a:off x="-93521" y="3386265"/>
            <a:ext cx="4807527" cy="860400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dirty="0" smtClean="0">
                <a:solidFill>
                  <a:schemeClr val="bg1"/>
                </a:solidFill>
              </a:rPr>
              <a:t>GERAIS</a:t>
            </a:r>
            <a:endParaRPr lang="pt-BR" sz="4000" dirty="0">
              <a:solidFill>
                <a:schemeClr val="bg1"/>
              </a:solidFill>
            </a:endParaRPr>
          </a:p>
        </p:txBody>
      </p:sp>
      <p:sp>
        <p:nvSpPr>
          <p:cNvPr id="7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8" y="1654871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8" y="2452215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8" y="3365364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8" y="4286152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7" y="4943559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: para a Direita 4">
            <a:extLst>
              <a:ext uri="{FF2B5EF4-FFF2-40B4-BE49-F238E27FC236}">
                <a16:creationId xmlns:a16="http://schemas.microsoft.com/office/drawing/2014/main" xmlns="" id="{BE5388CA-13A8-4DB1-B42E-6C546F5E11A8}"/>
              </a:ext>
            </a:extLst>
          </p:cNvPr>
          <p:cNvSpPr/>
          <p:nvPr/>
        </p:nvSpPr>
        <p:spPr>
          <a:xfrm>
            <a:off x="3111487" y="5819347"/>
            <a:ext cx="1836057" cy="3773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xmlns="" id="{19BBAE75-6030-4ADD-B139-42E7C69C61CD}"/>
              </a:ext>
            </a:extLst>
          </p:cNvPr>
          <p:cNvSpPr txBox="1"/>
          <p:nvPr/>
        </p:nvSpPr>
        <p:spPr>
          <a:xfrm>
            <a:off x="5318588" y="1562772"/>
            <a:ext cx="6058571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Estabilidade Clínica - comorbidades sob controle de todos os sistemas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A1EC1464-4A8A-4506-82A7-CCF062F7C237}"/>
              </a:ext>
            </a:extLst>
          </p:cNvPr>
          <p:cNvSpPr txBox="1"/>
          <p:nvPr/>
        </p:nvSpPr>
        <p:spPr>
          <a:xfrm>
            <a:off x="5333102" y="2436680"/>
            <a:ext cx="6029542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Crise convulsivas controladas há ao menos 2 meses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DFF5E2B4-A699-4E0D-BC7E-AE6F13DC3ADC}"/>
              </a:ext>
            </a:extLst>
          </p:cNvPr>
          <p:cNvSpPr txBox="1"/>
          <p:nvPr/>
        </p:nvSpPr>
        <p:spPr>
          <a:xfrm>
            <a:off x="5381140" y="3044268"/>
            <a:ext cx="6029542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Ventilação espontânea, sem suporte de oxigênio - pode ser </a:t>
            </a:r>
            <a:r>
              <a:rPr lang="pt-BR" b="1" dirty="0" err="1">
                <a:solidFill>
                  <a:schemeClr val="bg1"/>
                </a:solidFill>
              </a:rPr>
              <a:t>traqueostomizado</a:t>
            </a:r>
            <a:r>
              <a:rPr lang="pt-BR" b="1" dirty="0">
                <a:solidFill>
                  <a:schemeClr val="bg1"/>
                </a:solidFill>
              </a:rPr>
              <a:t>, porém sem quadro infeccioso de vias aéreas ativo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478DECBC-7BD2-4801-9E8C-460BEC14EDB2}"/>
              </a:ext>
            </a:extLst>
          </p:cNvPr>
          <p:cNvSpPr txBox="1"/>
          <p:nvPr/>
        </p:nvSpPr>
        <p:spPr>
          <a:xfrm>
            <a:off x="5352111" y="4120043"/>
            <a:ext cx="6039476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</a:rPr>
              <a:t>Pacientes responsivos a estímulos, não comatosos - Escala de Glasgow&gt; 9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1F5FECD9-95B7-4C1C-B0CD-3FCDCA2D1033}"/>
              </a:ext>
            </a:extLst>
          </p:cNvPr>
          <p:cNvSpPr txBox="1"/>
          <p:nvPr/>
        </p:nvSpPr>
        <p:spPr>
          <a:xfrm>
            <a:off x="5318588" y="4951598"/>
            <a:ext cx="6063065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Ausência de toxicomania ativa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BD9BE062-F895-476A-8FA3-D6E68A425A3F}"/>
              </a:ext>
            </a:extLst>
          </p:cNvPr>
          <p:cNvSpPr txBox="1"/>
          <p:nvPr/>
        </p:nvSpPr>
        <p:spPr>
          <a:xfrm>
            <a:off x="5414665" y="5546368"/>
            <a:ext cx="5966988" cy="9233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Crianças com suspeita ou confirmação de atraso no desenvolvimento neuropsicomotor - prematuridade, STORCH,  infecções com idade 0 -3 anos</a:t>
            </a:r>
          </a:p>
        </p:txBody>
      </p:sp>
      <p:pic>
        <p:nvPicPr>
          <p:cNvPr id="19" name="Imagem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574" y="87310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52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12437EB7-7D31-4A4A-92DD-76A3C2D8B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540" y="135944"/>
            <a:ext cx="6805529" cy="624114"/>
          </a:xfrm>
          <a:noFill/>
        </p:spPr>
        <p:txBody>
          <a:bodyPr>
            <a:noAutofit/>
          </a:bodyPr>
          <a:lstStyle/>
          <a:p>
            <a:pPr algn="ctr"/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FÍSICA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C33E74DD-9F2A-4DA4-85A3-B139787CB3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079078"/>
              </p:ext>
            </p:extLst>
          </p:nvPr>
        </p:nvGraphicFramePr>
        <p:xfrm>
          <a:off x="1970468" y="1106295"/>
          <a:ext cx="9641982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081">
                  <a:extLst>
                    <a:ext uri="{9D8B030D-6E8A-4147-A177-3AD203B41FA5}">
                      <a16:colId xmlns:a16="http://schemas.microsoft.com/office/drawing/2014/main" xmlns="" val="3696035172"/>
                    </a:ext>
                  </a:extLst>
                </a:gridCol>
                <a:gridCol w="6473901">
                  <a:extLst>
                    <a:ext uri="{9D8B030D-6E8A-4147-A177-3AD203B41FA5}">
                      <a16:colId xmlns:a16="http://schemas.microsoft.com/office/drawing/2014/main" xmlns="" val="2853516025"/>
                    </a:ext>
                  </a:extLst>
                </a:gridCol>
              </a:tblGrid>
              <a:tr h="326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DOENÇA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INDICAÇÕES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5210117"/>
                  </a:ext>
                </a:extLst>
              </a:tr>
              <a:tr h="2551425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LEA ( Lesão Encefálica Adquirida)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Traumatismo Crânio Encefálico,  Acidente Vascular Encefálico - Pacientes com alteração do movimento de um ou mais membros ( mono, </a:t>
                      </a:r>
                      <a:r>
                        <a:rPr lang="pt-BR" b="1" dirty="0" err="1">
                          <a:solidFill>
                            <a:schemeClr val="bg1"/>
                          </a:solidFill>
                        </a:rPr>
                        <a:t>di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pt-BR" b="1" dirty="0" err="1">
                          <a:solidFill>
                            <a:schemeClr val="bg1"/>
                          </a:solidFill>
                        </a:rPr>
                        <a:t>hemi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e tetra paresia/paralisia- avaliação através da força muscular e do arco do movimento;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Serão admitidos pacientes com até dois anos de lesão;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Não serão admitidos com demências, déficit intelectual moderado ou grave					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3171427"/>
                  </a:ext>
                </a:extLst>
              </a:tr>
              <a:tr h="2042752">
                <a:tc>
                  <a:txBody>
                    <a:bodyPr/>
                    <a:lstStyle/>
                    <a:p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LM ( Lesão Medular)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Pacientes com lesão em medula espinhal, levando a alteração do movimento de um ou mais membros;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Diagnóstico através do exame físico - força muscular e arco de movimento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 Serão admitidos pacientes com até dois anos de lesão</a:t>
                      </a:r>
                      <a:r>
                        <a:rPr lang="pt-BR" b="1" dirty="0" smtClean="0">
                          <a:solidFill>
                            <a:schemeClr val="bg1"/>
                          </a:solidFill>
                        </a:rPr>
                        <a:t>;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			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1784855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769" y="13661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31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5308258F-A147-4E4B-A638-130A8C7B973E}"/>
              </a:ext>
            </a:extLst>
          </p:cNvPr>
          <p:cNvSpPr txBox="1">
            <a:spLocks/>
          </p:cNvSpPr>
          <p:nvPr/>
        </p:nvSpPr>
        <p:spPr>
          <a:xfrm>
            <a:off x="4005329" y="151889"/>
            <a:ext cx="6654561" cy="624114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FÍSICA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A0A529F2-FA3B-481C-88E7-DD3FBF1B1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930653"/>
              </p:ext>
            </p:extLst>
          </p:nvPr>
        </p:nvGraphicFramePr>
        <p:xfrm>
          <a:off x="2279561" y="1197734"/>
          <a:ext cx="9674896" cy="537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896">
                  <a:extLst>
                    <a:ext uri="{9D8B030D-6E8A-4147-A177-3AD203B41FA5}">
                      <a16:colId xmlns:a16="http://schemas.microsoft.com/office/drawing/2014/main" xmlns="" val="3696035172"/>
                    </a:ext>
                  </a:extLst>
                </a:gridCol>
                <a:gridCol w="6496000">
                  <a:extLst>
                    <a:ext uri="{9D8B030D-6E8A-4147-A177-3AD203B41FA5}">
                      <a16:colId xmlns:a16="http://schemas.microsoft.com/office/drawing/2014/main" xmlns="" val="2853516025"/>
                    </a:ext>
                  </a:extLst>
                </a:gridCol>
              </a:tblGrid>
              <a:tr h="333950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INDICAÇÕES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5210117"/>
                  </a:ext>
                </a:extLst>
              </a:tr>
              <a:tr h="2087186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PC (Paralisia </a:t>
                      </a:r>
                      <a:r>
                        <a:rPr lang="pt-BR" b="1" dirty="0" smtClean="0">
                          <a:solidFill>
                            <a:schemeClr val="bg1"/>
                          </a:solidFill>
                        </a:rPr>
                        <a:t>Cerebral)</a:t>
                      </a: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Pacientes com lesão no encéfalo oriunda de má formação, hemorragias - principalmente na prematuridade, infecções congênitas - STORCH;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Alteração do movimento em um ou mais membros assim como cervical e tronco;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Serão admitidos pacientes com até dois anos de lesão</a:t>
                      </a:r>
                      <a:r>
                        <a:rPr lang="pt-BR" b="1" dirty="0" smtClean="0">
                          <a:solidFill>
                            <a:schemeClr val="bg1"/>
                          </a:solidFill>
                        </a:rPr>
                        <a:t>;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					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3171427"/>
                  </a:ext>
                </a:extLst>
              </a:tr>
              <a:tr h="1085337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Lesões periféricas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Pacientes com alteração do movimento causada por lesão de nervo fora do sistema nervoso central - lesão de plexo, PBO ( até 2 anos pós lesão)								</a:t>
                      </a:r>
                    </a:p>
                  </a:txBody>
                  <a:tcPr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1784855"/>
                  </a:ext>
                </a:extLst>
              </a:tr>
              <a:tr h="1496107">
                <a:tc>
                  <a:txBody>
                    <a:bodyPr/>
                    <a:lstStyle/>
                    <a:p>
                      <a:pPr algn="ctr"/>
                      <a:r>
                        <a:rPr lang="pt-BR" b="1" dirty="0" err="1">
                          <a:solidFill>
                            <a:schemeClr val="bg1"/>
                          </a:solidFill>
                        </a:rPr>
                        <a:t>Mielomeningocele</a:t>
                      </a: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Lesão medular por má formação congênita - alteração no movimento de um ou mais membros;												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Diagnóstico através do exame físico - força muscular e arco de movimento									</a:t>
                      </a:r>
                    </a:p>
                  </a:txBody>
                  <a:tcPr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195796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617" y="148750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10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5308258F-A147-4E4B-A638-130A8C7B973E}"/>
              </a:ext>
            </a:extLst>
          </p:cNvPr>
          <p:cNvSpPr txBox="1">
            <a:spLocks/>
          </p:cNvSpPr>
          <p:nvPr/>
        </p:nvSpPr>
        <p:spPr>
          <a:xfrm>
            <a:off x="3992451" y="319314"/>
            <a:ext cx="6825802" cy="6241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FÍSICA</a:t>
            </a:r>
          </a:p>
        </p:txBody>
      </p:sp>
      <p:graphicFrame>
        <p:nvGraphicFramePr>
          <p:cNvPr id="6" name="Tabela 3">
            <a:extLst>
              <a:ext uri="{FF2B5EF4-FFF2-40B4-BE49-F238E27FC236}">
                <a16:creationId xmlns:a16="http://schemas.microsoft.com/office/drawing/2014/main" xmlns="" id="{A0A529F2-FA3B-481C-88E7-DD3FBF1B1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052854"/>
              </p:ext>
            </p:extLst>
          </p:nvPr>
        </p:nvGraphicFramePr>
        <p:xfrm>
          <a:off x="2485623" y="1127760"/>
          <a:ext cx="9440213" cy="5379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1711">
                  <a:extLst>
                    <a:ext uri="{9D8B030D-6E8A-4147-A177-3AD203B41FA5}">
                      <a16:colId xmlns:a16="http://schemas.microsoft.com/office/drawing/2014/main" xmlns="" val="3696035172"/>
                    </a:ext>
                  </a:extLst>
                </a:gridCol>
                <a:gridCol w="6368502">
                  <a:extLst>
                    <a:ext uri="{9D8B030D-6E8A-4147-A177-3AD203B41FA5}">
                      <a16:colId xmlns:a16="http://schemas.microsoft.com/office/drawing/2014/main" xmlns="" val="2853516025"/>
                    </a:ext>
                  </a:extLst>
                </a:gridCol>
              </a:tblGrid>
              <a:tr h="358507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INDICAÇÕES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5210117"/>
                  </a:ext>
                </a:extLst>
              </a:tr>
              <a:tr h="2240669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PC (Paralisia Cerebral)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Pacientes com lesão no encéfalo oriunda de má formação, hemorragias - principalmente na prematuridade, infecções congênitas - STORCH;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Alteração do movimento em um ou mais membros assim como cervical e tronco;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Serão admitidos pacientes com até dois anos de lesão;					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3171427"/>
                  </a:ext>
                </a:extLst>
              </a:tr>
              <a:tr h="1165148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Lesões periféricas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Pacientes com alteração do movimento causada por lesão de nervo fora do sistema nervoso central - lesão de plexo, PBO ( até 2 anos pós lesão)						</a:t>
                      </a:r>
                    </a:p>
                  </a:txBody>
                  <a:tcPr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1784855"/>
                  </a:ext>
                </a:extLst>
              </a:tr>
              <a:tr h="1508717">
                <a:tc>
                  <a:txBody>
                    <a:bodyPr/>
                    <a:lstStyle/>
                    <a:p>
                      <a:pPr algn="ctr"/>
                      <a:r>
                        <a:rPr lang="pt-BR" b="1" dirty="0" err="1">
                          <a:solidFill>
                            <a:schemeClr val="bg1"/>
                          </a:solidFill>
                        </a:rPr>
                        <a:t>Mielomeningocele</a:t>
                      </a: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Lesão medular por má formação congênita - alteração no movimento de um ou mais membros;												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Diagnóstico através do exame físico - força muscular e arco de movimento									</a:t>
                      </a:r>
                    </a:p>
                  </a:txBody>
                  <a:tcPr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195796"/>
                  </a:ext>
                </a:extLst>
              </a:tr>
            </a:tbl>
          </a:graphicData>
        </a:graphic>
      </p:graphicFrame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48" y="74748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20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301" y="163959"/>
            <a:ext cx="6804982" cy="540762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+mn-lt"/>
              </a:rPr>
              <a:t>APRESENTAÇÃO</a:t>
            </a:r>
          </a:p>
        </p:txBody>
      </p:sp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xmlns="" id="{3755A2D0-8750-4FA8-ABF3-EF53C74CF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0772" y="1678937"/>
            <a:ext cx="9569002" cy="4438528"/>
          </a:xfrm>
        </p:spPr>
        <p:txBody>
          <a:bodyPr>
            <a:noAutofit/>
          </a:bodyPr>
          <a:lstStyle/>
          <a:p>
            <a:pPr marL="0" indent="623888" algn="just">
              <a:buNone/>
            </a:pPr>
            <a:r>
              <a:rPr lang="pt-BR" sz="2800" b="1" dirty="0"/>
              <a:t>O Centro de Especialidade em Reabilitação - CER IV </a:t>
            </a:r>
            <a:r>
              <a:rPr lang="pt-BR" sz="2800" dirty="0"/>
              <a:t>é um ponto de atenção ambulatorial especializada em reabilitação </a:t>
            </a:r>
            <a:r>
              <a:rPr lang="pt-BR" sz="2800" b="1" dirty="0"/>
              <a:t>visual</a:t>
            </a:r>
            <a:r>
              <a:rPr lang="pt-BR" sz="2800" dirty="0"/>
              <a:t>, </a:t>
            </a:r>
            <a:r>
              <a:rPr lang="pt-BR" sz="2800" b="1" dirty="0"/>
              <a:t>auditiva</a:t>
            </a:r>
            <a:r>
              <a:rPr lang="pt-BR" sz="2800" dirty="0"/>
              <a:t>, </a:t>
            </a:r>
            <a:r>
              <a:rPr lang="pt-BR" sz="2800" b="1" dirty="0"/>
              <a:t>física</a:t>
            </a:r>
            <a:r>
              <a:rPr lang="pt-BR" sz="2800" dirty="0"/>
              <a:t> e </a:t>
            </a:r>
            <a:r>
              <a:rPr lang="pt-BR" sz="2800" b="1" dirty="0"/>
              <a:t>intelectual</a:t>
            </a:r>
            <a:r>
              <a:rPr lang="pt-BR" sz="2800" dirty="0"/>
              <a:t>, que realizará diagnóstico, avaliação, orientação, estimulação precoce e atendimento especializado em reabilitação, concessão, adaptação e manutenção de tecnologia assistiva, constituindo-se em referência para a população com deficiência dos municípios que compreendem as Regiões de Saúde </a:t>
            </a:r>
            <a:r>
              <a:rPr lang="pt-BR" sz="2800" b="1" dirty="0"/>
              <a:t>Médio Norte Araguaia, Cerrado Tocantins</a:t>
            </a:r>
            <a:r>
              <a:rPr lang="pt-BR" sz="2800" dirty="0"/>
              <a:t> e </a:t>
            </a:r>
            <a:r>
              <a:rPr lang="pt-BR" sz="2800" b="1" dirty="0"/>
              <a:t>Bico do Papagaio</a:t>
            </a:r>
            <a:r>
              <a:rPr lang="pt-BR" sz="2800" dirty="0"/>
              <a:t>, o que aumentará consideravelmente a resolutividade na atenção à pessoa com deficiência da população própria de Araguaína e do Estado do Tocantins, através da articulação da rede de serviços do Sistema Único de Saúde.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09" y="0"/>
            <a:ext cx="23774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11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F07007C6-1645-4E3A-AF09-07C8860D1EFA}"/>
              </a:ext>
            </a:extLst>
          </p:cNvPr>
          <p:cNvSpPr txBox="1">
            <a:spLocks/>
          </p:cNvSpPr>
          <p:nvPr/>
        </p:nvSpPr>
        <p:spPr>
          <a:xfrm>
            <a:off x="3567446" y="143728"/>
            <a:ext cx="6304105" cy="624114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FÍSICA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A0A529F2-FA3B-481C-88E7-DD3FBF1B15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961979"/>
              </p:ext>
            </p:extLst>
          </p:nvPr>
        </p:nvGraphicFramePr>
        <p:xfrm>
          <a:off x="1867436" y="1442435"/>
          <a:ext cx="10045522" cy="44560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0674">
                  <a:extLst>
                    <a:ext uri="{9D8B030D-6E8A-4147-A177-3AD203B41FA5}">
                      <a16:colId xmlns:a16="http://schemas.microsoft.com/office/drawing/2014/main" xmlns="" val="3696035172"/>
                    </a:ext>
                  </a:extLst>
                </a:gridCol>
                <a:gridCol w="6744848">
                  <a:extLst>
                    <a:ext uri="{9D8B030D-6E8A-4147-A177-3AD203B41FA5}">
                      <a16:colId xmlns:a16="http://schemas.microsoft.com/office/drawing/2014/main" xmlns="" val="2853516025"/>
                    </a:ext>
                  </a:extLst>
                </a:gridCol>
              </a:tblGrid>
              <a:tr h="377902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INDICAÇÕES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95210117"/>
                  </a:ext>
                </a:extLst>
              </a:tr>
              <a:tr h="1054975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Ostomia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pt-BR" sz="700" b="1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 com estomas urinários e/ou  digestivos com necessidade do uso de bolsas coletoras e orientação.									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8202024"/>
                  </a:ext>
                </a:extLst>
              </a:tr>
              <a:tr h="1511606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Amputação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 com perda total ou parcial de um ou mais membros de causa traumática ou não;												</a:t>
                      </a:r>
                    </a:p>
                    <a:p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13171427"/>
                  </a:ext>
                </a:extLst>
              </a:tr>
              <a:tr h="1511606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OPM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 com necessidade de troca ou prescrição de órteses, próteses ou meios auxiliares - cadeira de rodas, cadeira de banho, bengalas, muletas, andadores.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1784855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132" y="93382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5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CBB0B509-1BAA-477A-84A1-36D3A3920116}"/>
              </a:ext>
            </a:extLst>
          </p:cNvPr>
          <p:cNvSpPr txBox="1">
            <a:spLocks/>
          </p:cNvSpPr>
          <p:nvPr/>
        </p:nvSpPr>
        <p:spPr>
          <a:xfrm>
            <a:off x="4121238" y="412941"/>
            <a:ext cx="6438959" cy="62411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FÍSICA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EA65DB64-DF63-439F-8CC7-64CCCDD7F2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720358"/>
              </p:ext>
            </p:extLst>
          </p:nvPr>
        </p:nvGraphicFramePr>
        <p:xfrm>
          <a:off x="2253802" y="1841680"/>
          <a:ext cx="9156879" cy="3799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2559">
                  <a:extLst>
                    <a:ext uri="{9D8B030D-6E8A-4147-A177-3AD203B41FA5}">
                      <a16:colId xmlns:a16="http://schemas.microsoft.com/office/drawing/2014/main" xmlns="" val="46171652"/>
                    </a:ext>
                  </a:extLst>
                </a:gridCol>
                <a:gridCol w="6464320">
                  <a:extLst>
                    <a:ext uri="{9D8B030D-6E8A-4147-A177-3AD203B41FA5}">
                      <a16:colId xmlns:a16="http://schemas.microsoft.com/office/drawing/2014/main" xmlns="" val="2772574308"/>
                    </a:ext>
                  </a:extLst>
                </a:gridCol>
              </a:tblGrid>
              <a:tr h="1522579">
                <a:tc>
                  <a:txBody>
                    <a:bodyPr/>
                    <a:lstStyle/>
                    <a:p>
                      <a:pPr algn="l"/>
                      <a:r>
                        <a:rPr lang="pt-BR" b="1" dirty="0"/>
                        <a:t>PRÉ-REQUISITO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b="1" dirty="0"/>
                        <a:t>- História Clínica</a:t>
                      </a:r>
                    </a:p>
                    <a:p>
                      <a:r>
                        <a:rPr lang="pt-BR" b="1" dirty="0"/>
                        <a:t>- Exames Físicos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9244939"/>
                  </a:ext>
                </a:extLst>
              </a:tr>
              <a:tr h="2276687">
                <a:tc>
                  <a:txBody>
                    <a:bodyPr/>
                    <a:lstStyle/>
                    <a:p>
                      <a:pPr algn="l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CONTRA-REFERÊNCIA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panose="05000000000000000000" pitchFamily="2" charset="2"/>
                        <a:buChar char="Ø"/>
                      </a:pPr>
                      <a:r>
                        <a:rPr lang="pt-BR" sz="18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 paciente deverá retornar à UBS, com pedido de encaminhamento</a:t>
                      </a: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2720397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679" y="290658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553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6845" y="167842"/>
            <a:ext cx="7191304" cy="775855"/>
          </a:xfrm>
          <a:noFill/>
        </p:spPr>
        <p:txBody>
          <a:bodyPr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INTELECTUAL</a:t>
            </a:r>
          </a:p>
        </p:txBody>
      </p:sp>
      <p:graphicFrame>
        <p:nvGraphicFramePr>
          <p:cNvPr id="6" name="Tabela 3">
            <a:extLst>
              <a:ext uri="{FF2B5EF4-FFF2-40B4-BE49-F238E27FC236}">
                <a16:creationId xmlns:a16="http://schemas.microsoft.com/office/drawing/2014/main" xmlns="" id="{3C0422A1-A009-4D5C-86F3-D6DC243C9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049822"/>
              </p:ext>
            </p:extLst>
          </p:nvPr>
        </p:nvGraphicFramePr>
        <p:xfrm>
          <a:off x="2526088" y="1223372"/>
          <a:ext cx="9221273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0156">
                  <a:extLst>
                    <a:ext uri="{9D8B030D-6E8A-4147-A177-3AD203B41FA5}">
                      <a16:colId xmlns:a16="http://schemas.microsoft.com/office/drawing/2014/main" xmlns="" val="439330926"/>
                    </a:ext>
                  </a:extLst>
                </a:gridCol>
                <a:gridCol w="5851117">
                  <a:extLst>
                    <a:ext uri="{9D8B030D-6E8A-4147-A177-3AD203B41FA5}">
                      <a16:colId xmlns:a16="http://schemas.microsoft.com/office/drawing/2014/main" xmlns="" val="849204478"/>
                    </a:ext>
                  </a:extLst>
                </a:gridCol>
              </a:tblGrid>
              <a:tr h="315719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dirty="0"/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Ø"/>
                      </a:pPr>
                      <a:r>
                        <a:rPr lang="pt-BR" dirty="0"/>
                        <a:t>INDICAÇÕES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4633524"/>
                  </a:ext>
                </a:extLst>
              </a:tr>
              <a:tr h="1815431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TEA (Transtorno do Espectro Autista)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Pacientes com  alterações na interação social, linguagem e repetição de padrões de comportamento. Diagnóstico feito por médico especializado (psiquiatra ou neurologista infantil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Admissão de pacientes até 17 anos;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Excluídos diagnósticos diferenciais.										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5028980"/>
                  </a:ext>
                </a:extLst>
              </a:tr>
              <a:tr h="1640450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DM ( Deficiência Mental/Intelectual)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Pacientes com atividade intelectual abaixo da média, causando prejuízo na comunicação, </a:t>
                      </a:r>
                      <a:r>
                        <a:rPr lang="pt-BR" sz="1600" dirty="0" err="1">
                          <a:solidFill>
                            <a:schemeClr val="bg1"/>
                          </a:solidFill>
                        </a:rPr>
                        <a:t>auto-cuidado</a:t>
                      </a: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, habilidades sociais, saúde, segurança, atividades acadêmicas , 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Diagnóstico por exame clínico específico - testes. 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Admissão de pacientes até 17 anos;							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9793348"/>
                  </a:ext>
                </a:extLst>
              </a:tr>
              <a:tr h="710369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OPM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sz="1600" dirty="0">
                          <a:solidFill>
                            <a:schemeClr val="bg1"/>
                          </a:solidFill>
                        </a:rPr>
                        <a:t>Paciente com necessidade de troca ou prescrição de órteses, próteses ou meios auxiliares - cadeira de rodas, cadeira de banho, bengalas, muletas, andadores.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0454444"/>
                  </a:ext>
                </a:extLst>
              </a:tr>
            </a:tbl>
          </a:graphicData>
        </a:graphic>
      </p:graphicFrame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890" y="75017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85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4817" y="92825"/>
            <a:ext cx="8596668" cy="775855"/>
          </a:xfrm>
          <a:noFill/>
        </p:spPr>
        <p:txBody>
          <a:bodyPr/>
          <a:lstStyle/>
          <a:p>
            <a:pPr algn="ctr"/>
            <a:r>
              <a:rPr lang="pt-B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INTELECTUAL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3C0422A1-A009-4D5C-86F3-D6DC243C9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996115"/>
              </p:ext>
            </p:extLst>
          </p:nvPr>
        </p:nvGraphicFramePr>
        <p:xfrm>
          <a:off x="1738648" y="1920466"/>
          <a:ext cx="9923071" cy="4158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6646">
                  <a:extLst>
                    <a:ext uri="{9D8B030D-6E8A-4147-A177-3AD203B41FA5}">
                      <a16:colId xmlns:a16="http://schemas.microsoft.com/office/drawing/2014/main" xmlns="" val="439330926"/>
                    </a:ext>
                  </a:extLst>
                </a:gridCol>
                <a:gridCol w="6296425">
                  <a:extLst>
                    <a:ext uri="{9D8B030D-6E8A-4147-A177-3AD203B41FA5}">
                      <a16:colId xmlns:a16="http://schemas.microsoft.com/office/drawing/2014/main" xmlns="" val="849204478"/>
                    </a:ext>
                  </a:extLst>
                </a:gridCol>
              </a:tblGrid>
              <a:tr h="1152747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b="1" dirty="0"/>
                        <a:t>PRÉ-REQUISITO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pt-BR" sz="2000" b="1" dirty="0"/>
                        <a:t>História Clínica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endParaRPr lang="pt-BR" sz="2000" b="1" dirty="0"/>
                    </a:p>
                    <a:p>
                      <a:pPr marL="342900" indent="-342900">
                        <a:buFont typeface="Wingdings" panose="05000000000000000000" pitchFamily="2" charset="2"/>
                        <a:buChar char="Ø"/>
                      </a:pPr>
                      <a:r>
                        <a:rPr lang="pt-BR" sz="2000" b="1" dirty="0"/>
                        <a:t>Exames Físicos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4633524"/>
                  </a:ext>
                </a:extLst>
              </a:tr>
              <a:tr h="3005615"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CONTRA-REFERÊNCIA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pt-BR" sz="2000" b="1" dirty="0">
                          <a:solidFill>
                            <a:schemeClr val="bg1"/>
                          </a:solidFill>
                        </a:rPr>
                        <a:t>	</a:t>
                      </a:r>
                      <a:r>
                        <a:rPr lang="pt-BR" sz="2000" b="1" i="0" u="none" strike="noStrike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 paciente deverá retornar à UBS, com pedido de encaminhamento</a:t>
                      </a:r>
                      <a:endParaRPr lang="pt-BR" sz="2000" b="1" dirty="0">
                        <a:solidFill>
                          <a:schemeClr val="bg1"/>
                        </a:solidFill>
                      </a:endParaRP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pt-BR" sz="2000" b="1" dirty="0">
                          <a:solidFill>
                            <a:schemeClr val="bg1"/>
                          </a:solidFill>
                        </a:rPr>
                        <a:t>							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5028980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503" y="92825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093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137" y="48125"/>
            <a:ext cx="8596668" cy="775855"/>
          </a:xfrm>
          <a:noFill/>
        </p:spPr>
        <p:txBody>
          <a:bodyPr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AUDITIVA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FFF5AA73-27DA-4D5F-9648-D82262A86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370184"/>
              </p:ext>
            </p:extLst>
          </p:nvPr>
        </p:nvGraphicFramePr>
        <p:xfrm>
          <a:off x="1592688" y="1122867"/>
          <a:ext cx="10599312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5941">
                  <a:extLst>
                    <a:ext uri="{9D8B030D-6E8A-4147-A177-3AD203B41FA5}">
                      <a16:colId xmlns:a16="http://schemas.microsoft.com/office/drawing/2014/main" xmlns="" val="1701520559"/>
                    </a:ext>
                  </a:extLst>
                </a:gridCol>
                <a:gridCol w="7473371">
                  <a:extLst>
                    <a:ext uri="{9D8B030D-6E8A-4147-A177-3AD203B41FA5}">
                      <a16:colId xmlns:a16="http://schemas.microsoft.com/office/drawing/2014/main" xmlns="" val="1957342717"/>
                    </a:ext>
                  </a:extLst>
                </a:gridCol>
              </a:tblGrid>
              <a:tr h="332144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INDICAÇÃO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2834169"/>
                  </a:ext>
                </a:extLst>
              </a:tr>
              <a:tr h="4536071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DEFICIÊNCIA AUDITIVA 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Paciente com dificuldade em comunicação decorrente de déficit auditivo, diagnosticada por exames audiométricos e profissional habilitado - médico e terapeutas.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Adulto: perda auditiva bilateral permanente, que apresente, no melhor ouvido, média dos limiares tonais nas frequências de 500Hz, 1000Hz e 2000Hz superior a 40dB NA;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Criança: perda auditiva bilateral permanente, que apresente, no melhor ouvido, média dos limiares tonais nas frequências de 500Hz, 1000Hz e 2000Hz superior a 30dB NA</a:t>
                      </a:r>
                      <a:r>
                        <a:rPr lang="pt-BR" b="1" dirty="0" smtClean="0">
                          <a:solidFill>
                            <a:schemeClr val="bg1"/>
                          </a:solidFill>
                        </a:rPr>
                        <a:t>;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Indivíduos com perda auditiva unilateral ou flutuante bilateral</a:t>
                      </a:r>
                      <a:r>
                        <a:rPr lang="pt-BR" b="1" dirty="0" smtClean="0">
                          <a:solidFill>
                            <a:schemeClr val="bg1"/>
                          </a:solidFill>
                        </a:rPr>
                        <a:t>;</a:t>
                      </a: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Criança: perda auditiva bilateral permanente, que apresente, no melhor ouvido, média dos limiares tonais de 20dB e 30dB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Perda auditiva acima de 3000Hz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Indivíduos já em uso de AASI ou implante coclear.		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8347559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164" y="48125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484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7655" y="0"/>
            <a:ext cx="8596668" cy="775855"/>
          </a:xfrm>
          <a:noFill/>
        </p:spPr>
        <p:txBody>
          <a:bodyPr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AUDITIVA</a:t>
            </a:r>
          </a:p>
        </p:txBody>
      </p:sp>
      <p:graphicFrame>
        <p:nvGraphicFramePr>
          <p:cNvPr id="6" name="Tabela 3">
            <a:extLst>
              <a:ext uri="{FF2B5EF4-FFF2-40B4-BE49-F238E27FC236}">
                <a16:creationId xmlns:a16="http://schemas.microsoft.com/office/drawing/2014/main" xmlns="" id="{FFF5AA73-27DA-4D5F-9648-D82262A860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068218"/>
              </p:ext>
            </p:extLst>
          </p:nvPr>
        </p:nvGraphicFramePr>
        <p:xfrm>
          <a:off x="2162758" y="1558343"/>
          <a:ext cx="9695543" cy="3829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9403">
                  <a:extLst>
                    <a:ext uri="{9D8B030D-6E8A-4147-A177-3AD203B41FA5}">
                      <a16:colId xmlns:a16="http://schemas.microsoft.com/office/drawing/2014/main" xmlns="" val="1701520559"/>
                    </a:ext>
                  </a:extLst>
                </a:gridCol>
                <a:gridCol w="6836140">
                  <a:extLst>
                    <a:ext uri="{9D8B030D-6E8A-4147-A177-3AD203B41FA5}">
                      <a16:colId xmlns:a16="http://schemas.microsoft.com/office/drawing/2014/main" xmlns="" val="1957342717"/>
                    </a:ext>
                  </a:extLst>
                </a:gridCol>
              </a:tblGrid>
              <a:tr h="1192273">
                <a:tc>
                  <a:txBody>
                    <a:bodyPr/>
                    <a:lstStyle/>
                    <a:p>
                      <a:pPr algn="ctr"/>
                      <a:endParaRPr lang="pt-BR" dirty="0" smtClean="0"/>
                    </a:p>
                    <a:p>
                      <a:pPr algn="ctr"/>
                      <a:r>
                        <a:rPr lang="pt-BR" dirty="0" smtClean="0"/>
                        <a:t>PRÉ-REQUISITO</a:t>
                      </a:r>
                      <a:endParaRPr lang="pt-BR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/>
                        <a:t>História Clínica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pt-BR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/>
                        <a:t>Exames Físicos</a:t>
                      </a:r>
                    </a:p>
                    <a:p>
                      <a:pPr algn="ctr"/>
                      <a:endParaRPr lang="pt-BR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2834169"/>
                  </a:ext>
                </a:extLst>
              </a:tr>
              <a:tr h="2637343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CONTRA-REFERÊNCIA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Ø"/>
                        <a:tabLst>
                          <a:tab pos="449263" algn="l"/>
                        </a:tabLst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	O paciente deverá retornar à UBS, com pedido de encaminhamento	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8347559"/>
                  </a:ext>
                </a:extLst>
              </a:tr>
            </a:tbl>
          </a:graphicData>
        </a:graphic>
      </p:graphicFrame>
      <p:pic>
        <p:nvPicPr>
          <p:cNvPr id="7" name="Image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496" y="47973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6781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100" y="300507"/>
            <a:ext cx="8596668" cy="775855"/>
          </a:xfrm>
          <a:solidFill>
            <a:srgbClr val="0070C0"/>
          </a:solidFill>
        </p:spPr>
        <p:txBody>
          <a:bodyPr/>
          <a:lstStyle/>
          <a:p>
            <a:pPr algn="ctr"/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VISUAL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4102A4EB-0377-408D-8DCC-05F864118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731486"/>
              </p:ext>
            </p:extLst>
          </p:nvPr>
        </p:nvGraphicFramePr>
        <p:xfrm>
          <a:off x="528163" y="1386097"/>
          <a:ext cx="11496542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8271">
                  <a:extLst>
                    <a:ext uri="{9D8B030D-6E8A-4147-A177-3AD203B41FA5}">
                      <a16:colId xmlns:a16="http://schemas.microsoft.com/office/drawing/2014/main" xmlns="" val="3470077882"/>
                    </a:ext>
                  </a:extLst>
                </a:gridCol>
                <a:gridCol w="5748271">
                  <a:extLst>
                    <a:ext uri="{9D8B030D-6E8A-4147-A177-3AD203B41FA5}">
                      <a16:colId xmlns:a16="http://schemas.microsoft.com/office/drawing/2014/main" xmlns="" val="21412179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DOENÇA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INDICAÇÕES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3745026"/>
                  </a:ext>
                </a:extLst>
              </a:tr>
              <a:tr h="491551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DEFICIÊNCIA VISUAL 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Indivíduo encaminhado por oftalmologista com diagnóstico estabelecido de cegueira ou baixa visão;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Cegueira: acuidade visual igual ou menor que 0,05 no melhor olho com a maior correção 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Baixa visão: acuidade visual entre 0,3 ou 0,05 ou somatória dos campos visuais inferior ou igual a 60 graus;												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Indivíduo com </a:t>
                      </a:r>
                      <a:r>
                        <a:rPr lang="pt-BR" dirty="0" err="1">
                          <a:solidFill>
                            <a:schemeClr val="bg1"/>
                          </a:solidFill>
                        </a:rPr>
                        <a:t>necessitade</a:t>
                      </a: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 de OPM - seja ela guia ou </a:t>
                      </a:r>
                      <a:r>
                        <a:rPr lang="pt-BR" dirty="0" err="1">
                          <a:solidFill>
                            <a:schemeClr val="bg1"/>
                          </a:solidFill>
                        </a:rPr>
                        <a:t>auxilios</a:t>
                      </a:r>
                      <a:r>
                        <a:rPr lang="pt-BR" dirty="0">
                          <a:solidFill>
                            <a:schemeClr val="bg1"/>
                          </a:solidFill>
                        </a:rPr>
                        <a:t> ópticos												</a:t>
                      </a:r>
                    </a:p>
                    <a:p>
                      <a:endParaRPr lang="pt-B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0785927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33" y="207682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360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28C12384-28A1-4318-998E-AA92364CC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9032" y="92825"/>
            <a:ext cx="8596668" cy="775855"/>
          </a:xfrm>
          <a:noFill/>
        </p:spPr>
        <p:txBody>
          <a:bodyPr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REABILITAÇÃO VISUAL</a:t>
            </a:r>
          </a:p>
        </p:txBody>
      </p:sp>
      <p:graphicFrame>
        <p:nvGraphicFramePr>
          <p:cNvPr id="5" name="Tabela 3">
            <a:extLst>
              <a:ext uri="{FF2B5EF4-FFF2-40B4-BE49-F238E27FC236}">
                <a16:creationId xmlns:a16="http://schemas.microsoft.com/office/drawing/2014/main" xmlns="" id="{4102A4EB-0377-408D-8DCC-05F8641180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6242819"/>
              </p:ext>
            </p:extLst>
          </p:nvPr>
        </p:nvGraphicFramePr>
        <p:xfrm>
          <a:off x="2191454" y="1624043"/>
          <a:ext cx="9593944" cy="3450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6972">
                  <a:extLst>
                    <a:ext uri="{9D8B030D-6E8A-4147-A177-3AD203B41FA5}">
                      <a16:colId xmlns:a16="http://schemas.microsoft.com/office/drawing/2014/main" xmlns="" val="3470077882"/>
                    </a:ext>
                  </a:extLst>
                </a:gridCol>
                <a:gridCol w="4796972">
                  <a:extLst>
                    <a:ext uri="{9D8B030D-6E8A-4147-A177-3AD203B41FA5}">
                      <a16:colId xmlns:a16="http://schemas.microsoft.com/office/drawing/2014/main" xmlns="" val="2141217932"/>
                    </a:ext>
                  </a:extLst>
                </a:gridCol>
              </a:tblGrid>
              <a:tr h="2012196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PRÉ-REQUISITOS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História Clínica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pt-BR" b="1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Exames Físicos</a:t>
                      </a:r>
                    </a:p>
                    <a:p>
                      <a:pPr algn="ctr"/>
                      <a:endParaRPr lang="pt-BR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73745026"/>
                  </a:ext>
                </a:extLst>
              </a:tr>
              <a:tr h="1438037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CONTRA-REFERÊNCIA</a:t>
                      </a: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	O paciente deverá retornar à UBS, com pedido de encaminhamento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20785927"/>
                  </a:ext>
                </a:extLst>
              </a:tr>
            </a:tbl>
          </a:graphicData>
        </a:graphic>
      </p:graphicFrame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406" y="92825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181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uxograma: Processo Alternativo 3">
            <a:extLst>
              <a:ext uri="{FF2B5EF4-FFF2-40B4-BE49-F238E27FC236}">
                <a16:creationId xmlns:a16="http://schemas.microsoft.com/office/drawing/2014/main" xmlns="" id="{992D3EE8-4970-4B01-9D28-9BDA72A5C666}"/>
              </a:ext>
            </a:extLst>
          </p:cNvPr>
          <p:cNvSpPr/>
          <p:nvPr/>
        </p:nvSpPr>
        <p:spPr>
          <a:xfrm>
            <a:off x="1785257" y="1688507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: para a Direita 4">
            <a:extLst>
              <a:ext uri="{FF2B5EF4-FFF2-40B4-BE49-F238E27FC236}">
                <a16:creationId xmlns:a16="http://schemas.microsoft.com/office/drawing/2014/main" xmlns="" id="{46DE2B84-9E0A-4B70-8352-93FE27F11FD6}"/>
              </a:ext>
            </a:extLst>
          </p:cNvPr>
          <p:cNvSpPr/>
          <p:nvPr/>
        </p:nvSpPr>
        <p:spPr>
          <a:xfrm>
            <a:off x="4601861" y="2012654"/>
            <a:ext cx="711200" cy="333828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Fluxograma: Processo Alternativo 5">
            <a:extLst>
              <a:ext uri="{FF2B5EF4-FFF2-40B4-BE49-F238E27FC236}">
                <a16:creationId xmlns:a16="http://schemas.microsoft.com/office/drawing/2014/main" xmlns="" id="{05B7FD8E-DBA3-4C77-821A-9F2E5098EC12}"/>
              </a:ext>
            </a:extLst>
          </p:cNvPr>
          <p:cNvSpPr/>
          <p:nvPr/>
        </p:nvSpPr>
        <p:spPr>
          <a:xfrm>
            <a:off x="5710463" y="1678251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: para a Direita 6">
            <a:extLst>
              <a:ext uri="{FF2B5EF4-FFF2-40B4-BE49-F238E27FC236}">
                <a16:creationId xmlns:a16="http://schemas.microsoft.com/office/drawing/2014/main" xmlns="" id="{F85F62B7-D6E9-433E-B9DF-4DF2CE3792C2}"/>
              </a:ext>
            </a:extLst>
          </p:cNvPr>
          <p:cNvSpPr/>
          <p:nvPr/>
        </p:nvSpPr>
        <p:spPr>
          <a:xfrm>
            <a:off x="8432799" y="2053510"/>
            <a:ext cx="711200" cy="33382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Fluxograma: Processo Alternativo 7">
            <a:extLst>
              <a:ext uri="{FF2B5EF4-FFF2-40B4-BE49-F238E27FC236}">
                <a16:creationId xmlns:a16="http://schemas.microsoft.com/office/drawing/2014/main" xmlns="" id="{D9A07DA3-4BEA-4586-B393-9EE4065555CE}"/>
              </a:ext>
            </a:extLst>
          </p:cNvPr>
          <p:cNvSpPr/>
          <p:nvPr/>
        </p:nvSpPr>
        <p:spPr>
          <a:xfrm>
            <a:off x="9416142" y="1711120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eta: para a Esquerda 18">
            <a:extLst>
              <a:ext uri="{FF2B5EF4-FFF2-40B4-BE49-F238E27FC236}">
                <a16:creationId xmlns:a16="http://schemas.microsoft.com/office/drawing/2014/main" xmlns="" id="{D50599BA-4C49-4EF4-9DA2-C8F9EE6B7A20}"/>
              </a:ext>
            </a:extLst>
          </p:cNvPr>
          <p:cNvSpPr/>
          <p:nvPr/>
        </p:nvSpPr>
        <p:spPr>
          <a:xfrm rot="20188517">
            <a:off x="3986814" y="3439211"/>
            <a:ext cx="5550057" cy="358748"/>
          </a:xfrm>
          <a:prstGeom prst="leftArrow">
            <a:avLst>
              <a:gd name="adj1" fmla="val 50851"/>
              <a:gd name="adj2" fmla="val 50000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luxograma: Processo Alternativo 9">
            <a:extLst>
              <a:ext uri="{FF2B5EF4-FFF2-40B4-BE49-F238E27FC236}">
                <a16:creationId xmlns:a16="http://schemas.microsoft.com/office/drawing/2014/main" xmlns="" id="{2EBC3868-306A-4296-B8E9-D69768D76734}"/>
              </a:ext>
            </a:extLst>
          </p:cNvPr>
          <p:cNvSpPr/>
          <p:nvPr/>
        </p:nvSpPr>
        <p:spPr>
          <a:xfrm>
            <a:off x="1842405" y="4677454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: para a Direita 9">
            <a:extLst>
              <a:ext uri="{FF2B5EF4-FFF2-40B4-BE49-F238E27FC236}">
                <a16:creationId xmlns:a16="http://schemas.microsoft.com/office/drawing/2014/main" xmlns="" id="{CC2B43AD-AD8B-42FF-891A-6B651D0F6180}"/>
              </a:ext>
            </a:extLst>
          </p:cNvPr>
          <p:cNvSpPr/>
          <p:nvPr/>
        </p:nvSpPr>
        <p:spPr>
          <a:xfrm>
            <a:off x="4436834" y="4996322"/>
            <a:ext cx="711200" cy="33382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Fluxograma: Processo Alternativo 11">
            <a:extLst>
              <a:ext uri="{FF2B5EF4-FFF2-40B4-BE49-F238E27FC236}">
                <a16:creationId xmlns:a16="http://schemas.microsoft.com/office/drawing/2014/main" xmlns="" id="{99FAA61A-1E7E-4900-8048-7B728BEE9623}"/>
              </a:ext>
            </a:extLst>
          </p:cNvPr>
          <p:cNvSpPr/>
          <p:nvPr/>
        </p:nvSpPr>
        <p:spPr>
          <a:xfrm>
            <a:off x="5420177" y="4677454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a Direita 11">
            <a:extLst>
              <a:ext uri="{FF2B5EF4-FFF2-40B4-BE49-F238E27FC236}">
                <a16:creationId xmlns:a16="http://schemas.microsoft.com/office/drawing/2014/main" xmlns="" id="{12B93442-10AF-4B24-B25C-F88D043BAD67}"/>
              </a:ext>
            </a:extLst>
          </p:cNvPr>
          <p:cNvSpPr/>
          <p:nvPr/>
        </p:nvSpPr>
        <p:spPr>
          <a:xfrm>
            <a:off x="8184677" y="4958913"/>
            <a:ext cx="711200" cy="333828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Fluxograma: Processo Alternativo 13">
            <a:extLst>
              <a:ext uri="{FF2B5EF4-FFF2-40B4-BE49-F238E27FC236}">
                <a16:creationId xmlns:a16="http://schemas.microsoft.com/office/drawing/2014/main" xmlns="" id="{D9D4D684-3F98-4287-83EF-83D8AFB4B0C8}"/>
              </a:ext>
            </a:extLst>
          </p:cNvPr>
          <p:cNvSpPr/>
          <p:nvPr/>
        </p:nvSpPr>
        <p:spPr>
          <a:xfrm>
            <a:off x="9416142" y="4626653"/>
            <a:ext cx="2322286" cy="1016000"/>
          </a:xfrm>
          <a:prstGeom prst="flowChartAlternate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xmlns="" id="{C1D161D9-A9B0-493F-9664-C9C8336EBF52}"/>
              </a:ext>
            </a:extLst>
          </p:cNvPr>
          <p:cNvSpPr txBox="1"/>
          <p:nvPr/>
        </p:nvSpPr>
        <p:spPr>
          <a:xfrm>
            <a:off x="1726220" y="1792514"/>
            <a:ext cx="24819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>
                <a:solidFill>
                  <a:schemeClr val="bg1"/>
                </a:solidFill>
              </a:rPr>
              <a:t>UBS</a:t>
            </a:r>
          </a:p>
          <a:p>
            <a:pPr algn="ctr"/>
            <a:r>
              <a:rPr lang="pt-BR" sz="1400" b="1" dirty="0">
                <a:solidFill>
                  <a:schemeClr val="bg1"/>
                </a:solidFill>
              </a:rPr>
              <a:t>Apenas encaminhamento médico</a:t>
            </a:r>
            <a:r>
              <a:rPr lang="pt-BR" sz="14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0638CDDB-6449-4A09-9EB0-BD07124CE949}"/>
              </a:ext>
            </a:extLst>
          </p:cNvPr>
          <p:cNvSpPr txBox="1"/>
          <p:nvPr/>
        </p:nvSpPr>
        <p:spPr>
          <a:xfrm>
            <a:off x="6070904" y="1832409"/>
            <a:ext cx="177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Regulação Municipal</a:t>
            </a:r>
            <a:endParaRPr lang="pt-BR" sz="1050" dirty="0">
              <a:solidFill>
                <a:schemeClr val="bg1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F25EEDAE-222A-4974-BFAF-FF01C9880FF6}"/>
              </a:ext>
            </a:extLst>
          </p:cNvPr>
          <p:cNvSpPr txBox="1"/>
          <p:nvPr/>
        </p:nvSpPr>
        <p:spPr>
          <a:xfrm>
            <a:off x="9688284" y="1963115"/>
            <a:ext cx="177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Triagem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F5DA14B8-DA24-4F73-98D1-0656165BF178}"/>
              </a:ext>
            </a:extLst>
          </p:cNvPr>
          <p:cNvSpPr txBox="1"/>
          <p:nvPr/>
        </p:nvSpPr>
        <p:spPr>
          <a:xfrm>
            <a:off x="1933500" y="4862288"/>
            <a:ext cx="2067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Avaliação</a:t>
            </a:r>
            <a:r>
              <a:rPr lang="pt-BR" b="1" dirty="0"/>
              <a:t> </a:t>
            </a:r>
            <a:r>
              <a:rPr lang="pt-BR" b="1" dirty="0">
                <a:solidFill>
                  <a:schemeClr val="bg1"/>
                </a:solidFill>
              </a:rPr>
              <a:t>Multiprofissional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D6EFA9FF-B4F3-4496-89CB-434FEF7835A8}"/>
              </a:ext>
            </a:extLst>
          </p:cNvPr>
          <p:cNvSpPr txBox="1"/>
          <p:nvPr/>
        </p:nvSpPr>
        <p:spPr>
          <a:xfrm>
            <a:off x="5873900" y="4862288"/>
            <a:ext cx="1778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Terapias</a:t>
            </a:r>
          </a:p>
          <a:p>
            <a:pPr algn="ctr"/>
            <a:r>
              <a:rPr lang="pt-BR" b="1" dirty="0">
                <a:solidFill>
                  <a:schemeClr val="bg1"/>
                </a:solidFill>
              </a:rPr>
              <a:t>Atendimentos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xmlns="" id="{1545DAB6-9AE2-4D8C-AA8D-886A89F5843E}"/>
              </a:ext>
            </a:extLst>
          </p:cNvPr>
          <p:cNvSpPr txBox="1"/>
          <p:nvPr/>
        </p:nvSpPr>
        <p:spPr>
          <a:xfrm>
            <a:off x="9688284" y="4941161"/>
            <a:ext cx="1778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Alta Qualificada</a:t>
            </a: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xmlns="" id="{12437EB7-7D31-4A4A-92DD-76A3C2D8B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1324" y="261257"/>
            <a:ext cx="7874488" cy="624114"/>
          </a:xfrm>
          <a:noFill/>
        </p:spPr>
        <p:txBody>
          <a:bodyPr>
            <a:noAutofit/>
          </a:bodyPr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FLUXO DE ATENDIMENTO CER IV</a:t>
            </a:r>
          </a:p>
        </p:txBody>
      </p:sp>
      <p:pic>
        <p:nvPicPr>
          <p:cNvPr id="22" name="Imagem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220" y="181029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772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m relacionada">
            <a:extLst>
              <a:ext uri="{FF2B5EF4-FFF2-40B4-BE49-F238E27FC236}">
                <a16:creationId xmlns:a16="http://schemas.microsoft.com/office/drawing/2014/main" xmlns="" id="{8934EAD7-D912-4615-88A8-7E4684F41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3738">
            <a:off x="1908716" y="662887"/>
            <a:ext cx="3769154" cy="2340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xmlns="" id="{4FFE28BC-700C-4C8E-AC4E-90691E5E1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3338" y="3617011"/>
            <a:ext cx="7108708" cy="2757055"/>
          </a:xfrm>
          <a:solidFill>
            <a:srgbClr val="0070C0"/>
          </a:solidFill>
        </p:spPr>
        <p:txBody>
          <a:bodyPr/>
          <a:lstStyle/>
          <a:p>
            <a:pPr marL="0" indent="0">
              <a:buNone/>
            </a:pPr>
            <a:r>
              <a:rPr lang="pt-BR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Secretaria Municipal de Saúde de Araguaína</a:t>
            </a:r>
          </a:p>
          <a:p>
            <a:pPr marL="0" indent="0">
              <a:buNone/>
            </a:pPr>
            <a:r>
              <a:rPr lang="pt-BR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Superintendência de Atenção Especializada</a:t>
            </a:r>
          </a:p>
          <a:p>
            <a:pPr marL="0" indent="0">
              <a:buNone/>
            </a:pPr>
            <a:r>
              <a:rPr lang="pt-BR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3411-7056</a:t>
            </a:r>
          </a:p>
          <a:p>
            <a:pPr marL="0" indent="0">
              <a:buNone/>
            </a:pPr>
            <a:r>
              <a:rPr lang="pt-BR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supae.saudearaguaina@gmail.com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7460" y="315854"/>
            <a:ext cx="23774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481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53058" y="155130"/>
            <a:ext cx="6112099" cy="540762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+mn-lt"/>
              </a:rPr>
              <a:t>OBJETIVO GERAL</a:t>
            </a:r>
          </a:p>
        </p:txBody>
      </p:sp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xmlns="" id="{3755A2D0-8750-4FA8-ABF3-EF53C74CF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05318" y="1369844"/>
            <a:ext cx="8842420" cy="4098781"/>
          </a:xfrm>
        </p:spPr>
        <p:txBody>
          <a:bodyPr>
            <a:normAutofit/>
          </a:bodyPr>
          <a:lstStyle/>
          <a:p>
            <a:pPr algn="just"/>
            <a:r>
              <a:rPr lang="pt-BR" sz="2800" dirty="0"/>
              <a:t>Ofertar atendimentos nas modalidades de reabilitação intelectual, física, visual e auditiva, tendo como público alvo a população com deficiência dos municípios que compreendem as Regiões de Saúde Médio Norte Araguaia, Cerrado Tocantins Araguaia e Bico do Papagaio, através da articulação da rede de serviços do Sistema Único de Saúde.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198" y="84017"/>
            <a:ext cx="23774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4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084" y="142252"/>
            <a:ext cx="7296955" cy="540762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+mn-lt"/>
              </a:rPr>
              <a:t>OBJETIVOS ESPECÍFICOS</a:t>
            </a:r>
          </a:p>
        </p:txBody>
      </p:sp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xmlns="" id="{3755A2D0-8750-4FA8-ABF3-EF53C74CF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8773" y="1215298"/>
            <a:ext cx="10515600" cy="4683226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pt-BR" b="1" dirty="0"/>
              <a:t>III -</a:t>
            </a:r>
            <a:r>
              <a:rPr lang="pt-BR" dirty="0"/>
              <a:t> Ampliar o acesso e qualificar atendimento às pessoas com deficiência no SUS, com foco na organização de rede e na atenção integral à saúde, que contemple as áreas de deficiência auditiva, física, visual, intelectual e ostomias;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/>
              <a:t>IV -</a:t>
            </a:r>
            <a:r>
              <a:rPr lang="pt-BR" dirty="0"/>
              <a:t> Ampliar a integração e articulação dos serviços de reabilitação com outros pontos de atenção especializada, bem como com os outros componentes da Rede de Cuidados;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/>
              <a:t>V -</a:t>
            </a:r>
            <a:r>
              <a:rPr lang="pt-BR" dirty="0"/>
              <a:t> Promover a vinculação das pessoas com deficiência auditiva, física, intelectual, ostomia e com múltiplas deficiências e suas famílias aos pontos de atenção;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/>
              <a:t>VI -</a:t>
            </a:r>
            <a:r>
              <a:rPr lang="pt-BR" dirty="0"/>
              <a:t> Garantir a articulação e a integração dos pontos de atenção das redes de saúde no território, qualificando o cuidado por meio do acolhimento e classificação de risco; e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t-BR" b="1" dirty="0"/>
              <a:t>VII -</a:t>
            </a:r>
            <a:r>
              <a:rPr lang="pt-BR" dirty="0"/>
              <a:t> Regular e organizar as demandas e os fluxos assistenciais da Rede de Cuidados à Pessoa com Deficiência;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773" y="77578"/>
            <a:ext cx="2377440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2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2522" y="204151"/>
            <a:ext cx="7850747" cy="540762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+mn-lt"/>
              </a:rPr>
              <a:t>POPULAÇÃO DE ABRANGÊNCIA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xmlns="" id="{CFCF8485-47B9-481B-A544-D17D27375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80252"/>
              </p:ext>
            </p:extLst>
          </p:nvPr>
        </p:nvGraphicFramePr>
        <p:xfrm>
          <a:off x="1998958" y="1262130"/>
          <a:ext cx="9919853" cy="5035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273">
                  <a:extLst>
                    <a:ext uri="{9D8B030D-6E8A-4147-A177-3AD203B41FA5}">
                      <a16:colId xmlns:a16="http://schemas.microsoft.com/office/drawing/2014/main" xmlns="" val="2439585294"/>
                    </a:ext>
                  </a:extLst>
                </a:gridCol>
                <a:gridCol w="2350419">
                  <a:extLst>
                    <a:ext uri="{9D8B030D-6E8A-4147-A177-3AD203B41FA5}">
                      <a16:colId xmlns:a16="http://schemas.microsoft.com/office/drawing/2014/main" xmlns="" val="2635339858"/>
                    </a:ext>
                  </a:extLst>
                </a:gridCol>
                <a:gridCol w="1499191">
                  <a:extLst>
                    <a:ext uri="{9D8B030D-6E8A-4147-A177-3AD203B41FA5}">
                      <a16:colId xmlns:a16="http://schemas.microsoft.com/office/drawing/2014/main" xmlns="" val="779306177"/>
                    </a:ext>
                  </a:extLst>
                </a:gridCol>
                <a:gridCol w="2094614">
                  <a:extLst>
                    <a:ext uri="{9D8B030D-6E8A-4147-A177-3AD203B41FA5}">
                      <a16:colId xmlns:a16="http://schemas.microsoft.com/office/drawing/2014/main" xmlns="" val="3567158782"/>
                    </a:ext>
                  </a:extLst>
                </a:gridCol>
                <a:gridCol w="2285356">
                  <a:extLst>
                    <a:ext uri="{9D8B030D-6E8A-4147-A177-3AD203B41FA5}">
                      <a16:colId xmlns:a16="http://schemas.microsoft.com/office/drawing/2014/main" xmlns="" val="230651917"/>
                    </a:ext>
                  </a:extLst>
                </a:gridCol>
              </a:tblGrid>
              <a:tr h="20283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MACRO REGIÃO 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REGIÕES DE SAÚDE 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MUNICÍPIO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POPULAÇÃO DE ABRANGÊNCIA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POPULAÇÃO COM DEFICIÊNCIA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xmlns="" val="2259427120"/>
                  </a:ext>
                </a:extLst>
              </a:tr>
              <a:tr h="482677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>
                          <a:effectLst/>
                        </a:rPr>
                        <a:t>MACRO Centro Norte</a:t>
                      </a:r>
                      <a:endParaRPr lang="pt-BR" sz="2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Bico do Papagaio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24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191.094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57.582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2601701313"/>
                  </a:ext>
                </a:extLst>
              </a:tr>
              <a:tr h="102097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Médio Norte Araguaia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17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262.650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83.579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313706398"/>
                  </a:ext>
                </a:extLst>
              </a:tr>
              <a:tr h="102097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Cerrado Tocantins Araguaia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23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146.205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50.867</a:t>
                      </a: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1821101185"/>
                  </a:ext>
                </a:extLst>
              </a:tr>
              <a:tr h="482677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dirty="0">
                          <a:effectLst/>
                        </a:rPr>
                        <a:t>TOTAL</a:t>
                      </a:r>
                      <a:endParaRPr lang="pt-BR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64</a:t>
                      </a:r>
                      <a:endParaRPr lang="pt-B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b="1" dirty="0">
                          <a:effectLst/>
                        </a:rPr>
                        <a:t>599.949</a:t>
                      </a:r>
                      <a:endParaRPr lang="pt-B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t-BR" sz="2000" b="1" i="0" dirty="0">
                          <a:effectLst/>
                        </a:rPr>
                        <a:t>192.028 </a:t>
                      </a:r>
                      <a:endParaRPr lang="pt-BR" sz="2000" b="1" i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xmlns="" val="3855967783"/>
                  </a:ext>
                </a:extLst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04" y="134842"/>
            <a:ext cx="1913801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505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417" y="219524"/>
            <a:ext cx="8288628" cy="540762"/>
          </a:xfrm>
        </p:spPr>
        <p:txBody>
          <a:bodyPr>
            <a:normAutofit fontScale="90000"/>
          </a:bodyPr>
          <a:lstStyle/>
          <a:p>
            <a:pPr algn="ctr"/>
            <a:r>
              <a:rPr lang="pt-BR" b="1" dirty="0">
                <a:latin typeface="+mn-lt"/>
              </a:rPr>
              <a:t>META MENSAL DOS ATENDIMENTOS</a:t>
            </a:r>
          </a:p>
        </p:txBody>
      </p:sp>
      <p:graphicFrame>
        <p:nvGraphicFramePr>
          <p:cNvPr id="2" name="Espaço Reservado para Conteúdo 1">
            <a:extLst>
              <a:ext uri="{FF2B5EF4-FFF2-40B4-BE49-F238E27FC236}">
                <a16:creationId xmlns:a16="http://schemas.microsoft.com/office/drawing/2014/main" xmlns="" id="{B57DB1AF-F461-4A61-B05E-C29F522B39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3243093"/>
              </p:ext>
            </p:extLst>
          </p:nvPr>
        </p:nvGraphicFramePr>
        <p:xfrm>
          <a:off x="1673863" y="1342916"/>
          <a:ext cx="10079182" cy="45298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9026">
                  <a:extLst>
                    <a:ext uri="{9D8B030D-6E8A-4147-A177-3AD203B41FA5}">
                      <a16:colId xmlns:a16="http://schemas.microsoft.com/office/drawing/2014/main" xmlns="" val="3366699595"/>
                    </a:ext>
                  </a:extLst>
                </a:gridCol>
                <a:gridCol w="5040156">
                  <a:extLst>
                    <a:ext uri="{9D8B030D-6E8A-4147-A177-3AD203B41FA5}">
                      <a16:colId xmlns:a16="http://schemas.microsoft.com/office/drawing/2014/main" xmlns="" val="3769214805"/>
                    </a:ext>
                  </a:extLst>
                </a:gridCol>
              </a:tblGrid>
              <a:tr h="1322777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MODALIDADE DE REABILITAÇÃO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>
                          <a:effectLst/>
                        </a:rPr>
                        <a:t>MÉDIA MÍNIMA DE USUÁRIOS ATENDIDOS/MÊS</a:t>
                      </a:r>
                      <a:endParaRPr lang="pt-BR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17345650"/>
                  </a:ext>
                </a:extLst>
              </a:tr>
              <a:tr h="64141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Reabilitação Auditiva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150 usuários/mês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15710963"/>
                  </a:ext>
                </a:extLst>
              </a:tr>
              <a:tr h="64141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Reabilitação Física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200 usuários/mês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952615284"/>
                  </a:ext>
                </a:extLst>
              </a:tr>
              <a:tr h="64141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>
                          <a:effectLst/>
                        </a:rPr>
                        <a:t>Reabilitação Intelectual</a:t>
                      </a:r>
                      <a:endParaRPr lang="pt-BR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200 usuários/mês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27299235"/>
                  </a:ext>
                </a:extLst>
              </a:tr>
              <a:tr h="641415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>
                          <a:effectLst/>
                        </a:rPr>
                        <a:t>Reabilitação Visual</a:t>
                      </a:r>
                      <a:endParaRPr lang="pt-BR" sz="24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dirty="0">
                          <a:effectLst/>
                        </a:rPr>
                        <a:t>150 usuários/mês</a:t>
                      </a:r>
                      <a:endParaRPr lang="pt-BR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94587982"/>
                  </a:ext>
                </a:extLst>
              </a:tr>
              <a:tr h="641415">
                <a:tc>
                  <a:txBody>
                    <a:bodyPr/>
                    <a:lstStyle/>
                    <a:p>
                      <a:pPr algn="l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000" b="1" dirty="0">
                          <a:effectLst/>
                        </a:rPr>
                        <a:t>CER IV (TOTAL)</a:t>
                      </a:r>
                      <a:endParaRPr lang="pt-BR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1200"/>
                        </a:spcAft>
                      </a:pPr>
                      <a:r>
                        <a:rPr lang="pt-BR" sz="2400" b="1" dirty="0">
                          <a:effectLst/>
                        </a:rPr>
                        <a:t>700 usuários/mês</a:t>
                      </a:r>
                      <a:endParaRPr lang="pt-BR" sz="24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12658434"/>
                  </a:ext>
                </a:extLst>
              </a:tr>
            </a:tbl>
          </a:graphicData>
        </a:graphic>
      </p:graphicFrame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863" y="55565"/>
            <a:ext cx="1944281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140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9116" y="81182"/>
            <a:ext cx="8108324" cy="1122220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latin typeface="+mn-lt"/>
              </a:rPr>
              <a:t>ATENDIMENTO DE REABILITAÇÃO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5E7C1AD6-D9F6-438F-8D84-0D614B8426F7}"/>
              </a:ext>
            </a:extLst>
          </p:cNvPr>
          <p:cNvSpPr/>
          <p:nvPr/>
        </p:nvSpPr>
        <p:spPr>
          <a:xfrm>
            <a:off x="2292927" y="1543485"/>
            <a:ext cx="3505200" cy="80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REABILITAÇÃO AUDITIVA</a:t>
            </a:r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xmlns="" id="{137B0D14-69B7-4AE5-B5CF-C1931BC3BFE2}"/>
              </a:ext>
            </a:extLst>
          </p:cNvPr>
          <p:cNvSpPr/>
          <p:nvPr/>
        </p:nvSpPr>
        <p:spPr>
          <a:xfrm flipH="1">
            <a:off x="3955477" y="2406472"/>
            <a:ext cx="180099" cy="714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luxograma: Processo Alternativo 9">
            <a:extLst>
              <a:ext uri="{FF2B5EF4-FFF2-40B4-BE49-F238E27FC236}">
                <a16:creationId xmlns:a16="http://schemas.microsoft.com/office/drawing/2014/main" xmlns="" id="{B759908E-9328-4E17-8242-82B123299653}"/>
              </a:ext>
            </a:extLst>
          </p:cNvPr>
          <p:cNvSpPr/>
          <p:nvPr/>
        </p:nvSpPr>
        <p:spPr>
          <a:xfrm>
            <a:off x="2599766" y="5051778"/>
            <a:ext cx="2812472" cy="11049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Médio Norte Araguaia</a:t>
            </a:r>
          </a:p>
          <a:p>
            <a:pPr algn="ctr"/>
            <a:r>
              <a:rPr lang="pt-BR" sz="2000" b="1" dirty="0"/>
              <a:t>Bico do Papagaio</a:t>
            </a:r>
          </a:p>
        </p:txBody>
      </p:sp>
      <p:sp>
        <p:nvSpPr>
          <p:cNvPr id="12" name="Fluxograma: Preparação 11">
            <a:extLst>
              <a:ext uri="{FF2B5EF4-FFF2-40B4-BE49-F238E27FC236}">
                <a16:creationId xmlns:a16="http://schemas.microsoft.com/office/drawing/2014/main" xmlns="" id="{A5D60F3C-1E83-4833-9CC2-5B6EF52EC4FB}"/>
              </a:ext>
            </a:extLst>
          </p:cNvPr>
          <p:cNvSpPr/>
          <p:nvPr/>
        </p:nvSpPr>
        <p:spPr>
          <a:xfrm>
            <a:off x="3023805" y="3279085"/>
            <a:ext cx="1981200" cy="910937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 IV</a:t>
            </a:r>
          </a:p>
        </p:txBody>
      </p:sp>
      <p:sp>
        <p:nvSpPr>
          <p:cNvPr id="14" name="Seta: para Baixo 13">
            <a:extLst>
              <a:ext uri="{FF2B5EF4-FFF2-40B4-BE49-F238E27FC236}">
                <a16:creationId xmlns:a16="http://schemas.microsoft.com/office/drawing/2014/main" xmlns="" id="{4C9CD11B-A94E-4CA5-870F-B9C78AD7AA7B}"/>
              </a:ext>
            </a:extLst>
          </p:cNvPr>
          <p:cNvSpPr/>
          <p:nvPr/>
        </p:nvSpPr>
        <p:spPr>
          <a:xfrm>
            <a:off x="3984943" y="4276940"/>
            <a:ext cx="166249" cy="613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xmlns="" id="{E03C7A77-DC9D-4A8B-B358-E2176A207C89}"/>
              </a:ext>
            </a:extLst>
          </p:cNvPr>
          <p:cNvSpPr/>
          <p:nvPr/>
        </p:nvSpPr>
        <p:spPr>
          <a:xfrm>
            <a:off x="7253439" y="1585133"/>
            <a:ext cx="3505200" cy="80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REABILITAÇÃO FÍSICA</a:t>
            </a:r>
          </a:p>
        </p:txBody>
      </p:sp>
      <p:sp>
        <p:nvSpPr>
          <p:cNvPr id="23" name="Seta: para Baixo 22">
            <a:extLst>
              <a:ext uri="{FF2B5EF4-FFF2-40B4-BE49-F238E27FC236}">
                <a16:creationId xmlns:a16="http://schemas.microsoft.com/office/drawing/2014/main" xmlns="" id="{CC3EF39C-2EBE-43E4-9747-932D67BA4E79}"/>
              </a:ext>
            </a:extLst>
          </p:cNvPr>
          <p:cNvSpPr/>
          <p:nvPr/>
        </p:nvSpPr>
        <p:spPr>
          <a:xfrm flipH="1">
            <a:off x="9266453" y="2385191"/>
            <a:ext cx="180099" cy="714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Fluxograma: Preparação 23">
            <a:extLst>
              <a:ext uri="{FF2B5EF4-FFF2-40B4-BE49-F238E27FC236}">
                <a16:creationId xmlns:a16="http://schemas.microsoft.com/office/drawing/2014/main" xmlns="" id="{0F616D1D-D1FF-4CFF-8CD8-8D483AED27BF}"/>
              </a:ext>
            </a:extLst>
          </p:cNvPr>
          <p:cNvSpPr/>
          <p:nvPr/>
        </p:nvSpPr>
        <p:spPr>
          <a:xfrm>
            <a:off x="8365902" y="3188754"/>
            <a:ext cx="1981200" cy="910937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 IV</a:t>
            </a:r>
          </a:p>
        </p:txBody>
      </p:sp>
      <p:sp>
        <p:nvSpPr>
          <p:cNvPr id="25" name="Seta: para Baixo 24">
            <a:extLst>
              <a:ext uri="{FF2B5EF4-FFF2-40B4-BE49-F238E27FC236}">
                <a16:creationId xmlns:a16="http://schemas.microsoft.com/office/drawing/2014/main" xmlns="" id="{ADAB4429-656E-4D58-8353-E80526C84949}"/>
              </a:ext>
            </a:extLst>
          </p:cNvPr>
          <p:cNvSpPr/>
          <p:nvPr/>
        </p:nvSpPr>
        <p:spPr>
          <a:xfrm>
            <a:off x="9280303" y="4276940"/>
            <a:ext cx="166249" cy="613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Fluxograma: Processo Alternativo 25">
            <a:extLst>
              <a:ext uri="{FF2B5EF4-FFF2-40B4-BE49-F238E27FC236}">
                <a16:creationId xmlns:a16="http://schemas.microsoft.com/office/drawing/2014/main" xmlns="" id="{56D13449-1476-4354-9CB5-62B327DE0583}"/>
              </a:ext>
            </a:extLst>
          </p:cNvPr>
          <p:cNvSpPr/>
          <p:nvPr/>
        </p:nvSpPr>
        <p:spPr>
          <a:xfrm>
            <a:off x="7412767" y="5067467"/>
            <a:ext cx="3345872" cy="11049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Médio Norte Araguaia</a:t>
            </a:r>
          </a:p>
          <a:p>
            <a:pPr algn="ctr"/>
            <a:r>
              <a:rPr lang="pt-BR" sz="2000" b="1" dirty="0"/>
              <a:t>Bico do Papagaio</a:t>
            </a:r>
          </a:p>
          <a:p>
            <a:pPr algn="ctr"/>
            <a:r>
              <a:rPr lang="pt-BR" sz="2000" b="1" dirty="0"/>
              <a:t>Cerrado Tocantins Araguaia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568" y="61528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68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10">
            <a:extLst>
              <a:ext uri="{FF2B5EF4-FFF2-40B4-BE49-F238E27FC236}">
                <a16:creationId xmlns:a16="http://schemas.microsoft.com/office/drawing/2014/main" xmlns="" id="{45164A25-2EAF-4EF8-8A40-C39F3703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0371" y="152486"/>
            <a:ext cx="8222673" cy="1122220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latin typeface="+mn-lt"/>
              </a:rPr>
              <a:t>ATENDIMENTO DE REABILITAÇÃO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xmlns="" id="{5E7C1AD6-D9F6-438F-8D84-0D614B8426F7}"/>
              </a:ext>
            </a:extLst>
          </p:cNvPr>
          <p:cNvSpPr/>
          <p:nvPr/>
        </p:nvSpPr>
        <p:spPr>
          <a:xfrm>
            <a:off x="1378527" y="1560804"/>
            <a:ext cx="3505200" cy="80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accent6">
                    <a:lumMod val="75000"/>
                  </a:schemeClr>
                </a:solidFill>
              </a:rPr>
              <a:t>REABILITAÇÃO VISUAL</a:t>
            </a:r>
          </a:p>
        </p:txBody>
      </p:sp>
      <p:sp>
        <p:nvSpPr>
          <p:cNvPr id="9" name="Seta: para Baixo 8">
            <a:extLst>
              <a:ext uri="{FF2B5EF4-FFF2-40B4-BE49-F238E27FC236}">
                <a16:creationId xmlns:a16="http://schemas.microsoft.com/office/drawing/2014/main" xmlns="" id="{137B0D14-69B7-4AE5-B5CF-C1931BC3BFE2}"/>
              </a:ext>
            </a:extLst>
          </p:cNvPr>
          <p:cNvSpPr/>
          <p:nvPr/>
        </p:nvSpPr>
        <p:spPr>
          <a:xfrm flipH="1">
            <a:off x="2951028" y="2364367"/>
            <a:ext cx="180099" cy="714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Fluxograma: Processo Alternativo 9">
            <a:extLst>
              <a:ext uri="{FF2B5EF4-FFF2-40B4-BE49-F238E27FC236}">
                <a16:creationId xmlns:a16="http://schemas.microsoft.com/office/drawing/2014/main" xmlns="" id="{B759908E-9328-4E17-8242-82B123299653}"/>
              </a:ext>
            </a:extLst>
          </p:cNvPr>
          <p:cNvSpPr/>
          <p:nvPr/>
        </p:nvSpPr>
        <p:spPr>
          <a:xfrm>
            <a:off x="1648691" y="4620705"/>
            <a:ext cx="2812472" cy="11049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>
                <a:solidFill>
                  <a:schemeClr val="accent6">
                    <a:lumMod val="75000"/>
                  </a:schemeClr>
                </a:solidFill>
              </a:rPr>
              <a:t>Todos municípios do Estado</a:t>
            </a:r>
          </a:p>
        </p:txBody>
      </p:sp>
      <p:sp>
        <p:nvSpPr>
          <p:cNvPr id="12" name="Fluxograma: Preparação 11">
            <a:extLst>
              <a:ext uri="{FF2B5EF4-FFF2-40B4-BE49-F238E27FC236}">
                <a16:creationId xmlns:a16="http://schemas.microsoft.com/office/drawing/2014/main" xmlns="" id="{A5D60F3C-1E83-4833-9CC2-5B6EF52EC4FB}"/>
              </a:ext>
            </a:extLst>
          </p:cNvPr>
          <p:cNvSpPr/>
          <p:nvPr/>
        </p:nvSpPr>
        <p:spPr>
          <a:xfrm>
            <a:off x="2064327" y="3079172"/>
            <a:ext cx="1981200" cy="910937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 IV</a:t>
            </a:r>
          </a:p>
        </p:txBody>
      </p:sp>
      <p:sp>
        <p:nvSpPr>
          <p:cNvPr id="14" name="Seta: para Baixo 13">
            <a:extLst>
              <a:ext uri="{FF2B5EF4-FFF2-40B4-BE49-F238E27FC236}">
                <a16:creationId xmlns:a16="http://schemas.microsoft.com/office/drawing/2014/main" xmlns="" id="{4C9CD11B-A94E-4CA5-870F-B9C78AD7AA7B}"/>
              </a:ext>
            </a:extLst>
          </p:cNvPr>
          <p:cNvSpPr/>
          <p:nvPr/>
        </p:nvSpPr>
        <p:spPr>
          <a:xfrm>
            <a:off x="2964878" y="4007428"/>
            <a:ext cx="166249" cy="613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xmlns="" id="{E03C7A77-DC9D-4A8B-B358-E2176A207C89}"/>
              </a:ext>
            </a:extLst>
          </p:cNvPr>
          <p:cNvSpPr/>
          <p:nvPr/>
        </p:nvSpPr>
        <p:spPr>
          <a:xfrm>
            <a:off x="6522025" y="1548574"/>
            <a:ext cx="3886200" cy="803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/>
              <a:t>REABILITAÇÃO INTELECTUAL</a:t>
            </a:r>
          </a:p>
        </p:txBody>
      </p:sp>
      <p:sp>
        <p:nvSpPr>
          <p:cNvPr id="23" name="Seta: para Baixo 22">
            <a:extLst>
              <a:ext uri="{FF2B5EF4-FFF2-40B4-BE49-F238E27FC236}">
                <a16:creationId xmlns:a16="http://schemas.microsoft.com/office/drawing/2014/main" xmlns="" id="{CC3EF39C-2EBE-43E4-9747-932D67BA4E79}"/>
              </a:ext>
            </a:extLst>
          </p:cNvPr>
          <p:cNvSpPr/>
          <p:nvPr/>
        </p:nvSpPr>
        <p:spPr>
          <a:xfrm flipH="1">
            <a:off x="8375077" y="2364367"/>
            <a:ext cx="180099" cy="7148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Fluxograma: Preparação 23">
            <a:extLst>
              <a:ext uri="{FF2B5EF4-FFF2-40B4-BE49-F238E27FC236}">
                <a16:creationId xmlns:a16="http://schemas.microsoft.com/office/drawing/2014/main" xmlns="" id="{0F616D1D-D1FF-4CFF-8CD8-8D483AED27BF}"/>
              </a:ext>
            </a:extLst>
          </p:cNvPr>
          <p:cNvSpPr/>
          <p:nvPr/>
        </p:nvSpPr>
        <p:spPr>
          <a:xfrm>
            <a:off x="7474526" y="3096491"/>
            <a:ext cx="1981200" cy="910937"/>
          </a:xfrm>
          <a:prstGeom prst="flowChartPrepa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 IV</a:t>
            </a:r>
          </a:p>
        </p:txBody>
      </p:sp>
      <p:sp>
        <p:nvSpPr>
          <p:cNvPr id="25" name="Seta: para Baixo 24">
            <a:extLst>
              <a:ext uri="{FF2B5EF4-FFF2-40B4-BE49-F238E27FC236}">
                <a16:creationId xmlns:a16="http://schemas.microsoft.com/office/drawing/2014/main" xmlns="" id="{ADAB4429-656E-4D58-8353-E80526C84949}"/>
              </a:ext>
            </a:extLst>
          </p:cNvPr>
          <p:cNvSpPr/>
          <p:nvPr/>
        </p:nvSpPr>
        <p:spPr>
          <a:xfrm>
            <a:off x="8382001" y="4024747"/>
            <a:ext cx="166249" cy="6132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Fluxograma: Processo Alternativo 25">
            <a:extLst>
              <a:ext uri="{FF2B5EF4-FFF2-40B4-BE49-F238E27FC236}">
                <a16:creationId xmlns:a16="http://schemas.microsoft.com/office/drawing/2014/main" xmlns="" id="{56D13449-1476-4354-9CB5-62B327DE0583}"/>
              </a:ext>
            </a:extLst>
          </p:cNvPr>
          <p:cNvSpPr/>
          <p:nvPr/>
        </p:nvSpPr>
        <p:spPr>
          <a:xfrm>
            <a:off x="6871855" y="4655343"/>
            <a:ext cx="3345872" cy="110490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Médio Norte Araguaia</a:t>
            </a:r>
          </a:p>
          <a:p>
            <a:pPr algn="ctr"/>
            <a:r>
              <a:rPr lang="pt-BR" sz="2000" b="1" dirty="0"/>
              <a:t>Bico do Papagaio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713" y="152486"/>
            <a:ext cx="1626397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057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011D9DEA-5D04-4C93-B20D-8CFB14035B44}"/>
              </a:ext>
            </a:extLst>
          </p:cNvPr>
          <p:cNvSpPr txBox="1">
            <a:spLocks/>
          </p:cNvSpPr>
          <p:nvPr/>
        </p:nvSpPr>
        <p:spPr>
          <a:xfrm>
            <a:off x="2607289" y="1310104"/>
            <a:ext cx="8831395" cy="1999766"/>
          </a:xfrm>
          <a:prstGeom prst="rect">
            <a:avLst/>
          </a:prstGeom>
          <a:solidFill>
            <a:srgbClr val="00B0F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Protocolo de Acesso dos Serviços de Reabilitação Física, Auditiva, Visual e Intelectual  </a:t>
            </a:r>
            <a:endParaRPr lang="pt-B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xmlns="" id="{89A94E0D-1583-4CD4-995D-3C40B17BC6C7}"/>
              </a:ext>
            </a:extLst>
          </p:cNvPr>
          <p:cNvSpPr txBox="1">
            <a:spLocks/>
          </p:cNvSpPr>
          <p:nvPr/>
        </p:nvSpPr>
        <p:spPr>
          <a:xfrm>
            <a:off x="2658805" y="4178718"/>
            <a:ext cx="8728364" cy="1947333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b="1" dirty="0" smtClean="0"/>
          </a:p>
          <a:p>
            <a:pPr algn="ctr"/>
            <a:r>
              <a:rPr lang="pt-BR" b="1" dirty="0" smtClean="0">
                <a:solidFill>
                  <a:schemeClr val="bg1"/>
                </a:solidFill>
              </a:rPr>
              <a:t>Centro Especializado em Reabilitação Luiz Flávio Quinta – CER IV </a:t>
            </a:r>
            <a:endParaRPr lang="pt-BR" b="1" dirty="0">
              <a:solidFill>
                <a:schemeClr val="bg1"/>
              </a:solidFill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346" y="6916"/>
            <a:ext cx="1859885" cy="86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794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xe">
  <a:themeElements>
    <a:clrScheme name="Paralaxe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xe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x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743</TotalTime>
  <Words>1324</Words>
  <Application>Microsoft Office PowerPoint</Application>
  <PresentationFormat>Personalizar</PresentationFormat>
  <Paragraphs>246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Paralaxe</vt:lpstr>
      <vt:lpstr>Centro Especializado em Reabilitação – CER IV</vt:lpstr>
      <vt:lpstr>APRESENTAÇÃO</vt:lpstr>
      <vt:lpstr>OBJETIVO GERAL</vt:lpstr>
      <vt:lpstr>OBJETIVOS ESPECÍFICOS</vt:lpstr>
      <vt:lpstr>POPULAÇÃO DE ABRANGÊNCIA</vt:lpstr>
      <vt:lpstr>META MENSAL DOS ATENDIMENTOS</vt:lpstr>
      <vt:lpstr>ATENDIMENTO DE REABILITAÇÃO</vt:lpstr>
      <vt:lpstr>ATENDIMENTO DE REABILITAÇÃO</vt:lpstr>
      <vt:lpstr>Apresentação do PowerPoint</vt:lpstr>
      <vt:lpstr>Apresentação do PowerPoint</vt:lpstr>
      <vt:lpstr>DADOS GERAIS DO CER IV</vt:lpstr>
      <vt:lpstr>EQUIPE ADMINISTRATIVA</vt:lpstr>
      <vt:lpstr>EQUIPE MULTIPROFISSIONAL</vt:lpstr>
      <vt:lpstr>PERFIL DO PACIENTE A SER ENCAMINHADO AO CER IV</vt:lpstr>
      <vt:lpstr>Apresentação do PowerPoint</vt:lpstr>
      <vt:lpstr>CRITÉRIOS GERAIS PARA ENCAMINHAMENTO CER IV</vt:lpstr>
      <vt:lpstr>REABILITAÇÃO FÍSICA</vt:lpstr>
      <vt:lpstr>Apresentação do PowerPoint</vt:lpstr>
      <vt:lpstr>Apresentação do PowerPoint</vt:lpstr>
      <vt:lpstr>Apresentação do PowerPoint</vt:lpstr>
      <vt:lpstr>Apresentação do PowerPoint</vt:lpstr>
      <vt:lpstr>REABILITAÇÃO INTELECTUAL</vt:lpstr>
      <vt:lpstr>REABILITAÇÃO INTELECTUAL</vt:lpstr>
      <vt:lpstr>REABILITAÇÃO AUDITIVA</vt:lpstr>
      <vt:lpstr>REABILITAÇÃO AUDITIVA</vt:lpstr>
      <vt:lpstr>REABILITAÇÃO VISUAL</vt:lpstr>
      <vt:lpstr>REABILITAÇÃO VISUAL</vt:lpstr>
      <vt:lpstr>FLUXO DE ATENDIMENTO CER IV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Superintendência de Atenção Especializada</dc:title>
  <dc:creator>Ana Paula</dc:creator>
  <cp:lastModifiedBy>saude</cp:lastModifiedBy>
  <cp:revision>66</cp:revision>
  <dcterms:created xsi:type="dcterms:W3CDTF">2017-06-20T16:56:35Z</dcterms:created>
  <dcterms:modified xsi:type="dcterms:W3CDTF">2020-09-26T13:41:56Z</dcterms:modified>
</cp:coreProperties>
</file>