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1" r:id="rId2"/>
    <p:sldId id="323" r:id="rId3"/>
    <p:sldId id="401" r:id="rId4"/>
    <p:sldId id="400" r:id="rId5"/>
    <p:sldId id="402" r:id="rId6"/>
    <p:sldId id="403" r:id="rId7"/>
    <p:sldId id="404" r:id="rId8"/>
    <p:sldId id="405" r:id="rId9"/>
    <p:sldId id="386" r:id="rId1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  <a:srgbClr val="FF9A05"/>
    <a:srgbClr val="009E9A"/>
    <a:srgbClr val="006600"/>
    <a:srgbClr val="CC0000"/>
    <a:srgbClr val="0066FF"/>
    <a:srgbClr val="006666"/>
    <a:srgbClr val="008080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Estilo Claro 1 - Ênfas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Ênfas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2DE63D5-997A-4646-A377-4702673A728D}" styleName="Estilo Claro 2 - Ênfase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Estilo Médio 1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Estilo Claro 1 - Ênfas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Ênfas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Estilo Claro 2 - Ênfas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24" autoAdjust="0"/>
  </p:normalViewPr>
  <p:slideViewPr>
    <p:cSldViewPr snapToGrid="0">
      <p:cViewPr>
        <p:scale>
          <a:sx n="77" d="100"/>
          <a:sy n="77" d="100"/>
        </p:scale>
        <p:origin x="-46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10B0BC-C789-4632-826F-78C1737A0A7E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EBFC6-5CB8-449C-ACEC-C50B47367A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07687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76" y="1610916"/>
            <a:ext cx="9883588" cy="524708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2" name="Imagem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7576" y="0"/>
            <a:ext cx="743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25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2707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35937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7"/>
          <a:stretch/>
        </p:blipFill>
        <p:spPr>
          <a:xfrm>
            <a:off x="9987787" y="180990"/>
            <a:ext cx="2736476" cy="174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78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7" name="Retângulo de cantos arredondados 6"/>
          <p:cNvSpPr/>
          <p:nvPr userDrawn="1"/>
        </p:nvSpPr>
        <p:spPr>
          <a:xfrm>
            <a:off x="4214190" y="6356350"/>
            <a:ext cx="7341705" cy="5016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ATENÇÃO PRIMÁRIA</a:t>
            </a:r>
            <a:r>
              <a:rPr lang="pt-BR" sz="2000" b="1" baseline="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À SAÚDE - TOCANTINS</a:t>
            </a:r>
            <a:endParaRPr lang="pt-BR" sz="20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40"/>
          <a:stretch/>
        </p:blipFill>
        <p:spPr>
          <a:xfrm>
            <a:off x="11416934" y="6332561"/>
            <a:ext cx="725762" cy="49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1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9424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12014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8" name="Retângulo de cantos arredondados 7"/>
          <p:cNvSpPr/>
          <p:nvPr userDrawn="1"/>
        </p:nvSpPr>
        <p:spPr>
          <a:xfrm>
            <a:off x="4214190" y="6356350"/>
            <a:ext cx="7341705" cy="5016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ATENÇÃO PRIMÁRIA</a:t>
            </a:r>
            <a:r>
              <a:rPr lang="pt-BR" sz="2000" b="1" baseline="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À SAÚDE - TOCANTINS</a:t>
            </a:r>
            <a:endParaRPr lang="pt-BR" sz="20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Imagem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40"/>
          <a:stretch/>
        </p:blipFill>
        <p:spPr>
          <a:xfrm>
            <a:off x="11416934" y="6332561"/>
            <a:ext cx="725762" cy="49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8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50634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92171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9939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801FA-6611-45B7-8356-AD3C4C1850BA}" type="datetimeFigureOut">
              <a:rPr lang="pt-BR" smtClean="0"/>
              <a:pPr/>
              <a:t>20/11/2020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7" name="Imagem 1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7576" y="0"/>
            <a:ext cx="743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713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0"/>
          <a:stretch/>
        </p:blipFill>
        <p:spPr>
          <a:xfrm>
            <a:off x="4465508" y="469794"/>
            <a:ext cx="2736476" cy="2311388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="" xmlns:a16="http://schemas.microsoft.com/office/drawing/2014/main" id="{E6CE0653-04F0-4D84-824B-FF12730339DF}"/>
              </a:ext>
            </a:extLst>
          </p:cNvPr>
          <p:cNvSpPr txBox="1">
            <a:spLocks/>
          </p:cNvSpPr>
          <p:nvPr/>
        </p:nvSpPr>
        <p:spPr>
          <a:xfrm>
            <a:off x="1196788" y="3145818"/>
            <a:ext cx="9964270" cy="1774791"/>
          </a:xfrm>
          <a:prstGeom prst="rect">
            <a:avLst/>
          </a:prstGeom>
        </p:spPr>
        <p:txBody>
          <a:bodyPr rtlCol="0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pt-BR" sz="3200" b="1" dirty="0">
                <a:cs typeface="Andalus" pitchFamily="18" charset="-78"/>
              </a:rPr>
              <a:t>Secretaria de Estado da Saúde</a:t>
            </a:r>
            <a:br>
              <a:rPr lang="pt-BR" sz="3200" b="1" dirty="0">
                <a:cs typeface="Andalus" pitchFamily="18" charset="-78"/>
              </a:rPr>
            </a:br>
            <a:r>
              <a:rPr lang="pt-BR" sz="3200" b="1" dirty="0">
                <a:cs typeface="Andalus" pitchFamily="18" charset="-78"/>
              </a:rPr>
              <a:t>Superintendência de Políticas de Atenção à Saúde</a:t>
            </a:r>
            <a:br>
              <a:rPr lang="pt-BR" sz="3200" b="1" dirty="0">
                <a:cs typeface="Andalus" pitchFamily="18" charset="-78"/>
              </a:rPr>
            </a:br>
            <a:r>
              <a:rPr lang="pt-BR" sz="3200" b="1" dirty="0">
                <a:cs typeface="Andalus" pitchFamily="18" charset="-78"/>
              </a:rPr>
              <a:t>Diretoria de </a:t>
            </a:r>
            <a:r>
              <a:rPr lang="pt-BR" sz="3200" b="1" dirty="0" smtClean="0">
                <a:cs typeface="Andalus" pitchFamily="18" charset="-78"/>
              </a:rPr>
              <a:t>Atenção Primária</a:t>
            </a:r>
          </a:p>
          <a:p>
            <a:pPr algn="ctr">
              <a:lnSpc>
                <a:spcPct val="100000"/>
              </a:lnSpc>
              <a:defRPr/>
            </a:pPr>
            <a:r>
              <a:rPr lang="pt-BR" sz="3200" b="1" dirty="0" smtClean="0">
                <a:cs typeface="Andalus" pitchFamily="18" charset="-78"/>
              </a:rPr>
              <a:t>Gerência de Áreas Estratégicas para os Cuidados Primários</a:t>
            </a:r>
          </a:p>
          <a:p>
            <a:pPr algn="ctr">
              <a:lnSpc>
                <a:spcPct val="100000"/>
              </a:lnSpc>
              <a:defRPr/>
            </a:pPr>
            <a:r>
              <a:rPr lang="pt-BR" sz="3200" b="1" dirty="0" smtClean="0">
                <a:cs typeface="Andalus" pitchFamily="18" charset="-78"/>
              </a:rPr>
              <a:t>Área Técnica de Saúde do Homem</a:t>
            </a:r>
            <a:endParaRPr lang="pt-BR" sz="3200" b="1" dirty="0">
              <a:cs typeface="Andalus" pitchFamily="18" charset="-78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957849" y="5759356"/>
            <a:ext cx="7219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000" dirty="0" smtClean="0"/>
              <a:t>Tocantins, novembro de 2020.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238659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-145512" y="0"/>
            <a:ext cx="12365038" cy="6948488"/>
          </a:xfrm>
          <a:prstGeom prst="rect">
            <a:avLst/>
          </a:prstGeom>
          <a:gradFill flip="none" rotWithShape="1">
            <a:gsLst>
              <a:gs pos="100000">
                <a:schemeClr val="accent5">
                  <a:lumMod val="67000"/>
                </a:schemeClr>
              </a:gs>
              <a:gs pos="24000">
                <a:srgbClr val="0070C0"/>
              </a:gs>
              <a:gs pos="41000">
                <a:schemeClr val="accent5">
                  <a:lumMod val="7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+mj-lt"/>
            </a:endParaRPr>
          </a:p>
        </p:txBody>
      </p:sp>
      <p:cxnSp>
        <p:nvCxnSpPr>
          <p:cNvPr id="4" name="Conector reto 3">
            <a:extLst>
              <a:ext uri="{FF2B5EF4-FFF2-40B4-BE49-F238E27FC236}">
                <a16:creationId xmlns="" xmlns:a16="http://schemas.microsoft.com/office/drawing/2014/main" id="{0636AF4F-AE45-41A9-B38B-AF3B5B505675}"/>
              </a:ext>
            </a:extLst>
          </p:cNvPr>
          <p:cNvCxnSpPr/>
          <p:nvPr/>
        </p:nvCxnSpPr>
        <p:spPr>
          <a:xfrm flipV="1">
            <a:off x="11051241" y="1979612"/>
            <a:ext cx="0" cy="510063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ítulo 2"/>
          <p:cNvSpPr txBox="1">
            <a:spLocks/>
          </p:cNvSpPr>
          <p:nvPr/>
        </p:nvSpPr>
        <p:spPr>
          <a:xfrm>
            <a:off x="0" y="2023852"/>
            <a:ext cx="10652234" cy="186717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Saúde</a:t>
            </a:r>
            <a:r>
              <a:rPr kumimoji="0" lang="pt-BR" sz="6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do Homem é todo dia!</a:t>
            </a:r>
            <a:endParaRPr kumimoji="0" lang="pt-BR" sz="6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Subtítulo 3"/>
          <p:cNvSpPr txBox="1">
            <a:spLocks/>
          </p:cNvSpPr>
          <p:nvPr/>
        </p:nvSpPr>
        <p:spPr>
          <a:xfrm>
            <a:off x="1465007" y="3314650"/>
            <a:ext cx="9144000" cy="696911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pt-BR" sz="3600" dirty="0" smtClean="0">
                <a:solidFill>
                  <a:schemeClr val="bg1"/>
                </a:solidFill>
              </a:rPr>
              <a:t>Novembro Azul é campanha de conscientização!</a:t>
            </a: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9" name="Imagem 8" descr="NOV AZU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7837" y="4381758"/>
            <a:ext cx="3688778" cy="182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02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14399" y="395416"/>
            <a:ext cx="10565027" cy="1791730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pt-B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PNAISH: 5 EIXOS </a:t>
            </a:r>
            <a:br>
              <a:rPr lang="pt-B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(ALINHAR AS AÇÕES E PLANOS)</a:t>
            </a:r>
            <a:br>
              <a:rPr lang="pt-B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600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886082" y="2236573"/>
            <a:ext cx="10568632" cy="4039244"/>
          </a:xfrm>
        </p:spPr>
        <p:txBody>
          <a:bodyPr>
            <a:normAutofit fontScale="92500"/>
          </a:bodyPr>
          <a:lstStyle/>
          <a:p>
            <a:pPr marL="457200" lvl="1" indent="0">
              <a:buNone/>
            </a:pPr>
            <a:endParaRPr lang="pt-B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ACESSO E ACOLHIMENTO (GARANTIA DE QUALIDADE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ACIDENTES DE TRÂNSITO E VIOLÊNCIAS;</a:t>
            </a:r>
          </a:p>
          <a:p>
            <a:pPr lvl="2"/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PATERNIDADE E CUIDADO (PRÉ-NATAL DO PARCEIRO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SEXUAL E REPRODUTIVA (IST; INFERTILIDADE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IMPOTÊNCIA...);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DOENÇAS PREVALENTES (CRÔNICAS /CÂNCER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endParaRPr lang="pt-BR" dirty="0"/>
          </a:p>
        </p:txBody>
      </p:sp>
      <p:pic>
        <p:nvPicPr>
          <p:cNvPr id="8" name="Imagem 7" descr="LAÇO AZU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99705" y="251769"/>
            <a:ext cx="190500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939114" y="365125"/>
            <a:ext cx="10515600" cy="1325563"/>
          </a:xfrm>
        </p:spPr>
        <p:txBody>
          <a:bodyPr/>
          <a:lstStyle/>
          <a:p>
            <a:pPr algn="ctr"/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CÂNCER DE PRÓSTATA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198606" y="1531938"/>
            <a:ext cx="10515600" cy="4645025"/>
          </a:xfrm>
        </p:spPr>
        <p:txBody>
          <a:bodyPr>
            <a:normAutofit fontScale="77500" lnSpcReduction="20000"/>
          </a:bodyPr>
          <a:lstStyle/>
          <a:p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29,2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% DOS CÂNCERES MASCULINOS (</a:t>
            </a: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TO: 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TAXA </a:t>
            </a: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BRUTA DE </a:t>
            </a:r>
          </a:p>
          <a:p>
            <a:pPr marL="0" indent="0">
              <a:buNone/>
            </a:pP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MORTALIDADE DE </a:t>
            </a:r>
            <a:r>
              <a:rPr lang="pt-BR" sz="3300" b="1" dirty="0">
                <a:latin typeface="Arial" panose="020B0604020202020204" pitchFamily="34" charset="0"/>
                <a:cs typeface="Arial" panose="020B0604020202020204" pitchFamily="34" charset="0"/>
              </a:rPr>
              <a:t>16,29/100.000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 HOMENS); </a:t>
            </a:r>
          </a:p>
          <a:p>
            <a:endParaRPr lang="pt-B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66 MIL NOVOS </a:t>
            </a: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CASOS/ANO </a:t>
            </a:r>
            <a:r>
              <a:rPr lang="pt-BR" sz="47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</a:t>
            </a: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ALTA 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INCIDÊNCIA;</a:t>
            </a:r>
          </a:p>
          <a:p>
            <a:endParaRPr lang="pt-B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75% DOS CASOS A PARTIR DOS 65 ANOS;</a:t>
            </a:r>
          </a:p>
          <a:p>
            <a:endParaRPr lang="pt-B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FATORES DE RISCO</a:t>
            </a: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pt-B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-GENÉTICA 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E ESTILO DE VIDA (GENÉRICAS P/ C.A</a:t>
            </a: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.);</a:t>
            </a:r>
            <a:endParaRPr lang="pt-B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-OBESIDADE 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AVANÇADA;</a:t>
            </a:r>
          </a:p>
          <a:p>
            <a:pPr marL="914400" lvl="2" indent="0">
              <a:buNone/>
            </a:pP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-QUÍMICOS 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(ARSÊNIO – AGROTÓXICOS</a:t>
            </a: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marL="914400" lvl="2" indent="0">
              <a:buNone/>
            </a:pP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-IST’S;</a:t>
            </a:r>
            <a:endParaRPr lang="pt-B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4" name="Imagem 3" descr="LAÇO AZU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99705" y="523618"/>
            <a:ext cx="190500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 idx="4294967295"/>
          </p:nvPr>
        </p:nvSpPr>
        <p:spPr>
          <a:xfrm>
            <a:off x="741406" y="444286"/>
            <a:ext cx="10515600" cy="1187450"/>
          </a:xfrm>
        </p:spPr>
        <p:txBody>
          <a:bodyPr>
            <a:normAutofit fontScale="90000"/>
          </a:bodyPr>
          <a:lstStyle/>
          <a:p>
            <a:pPr algn="ctr"/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CÂNCER </a:t>
            </a: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DE PÊNIS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dirty="0"/>
              <a:t/>
            </a:r>
            <a:br>
              <a:rPr lang="pt-BR" dirty="0"/>
            </a:br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idx="4294967295"/>
          </p:nvPr>
        </p:nvSpPr>
        <p:spPr>
          <a:xfrm>
            <a:off x="1359243" y="1566648"/>
            <a:ext cx="9688513" cy="4351338"/>
          </a:xfrm>
        </p:spPr>
        <p:txBody>
          <a:bodyPr>
            <a:normAutofit fontScale="55000" lnSpcReduction="20000"/>
          </a:bodyPr>
          <a:lstStyle/>
          <a:p>
            <a:pPr lvl="2"/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CUIDADOS INICIAM NA INFÂNCIA (EX: PREPÚCIO);</a:t>
            </a:r>
          </a:p>
          <a:p>
            <a:pPr lvl="2"/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HIGIENE GERAL E ÍNTIMA;</a:t>
            </a:r>
          </a:p>
          <a:p>
            <a:pPr lvl="2"/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RELAÇÃO CAUSAL COM HPV – VACINAÇÃO SUS;</a:t>
            </a:r>
          </a:p>
          <a:p>
            <a:pPr marL="457200" lvl="1" indent="0">
              <a:buNone/>
            </a:pP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2018/2019: 2 MIL MORTES; 3 MIL AMPUTAÇÕES - 50% DAS </a:t>
            </a:r>
            <a:endParaRPr lang="pt-BR" sz="3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buNone/>
            </a:pPr>
            <a:r>
              <a:rPr lang="pt-BR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CIRURGIAS ACONTECERAM </a:t>
            </a:r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NAS REGIÕES N/NE;</a:t>
            </a:r>
          </a:p>
          <a:p>
            <a:pPr lvl="2"/>
            <a:endParaRPr lang="pt-BR" sz="3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pt-BR" sz="3800" b="1" dirty="0">
                <a:latin typeface="Arial" panose="020B0604020202020204" pitchFamily="34" charset="0"/>
                <a:cs typeface="Arial" panose="020B0604020202020204" pitchFamily="34" charset="0"/>
              </a:rPr>
              <a:t>PORTARIA Nº3.069, DE 11/11/2020</a:t>
            </a:r>
            <a:r>
              <a:rPr lang="pt-BR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2">
              <a:buNone/>
            </a:pPr>
            <a:endParaRPr lang="pt-BR" sz="3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	PROJETO </a:t>
            </a:r>
            <a:r>
              <a:rPr lang="pt-BR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PILOTO: </a:t>
            </a:r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PARANÃ E NOVO ACORDO: </a:t>
            </a:r>
            <a:r>
              <a:rPr lang="pt-BR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R$54.054,05</a:t>
            </a:r>
            <a:r>
              <a:rPr lang="pt-BR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(CUSTEIO</a:t>
            </a:r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marL="914400" lvl="2" indent="0">
              <a:buNone/>
            </a:pP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r>
              <a:rPr lang="pt-BR" sz="3800" dirty="0">
                <a:latin typeface="Arial" panose="020B0604020202020204" pitchFamily="34" charset="0"/>
                <a:cs typeface="Arial" panose="020B0604020202020204" pitchFamily="34" charset="0"/>
              </a:rPr>
              <a:t>	RECUSOS DE CUSTEIO PARA O ESTADO </a:t>
            </a:r>
            <a:r>
              <a:rPr lang="pt-BR" sz="3800" b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pt-BR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R$150.000,00.</a:t>
            </a: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4" name="Imagem 3" descr="LAÇO AZU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99705" y="251769"/>
            <a:ext cx="190500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algn="ctr"/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CÂNCER DE BOCA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056847" y="1689700"/>
            <a:ext cx="9236332" cy="4351338"/>
          </a:xfrm>
        </p:spPr>
        <p:txBody>
          <a:bodyPr>
            <a:normAutofit fontScale="92500"/>
          </a:bodyPr>
          <a:lstStyle/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INCIDÊNCIA MAIS COMUM EM HOMENS ACIMA DE 40 ANOS DE IDADE;</a:t>
            </a:r>
          </a:p>
          <a:p>
            <a:pPr marL="0" indent="0">
              <a:buNone/>
            </a:pP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MAIORIA DOS DIAGNÓSTICOS SÃO 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TARDIOS COM ESTADIAMENTO AVCANÇADO;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MORTALIDADE </a:t>
            </a:r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4X MAIOR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EM 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HOMENS QUE EM MULHERES;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FATORES DE RISCO </a:t>
            </a:r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+ COMUNS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 FUMO 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E O ÁLCOOL ( 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DROGAS: 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CRACK / NARGUILÉ) PROTESES TRAUMÁTICAS 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 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UBS 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CEO </a:t>
            </a:r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=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TROCAR POR NOVA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dirty="0"/>
          </a:p>
        </p:txBody>
      </p:sp>
      <p:pic>
        <p:nvPicPr>
          <p:cNvPr id="4" name="Imagem 3" descr="LAÇO AZU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99705" y="251769"/>
            <a:ext cx="19050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006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050324" y="451622"/>
            <a:ext cx="903279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CARTÃO DE SAÚDE DO(A) CAMINHONEIRO(A</a:t>
            </a:r>
            <a:r>
              <a:rPr lang="pt-B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CNH D / E</a:t>
            </a:r>
            <a:endParaRPr lang="pt-B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075037" y="1763842"/>
            <a:ext cx="8773298" cy="4351338"/>
          </a:xfrm>
        </p:spPr>
        <p:txBody>
          <a:bodyPr/>
          <a:lstStyle/>
          <a:p>
            <a:r>
              <a:rPr lang="pt-BR" dirty="0"/>
              <a:t>ACOMPANHAMENTO DE FORMA ITINERANTE DE DOENÇAS E CONDIÇÕES </a:t>
            </a:r>
            <a:r>
              <a:rPr lang="pt-BR" dirty="0" smtClean="0"/>
              <a:t>CRÔNICAS</a:t>
            </a:r>
            <a:r>
              <a:rPr lang="pt-BR" dirty="0"/>
              <a:t> </a:t>
            </a:r>
            <a:r>
              <a:rPr lang="pt-BR" dirty="0" smtClean="0"/>
              <a:t>E</a:t>
            </a:r>
            <a:r>
              <a:rPr lang="pt-BR" dirty="0" smtClean="0"/>
              <a:t> </a:t>
            </a:r>
            <a:r>
              <a:rPr lang="pt-BR" dirty="0"/>
              <a:t>DE URGÊNCIAS E </a:t>
            </a:r>
            <a:r>
              <a:rPr lang="pt-BR" dirty="0" smtClean="0"/>
              <a:t>EMERGÊNCIAS MÉDICAS E ODONTOLÓGICAS;</a:t>
            </a:r>
            <a:endParaRPr lang="pt-BR" dirty="0"/>
          </a:p>
          <a:p>
            <a:endParaRPr lang="pt-BR" dirty="0"/>
          </a:p>
          <a:p>
            <a:r>
              <a:rPr lang="pt-BR" dirty="0"/>
              <a:t>DURANTE SEU PERÍODO DE TRABALHO NAS ESTRADAS, PODERÁ SER ATENDIDO EM QUALQUER UNIDADE DE SAÚDE DO PAÍS;</a:t>
            </a:r>
          </a:p>
          <a:p>
            <a:endParaRPr lang="pt-BR" dirty="0"/>
          </a:p>
          <a:p>
            <a:r>
              <a:rPr lang="pt-BR" dirty="0"/>
              <a:t>SERÁ FORNECIDO INICIALMENTE PELO MS;</a:t>
            </a:r>
          </a:p>
        </p:txBody>
      </p:sp>
      <p:pic>
        <p:nvPicPr>
          <p:cNvPr id="4" name="Imagem 3" descr="LAÇO AZU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99705" y="251769"/>
            <a:ext cx="19050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062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790832" y="550477"/>
            <a:ext cx="8909222" cy="1325563"/>
          </a:xfrm>
        </p:spPr>
        <p:txBody>
          <a:bodyPr>
            <a:normAutofit/>
          </a:bodyPr>
          <a:lstStyle/>
          <a:p>
            <a:pPr algn="ctr"/>
            <a:r>
              <a:rPr lang="pt-BR" sz="4000" b="1" u="sng" dirty="0" smtClean="0"/>
              <a:t>IMPORTANTE PARA PENSAR </a:t>
            </a:r>
            <a:br>
              <a:rPr lang="pt-BR" sz="4000" b="1" u="sng" dirty="0" smtClean="0"/>
            </a:br>
            <a:r>
              <a:rPr lang="pt-BR" sz="40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SAÚDE DO HOMEM</a:t>
            </a:r>
            <a:endParaRPr lang="pt-BR" sz="4000" b="1" u="sng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81633" y="2196327"/>
            <a:ext cx="9830529" cy="4351338"/>
          </a:xfrm>
        </p:spPr>
        <p:txBody>
          <a:bodyPr>
            <a:normAutofit lnSpcReduction="10000"/>
          </a:bodyPr>
          <a:lstStyle/>
          <a:p>
            <a:r>
              <a:rPr lang="pt-BR" dirty="0"/>
              <a:t>CUIDADO E AUTO CUIDADO NO CICLO DE VIDA MASCULINO: PREVENÇÃO E PROMOÇÃO DESDE A INFÂNCIA ATÉ A FASE IDOSA);</a:t>
            </a:r>
          </a:p>
          <a:p>
            <a:endParaRPr lang="pt-BR" dirty="0"/>
          </a:p>
          <a:p>
            <a:r>
              <a:rPr lang="pt-BR" dirty="0"/>
              <a:t>PENSAR E PLANEJAR AÇÕES PARA A PROMOÇÃO DO </a:t>
            </a:r>
            <a:r>
              <a:rPr lang="pt-BR" b="1" dirty="0"/>
              <a:t>ENVELHECIMENTO SAUDÁVEL DO </a:t>
            </a:r>
            <a:r>
              <a:rPr lang="pt-BR" b="1" dirty="0" smtClean="0"/>
              <a:t>HOMEM</a:t>
            </a:r>
            <a:r>
              <a:rPr lang="pt-BR" dirty="0" smtClean="0"/>
              <a:t>;</a:t>
            </a:r>
            <a:endParaRPr lang="pt-BR" dirty="0"/>
          </a:p>
          <a:p>
            <a:endParaRPr lang="pt-BR" dirty="0"/>
          </a:p>
          <a:p>
            <a:r>
              <a:rPr lang="pt-BR" dirty="0"/>
              <a:t>RELAÇÃO DE </a:t>
            </a:r>
            <a:r>
              <a:rPr lang="pt-BR" dirty="0" smtClean="0"/>
              <a:t>MASCULINIDADE E </a:t>
            </a:r>
            <a:r>
              <a:rPr lang="pt-BR" dirty="0"/>
              <a:t>ADOECIMENTO;</a:t>
            </a:r>
          </a:p>
          <a:p>
            <a:pPr marL="0" indent="0">
              <a:buNone/>
            </a:pPr>
            <a:endParaRPr lang="pt-BR" dirty="0"/>
          </a:p>
          <a:p>
            <a:r>
              <a:rPr lang="pt-BR" dirty="0" smtClean="0"/>
              <a:t>TRATAR </a:t>
            </a:r>
            <a:r>
              <a:rPr lang="pt-BR" dirty="0"/>
              <a:t>O SOFRIMENTO FÍSICO E </a:t>
            </a:r>
            <a:r>
              <a:rPr lang="pt-BR" dirty="0" smtClean="0"/>
              <a:t>MENTAL.</a:t>
            </a:r>
            <a:endParaRPr lang="pt-BR" dirty="0"/>
          </a:p>
          <a:p>
            <a:endParaRPr lang="pt-BR" dirty="0"/>
          </a:p>
        </p:txBody>
      </p:sp>
      <p:pic>
        <p:nvPicPr>
          <p:cNvPr id="4" name="Imagem 3" descr="LAÇO AZU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99705" y="251769"/>
            <a:ext cx="19050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636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1548580" y="3491094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latin typeface="+mj-lt"/>
                <a:ea typeface="+mj-ea"/>
                <a:cs typeface="Andalus" pitchFamily="18" charset="-78"/>
              </a:rPr>
              <a:t>Superintendência de Políticas de Atenção à Saúde</a:t>
            </a:r>
          </a:p>
          <a:p>
            <a:pPr algn="ctr"/>
            <a:r>
              <a:rPr lang="pt-BR" sz="2400" b="1" dirty="0" smtClean="0">
                <a:latin typeface="+mj-lt"/>
                <a:ea typeface="+mj-ea"/>
                <a:cs typeface="Andalus" pitchFamily="18" charset="-78"/>
              </a:rPr>
              <a:t>Diretoria de Atenção Primária</a:t>
            </a:r>
          </a:p>
          <a:p>
            <a:pPr algn="ctr"/>
            <a:r>
              <a:rPr lang="pt-BR" sz="2400" b="1" dirty="0" smtClean="0">
                <a:latin typeface="+mj-lt"/>
                <a:ea typeface="+mj-ea"/>
                <a:cs typeface="Andalus" pitchFamily="18" charset="-78"/>
              </a:rPr>
              <a:t>Gerência de </a:t>
            </a:r>
            <a:r>
              <a:rPr lang="pt-BR" sz="2400" b="1" dirty="0">
                <a:latin typeface="+mj-lt"/>
                <a:ea typeface="+mj-ea"/>
                <a:cs typeface="Andalus" pitchFamily="18" charset="-78"/>
              </a:rPr>
              <a:t>Á</a:t>
            </a:r>
            <a:r>
              <a:rPr lang="pt-BR" sz="2400" b="1" dirty="0" smtClean="0">
                <a:latin typeface="+mj-lt"/>
                <a:ea typeface="+mj-ea"/>
                <a:cs typeface="Andalus" pitchFamily="18" charset="-78"/>
              </a:rPr>
              <a:t>reas Estratégicas para os Cuidados Primários</a:t>
            </a:r>
            <a:endParaRPr lang="pt-BR" sz="2400" b="1" dirty="0">
              <a:latin typeface="+mj-lt"/>
              <a:ea typeface="+mj-ea"/>
              <a:cs typeface="Andalus" pitchFamily="18" charset="-78"/>
            </a:endParaRPr>
          </a:p>
          <a:p>
            <a:pPr algn="ctr"/>
            <a:r>
              <a:rPr lang="pt-BR" sz="2400" b="1" dirty="0" smtClean="0">
                <a:latin typeface="+mj-lt"/>
                <a:ea typeface="+mj-ea"/>
                <a:cs typeface="Andalus" pitchFamily="18" charset="-78"/>
              </a:rPr>
              <a:t>Área Técnica de Saúde do Homem</a:t>
            </a:r>
          </a:p>
          <a:p>
            <a:pPr algn="ctr"/>
            <a:r>
              <a:rPr lang="pt-BR" sz="2400" b="1" dirty="0" smtClean="0">
                <a:latin typeface="+mj-lt"/>
                <a:ea typeface="+mj-ea"/>
                <a:cs typeface="Andalus" pitchFamily="18" charset="-78"/>
              </a:rPr>
              <a:t>63-3218-2732</a:t>
            </a:r>
          </a:p>
          <a:p>
            <a:pPr algn="ctr"/>
            <a:r>
              <a:rPr lang="pt-BR" sz="2400" b="1" dirty="0" smtClean="0">
                <a:latin typeface="+mj-lt"/>
                <a:ea typeface="+mj-ea"/>
                <a:cs typeface="Andalus" pitchFamily="18" charset="-78"/>
              </a:rPr>
              <a:t>homemtocantins@gmail.com</a:t>
            </a:r>
            <a:endParaRPr lang="pt-BR" sz="2400" b="1" dirty="0">
              <a:latin typeface="+mj-lt"/>
              <a:ea typeface="+mj-ea"/>
              <a:cs typeface="Andalus" pitchFamily="18" charset="-78"/>
            </a:endParaRPr>
          </a:p>
        </p:txBody>
      </p:sp>
      <p:pic>
        <p:nvPicPr>
          <p:cNvPr id="4" name="Imagem 3" descr="LAÇO AZU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9867" y="523618"/>
            <a:ext cx="2245841" cy="282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6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3538</TotalTime>
  <Words>366</Words>
  <Application>Microsoft Office PowerPoint</Application>
  <PresentationFormat>Personalizar</PresentationFormat>
  <Paragraphs>75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0" baseType="lpstr">
      <vt:lpstr>Tema do Office</vt:lpstr>
      <vt:lpstr>Apresentação do PowerPoint</vt:lpstr>
      <vt:lpstr>Apresentação do PowerPoint</vt:lpstr>
      <vt:lpstr>  PNAISH: 5 EIXOS   (ALINHAR AS AÇÕES E PLANOS) </vt:lpstr>
      <vt:lpstr>CÂNCER DE PRÓSTATA</vt:lpstr>
      <vt:lpstr> CÂNCER DE PÊNIS  </vt:lpstr>
      <vt:lpstr>CÂNCER DE BOCA</vt:lpstr>
      <vt:lpstr>CARTÃO DE SAÚDE DO(A) CAMINHONEIRO(A) CNH D / E</vt:lpstr>
      <vt:lpstr>IMPORTANTE PARA PENSAR  SAÚDE DO HOMEM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Laudecy Alves do Carmo Soares</dc:creator>
  <cp:lastModifiedBy>ENTREVISTA-MINDS</cp:lastModifiedBy>
  <cp:revision>383</cp:revision>
  <dcterms:created xsi:type="dcterms:W3CDTF">2019-05-01T20:21:08Z</dcterms:created>
  <dcterms:modified xsi:type="dcterms:W3CDTF">2020-11-20T18:11:13Z</dcterms:modified>
</cp:coreProperties>
</file>