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70" r:id="rId4"/>
    <p:sldId id="271" r:id="rId5"/>
    <p:sldId id="272" r:id="rId6"/>
    <p:sldId id="274" r:id="rId7"/>
    <p:sldId id="273" r:id="rId8"/>
    <p:sldId id="275" r:id="rId9"/>
    <p:sldId id="276" r:id="rId10"/>
    <p:sldId id="263"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290" r:id="rId25"/>
    <p:sldId id="291" r:id="rId26"/>
    <p:sldId id="292" r:id="rId27"/>
    <p:sldId id="293" r:id="rId28"/>
    <p:sldId id="294" r:id="rId29"/>
    <p:sldId id="295" r:id="rId30"/>
    <p:sldId id="296" r:id="rId31"/>
    <p:sldId id="297" r:id="rId32"/>
    <p:sldId id="268" r:id="rId33"/>
    <p:sldId id="298" r:id="rId34"/>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3333FF"/>
    <a:srgbClr val="FFCC66"/>
    <a:srgbClr val="33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10" d="100"/>
          <a:sy n="110" d="100"/>
        </p:scale>
        <p:origin x="-163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30A9C9-A560-484C-A4F0-F6F8D21BE403}" type="doc">
      <dgm:prSet loTypeId="urn:microsoft.com/office/officeart/2005/8/layout/hierarchy3" loCatId="hierarchy" qsTypeId="urn:microsoft.com/office/officeart/2005/8/quickstyle/simple1" qsCatId="simple" csTypeId="urn:microsoft.com/office/officeart/2005/8/colors/colorful5" csCatId="colorful" phldr="1"/>
      <dgm:spPr/>
      <dgm:t>
        <a:bodyPr/>
        <a:lstStyle/>
        <a:p>
          <a:endParaRPr lang="pt-BR"/>
        </a:p>
      </dgm:t>
    </dgm:pt>
    <dgm:pt modelId="{4D85244D-EB12-4622-9033-A8F8ECCDC309}">
      <dgm:prSet custT="1"/>
      <dgm:spPr>
        <a:solidFill>
          <a:srgbClr val="FFC000"/>
        </a:solidFill>
      </dgm:spPr>
      <dgm:t>
        <a:bodyPr/>
        <a:lstStyle/>
        <a:p>
          <a:pPr marL="0" marR="0" indent="0" defTabSz="914400" rtl="0" eaLnBrk="1" fontAlgn="auto" latinLnBrk="0" hangingPunct="1">
            <a:lnSpc>
              <a:spcPct val="100000"/>
            </a:lnSpc>
            <a:spcBef>
              <a:spcPts val="0"/>
            </a:spcBef>
            <a:spcAft>
              <a:spcPts val="0"/>
            </a:spcAft>
            <a:buClrTx/>
            <a:buSzTx/>
            <a:buFontTx/>
            <a:buNone/>
            <a:tabLst/>
            <a:defRPr/>
          </a:pPr>
          <a:r>
            <a:rPr lang="pt-PT" sz="4000" dirty="0" smtClean="0">
              <a:solidFill>
                <a:schemeClr val="tx1"/>
              </a:solidFill>
            </a:rPr>
            <a:t>Atividades estratégicas para alcance das metas dos Indicadores de Pactuação Interfederativa para o ano 2021 </a:t>
          </a:r>
          <a:endParaRPr lang="pt-BR" sz="4500" b="1" dirty="0">
            <a:solidFill>
              <a:schemeClr val="tx1"/>
            </a:solidFill>
          </a:endParaRPr>
        </a:p>
      </dgm:t>
    </dgm:pt>
    <dgm:pt modelId="{0EC96BDF-B17E-4A14-A0B3-D6A0683E7095}" type="parTrans" cxnId="{FC79F9FF-B683-4EFD-8FD7-3B34A6480957}">
      <dgm:prSet/>
      <dgm:spPr/>
      <dgm:t>
        <a:bodyPr/>
        <a:lstStyle/>
        <a:p>
          <a:endParaRPr lang="pt-BR">
            <a:solidFill>
              <a:schemeClr val="tx1"/>
            </a:solidFill>
          </a:endParaRPr>
        </a:p>
      </dgm:t>
    </dgm:pt>
    <dgm:pt modelId="{32D76372-765E-4457-AF37-E19CBDE2626F}" type="sibTrans" cxnId="{FC79F9FF-B683-4EFD-8FD7-3B34A6480957}">
      <dgm:prSet/>
      <dgm:spPr/>
      <dgm:t>
        <a:bodyPr/>
        <a:lstStyle/>
        <a:p>
          <a:endParaRPr lang="pt-BR">
            <a:solidFill>
              <a:schemeClr val="tx1"/>
            </a:solidFill>
          </a:endParaRPr>
        </a:p>
      </dgm:t>
    </dgm:pt>
    <dgm:pt modelId="{21FC0084-954A-4C46-AC8F-4C6F875F473F}" type="pres">
      <dgm:prSet presAssocID="{4330A9C9-A560-484C-A4F0-F6F8D21BE403}" presName="diagram" presStyleCnt="0">
        <dgm:presLayoutVars>
          <dgm:chPref val="1"/>
          <dgm:dir/>
          <dgm:animOne val="branch"/>
          <dgm:animLvl val="lvl"/>
          <dgm:resizeHandles/>
        </dgm:presLayoutVars>
      </dgm:prSet>
      <dgm:spPr/>
      <dgm:t>
        <a:bodyPr/>
        <a:lstStyle/>
        <a:p>
          <a:endParaRPr lang="pt-BR"/>
        </a:p>
      </dgm:t>
    </dgm:pt>
    <dgm:pt modelId="{3541EDED-3EA3-439A-A66B-C37B5474249A}" type="pres">
      <dgm:prSet presAssocID="{4D85244D-EB12-4622-9033-A8F8ECCDC309}" presName="root" presStyleCnt="0"/>
      <dgm:spPr/>
    </dgm:pt>
    <dgm:pt modelId="{D03C5B35-0622-4578-8CD4-1AF61E5F51F7}" type="pres">
      <dgm:prSet presAssocID="{4D85244D-EB12-4622-9033-A8F8ECCDC309}" presName="rootComposite" presStyleCnt="0"/>
      <dgm:spPr/>
    </dgm:pt>
    <dgm:pt modelId="{FE78DF21-6FED-45A2-B4C7-B3EE5314FEB8}" type="pres">
      <dgm:prSet presAssocID="{4D85244D-EB12-4622-9033-A8F8ECCDC309}" presName="rootText" presStyleLbl="node1" presStyleIdx="0" presStyleCnt="1" custScaleX="122402" custLinFactNeighborY="-2366"/>
      <dgm:spPr/>
      <dgm:t>
        <a:bodyPr/>
        <a:lstStyle/>
        <a:p>
          <a:endParaRPr lang="pt-BR"/>
        </a:p>
      </dgm:t>
    </dgm:pt>
    <dgm:pt modelId="{A288C68A-5E95-47A2-B706-081857AFAEEA}" type="pres">
      <dgm:prSet presAssocID="{4D85244D-EB12-4622-9033-A8F8ECCDC309}" presName="rootConnector" presStyleLbl="node1" presStyleIdx="0" presStyleCnt="1"/>
      <dgm:spPr/>
      <dgm:t>
        <a:bodyPr/>
        <a:lstStyle/>
        <a:p>
          <a:endParaRPr lang="pt-BR"/>
        </a:p>
      </dgm:t>
    </dgm:pt>
    <dgm:pt modelId="{D66DF2B3-0C29-4299-8A65-0CEC53DE7D30}" type="pres">
      <dgm:prSet presAssocID="{4D85244D-EB12-4622-9033-A8F8ECCDC309}" presName="childShape" presStyleCnt="0"/>
      <dgm:spPr/>
    </dgm:pt>
  </dgm:ptLst>
  <dgm:cxnLst>
    <dgm:cxn modelId="{EA70FF39-7304-48F8-8E39-6E40DE3E3F23}" type="presOf" srcId="{4330A9C9-A560-484C-A4F0-F6F8D21BE403}" destId="{21FC0084-954A-4C46-AC8F-4C6F875F473F}" srcOrd="0" destOrd="0" presId="urn:microsoft.com/office/officeart/2005/8/layout/hierarchy3"/>
    <dgm:cxn modelId="{FC79F9FF-B683-4EFD-8FD7-3B34A6480957}" srcId="{4330A9C9-A560-484C-A4F0-F6F8D21BE403}" destId="{4D85244D-EB12-4622-9033-A8F8ECCDC309}" srcOrd="0" destOrd="0" parTransId="{0EC96BDF-B17E-4A14-A0B3-D6A0683E7095}" sibTransId="{32D76372-765E-4457-AF37-E19CBDE2626F}"/>
    <dgm:cxn modelId="{A69B6E9F-6E1A-4E31-81CF-A63AE479EE3C}" type="presOf" srcId="{4D85244D-EB12-4622-9033-A8F8ECCDC309}" destId="{A288C68A-5E95-47A2-B706-081857AFAEEA}" srcOrd="1" destOrd="0" presId="urn:microsoft.com/office/officeart/2005/8/layout/hierarchy3"/>
    <dgm:cxn modelId="{E68F047C-2398-4243-B96B-F41078AC02A9}" type="presOf" srcId="{4D85244D-EB12-4622-9033-A8F8ECCDC309}" destId="{FE78DF21-6FED-45A2-B4C7-B3EE5314FEB8}" srcOrd="0" destOrd="0" presId="urn:microsoft.com/office/officeart/2005/8/layout/hierarchy3"/>
    <dgm:cxn modelId="{615A5954-4D47-4EC3-A048-F2F5C978A0A1}" type="presParOf" srcId="{21FC0084-954A-4C46-AC8F-4C6F875F473F}" destId="{3541EDED-3EA3-439A-A66B-C37B5474249A}" srcOrd="0" destOrd="0" presId="urn:microsoft.com/office/officeart/2005/8/layout/hierarchy3"/>
    <dgm:cxn modelId="{8F4C3649-F588-4A01-8B58-BEFFB4C3811D}" type="presParOf" srcId="{3541EDED-3EA3-439A-A66B-C37B5474249A}" destId="{D03C5B35-0622-4578-8CD4-1AF61E5F51F7}" srcOrd="0" destOrd="0" presId="urn:microsoft.com/office/officeart/2005/8/layout/hierarchy3"/>
    <dgm:cxn modelId="{D93A798B-2DE4-4564-A057-BD4D62D30E50}" type="presParOf" srcId="{D03C5B35-0622-4578-8CD4-1AF61E5F51F7}" destId="{FE78DF21-6FED-45A2-B4C7-B3EE5314FEB8}" srcOrd="0" destOrd="0" presId="urn:microsoft.com/office/officeart/2005/8/layout/hierarchy3"/>
    <dgm:cxn modelId="{64B264C4-3E11-44CB-BF80-CE64E5E103CF}" type="presParOf" srcId="{D03C5B35-0622-4578-8CD4-1AF61E5F51F7}" destId="{A288C68A-5E95-47A2-B706-081857AFAEEA}" srcOrd="1" destOrd="0" presId="urn:microsoft.com/office/officeart/2005/8/layout/hierarchy3"/>
    <dgm:cxn modelId="{854A0C7F-4709-4EEA-B4FB-8EB38A8559EB}" type="presParOf" srcId="{3541EDED-3EA3-439A-A66B-C37B5474249A}" destId="{D66DF2B3-0C29-4299-8A65-0CEC53DE7D30}"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330A9C9-A560-484C-A4F0-F6F8D21BE403}" type="doc">
      <dgm:prSet loTypeId="urn:microsoft.com/office/officeart/2005/8/layout/hierarchy3" loCatId="hierarchy" qsTypeId="urn:microsoft.com/office/officeart/2005/8/quickstyle/simple1" qsCatId="simple" csTypeId="urn:microsoft.com/office/officeart/2005/8/colors/colorful5" csCatId="colorful" phldr="1"/>
      <dgm:spPr/>
      <dgm:t>
        <a:bodyPr/>
        <a:lstStyle/>
        <a:p>
          <a:endParaRPr lang="pt-BR"/>
        </a:p>
      </dgm:t>
    </dgm:pt>
    <dgm:pt modelId="{4D85244D-EB12-4622-9033-A8F8ECCDC309}">
      <dgm:prSet custT="1"/>
      <dgm:spPr>
        <a:solidFill>
          <a:srgbClr val="FFC000"/>
        </a:solidFill>
      </dgm:spPr>
      <dgm:t>
        <a:bodyPr/>
        <a:lstStyle/>
        <a:p>
          <a:pPr marL="0" marR="0" indent="0" defTabSz="914400" rtl="0" eaLnBrk="1" fontAlgn="auto" latinLnBrk="0" hangingPunct="1">
            <a:lnSpc>
              <a:spcPct val="100000"/>
            </a:lnSpc>
            <a:spcBef>
              <a:spcPts val="0"/>
            </a:spcBef>
            <a:spcAft>
              <a:spcPts val="0"/>
            </a:spcAft>
            <a:buClrTx/>
            <a:buSzTx/>
            <a:buFontTx/>
            <a:buNone/>
            <a:tabLst/>
            <a:defRPr/>
          </a:pPr>
          <a:r>
            <a:rPr lang="pt-BR" sz="3200" spc="-1" dirty="0" smtClean="0">
              <a:solidFill>
                <a:srgbClr val="000000"/>
              </a:solidFill>
            </a:rPr>
            <a:t>COLOCAMOS PARA PACTUAÇÃO: </a:t>
          </a:r>
        </a:p>
        <a:p>
          <a:pPr marL="0" marR="0" indent="0" defTabSz="914400" rtl="0" eaLnBrk="1" fontAlgn="auto" latinLnBrk="0" hangingPunct="1">
            <a:lnSpc>
              <a:spcPct val="100000"/>
            </a:lnSpc>
            <a:spcBef>
              <a:spcPts val="0"/>
            </a:spcBef>
            <a:spcAft>
              <a:spcPts val="0"/>
            </a:spcAft>
            <a:buClrTx/>
            <a:buSzTx/>
            <a:buFontTx/>
            <a:buNone/>
            <a:tabLst/>
            <a:defRPr/>
          </a:pPr>
          <a:endParaRPr lang="pt-BR" sz="3200" spc="-1" dirty="0" smtClean="0">
            <a:solidFill>
              <a:srgbClr val="000000"/>
            </a:solidFill>
          </a:endParaRPr>
        </a:p>
        <a:p>
          <a:pPr marL="0" marR="0" indent="0" defTabSz="914400" rtl="0" eaLnBrk="1" fontAlgn="auto" latinLnBrk="0" hangingPunct="1">
            <a:lnSpc>
              <a:spcPct val="100000"/>
            </a:lnSpc>
            <a:spcBef>
              <a:spcPts val="0"/>
            </a:spcBef>
            <a:spcAft>
              <a:spcPts val="0"/>
            </a:spcAft>
            <a:buClrTx/>
            <a:buSzTx/>
            <a:buFontTx/>
            <a:buNone/>
            <a:tabLst/>
            <a:defRPr/>
          </a:pPr>
          <a:r>
            <a:rPr lang="pt-PT" sz="3200" dirty="0" smtClean="0">
              <a:solidFill>
                <a:schemeClr val="tx1"/>
              </a:solidFill>
            </a:rPr>
            <a:t>As  atividades estratégicas sugeridas para  alcance das metas dos Indicadoresde Pactuação Interfederativa para o ano 2021.</a:t>
          </a:r>
          <a:endParaRPr lang="pt-BR" sz="3200" b="0" dirty="0">
            <a:solidFill>
              <a:schemeClr val="tx1"/>
            </a:solidFill>
          </a:endParaRPr>
        </a:p>
      </dgm:t>
    </dgm:pt>
    <dgm:pt modelId="{0EC96BDF-B17E-4A14-A0B3-D6A0683E7095}" type="parTrans" cxnId="{FC79F9FF-B683-4EFD-8FD7-3B34A6480957}">
      <dgm:prSet/>
      <dgm:spPr/>
      <dgm:t>
        <a:bodyPr/>
        <a:lstStyle/>
        <a:p>
          <a:endParaRPr lang="pt-BR" sz="3200" b="0">
            <a:solidFill>
              <a:schemeClr val="tx1"/>
            </a:solidFill>
          </a:endParaRPr>
        </a:p>
      </dgm:t>
    </dgm:pt>
    <dgm:pt modelId="{32D76372-765E-4457-AF37-E19CBDE2626F}" type="sibTrans" cxnId="{FC79F9FF-B683-4EFD-8FD7-3B34A6480957}">
      <dgm:prSet/>
      <dgm:spPr/>
      <dgm:t>
        <a:bodyPr/>
        <a:lstStyle/>
        <a:p>
          <a:endParaRPr lang="pt-BR" sz="3200" b="0">
            <a:solidFill>
              <a:schemeClr val="tx1"/>
            </a:solidFill>
          </a:endParaRPr>
        </a:p>
      </dgm:t>
    </dgm:pt>
    <dgm:pt modelId="{21FC0084-954A-4C46-AC8F-4C6F875F473F}" type="pres">
      <dgm:prSet presAssocID="{4330A9C9-A560-484C-A4F0-F6F8D21BE403}" presName="diagram" presStyleCnt="0">
        <dgm:presLayoutVars>
          <dgm:chPref val="1"/>
          <dgm:dir/>
          <dgm:animOne val="branch"/>
          <dgm:animLvl val="lvl"/>
          <dgm:resizeHandles/>
        </dgm:presLayoutVars>
      </dgm:prSet>
      <dgm:spPr/>
      <dgm:t>
        <a:bodyPr/>
        <a:lstStyle/>
        <a:p>
          <a:endParaRPr lang="pt-BR"/>
        </a:p>
      </dgm:t>
    </dgm:pt>
    <dgm:pt modelId="{3541EDED-3EA3-439A-A66B-C37B5474249A}" type="pres">
      <dgm:prSet presAssocID="{4D85244D-EB12-4622-9033-A8F8ECCDC309}" presName="root" presStyleCnt="0"/>
      <dgm:spPr/>
    </dgm:pt>
    <dgm:pt modelId="{D03C5B35-0622-4578-8CD4-1AF61E5F51F7}" type="pres">
      <dgm:prSet presAssocID="{4D85244D-EB12-4622-9033-A8F8ECCDC309}" presName="rootComposite" presStyleCnt="0"/>
      <dgm:spPr/>
    </dgm:pt>
    <dgm:pt modelId="{FE78DF21-6FED-45A2-B4C7-B3EE5314FEB8}" type="pres">
      <dgm:prSet presAssocID="{4D85244D-EB12-4622-9033-A8F8ECCDC309}" presName="rootText" presStyleLbl="node1" presStyleIdx="0" presStyleCnt="1" custLinFactNeighborY="-2366"/>
      <dgm:spPr/>
      <dgm:t>
        <a:bodyPr/>
        <a:lstStyle/>
        <a:p>
          <a:endParaRPr lang="pt-BR"/>
        </a:p>
      </dgm:t>
    </dgm:pt>
    <dgm:pt modelId="{A288C68A-5E95-47A2-B706-081857AFAEEA}" type="pres">
      <dgm:prSet presAssocID="{4D85244D-EB12-4622-9033-A8F8ECCDC309}" presName="rootConnector" presStyleLbl="node1" presStyleIdx="0" presStyleCnt="1"/>
      <dgm:spPr/>
      <dgm:t>
        <a:bodyPr/>
        <a:lstStyle/>
        <a:p>
          <a:endParaRPr lang="pt-BR"/>
        </a:p>
      </dgm:t>
    </dgm:pt>
    <dgm:pt modelId="{D66DF2B3-0C29-4299-8A65-0CEC53DE7D30}" type="pres">
      <dgm:prSet presAssocID="{4D85244D-EB12-4622-9033-A8F8ECCDC309}" presName="childShape" presStyleCnt="0"/>
      <dgm:spPr/>
    </dgm:pt>
  </dgm:ptLst>
  <dgm:cxnLst>
    <dgm:cxn modelId="{BB3DB899-023A-4310-96E2-81209720595C}" type="presOf" srcId="{4D85244D-EB12-4622-9033-A8F8ECCDC309}" destId="{A288C68A-5E95-47A2-B706-081857AFAEEA}" srcOrd="1" destOrd="0" presId="urn:microsoft.com/office/officeart/2005/8/layout/hierarchy3"/>
    <dgm:cxn modelId="{FC79F9FF-B683-4EFD-8FD7-3B34A6480957}" srcId="{4330A9C9-A560-484C-A4F0-F6F8D21BE403}" destId="{4D85244D-EB12-4622-9033-A8F8ECCDC309}" srcOrd="0" destOrd="0" parTransId="{0EC96BDF-B17E-4A14-A0B3-D6A0683E7095}" sibTransId="{32D76372-765E-4457-AF37-E19CBDE2626F}"/>
    <dgm:cxn modelId="{E46DBAAC-1EB9-4306-B35D-6B64630812A3}" type="presOf" srcId="{4D85244D-EB12-4622-9033-A8F8ECCDC309}" destId="{FE78DF21-6FED-45A2-B4C7-B3EE5314FEB8}" srcOrd="0" destOrd="0" presId="urn:microsoft.com/office/officeart/2005/8/layout/hierarchy3"/>
    <dgm:cxn modelId="{58894043-38CE-4B1D-9475-FBC62D3A6632}" type="presOf" srcId="{4330A9C9-A560-484C-A4F0-F6F8D21BE403}" destId="{21FC0084-954A-4C46-AC8F-4C6F875F473F}" srcOrd="0" destOrd="0" presId="urn:microsoft.com/office/officeart/2005/8/layout/hierarchy3"/>
    <dgm:cxn modelId="{2E741250-00EB-4E83-858F-E29393F29632}" type="presParOf" srcId="{21FC0084-954A-4C46-AC8F-4C6F875F473F}" destId="{3541EDED-3EA3-439A-A66B-C37B5474249A}" srcOrd="0" destOrd="0" presId="urn:microsoft.com/office/officeart/2005/8/layout/hierarchy3"/>
    <dgm:cxn modelId="{7D92E0F6-B57B-463D-8636-2929DCBBC2A4}" type="presParOf" srcId="{3541EDED-3EA3-439A-A66B-C37B5474249A}" destId="{D03C5B35-0622-4578-8CD4-1AF61E5F51F7}" srcOrd="0" destOrd="0" presId="urn:microsoft.com/office/officeart/2005/8/layout/hierarchy3"/>
    <dgm:cxn modelId="{CC2D422A-D1E1-4DFF-87AB-F841625A9B10}" type="presParOf" srcId="{D03C5B35-0622-4578-8CD4-1AF61E5F51F7}" destId="{FE78DF21-6FED-45A2-B4C7-B3EE5314FEB8}" srcOrd="0" destOrd="0" presId="urn:microsoft.com/office/officeart/2005/8/layout/hierarchy3"/>
    <dgm:cxn modelId="{59D5AB34-696A-4C9F-AADE-46366D029664}" type="presParOf" srcId="{D03C5B35-0622-4578-8CD4-1AF61E5F51F7}" destId="{A288C68A-5E95-47A2-B706-081857AFAEEA}" srcOrd="1" destOrd="0" presId="urn:microsoft.com/office/officeart/2005/8/layout/hierarchy3"/>
    <dgm:cxn modelId="{1644291E-275C-4318-9268-8A33D3812996}" type="presParOf" srcId="{3541EDED-3EA3-439A-A66B-C37B5474249A}" destId="{D66DF2B3-0C29-4299-8A65-0CEC53DE7D30}"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78DF21-6FED-45A2-B4C7-B3EE5314FEB8}">
      <dsp:nvSpPr>
        <dsp:cNvPr id="0" name=""/>
        <dsp:cNvSpPr/>
      </dsp:nvSpPr>
      <dsp:spPr>
        <a:xfrm>
          <a:off x="851100" y="0"/>
          <a:ext cx="7334295" cy="2995986"/>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50800" rIns="76200" bIns="50800" numCol="1" spcCol="1270" anchor="ctr"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PT" sz="4000" kern="1200" dirty="0" smtClean="0">
              <a:solidFill>
                <a:schemeClr val="tx1"/>
              </a:solidFill>
            </a:rPr>
            <a:t>Atividades estratégicas para alcance das metas dos Indicadores de Pactuação Interfederativa para o ano 2021 </a:t>
          </a:r>
          <a:endParaRPr lang="pt-BR" sz="4500" b="1" kern="1200" dirty="0">
            <a:solidFill>
              <a:schemeClr val="tx1"/>
            </a:solidFill>
          </a:endParaRPr>
        </a:p>
      </dsp:txBody>
      <dsp:txXfrm>
        <a:off x="938849" y="87749"/>
        <a:ext cx="7158797" cy="28204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a:prstGeom prst="rect">
            <a:avLst/>
          </a:prstGeom>
        </p:spPr>
        <p:txBody>
          <a:bodyPr/>
          <a:lstStyle/>
          <a:p>
            <a:r>
              <a:rPr lang="pt-BR" smtClean="0"/>
              <a:t>Clique para editar 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9F11208C-0FF2-414E-BE9F-A81F9F20AF5A}" type="datetimeFigureOut">
              <a:rPr lang="pt-BR" smtClean="0"/>
              <a:pPr/>
              <a:t>20/11/2020</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3B9D5D4A-FD2B-4F58-8CB8-6DB14D345CD8}" type="slidenum">
              <a:rPr lang="pt-BR" smtClean="0"/>
              <a:pPr/>
              <a:t>‹nº›</a:t>
            </a:fld>
            <a:endParaRPr lang="pt-BR"/>
          </a:p>
        </p:txBody>
      </p:sp>
    </p:spTree>
    <p:extLst>
      <p:ext uri="{BB962C8B-B14F-4D97-AF65-F5344CB8AC3E}">
        <p14:creationId xmlns:p14="http://schemas.microsoft.com/office/powerpoint/2010/main" val="17485737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9F11208C-0FF2-414E-BE9F-A81F9F20AF5A}" type="datetimeFigureOut">
              <a:rPr lang="pt-BR" smtClean="0"/>
              <a:pPr/>
              <a:t>20/11/2020</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3B9D5D4A-FD2B-4F58-8CB8-6DB14D345CD8}" type="slidenum">
              <a:rPr lang="pt-BR" smtClean="0"/>
              <a:pPr/>
              <a:t>‹nº›</a:t>
            </a:fld>
            <a:endParaRPr lang="pt-BR"/>
          </a:p>
        </p:txBody>
      </p:sp>
    </p:spTree>
    <p:extLst>
      <p:ext uri="{BB962C8B-B14F-4D97-AF65-F5344CB8AC3E}">
        <p14:creationId xmlns:p14="http://schemas.microsoft.com/office/powerpoint/2010/main" val="1086019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a:prstGeom prst="rect">
            <a:avLst/>
          </a:prstGeom>
        </p:spPr>
        <p:txBody>
          <a:bodyPr vert="eaVert"/>
          <a:lstStyle/>
          <a:p>
            <a:r>
              <a:rPr lang="pt-BR" smtClean="0"/>
              <a:t>Clique para editar 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9F11208C-0FF2-414E-BE9F-A81F9F20AF5A}" type="datetimeFigureOut">
              <a:rPr lang="pt-BR" smtClean="0"/>
              <a:pPr/>
              <a:t>20/11/2020</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3B9D5D4A-FD2B-4F58-8CB8-6DB14D345CD8}" type="slidenum">
              <a:rPr lang="pt-BR" smtClean="0"/>
              <a:pPr/>
              <a:t>‹nº›</a:t>
            </a:fld>
            <a:endParaRPr lang="pt-BR"/>
          </a:p>
        </p:txBody>
      </p:sp>
    </p:spTree>
    <p:extLst>
      <p:ext uri="{BB962C8B-B14F-4D97-AF65-F5344CB8AC3E}">
        <p14:creationId xmlns:p14="http://schemas.microsoft.com/office/powerpoint/2010/main" val="4019141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título mestre</a:t>
            </a:r>
            <a:endParaRPr lang="pt-BR"/>
          </a:p>
        </p:txBody>
      </p:sp>
      <p:sp>
        <p:nvSpPr>
          <p:cNvPr id="3" name="Espaço Reservado para Conteúdo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9F11208C-0FF2-414E-BE9F-A81F9F20AF5A}" type="datetimeFigureOut">
              <a:rPr lang="pt-BR" smtClean="0"/>
              <a:pPr/>
              <a:t>20/11/2020</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3B9D5D4A-FD2B-4F58-8CB8-6DB14D345CD8}" type="slidenum">
              <a:rPr lang="pt-BR" smtClean="0"/>
              <a:pPr/>
              <a:t>‹nº›</a:t>
            </a:fld>
            <a:endParaRPr lang="pt-BR"/>
          </a:p>
        </p:txBody>
      </p:sp>
    </p:spTree>
    <p:extLst>
      <p:ext uri="{BB962C8B-B14F-4D97-AF65-F5344CB8AC3E}">
        <p14:creationId xmlns:p14="http://schemas.microsoft.com/office/powerpoint/2010/main" val="31963619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pt-BR" smtClean="0"/>
              <a:t>Clique para editar 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 texto mestre</a:t>
            </a:r>
          </a:p>
        </p:txBody>
      </p:sp>
      <p:sp>
        <p:nvSpPr>
          <p:cNvPr id="4" name="Espaço Reservado para Data 3"/>
          <p:cNvSpPr>
            <a:spLocks noGrp="1"/>
          </p:cNvSpPr>
          <p:nvPr>
            <p:ph type="dt" sz="half" idx="10"/>
          </p:nvPr>
        </p:nvSpPr>
        <p:spPr/>
        <p:txBody>
          <a:bodyPr/>
          <a:lstStyle/>
          <a:p>
            <a:fld id="{9F11208C-0FF2-414E-BE9F-A81F9F20AF5A}" type="datetimeFigureOut">
              <a:rPr lang="pt-BR" smtClean="0"/>
              <a:pPr/>
              <a:t>20/11/2020</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3B9D5D4A-FD2B-4F58-8CB8-6DB14D345CD8}" type="slidenum">
              <a:rPr lang="pt-BR" smtClean="0"/>
              <a:pPr/>
              <a:t>‹nº›</a:t>
            </a:fld>
            <a:endParaRPr lang="pt-BR"/>
          </a:p>
        </p:txBody>
      </p:sp>
    </p:spTree>
    <p:extLst>
      <p:ext uri="{BB962C8B-B14F-4D97-AF65-F5344CB8AC3E}">
        <p14:creationId xmlns:p14="http://schemas.microsoft.com/office/powerpoint/2010/main" val="617435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9F11208C-0FF2-414E-BE9F-A81F9F20AF5A}" type="datetimeFigureOut">
              <a:rPr lang="pt-BR" smtClean="0"/>
              <a:pPr/>
              <a:t>20/11/2020</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3B9D5D4A-FD2B-4F58-8CB8-6DB14D345CD8}" type="slidenum">
              <a:rPr lang="pt-BR" smtClean="0"/>
              <a:pPr/>
              <a:t>‹nº›</a:t>
            </a:fld>
            <a:endParaRPr lang="pt-BR"/>
          </a:p>
        </p:txBody>
      </p:sp>
    </p:spTree>
    <p:extLst>
      <p:ext uri="{BB962C8B-B14F-4D97-AF65-F5344CB8AC3E}">
        <p14:creationId xmlns:p14="http://schemas.microsoft.com/office/powerpoint/2010/main" val="967023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lvl1pPr>
              <a:defRPr/>
            </a:lvl1pPr>
          </a:lstStyle>
          <a:p>
            <a:r>
              <a:rPr lang="pt-BR" smtClean="0"/>
              <a:t>Clique para editar 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9F11208C-0FF2-414E-BE9F-A81F9F20AF5A}" type="datetimeFigureOut">
              <a:rPr lang="pt-BR" smtClean="0"/>
              <a:pPr/>
              <a:t>20/11/2020</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3B9D5D4A-FD2B-4F58-8CB8-6DB14D345CD8}" type="slidenum">
              <a:rPr lang="pt-BR" smtClean="0"/>
              <a:pPr/>
              <a:t>‹nº›</a:t>
            </a:fld>
            <a:endParaRPr lang="pt-BR"/>
          </a:p>
        </p:txBody>
      </p:sp>
    </p:spTree>
    <p:extLst>
      <p:ext uri="{BB962C8B-B14F-4D97-AF65-F5344CB8AC3E}">
        <p14:creationId xmlns:p14="http://schemas.microsoft.com/office/powerpoint/2010/main" val="2326307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dirty="0" smtClean="0"/>
              <a:t>Clique para editar o título mestre</a:t>
            </a:r>
            <a:endParaRPr lang="pt-BR" dirty="0"/>
          </a:p>
        </p:txBody>
      </p:sp>
      <p:sp>
        <p:nvSpPr>
          <p:cNvPr id="3" name="Espaço Reservado para Data 2"/>
          <p:cNvSpPr>
            <a:spLocks noGrp="1"/>
          </p:cNvSpPr>
          <p:nvPr>
            <p:ph type="dt" sz="half" idx="10"/>
          </p:nvPr>
        </p:nvSpPr>
        <p:spPr/>
        <p:txBody>
          <a:bodyPr/>
          <a:lstStyle/>
          <a:p>
            <a:fld id="{9F11208C-0FF2-414E-BE9F-A81F9F20AF5A}" type="datetimeFigureOut">
              <a:rPr lang="pt-BR" smtClean="0"/>
              <a:pPr/>
              <a:t>20/11/2020</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3B9D5D4A-FD2B-4F58-8CB8-6DB14D345CD8}" type="slidenum">
              <a:rPr lang="pt-BR" smtClean="0"/>
              <a:pPr/>
              <a:t>‹nº›</a:t>
            </a:fld>
            <a:endParaRPr lang="pt-BR"/>
          </a:p>
        </p:txBody>
      </p:sp>
    </p:spTree>
    <p:extLst>
      <p:ext uri="{BB962C8B-B14F-4D97-AF65-F5344CB8AC3E}">
        <p14:creationId xmlns:p14="http://schemas.microsoft.com/office/powerpoint/2010/main" val="1191817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9F11208C-0FF2-414E-BE9F-A81F9F20AF5A}" type="datetimeFigureOut">
              <a:rPr lang="pt-BR" smtClean="0"/>
              <a:pPr/>
              <a:t>20/11/2020</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3B9D5D4A-FD2B-4F58-8CB8-6DB14D345CD8}" type="slidenum">
              <a:rPr lang="pt-BR" smtClean="0"/>
              <a:pPr/>
              <a:t>‹nº›</a:t>
            </a:fld>
            <a:endParaRPr lang="pt-BR"/>
          </a:p>
        </p:txBody>
      </p:sp>
    </p:spTree>
    <p:extLst>
      <p:ext uri="{BB962C8B-B14F-4D97-AF65-F5344CB8AC3E}">
        <p14:creationId xmlns:p14="http://schemas.microsoft.com/office/powerpoint/2010/main" val="1018690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a:prstGeom prst="rect">
            <a:avLst/>
          </a:prstGeom>
        </p:spPr>
        <p:txBody>
          <a:bodyPr anchor="b"/>
          <a:lstStyle>
            <a:lvl1pPr algn="l">
              <a:defRPr sz="2000" b="1"/>
            </a:lvl1pPr>
          </a:lstStyle>
          <a:p>
            <a:r>
              <a:rPr lang="pt-BR" smtClean="0"/>
              <a:t>Clique para editar 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9F11208C-0FF2-414E-BE9F-A81F9F20AF5A}" type="datetimeFigureOut">
              <a:rPr lang="pt-BR" smtClean="0"/>
              <a:pPr/>
              <a:t>20/11/2020</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3B9D5D4A-FD2B-4F58-8CB8-6DB14D345CD8}" type="slidenum">
              <a:rPr lang="pt-BR" smtClean="0"/>
              <a:pPr/>
              <a:t>‹nº›</a:t>
            </a:fld>
            <a:endParaRPr lang="pt-BR"/>
          </a:p>
        </p:txBody>
      </p:sp>
    </p:spTree>
    <p:extLst>
      <p:ext uri="{BB962C8B-B14F-4D97-AF65-F5344CB8AC3E}">
        <p14:creationId xmlns:p14="http://schemas.microsoft.com/office/powerpoint/2010/main" val="163724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a:prstGeom prst="rect">
            <a:avLst/>
          </a:prstGeom>
        </p:spPr>
        <p:txBody>
          <a:bodyPr anchor="b"/>
          <a:lstStyle>
            <a:lvl1pPr algn="l">
              <a:defRPr sz="2000" b="1"/>
            </a:lvl1pPr>
          </a:lstStyle>
          <a:p>
            <a:r>
              <a:rPr lang="pt-BR" smtClean="0"/>
              <a:t>Clique para editar 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9F11208C-0FF2-414E-BE9F-A81F9F20AF5A}" type="datetimeFigureOut">
              <a:rPr lang="pt-BR" smtClean="0"/>
              <a:pPr/>
              <a:t>20/11/2020</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3B9D5D4A-FD2B-4F58-8CB8-6DB14D345CD8}" type="slidenum">
              <a:rPr lang="pt-BR" smtClean="0"/>
              <a:pPr/>
              <a:t>‹nº›</a:t>
            </a:fld>
            <a:endParaRPr lang="pt-BR"/>
          </a:p>
        </p:txBody>
      </p:sp>
    </p:spTree>
    <p:extLst>
      <p:ext uri="{BB962C8B-B14F-4D97-AF65-F5344CB8AC3E}">
        <p14:creationId xmlns:p14="http://schemas.microsoft.com/office/powerpoint/2010/main" val="1567047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11208C-0FF2-414E-BE9F-A81F9F20AF5A}" type="datetimeFigureOut">
              <a:rPr lang="pt-BR" smtClean="0"/>
              <a:pPr/>
              <a:t>20/11/2020</a:t>
            </a:fld>
            <a:endParaRPr lang="pt-BR"/>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9D5D4A-FD2B-4F58-8CB8-6DB14D345CD8}" type="slidenum">
              <a:rPr lang="pt-BR" smtClean="0"/>
              <a:pPr/>
              <a:t>‹nº›</a:t>
            </a:fld>
            <a:endParaRPr lang="pt-BR"/>
          </a:p>
        </p:txBody>
      </p:sp>
      <p:pic>
        <p:nvPicPr>
          <p:cNvPr id="1026" name="Imagem 1"/>
          <p:cNvPicPr>
            <a:picLocks noChangeAspect="1" noChangeArrowheads="1"/>
          </p:cNvPicPr>
          <p:nvPr userDrawn="1"/>
        </p:nvPicPr>
        <p:blipFill>
          <a:blip r:embed="rId13" cstate="print"/>
          <a:srcRect/>
          <a:stretch>
            <a:fillRect/>
          </a:stretch>
        </p:blipFill>
        <p:spPr bwMode="auto">
          <a:xfrm>
            <a:off x="1500166" y="71414"/>
            <a:ext cx="6253167" cy="857256"/>
          </a:xfrm>
          <a:prstGeom prst="rect">
            <a:avLst/>
          </a:prstGeom>
          <a:noFill/>
          <a:ln w="9525">
            <a:noFill/>
            <a:miter lim="800000"/>
            <a:headEnd/>
            <a:tailEnd/>
          </a:ln>
        </p:spPr>
      </p:pic>
    </p:spTree>
    <p:extLst>
      <p:ext uri="{BB962C8B-B14F-4D97-AF65-F5344CB8AC3E}">
        <p14:creationId xmlns:p14="http://schemas.microsoft.com/office/powerpoint/2010/main" val="1749450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emf"/><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hyperlink" Target="mailto:gabsec@saude.to.gov.br"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a 4"/>
          <p:cNvGraphicFramePr/>
          <p:nvPr>
            <p:extLst>
              <p:ext uri="{D42A27DB-BD31-4B8C-83A1-F6EECF244321}">
                <p14:modId xmlns:p14="http://schemas.microsoft.com/office/powerpoint/2010/main" val="1064322411"/>
              </p:ext>
            </p:extLst>
          </p:nvPr>
        </p:nvGraphicFramePr>
        <p:xfrm>
          <a:off x="107504" y="1357298"/>
          <a:ext cx="9036496" cy="3000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tângulo 1"/>
          <p:cNvSpPr/>
          <p:nvPr/>
        </p:nvSpPr>
        <p:spPr>
          <a:xfrm>
            <a:off x="0" y="4578502"/>
            <a:ext cx="8715404" cy="1015663"/>
          </a:xfrm>
          <a:prstGeom prst="rect">
            <a:avLst/>
          </a:prstGeom>
        </p:spPr>
        <p:txBody>
          <a:bodyPr wrap="square">
            <a:spAutoFit/>
          </a:bodyPr>
          <a:lstStyle/>
          <a:p>
            <a:pPr lvl="0" algn="ctr"/>
            <a:r>
              <a:rPr lang="pt-BR" sz="2000" b="1" dirty="0"/>
              <a:t>Reunião Ordinária </a:t>
            </a:r>
            <a:r>
              <a:rPr lang="pt-BR" sz="2000" b="1" dirty="0" smtClean="0"/>
              <a:t>da Comissão </a:t>
            </a:r>
            <a:r>
              <a:rPr lang="pt-BR" sz="2000" b="1" dirty="0" err="1" smtClean="0"/>
              <a:t>Intergestores</a:t>
            </a:r>
            <a:r>
              <a:rPr lang="pt-BR" sz="2000" b="1" dirty="0" smtClean="0"/>
              <a:t> Regional – </a:t>
            </a:r>
            <a:endParaRPr lang="pt-BR" sz="2000" b="1" dirty="0"/>
          </a:p>
          <a:p>
            <a:pPr lvl="0" algn="ctr"/>
            <a:r>
              <a:rPr lang="pt-BR" sz="2000" b="1" dirty="0" smtClean="0"/>
              <a:t>Tocantins</a:t>
            </a:r>
            <a:endParaRPr lang="pt-BR" sz="2000" b="1" dirty="0"/>
          </a:p>
          <a:p>
            <a:pPr lvl="0" algn="ctr"/>
            <a:r>
              <a:rPr lang="pt-BR" sz="2000" b="1" i="1" u="sng" dirty="0" smtClean="0"/>
              <a:t>Novembro </a:t>
            </a:r>
            <a:r>
              <a:rPr lang="pt-BR" sz="2000" b="1" i="1" u="sng" dirty="0"/>
              <a:t>2020</a:t>
            </a:r>
          </a:p>
        </p:txBody>
      </p:sp>
      <p:pic>
        <p:nvPicPr>
          <p:cNvPr id="6"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883"/>
          <a:stretch/>
        </p:blipFill>
        <p:spPr bwMode="auto">
          <a:xfrm>
            <a:off x="6878449" y="5134104"/>
            <a:ext cx="2122707" cy="1652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46467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38" y="857232"/>
            <a:ext cx="9072594" cy="214314"/>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just" fontAlgn="ctr"/>
            <a:r>
              <a:rPr lang="pt-BR" sz="1200" b="1" dirty="0" smtClean="0"/>
              <a:t> ATIVIDADES SUGERIDAS AOS MUNICIPIOS PACTUAREM NA CIR PARA AUXILIAR NO ALCANCE DA META</a:t>
            </a:r>
            <a:r>
              <a:rPr lang="pt-BR" sz="1200" dirty="0" smtClean="0"/>
              <a:t> </a:t>
            </a:r>
            <a:endParaRPr lang="pt-BR" sz="1200" b="1" dirty="0">
              <a:solidFill>
                <a:srgbClr val="000000"/>
              </a:solidFill>
            </a:endParaRPr>
          </a:p>
        </p:txBody>
      </p:sp>
      <p:graphicFrame>
        <p:nvGraphicFramePr>
          <p:cNvPr id="7" name="Tabela 6"/>
          <p:cNvGraphicFramePr>
            <a:graphicFrameLocks noGrp="1"/>
          </p:cNvGraphicFramePr>
          <p:nvPr>
            <p:extLst>
              <p:ext uri="{D42A27DB-BD31-4B8C-83A1-F6EECF244321}">
                <p14:modId xmlns:p14="http://schemas.microsoft.com/office/powerpoint/2010/main" val="2437419359"/>
              </p:ext>
            </p:extLst>
          </p:nvPr>
        </p:nvGraphicFramePr>
        <p:xfrm>
          <a:off x="71406" y="1142984"/>
          <a:ext cx="9001157" cy="5611457"/>
        </p:xfrm>
        <a:graphic>
          <a:graphicData uri="http://schemas.openxmlformats.org/drawingml/2006/table">
            <a:tbl>
              <a:tblPr/>
              <a:tblGrid>
                <a:gridCol w="571504"/>
                <a:gridCol w="285752"/>
                <a:gridCol w="7358114"/>
                <a:gridCol w="785787"/>
              </a:tblGrid>
              <a:tr h="116595">
                <a:tc gridSpan="4">
                  <a:txBody>
                    <a:bodyPr/>
                    <a:lstStyle/>
                    <a:p>
                      <a:pPr algn="ctr" fontAlgn="ctr"/>
                      <a:r>
                        <a:rPr lang="pt-BR" sz="1050" b="1" i="0" u="none" strike="noStrike" dirty="0">
                          <a:solidFill>
                            <a:srgbClr val="000000"/>
                          </a:solidFill>
                          <a:latin typeface="+mn-lt"/>
                        </a:rPr>
                        <a:t>Indicador 1: Taxa / Número de </a:t>
                      </a:r>
                      <a:r>
                        <a:rPr lang="pt-BR" sz="1050" b="1" i="0" u="none" strike="noStrike" dirty="0" smtClean="0">
                          <a:solidFill>
                            <a:srgbClr val="000000"/>
                          </a:solidFill>
                          <a:latin typeface="+mn-lt"/>
                        </a:rPr>
                        <a:t>óbitos prematuros </a:t>
                      </a:r>
                      <a:r>
                        <a:rPr lang="pt-BR" sz="1050" b="1" i="0" u="none" strike="noStrike" dirty="0">
                          <a:solidFill>
                            <a:srgbClr val="000000"/>
                          </a:solidFill>
                          <a:latin typeface="+mn-lt"/>
                        </a:rPr>
                        <a:t>(30 a 69) pelo conjunto das 4 principais DCNT (Doenças do aparelho circulatório, câncer, diabetes e doenças respiratórias crônicas)</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164284">
                <a:tc gridSpan="4">
                  <a:txBody>
                    <a:bodyPr/>
                    <a:lstStyle/>
                    <a:p>
                      <a:pPr algn="ctr" fontAlgn="ctr"/>
                      <a:r>
                        <a:rPr lang="pt-BR" sz="900" b="1" i="0" u="none" strike="noStrike" dirty="0" smtClean="0">
                          <a:solidFill>
                            <a:srgbClr val="000000"/>
                          </a:solidFill>
                          <a:latin typeface="+mn-lt"/>
                        </a:rPr>
                        <a:t>Ministério </a:t>
                      </a:r>
                      <a:r>
                        <a:rPr lang="pt-BR" sz="900" b="1" i="0" u="none" strike="noStrike" dirty="0">
                          <a:solidFill>
                            <a:srgbClr val="000000"/>
                          </a:solidFill>
                          <a:latin typeface="+mn-lt"/>
                        </a:rPr>
                        <a:t>da </a:t>
                      </a:r>
                      <a:r>
                        <a:rPr lang="pt-BR" sz="900" b="1" i="0" u="none" strike="noStrike" dirty="0" smtClean="0">
                          <a:solidFill>
                            <a:srgbClr val="000000"/>
                          </a:solidFill>
                          <a:latin typeface="+mn-lt"/>
                        </a:rPr>
                        <a:t>Saúde</a:t>
                      </a:r>
                      <a:r>
                        <a:rPr lang="pt-BR" sz="900" b="1" i="0" u="none" strike="noStrike" baseline="0" dirty="0" smtClean="0">
                          <a:solidFill>
                            <a:srgbClr val="000000"/>
                          </a:solidFill>
                          <a:latin typeface="+mn-lt"/>
                        </a:rPr>
                        <a:t> - </a:t>
                      </a:r>
                      <a:r>
                        <a:rPr lang="pt-BR" sz="900" b="1" i="0" u="none" strike="noStrike" dirty="0" smtClean="0">
                          <a:solidFill>
                            <a:srgbClr val="000000"/>
                          </a:solidFill>
                          <a:latin typeface="+mn-lt"/>
                        </a:rPr>
                        <a:t>Atividades </a:t>
                      </a:r>
                      <a:r>
                        <a:rPr lang="pt-BR" sz="900" b="1" i="0" u="none" strike="noStrike" dirty="0">
                          <a:solidFill>
                            <a:srgbClr val="000000"/>
                          </a:solidFill>
                          <a:latin typeface="+mn-lt"/>
                        </a:rPr>
                        <a:t>Estratégicas                                                    </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1050" b="1" i="0" u="none" strike="noStrike" dirty="0">
                        <a:solidFill>
                          <a:srgbClr val="000000"/>
                        </a:solidFill>
                        <a:latin typeface="+mn-lt"/>
                      </a:endParaRP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1050" b="1" i="0" u="none" strike="noStrike" dirty="0">
                        <a:solidFill>
                          <a:srgbClr val="000000"/>
                        </a:solidFill>
                        <a:latin typeface="+mn-lt"/>
                      </a:endParaRP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368590">
                <a:tc gridSpan="4">
                  <a:txBody>
                    <a:bodyPr/>
                    <a:lstStyle/>
                    <a:p>
                      <a:pPr algn="l" fontAlgn="ctr"/>
                      <a:r>
                        <a:rPr lang="pt-BR" sz="900" b="0" i="0" u="none" strike="noStrike" dirty="0" smtClean="0">
                          <a:solidFill>
                            <a:srgbClr val="000000"/>
                          </a:solidFill>
                          <a:latin typeface="+mn-lt"/>
                        </a:rPr>
                        <a:t>Plano </a:t>
                      </a:r>
                      <a:r>
                        <a:rPr lang="pt-BR" sz="900" b="0" i="0" u="none" strike="noStrike" dirty="0">
                          <a:solidFill>
                            <a:srgbClr val="000000"/>
                          </a:solidFill>
                          <a:latin typeface="+mn-lt"/>
                        </a:rPr>
                        <a:t>de ações estratégicas para o enfrentamento das Doenças Crônicas Não Transmissíveis (DCNT) no Brasil tem como objetivo promover o desenvolvimento e a implementação de políticas públicas efetivas, integradas, sustentáveis e baseadas em evidências para a prevenção e o controle das DCNT e seus fatores de risco e </a:t>
                      </a:r>
                      <a:r>
                        <a:rPr lang="pt-BR" sz="900" b="0" i="0" u="none" strike="noStrike" dirty="0" smtClean="0">
                          <a:solidFill>
                            <a:srgbClr val="000000"/>
                          </a:solidFill>
                          <a:latin typeface="+mn-lt"/>
                        </a:rPr>
                        <a:t>fortalecer </a:t>
                      </a:r>
                      <a:r>
                        <a:rPr lang="pt-BR" sz="900" b="0" i="0" u="none" strike="noStrike" dirty="0">
                          <a:solidFill>
                            <a:srgbClr val="000000"/>
                          </a:solidFill>
                          <a:latin typeface="+mn-lt"/>
                        </a:rPr>
                        <a:t>os serviços de saúde voltados para a atenção aos portadores de doenças crônicas.</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ctr"/>
                      <a:endParaRPr lang="pt-BR" sz="1050" b="0" i="0" u="none" strike="noStrike" dirty="0">
                        <a:solidFill>
                          <a:srgbClr val="000000"/>
                        </a:solidFill>
                        <a:latin typeface="+mn-lt"/>
                      </a:endParaRP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ctr"/>
                      <a:endParaRPr lang="pt-BR" sz="1050" b="0" i="0" u="none" strike="noStrike" dirty="0">
                        <a:solidFill>
                          <a:srgbClr val="000000"/>
                        </a:solidFill>
                        <a:latin typeface="+mn-lt"/>
                      </a:endParaRP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7082">
                <a:tc gridSpan="4">
                  <a:txBody>
                    <a:bodyPr/>
                    <a:lstStyle/>
                    <a:p>
                      <a:pPr algn="l" fontAlgn="ctr"/>
                      <a:r>
                        <a:rPr lang="pt-BR" sz="900" b="0" i="0" u="none" strike="noStrike" dirty="0" smtClean="0">
                          <a:solidFill>
                            <a:srgbClr val="000000"/>
                          </a:solidFill>
                          <a:latin typeface="+mn-lt"/>
                        </a:rPr>
                        <a:t>Criação </a:t>
                      </a:r>
                      <a:r>
                        <a:rPr lang="pt-BR" sz="900" b="0" i="0" u="none" strike="noStrike" dirty="0">
                          <a:solidFill>
                            <a:srgbClr val="000000"/>
                          </a:solidFill>
                          <a:latin typeface="+mn-lt"/>
                        </a:rPr>
                        <a:t>do Programa Academia da Saúde em 2011 pela Portaria n° 719 de 7 de abril de 2011, a qual Institui o Programa Academia da Saúde no âmbito do Sistema Único de Saúde.</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ctr"/>
                      <a:endParaRPr lang="pt-BR" sz="1050" b="0" i="0" u="none" strike="noStrike" dirty="0">
                        <a:solidFill>
                          <a:srgbClr val="000000"/>
                        </a:solidFill>
                        <a:latin typeface="+mn-lt"/>
                      </a:endParaRP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ctr"/>
                      <a:endParaRPr lang="pt-BR" sz="1050" b="0" i="0" u="none" strike="noStrike" dirty="0">
                        <a:solidFill>
                          <a:srgbClr val="000000"/>
                        </a:solidFill>
                        <a:latin typeface="+mn-lt"/>
                      </a:endParaRP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14314">
                <a:tc gridSpan="4">
                  <a:txBody>
                    <a:bodyPr/>
                    <a:lstStyle/>
                    <a:p>
                      <a:pPr algn="l" fontAlgn="ctr"/>
                      <a:r>
                        <a:rPr lang="pt-BR" sz="900" b="0" i="0" u="none" strike="noStrike" dirty="0" smtClean="0">
                          <a:solidFill>
                            <a:srgbClr val="000000"/>
                          </a:solidFill>
                          <a:latin typeface="+mn-lt"/>
                        </a:rPr>
                        <a:t>Programa </a:t>
                      </a:r>
                      <a:r>
                        <a:rPr lang="pt-BR" sz="900" b="0" i="0" u="none" strike="noStrike" dirty="0">
                          <a:solidFill>
                            <a:srgbClr val="000000"/>
                          </a:solidFill>
                          <a:latin typeface="+mn-lt"/>
                        </a:rPr>
                        <a:t>Nacional de Controle do Tabagismo (PNCT) com objetivo reduzir a prevalência de fumantes e a consequente morbimortalidade relacionada ao consumo de derivados do tabaco.</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ctr"/>
                      <a:endParaRPr lang="pt-BR" sz="1050" b="0" i="0" u="none" strike="noStrike" dirty="0">
                        <a:solidFill>
                          <a:srgbClr val="000000"/>
                        </a:solidFill>
                        <a:latin typeface="+mn-lt"/>
                      </a:endParaRP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ctr"/>
                      <a:endParaRPr lang="pt-BR" sz="1050" b="0" i="0" u="none" strike="noStrike" dirty="0">
                        <a:solidFill>
                          <a:srgbClr val="000000"/>
                        </a:solidFill>
                        <a:latin typeface="+mn-lt"/>
                      </a:endParaRP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42876">
                <a:tc gridSpan="4">
                  <a:txBody>
                    <a:bodyPr/>
                    <a:lstStyle/>
                    <a:p>
                      <a:pPr algn="l" fontAlgn="ctr"/>
                      <a:r>
                        <a:rPr lang="pt-BR" sz="900" b="0" i="0" u="none" strike="noStrike" dirty="0" smtClean="0">
                          <a:solidFill>
                            <a:srgbClr val="000000"/>
                          </a:solidFill>
                          <a:latin typeface="+mn-lt"/>
                        </a:rPr>
                        <a:t>Oficina </a:t>
                      </a:r>
                      <a:r>
                        <a:rPr lang="pt-BR" sz="900" b="0" i="0" u="none" strike="noStrike" dirty="0">
                          <a:solidFill>
                            <a:srgbClr val="000000"/>
                          </a:solidFill>
                          <a:latin typeface="+mn-lt"/>
                        </a:rPr>
                        <a:t>de análise de dados para vigilância epidemiológica estadual das doenças crônicas não transmissíveis com o objetivo de qualificar as informações sobre as DCNT.</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ctr"/>
                      <a:endParaRPr lang="pt-BR" sz="1050" b="0" i="0" u="none" strike="noStrike" dirty="0">
                        <a:solidFill>
                          <a:srgbClr val="000000"/>
                        </a:solidFill>
                        <a:latin typeface="+mn-lt"/>
                      </a:endParaRP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ctr"/>
                      <a:endParaRPr lang="pt-BR" sz="1050" b="0" i="0" u="none" strike="noStrike" dirty="0">
                        <a:solidFill>
                          <a:srgbClr val="000000"/>
                        </a:solidFill>
                        <a:latin typeface="+mn-lt"/>
                      </a:endParaRP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20364">
                <a:tc gridSpan="4">
                  <a:txBody>
                    <a:bodyPr/>
                    <a:lstStyle/>
                    <a:p>
                      <a:pPr algn="ctr" fontAlgn="ctr"/>
                      <a:r>
                        <a:rPr lang="pt-BR" sz="900" b="1" i="0" u="none" strike="noStrike" dirty="0">
                          <a:solidFill>
                            <a:srgbClr val="000000"/>
                          </a:solidFill>
                          <a:latin typeface="+mn-lt"/>
                        </a:rPr>
                        <a:t> </a:t>
                      </a:r>
                      <a:r>
                        <a:rPr lang="pt-BR" sz="900" b="0" i="0" u="none" strike="noStrike" dirty="0" smtClean="0">
                          <a:solidFill>
                            <a:srgbClr val="000000"/>
                          </a:solidFill>
                          <a:latin typeface="+mn-lt"/>
                        </a:rPr>
                        <a:t>Secretaria </a:t>
                      </a:r>
                      <a:r>
                        <a:rPr lang="pt-BR" sz="900" b="0" i="0" u="none" strike="noStrike" dirty="0">
                          <a:solidFill>
                            <a:srgbClr val="000000"/>
                          </a:solidFill>
                          <a:latin typeface="+mn-lt"/>
                        </a:rPr>
                        <a:t>Estadual de </a:t>
                      </a:r>
                      <a:r>
                        <a:rPr lang="pt-BR" sz="900" b="0" i="0" u="none" strike="noStrike" dirty="0" smtClean="0">
                          <a:solidFill>
                            <a:srgbClr val="000000"/>
                          </a:solidFill>
                          <a:latin typeface="+mn-lt"/>
                        </a:rPr>
                        <a:t>Saúde</a:t>
                      </a:r>
                      <a:r>
                        <a:rPr lang="pt-BR" sz="900" b="0" i="0" u="none" strike="noStrike" baseline="0" dirty="0" smtClean="0">
                          <a:solidFill>
                            <a:srgbClr val="000000"/>
                          </a:solidFill>
                          <a:latin typeface="+mn-lt"/>
                        </a:rPr>
                        <a:t> - </a:t>
                      </a:r>
                      <a:r>
                        <a:rPr lang="pt-BR" sz="900" b="0" i="0" u="none" strike="noStrike" dirty="0" smtClean="0">
                          <a:solidFill>
                            <a:srgbClr val="000000"/>
                          </a:solidFill>
                          <a:latin typeface="+mn-lt"/>
                        </a:rPr>
                        <a:t>Atividades </a:t>
                      </a:r>
                      <a:r>
                        <a:rPr lang="pt-BR" sz="900" b="0" i="0" u="none" strike="noStrike" dirty="0">
                          <a:solidFill>
                            <a:srgbClr val="000000"/>
                          </a:solidFill>
                          <a:latin typeface="+mn-lt"/>
                        </a:rPr>
                        <a:t>Estratégicas                                             </a:t>
                      </a:r>
                      <a:endParaRPr lang="pt-BR" sz="900" b="1" i="0" u="none" strike="noStrike" dirty="0">
                        <a:solidFill>
                          <a:srgbClr val="000000"/>
                        </a:solidFill>
                        <a:latin typeface="+mn-lt"/>
                      </a:endParaRP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hMerge="1">
                  <a:txBody>
                    <a:bodyPr/>
                    <a:lstStyle/>
                    <a:p>
                      <a:pPr algn="ctr" fontAlgn="ctr"/>
                      <a:endParaRPr lang="pt-BR" sz="1050" b="1" i="0" u="none" strike="noStrike" dirty="0">
                        <a:solidFill>
                          <a:srgbClr val="000000"/>
                        </a:solidFill>
                        <a:latin typeface="+mn-lt"/>
                      </a:endParaRP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1050" b="1" i="0" u="none" strike="noStrike" dirty="0">
                        <a:solidFill>
                          <a:srgbClr val="000000"/>
                        </a:solidFill>
                        <a:latin typeface="+mn-lt"/>
                      </a:endParaRP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279702">
                <a:tc gridSpan="4">
                  <a:txBody>
                    <a:bodyPr/>
                    <a:lstStyle/>
                    <a:p>
                      <a:pPr marL="0" algn="l" defTabSz="914400" rtl="0" eaLnBrk="1" fontAlgn="ctr" latinLnBrk="0" hangingPunct="1"/>
                      <a:r>
                        <a:rPr lang="pt-BR" sz="900" b="0" i="0" u="none" strike="noStrike" kern="1200" dirty="0" smtClean="0">
                          <a:solidFill>
                            <a:srgbClr val="000000"/>
                          </a:solidFill>
                          <a:latin typeface="+mn-lt"/>
                          <a:ea typeface="+mn-ea"/>
                          <a:cs typeface="+mn-cs"/>
                        </a:rPr>
                        <a:t>Monitoramento e avaliação das informações sobre as DCNT e seus fatores de risco no Estado por meio do Relatório Trimestral de Hipertensão e Diabetes e seus fatores de risco (etilismo, tabagismo, obesidade e inatividade física).</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marL="0" algn="l" defTabSz="914400" rtl="0" eaLnBrk="1" fontAlgn="ctr" latinLnBrk="0" hangingPunct="1"/>
                      <a:endParaRPr lang="pt-BR" sz="1050" b="0" i="0" u="none" strike="noStrike" kern="1200" dirty="0" smtClean="0">
                        <a:solidFill>
                          <a:srgbClr val="000000"/>
                        </a:solidFill>
                        <a:latin typeface="+mn-lt"/>
                        <a:ea typeface="+mn-ea"/>
                        <a:cs typeface="+mn-cs"/>
                      </a:endParaRP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marL="0" algn="l" defTabSz="914400" rtl="0" eaLnBrk="1" fontAlgn="ctr" latinLnBrk="0" hangingPunct="1"/>
                      <a:endParaRPr lang="pt-BR" sz="1050" b="0" i="0" u="none" strike="noStrike" kern="1200" dirty="0" smtClean="0">
                        <a:solidFill>
                          <a:srgbClr val="000000"/>
                        </a:solidFill>
                        <a:latin typeface="+mn-lt"/>
                        <a:ea typeface="+mn-ea"/>
                        <a:cs typeface="+mn-cs"/>
                      </a:endParaRPr>
                    </a:p>
                  </a:txBody>
                  <a:tcPr marL="4342" marR="4342" marT="43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7403">
                <a:tc gridSpan="4">
                  <a:txBody>
                    <a:bodyPr/>
                    <a:lstStyle/>
                    <a:p>
                      <a:pPr algn="l" fontAlgn="b"/>
                      <a:r>
                        <a:rPr lang="pt-BR" sz="900" b="0" i="0" u="none" strike="noStrike" dirty="0">
                          <a:solidFill>
                            <a:srgbClr val="000000"/>
                          </a:solidFill>
                          <a:latin typeface="+mn-lt"/>
                        </a:rPr>
                        <a:t>Assessoria e monitoramento in loco ou a distância (e-mail, contato </a:t>
                      </a:r>
                      <a:r>
                        <a:rPr lang="pt-BR" sz="900" b="0" i="0" u="none" strike="noStrike" dirty="0" smtClean="0">
                          <a:solidFill>
                            <a:srgbClr val="000000"/>
                          </a:solidFill>
                          <a:latin typeface="+mn-lt"/>
                        </a:rPr>
                        <a:t>telefônico) </a:t>
                      </a:r>
                      <a:r>
                        <a:rPr lang="pt-BR" sz="900" b="0" i="0" u="none" strike="noStrike" dirty="0">
                          <a:solidFill>
                            <a:srgbClr val="000000"/>
                          </a:solidFill>
                          <a:latin typeface="+mn-lt"/>
                        </a:rPr>
                        <a:t>sobre as Doenças Crônicas e seus fatores de risco.</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ctr"/>
                      <a:endParaRPr lang="pt-BR" sz="1050" b="0" i="0" u="none" strike="noStrike" dirty="0">
                        <a:solidFill>
                          <a:srgbClr val="000000"/>
                        </a:solidFill>
                        <a:latin typeface="+mn-lt"/>
                      </a:endParaRP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1050" b="0" i="0" u="none" strike="noStrike" dirty="0">
                        <a:solidFill>
                          <a:srgbClr val="000000"/>
                        </a:solidFill>
                        <a:latin typeface="+mn-lt"/>
                      </a:endParaRPr>
                    </a:p>
                  </a:txBody>
                  <a:tcPr marL="4342" marR="4342" marT="43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342663">
                <a:tc gridSpan="4">
                  <a:txBody>
                    <a:bodyPr/>
                    <a:lstStyle/>
                    <a:p>
                      <a:pPr algn="l" fontAlgn="b"/>
                      <a:r>
                        <a:rPr lang="pt-BR" sz="900" b="0" i="0" u="none" strike="noStrike" dirty="0">
                          <a:solidFill>
                            <a:srgbClr val="000000"/>
                          </a:solidFill>
                          <a:latin typeface="+mn-lt"/>
                        </a:rPr>
                        <a:t>Estimular os municípios a desenvolverem ações educativas e de rastreamento das Doenças Crônicas por meio de campanhas em datas alusivas a Hipertensão Arterial, Diabetes, Dia Mundial da Atividade Física, Dia Mundial da Saúde, Dia Nacional de Combate ao Fumo, Dia Mundial Sem Tabaco.</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ctr"/>
                      <a:endParaRPr lang="pt-BR" sz="1050" b="0" i="0" u="none" strike="noStrike" dirty="0">
                        <a:solidFill>
                          <a:srgbClr val="000000"/>
                        </a:solidFill>
                        <a:latin typeface="+mn-lt"/>
                      </a:endParaRP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1050" b="0" i="0" u="none" strike="noStrike" dirty="0">
                        <a:solidFill>
                          <a:srgbClr val="000000"/>
                        </a:solidFill>
                        <a:latin typeface="+mn-lt"/>
                      </a:endParaRPr>
                    </a:p>
                  </a:txBody>
                  <a:tcPr marL="4342" marR="4342" marT="43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14314">
                <a:tc gridSpan="4">
                  <a:txBody>
                    <a:bodyPr/>
                    <a:lstStyle/>
                    <a:p>
                      <a:pPr algn="l" fontAlgn="b"/>
                      <a:r>
                        <a:rPr lang="pt-BR" sz="900" b="0" i="0" u="none" strike="noStrike" dirty="0">
                          <a:solidFill>
                            <a:srgbClr val="000000"/>
                          </a:solidFill>
                          <a:latin typeface="+mn-lt"/>
                        </a:rPr>
                        <a:t>Articulação da área técnica do Tabagismo/SES para a ampliação do Programa Nacional de Controle do Tabagismo (PNCT) no estado do Tocantins.</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ctr"/>
                      <a:endParaRPr lang="pt-BR" sz="1050" b="0" i="0" u="none" strike="noStrike" dirty="0">
                        <a:solidFill>
                          <a:srgbClr val="000000"/>
                        </a:solidFill>
                        <a:latin typeface="+mn-lt"/>
                      </a:endParaRP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1050" b="0" i="0" u="none" strike="noStrike" dirty="0">
                        <a:solidFill>
                          <a:srgbClr val="000000"/>
                        </a:solidFill>
                        <a:latin typeface="+mn-lt"/>
                      </a:endParaRPr>
                    </a:p>
                  </a:txBody>
                  <a:tcPr marL="4342" marR="4342" marT="43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80722">
                <a:tc gridSpan="4">
                  <a:txBody>
                    <a:bodyPr/>
                    <a:lstStyle/>
                    <a:p>
                      <a:pPr algn="l" fontAlgn="b"/>
                      <a:r>
                        <a:rPr lang="pt-BR" sz="900" b="0" i="0" u="none" strike="noStrike" dirty="0">
                          <a:solidFill>
                            <a:srgbClr val="000000"/>
                          </a:solidFill>
                          <a:latin typeface="+mn-lt"/>
                        </a:rPr>
                        <a:t>Divulgação das Portarias elaboradas pelo </a:t>
                      </a:r>
                      <a:r>
                        <a:rPr lang="pt-BR" sz="900" b="0" i="0" u="none" strike="noStrike" dirty="0" smtClean="0">
                          <a:solidFill>
                            <a:srgbClr val="000000"/>
                          </a:solidFill>
                          <a:latin typeface="+mn-lt"/>
                        </a:rPr>
                        <a:t>Ministério </a:t>
                      </a:r>
                      <a:r>
                        <a:rPr lang="pt-BR" sz="900" b="0" i="0" u="none" strike="noStrike" dirty="0">
                          <a:solidFill>
                            <a:srgbClr val="000000"/>
                          </a:solidFill>
                          <a:latin typeface="+mn-lt"/>
                        </a:rPr>
                        <a:t>da Saúde sobre </a:t>
                      </a:r>
                      <a:r>
                        <a:rPr lang="pt-BR" sz="900" b="0" i="0" u="none" strike="noStrike" dirty="0" smtClean="0">
                          <a:solidFill>
                            <a:srgbClr val="000000"/>
                          </a:solidFill>
                          <a:latin typeface="+mn-lt"/>
                        </a:rPr>
                        <a:t>inclusão </a:t>
                      </a:r>
                      <a:r>
                        <a:rPr lang="pt-BR" sz="900" b="0" i="0" u="none" strike="noStrike" dirty="0">
                          <a:solidFill>
                            <a:srgbClr val="000000"/>
                          </a:solidFill>
                          <a:latin typeface="+mn-lt"/>
                        </a:rPr>
                        <a:t>de novas propostas para a implantação do Programa Academia da Saúde.</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ctr"/>
                      <a:endParaRPr lang="pt-BR" sz="1050" b="0" i="0" u="none" strike="noStrike" dirty="0">
                        <a:solidFill>
                          <a:srgbClr val="000000"/>
                        </a:solidFill>
                        <a:latin typeface="+mn-lt"/>
                      </a:endParaRP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1050" b="0" i="0" u="none" strike="noStrike" dirty="0">
                        <a:solidFill>
                          <a:srgbClr val="000000"/>
                        </a:solidFill>
                        <a:latin typeface="+mn-lt"/>
                      </a:endParaRPr>
                    </a:p>
                  </a:txBody>
                  <a:tcPr marL="4342" marR="4342" marT="43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6595">
                <a:tc rowSpan="2">
                  <a:txBody>
                    <a:bodyPr/>
                    <a:lstStyle/>
                    <a:p>
                      <a:pPr algn="ctr" fontAlgn="ctr"/>
                      <a:r>
                        <a:rPr lang="pt-BR" sz="800" b="1" i="0" u="none" strike="noStrike" dirty="0">
                          <a:solidFill>
                            <a:srgbClr val="000000"/>
                          </a:solidFill>
                          <a:latin typeface="+mn-lt"/>
                        </a:rPr>
                        <a:t>AÇÃO NA </a:t>
                      </a:r>
                      <a:r>
                        <a:rPr lang="pt-BR" sz="800" b="1" i="0" u="none" strike="noStrike" dirty="0" smtClean="0">
                          <a:solidFill>
                            <a:srgbClr val="000000"/>
                          </a:solidFill>
                          <a:latin typeface="+mn-lt"/>
                        </a:rPr>
                        <a:t>PAS</a:t>
                      </a:r>
                    </a:p>
                    <a:p>
                      <a:pPr algn="ctr" fontAlgn="ctr"/>
                      <a:r>
                        <a:rPr lang="pt-BR" sz="800" b="1" i="0" u="none" strike="noStrike" dirty="0" smtClean="0">
                          <a:solidFill>
                            <a:srgbClr val="000000"/>
                          </a:solidFill>
                          <a:latin typeface="+mn-lt"/>
                        </a:rPr>
                        <a:t> </a:t>
                      </a:r>
                      <a:r>
                        <a:rPr lang="pt-BR" sz="800" b="1" i="0" u="none" strike="noStrike" dirty="0">
                          <a:solidFill>
                            <a:srgbClr val="000000"/>
                          </a:solidFill>
                          <a:latin typeface="+mn-lt"/>
                        </a:rPr>
                        <a:t>(MUNCÍPIO) </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dirty="0">
                          <a:solidFill>
                            <a:srgbClr val="000000"/>
                          </a:solidFill>
                          <a:latin typeface="+mn-lt"/>
                        </a:rPr>
                        <a:t>Ord.</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dirty="0">
                          <a:solidFill>
                            <a:srgbClr val="000000"/>
                          </a:solidFill>
                          <a:latin typeface="+mn-lt"/>
                        </a:rPr>
                        <a:t>ATIVIDADES ESTRATÉGICAS SUGERIDAS PELA ÁREA TÉCNICA DA SES   AOS MUNICÍPIOS</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800" b="1" i="0" u="none" strike="noStrike">
                          <a:solidFill>
                            <a:srgbClr val="000000"/>
                          </a:solidFill>
                          <a:latin typeface="+mn-lt"/>
                        </a:rPr>
                        <a:t>Municipal</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390593">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fontAlgn="ctr"/>
                      <a:r>
                        <a:rPr lang="pt-BR" sz="800" b="1" i="0" u="none" strike="noStrike" dirty="0">
                          <a:solidFill>
                            <a:srgbClr val="000000"/>
                          </a:solidFill>
                          <a:latin typeface="+mn-lt"/>
                        </a:rPr>
                        <a:t>Municipal                 (Marque com X as selecionadas)</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378933">
                <a:tc rowSpan="7">
                  <a:txBody>
                    <a:bodyPr/>
                    <a:lstStyle/>
                    <a:p>
                      <a:pPr algn="ctr" fontAlgn="ctr"/>
                      <a:r>
                        <a:rPr lang="pt-BR" sz="1050" b="1" i="0" u="none" strike="noStrike" dirty="0">
                          <a:solidFill>
                            <a:srgbClr val="000000"/>
                          </a:solidFill>
                          <a:latin typeface="+mn-lt"/>
                        </a:rPr>
                        <a:t>ATENÇÃO -</a:t>
                      </a:r>
                      <a:r>
                        <a:rPr lang="pt-BR" sz="1050" b="0" i="0" u="none" strike="noStrike" dirty="0">
                          <a:solidFill>
                            <a:srgbClr val="000000"/>
                          </a:solidFill>
                          <a:latin typeface="+mn-lt"/>
                        </a:rPr>
                        <a:t>este campo será preenchido pelos </a:t>
                      </a:r>
                      <a:r>
                        <a:rPr lang="pt-BR" sz="1050" b="0" i="0" u="none" strike="noStrike" dirty="0" smtClean="0">
                          <a:solidFill>
                            <a:srgbClr val="000000"/>
                          </a:solidFill>
                          <a:latin typeface="+mn-lt"/>
                        </a:rPr>
                        <a:t>municípios </a:t>
                      </a:r>
                      <a:r>
                        <a:rPr lang="pt-BR" sz="1050" b="0" i="0" u="none" strike="noStrike" dirty="0">
                          <a:solidFill>
                            <a:srgbClr val="000000"/>
                          </a:solidFill>
                          <a:latin typeface="+mn-lt"/>
                        </a:rPr>
                        <a:t>conforme ação definida na PAS</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050" b="0" i="0" u="none" strike="noStrike" dirty="0">
                          <a:solidFill>
                            <a:srgbClr val="0000CC"/>
                          </a:solidFill>
                          <a:latin typeface="+mn-lt"/>
                        </a:rPr>
                        <a:t>1</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50" b="0" i="0" u="none" strike="noStrike" dirty="0">
                          <a:solidFill>
                            <a:srgbClr val="0000CC"/>
                          </a:solidFill>
                          <a:latin typeface="+mn-lt"/>
                        </a:rPr>
                        <a:t>Realizar o rastreamento, identificação, diagnóstico, acompanhamento e tratamento das pessoas com Doenças Crônicas, assim como promover ações que minimizem os impactos dos fatores de risco nos índices de incapacidades e mortalidade pelo conjunto das quatro doenças crônicas (Doenças Cardiovasculares, Doenças Respiratórias Crônicas, Diabetes e Cânceres).</a:t>
                      </a:r>
                    </a:p>
                  </a:txBody>
                  <a:tcPr marL="4342" marR="4342" marT="43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050" b="0" i="0" u="none" strike="noStrike">
                          <a:solidFill>
                            <a:srgbClr val="000000"/>
                          </a:solidFill>
                          <a:latin typeface="+mn-lt"/>
                        </a:rPr>
                        <a:t> </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9020">
                <a:tc vMerge="1">
                  <a:txBody>
                    <a:bodyPr/>
                    <a:lstStyle/>
                    <a:p>
                      <a:endParaRPr lang="pt-BR"/>
                    </a:p>
                  </a:txBody>
                  <a:tcPr/>
                </a:tc>
                <a:tc>
                  <a:txBody>
                    <a:bodyPr/>
                    <a:lstStyle/>
                    <a:p>
                      <a:pPr algn="ctr" fontAlgn="ctr"/>
                      <a:r>
                        <a:rPr lang="pt-BR" sz="1050" b="0" i="0" u="none" strike="noStrike">
                          <a:solidFill>
                            <a:srgbClr val="0000CC"/>
                          </a:solidFill>
                          <a:latin typeface="+mn-lt"/>
                        </a:rPr>
                        <a:t>2</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50" b="0" i="0" u="none" strike="noStrike" dirty="0">
                          <a:solidFill>
                            <a:srgbClr val="0000CC"/>
                          </a:solidFill>
                          <a:latin typeface="+mn-lt"/>
                        </a:rPr>
                        <a:t>Realizar as atividades propostas no Plano </a:t>
                      </a:r>
                      <a:r>
                        <a:rPr lang="pt-BR" sz="1050" b="0" i="0" u="none" strike="noStrike" dirty="0" smtClean="0">
                          <a:solidFill>
                            <a:srgbClr val="0000CC"/>
                          </a:solidFill>
                          <a:latin typeface="+mn-lt"/>
                        </a:rPr>
                        <a:t>Municipal </a:t>
                      </a:r>
                      <a:r>
                        <a:rPr lang="pt-BR" sz="1050" b="0" i="0" u="none" strike="noStrike" dirty="0">
                          <a:solidFill>
                            <a:srgbClr val="0000CC"/>
                          </a:solidFill>
                          <a:latin typeface="+mn-lt"/>
                        </a:rPr>
                        <a:t>de Enfrentamento das Doenças Crônicas pois visam contribuir com o Indicador (para os municípios com o Plano implantado).</a:t>
                      </a:r>
                    </a:p>
                  </a:txBody>
                  <a:tcPr marL="4342" marR="4342" marT="43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050" b="0" i="0" u="none" strike="noStrike" dirty="0">
                          <a:solidFill>
                            <a:srgbClr val="000000"/>
                          </a:solidFill>
                          <a:latin typeface="+mn-lt"/>
                        </a:rPr>
                        <a:t> </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9020">
                <a:tc vMerge="1">
                  <a:txBody>
                    <a:bodyPr/>
                    <a:lstStyle/>
                    <a:p>
                      <a:endParaRPr lang="pt-BR"/>
                    </a:p>
                  </a:txBody>
                  <a:tcPr/>
                </a:tc>
                <a:tc>
                  <a:txBody>
                    <a:bodyPr/>
                    <a:lstStyle/>
                    <a:p>
                      <a:pPr algn="ctr" fontAlgn="ctr"/>
                      <a:r>
                        <a:rPr lang="pt-BR" sz="1050" b="0" i="0" u="none" strike="noStrike">
                          <a:solidFill>
                            <a:srgbClr val="0000CC"/>
                          </a:solidFill>
                          <a:latin typeface="+mn-lt"/>
                        </a:rPr>
                        <a:t>3</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50" b="0" i="0" u="none" strike="noStrike" dirty="0">
                          <a:solidFill>
                            <a:srgbClr val="0000CC"/>
                          </a:solidFill>
                          <a:latin typeface="+mn-lt"/>
                        </a:rPr>
                        <a:t>Respeitar os prazos de entrega do Relatório Trimestral de Hipertensão e Diabetes e seus fatores de risco, assegurando assim a continuidade do tratamento aos pacientes diabéticos, por meio dispensação de Insulina para o controle da glicemia.</a:t>
                      </a:r>
                    </a:p>
                  </a:txBody>
                  <a:tcPr marL="4342" marR="4342" marT="43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050" b="0" i="0" u="none" strike="noStrike">
                          <a:solidFill>
                            <a:srgbClr val="000000"/>
                          </a:solidFill>
                          <a:latin typeface="+mn-lt"/>
                        </a:rPr>
                        <a:t> </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6509">
                <a:tc vMerge="1">
                  <a:txBody>
                    <a:bodyPr/>
                    <a:lstStyle/>
                    <a:p>
                      <a:endParaRPr lang="pt-BR"/>
                    </a:p>
                  </a:txBody>
                  <a:tcPr/>
                </a:tc>
                <a:tc>
                  <a:txBody>
                    <a:bodyPr/>
                    <a:lstStyle/>
                    <a:p>
                      <a:pPr algn="ctr" fontAlgn="ctr"/>
                      <a:r>
                        <a:rPr lang="pt-BR" sz="1050" b="0" i="0" u="none" strike="noStrike">
                          <a:solidFill>
                            <a:srgbClr val="0000CC"/>
                          </a:solidFill>
                          <a:latin typeface="+mn-lt"/>
                        </a:rPr>
                        <a:t>4</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50" b="0" i="0" u="none" strike="noStrike" dirty="0">
                          <a:solidFill>
                            <a:srgbClr val="0000CC"/>
                          </a:solidFill>
                          <a:latin typeface="+mn-lt"/>
                        </a:rPr>
                        <a:t>Monitorar e avaliar a eficácia e o impacto das ações desenvolvidas no município sobre o Indicador (número de óbitos/taxa de mortalidade pelo conjunto das quatro doenças crônicas) por meio do Sistema de Informação de Mortalidade - SIM.</a:t>
                      </a:r>
                    </a:p>
                  </a:txBody>
                  <a:tcPr marL="4342" marR="4342" marT="43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050" b="0" i="0" u="none" strike="noStrike">
                          <a:solidFill>
                            <a:srgbClr val="000000"/>
                          </a:solidFill>
                          <a:latin typeface="+mn-lt"/>
                        </a:rPr>
                        <a:t> </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3190">
                <a:tc vMerge="1">
                  <a:txBody>
                    <a:bodyPr/>
                    <a:lstStyle/>
                    <a:p>
                      <a:endParaRPr lang="pt-BR"/>
                    </a:p>
                  </a:txBody>
                  <a:tcPr/>
                </a:tc>
                <a:tc>
                  <a:txBody>
                    <a:bodyPr/>
                    <a:lstStyle/>
                    <a:p>
                      <a:pPr algn="ctr" fontAlgn="ctr"/>
                      <a:r>
                        <a:rPr lang="pt-BR" sz="1050" b="0" i="0" u="none" strike="noStrike">
                          <a:solidFill>
                            <a:srgbClr val="0000CC"/>
                          </a:solidFill>
                          <a:latin typeface="+mn-lt"/>
                        </a:rPr>
                        <a:t>5</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50" b="0" i="0" u="none" strike="noStrike" dirty="0">
                          <a:solidFill>
                            <a:srgbClr val="0000CC"/>
                          </a:solidFill>
                          <a:latin typeface="+mn-lt"/>
                        </a:rPr>
                        <a:t>Assegurar a continuidade do Programa de Controle do Tabagismo no município, disponibilizando assim o acompanhamento aos indivíduos que desejam parar de fumar.</a:t>
                      </a:r>
                    </a:p>
                  </a:txBody>
                  <a:tcPr marL="4342" marR="4342" marT="43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050" b="0" i="0" u="none" strike="noStrike">
                          <a:solidFill>
                            <a:srgbClr val="000000"/>
                          </a:solidFill>
                          <a:latin typeface="+mn-lt"/>
                        </a:rPr>
                        <a:t> </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7403">
                <a:tc vMerge="1">
                  <a:txBody>
                    <a:bodyPr/>
                    <a:lstStyle/>
                    <a:p>
                      <a:endParaRPr lang="pt-BR"/>
                    </a:p>
                  </a:txBody>
                  <a:tcPr/>
                </a:tc>
                <a:tc>
                  <a:txBody>
                    <a:bodyPr/>
                    <a:lstStyle/>
                    <a:p>
                      <a:pPr algn="ctr" fontAlgn="ctr"/>
                      <a:r>
                        <a:rPr lang="pt-BR" sz="1050" b="0" i="0" u="none" strike="noStrike">
                          <a:solidFill>
                            <a:srgbClr val="0000CC"/>
                          </a:solidFill>
                          <a:latin typeface="+mn-lt"/>
                        </a:rPr>
                        <a:t>6</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50" b="0" i="0" u="none" strike="noStrike" dirty="0">
                          <a:solidFill>
                            <a:srgbClr val="0000CC"/>
                          </a:solidFill>
                          <a:latin typeface="+mn-lt"/>
                        </a:rPr>
                        <a:t>Desenvolver ações nas diretrizes do Programa Academia da Saúde (para os municípios com o Programa implantado).</a:t>
                      </a:r>
                    </a:p>
                  </a:txBody>
                  <a:tcPr marL="4342" marR="4342" marT="43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050" b="0" i="0" u="none" strike="noStrike" dirty="0">
                          <a:solidFill>
                            <a:srgbClr val="000000"/>
                          </a:solidFill>
                          <a:latin typeface="+mn-lt"/>
                        </a:rPr>
                        <a:t> </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1530">
                <a:tc vMerge="1">
                  <a:txBody>
                    <a:bodyPr/>
                    <a:lstStyle/>
                    <a:p>
                      <a:endParaRPr lang="pt-BR"/>
                    </a:p>
                  </a:txBody>
                  <a:tcPr/>
                </a:tc>
                <a:tc>
                  <a:txBody>
                    <a:bodyPr/>
                    <a:lstStyle/>
                    <a:p>
                      <a:pPr algn="ctr" fontAlgn="ctr"/>
                      <a:r>
                        <a:rPr lang="pt-BR" sz="1050" b="0" i="0" u="none" strike="noStrike">
                          <a:solidFill>
                            <a:srgbClr val="0000CC"/>
                          </a:solidFill>
                          <a:latin typeface="+mn-lt"/>
                        </a:rPr>
                        <a:t>7</a:t>
                      </a:r>
                    </a:p>
                  </a:txBody>
                  <a:tcPr marL="4342" marR="4342" marT="43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50" b="0" i="0" u="none" strike="noStrike" dirty="0">
                          <a:solidFill>
                            <a:srgbClr val="0000CC"/>
                          </a:solidFill>
                          <a:latin typeface="+mn-lt"/>
                        </a:rPr>
                        <a:t>A avaliação e acompanhamento do estado nutricional da população atendida na atenção básica por meio do SISVAN, o que possibilita elaborar ações que possam reduzir o sobre peso e obesidade no município.</a:t>
                      </a:r>
                    </a:p>
                  </a:txBody>
                  <a:tcPr marL="4342" marR="4342" marT="43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50" b="0" i="0" u="none" strike="noStrike" dirty="0">
                          <a:solidFill>
                            <a:srgbClr val="000000"/>
                          </a:solidFill>
                          <a:latin typeface="+mn-lt"/>
                        </a:rPr>
                        <a:t> </a:t>
                      </a:r>
                    </a:p>
                  </a:txBody>
                  <a:tcPr marL="4342" marR="4342" marT="43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142844" y="785794"/>
            <a:ext cx="8929750" cy="357190"/>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just" fontAlgn="ctr"/>
            <a:r>
              <a:rPr lang="pt-BR" sz="1900" b="1" dirty="0" smtClean="0"/>
              <a:t> </a:t>
            </a:r>
            <a:r>
              <a:rPr lang="pt-BR" sz="1600" b="1" dirty="0" smtClean="0"/>
              <a:t>ATIVIDADES SUGERIDAS AOS MUNICIPIOS PACTUAREM NA CIR PARA AUXILIAR NO ALCANCE DA META</a:t>
            </a:r>
            <a:r>
              <a:rPr lang="pt-BR" sz="1600" dirty="0" smtClean="0"/>
              <a:t> </a:t>
            </a:r>
            <a:endParaRPr lang="pt-BR" sz="1600" b="1" dirty="0">
              <a:solidFill>
                <a:srgbClr val="000000"/>
              </a:solidFill>
            </a:endParaRPr>
          </a:p>
        </p:txBody>
      </p:sp>
      <p:graphicFrame>
        <p:nvGraphicFramePr>
          <p:cNvPr id="5" name="Tabela 4"/>
          <p:cNvGraphicFramePr>
            <a:graphicFrameLocks noGrp="1"/>
          </p:cNvGraphicFramePr>
          <p:nvPr>
            <p:extLst>
              <p:ext uri="{D42A27DB-BD31-4B8C-83A1-F6EECF244321}">
                <p14:modId xmlns:p14="http://schemas.microsoft.com/office/powerpoint/2010/main" val="887812579"/>
              </p:ext>
            </p:extLst>
          </p:nvPr>
        </p:nvGraphicFramePr>
        <p:xfrm>
          <a:off x="71438" y="1142984"/>
          <a:ext cx="9001156" cy="5518617"/>
        </p:xfrm>
        <a:graphic>
          <a:graphicData uri="http://schemas.openxmlformats.org/drawingml/2006/table">
            <a:tbl>
              <a:tblPr/>
              <a:tblGrid>
                <a:gridCol w="811580"/>
                <a:gridCol w="516460"/>
                <a:gridCol w="6783734"/>
                <a:gridCol w="889382"/>
              </a:tblGrid>
              <a:tr h="195627">
                <a:tc gridSpan="4">
                  <a:txBody>
                    <a:bodyPr/>
                    <a:lstStyle/>
                    <a:p>
                      <a:pPr algn="ctr" fontAlgn="ctr"/>
                      <a:r>
                        <a:rPr lang="pt-BR" sz="1200" b="1" i="0" u="none" strike="noStrike" dirty="0">
                          <a:solidFill>
                            <a:srgbClr val="000000"/>
                          </a:solidFill>
                          <a:latin typeface="+mn-lt"/>
                        </a:rPr>
                        <a:t>Indicador 02: Proporção de óbitos de mulheres em idade fértil (MIF) investigados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307134">
                <a:tc rowSpan="6">
                  <a:txBody>
                    <a:bodyPr/>
                    <a:lstStyle/>
                    <a:p>
                      <a:pPr algn="ctr" fontAlgn="ctr"/>
                      <a:r>
                        <a:rPr lang="pt-BR" sz="1200" b="1"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1200" b="1" i="0" u="none" strike="noStrike">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1200" b="1" i="0" u="none" strike="noStrike">
                          <a:solidFill>
                            <a:srgbClr val="000000"/>
                          </a:solidFill>
                          <a:latin typeface="+mn-lt"/>
                        </a:rPr>
                        <a:t>Ministério da Saúde</a:t>
                      </a:r>
                      <a:br>
                        <a:rPr lang="pt-BR" sz="1200" b="1" i="0" u="none" strike="noStrike">
                          <a:solidFill>
                            <a:srgbClr val="000000"/>
                          </a:solidFill>
                          <a:latin typeface="+mn-lt"/>
                        </a:rPr>
                      </a:br>
                      <a:r>
                        <a:rPr lang="pt-BR" sz="1200" b="1" i="0" u="none" strike="noStrike">
                          <a:solidFill>
                            <a:srgbClr val="000000"/>
                          </a:solidFill>
                          <a:latin typeface="+mn-lt"/>
                        </a:rPr>
                        <a:t>Atividades 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95627">
                <a:tc vMerge="1">
                  <a:txBody>
                    <a:bodyPr/>
                    <a:lstStyle/>
                    <a:p>
                      <a:endParaRPr lang="pt-BR"/>
                    </a:p>
                  </a:txBody>
                  <a:tcPr/>
                </a:tc>
                <a:tc>
                  <a:txBody>
                    <a:bodyPr/>
                    <a:lstStyle/>
                    <a:p>
                      <a:pPr algn="ctr" fontAlgn="ctr"/>
                      <a:r>
                        <a:rPr lang="pt-BR" sz="1200" b="0" i="0" u="none" strike="noStrike">
                          <a:solidFill>
                            <a:srgbClr val="000000"/>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200" b="0" i="0" u="none" strike="noStrike">
                          <a:solidFill>
                            <a:srgbClr val="000000"/>
                          </a:solidFill>
                          <a:latin typeface="+mn-lt"/>
                        </a:rPr>
                        <a:t>Estabelecer diretrizes e normas técnicas para a Vigilância do Óbito;</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95627">
                <a:tc vMerge="1">
                  <a:txBody>
                    <a:bodyPr/>
                    <a:lstStyle/>
                    <a:p>
                      <a:endParaRPr lang="pt-BR"/>
                    </a:p>
                  </a:txBody>
                  <a:tcPr/>
                </a:tc>
                <a:tc>
                  <a:txBody>
                    <a:bodyPr/>
                    <a:lstStyle/>
                    <a:p>
                      <a:pPr algn="ctr" fontAlgn="ctr"/>
                      <a:r>
                        <a:rPr lang="pt-BR" sz="1200" b="0" i="0" u="none" strike="noStrike">
                          <a:solidFill>
                            <a:srgbClr val="000000"/>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200" b="0" i="0" u="none" strike="noStrike">
                          <a:solidFill>
                            <a:srgbClr val="000000"/>
                          </a:solidFill>
                          <a:latin typeface="+mn-lt"/>
                        </a:rPr>
                        <a:t>Prestar apoio técnico às unidades federadas para autilização e operacionalização da Vigilância do Óbito;</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95627">
                <a:tc vMerge="1">
                  <a:txBody>
                    <a:bodyPr/>
                    <a:lstStyle/>
                    <a:p>
                      <a:endParaRPr lang="pt-BR"/>
                    </a:p>
                  </a:txBody>
                  <a:tcPr/>
                </a:tc>
                <a:tc>
                  <a:txBody>
                    <a:bodyPr/>
                    <a:lstStyle/>
                    <a:p>
                      <a:pPr algn="ctr" fontAlgn="ctr"/>
                      <a:r>
                        <a:rPr lang="pt-BR" sz="1200" b="0" i="0" u="none" strike="noStrike">
                          <a:solidFill>
                            <a:srgbClr val="000000"/>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200" b="0" i="0" u="none" strike="noStrike">
                          <a:solidFill>
                            <a:srgbClr val="000000"/>
                          </a:solidFill>
                          <a:latin typeface="+mn-lt"/>
                        </a:rPr>
                        <a:t>Estabelecer fluxos e prazos das investigações de óbitos de mulheres em idade fértil;</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95627">
                <a:tc vMerge="1">
                  <a:txBody>
                    <a:bodyPr/>
                    <a:lstStyle/>
                    <a:p>
                      <a:endParaRPr lang="pt-BR"/>
                    </a:p>
                  </a:txBody>
                  <a:tcPr/>
                </a:tc>
                <a:tc>
                  <a:txBody>
                    <a:bodyPr/>
                    <a:lstStyle/>
                    <a:p>
                      <a:pPr algn="ctr" fontAlgn="ctr"/>
                      <a:r>
                        <a:rPr lang="pt-BR" sz="1200" b="0" i="0" u="none" strike="noStrike">
                          <a:solidFill>
                            <a:srgbClr val="000000"/>
                          </a:solidFill>
                          <a:latin typeface="+mn-lt"/>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200" b="0" i="0" u="none" strike="noStrike">
                          <a:solidFill>
                            <a:srgbClr val="000000"/>
                          </a:solidFill>
                          <a:latin typeface="+mn-lt"/>
                        </a:rPr>
                        <a:t>Atualizar e fornecer as versões do SIM-FEDERAL e os modelos de instrumentos de coleta de dados para as unidades federadas;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95627">
                <a:tc vMerge="1">
                  <a:txBody>
                    <a:bodyPr/>
                    <a:lstStyle/>
                    <a:p>
                      <a:endParaRPr lang="pt-BR"/>
                    </a:p>
                  </a:txBody>
                  <a:tcPr/>
                </a:tc>
                <a:tc>
                  <a:txBody>
                    <a:bodyPr/>
                    <a:lstStyle/>
                    <a:p>
                      <a:pPr algn="ctr" fontAlgn="ctr"/>
                      <a:r>
                        <a:rPr lang="pt-BR" sz="1200" b="0" i="0" u="none" strike="noStrike">
                          <a:solidFill>
                            <a:srgbClr val="000000"/>
                          </a:solidFill>
                          <a:latin typeface="+mn-lt"/>
                        </a:rPr>
                        <a:t>5</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200" b="0" i="0" u="none" strike="noStrike">
                          <a:solidFill>
                            <a:srgbClr val="000000"/>
                          </a:solidFill>
                          <a:latin typeface="+mn-lt"/>
                        </a:rPr>
                        <a:t>Consolidar os dados provenientes das unidades federadas e disponibilizar para Estados e Municipios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325392">
                <a:tc rowSpan="5">
                  <a:txBody>
                    <a:bodyPr/>
                    <a:lstStyle/>
                    <a:p>
                      <a:pPr algn="ctr" fontAlgn="ctr"/>
                      <a:r>
                        <a:rPr lang="pt-BR" sz="1200" b="1" i="0" u="none" strike="noStrike" dirty="0">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1200" b="1" i="0" u="none" strike="noStrike">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1200" b="1" i="0" u="none" strike="noStrike">
                          <a:solidFill>
                            <a:srgbClr val="000000"/>
                          </a:solidFill>
                          <a:latin typeface="+mn-lt"/>
                        </a:rPr>
                        <a:t>Secretaria Estadual de Saúde</a:t>
                      </a:r>
                      <a:br>
                        <a:rPr lang="pt-BR" sz="1200" b="1" i="0" u="none" strike="noStrike">
                          <a:solidFill>
                            <a:srgbClr val="000000"/>
                          </a:solidFill>
                          <a:latin typeface="+mn-lt"/>
                        </a:rPr>
                      </a:br>
                      <a:r>
                        <a:rPr lang="pt-BR" sz="1200" b="1" i="0" u="none" strike="noStrike">
                          <a:solidFill>
                            <a:srgbClr val="000000"/>
                          </a:solidFill>
                          <a:latin typeface="+mn-lt"/>
                        </a:rPr>
                        <a:t>Atividades 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95627">
                <a:tc vMerge="1">
                  <a:txBody>
                    <a:bodyPr/>
                    <a:lstStyle/>
                    <a:p>
                      <a:endParaRPr lang="pt-BR"/>
                    </a:p>
                  </a:txBody>
                  <a:tcPr/>
                </a:tc>
                <a:tc>
                  <a:txBody>
                    <a:bodyPr/>
                    <a:lstStyle/>
                    <a:p>
                      <a:pPr algn="ctr" fontAlgn="ctr"/>
                      <a:r>
                        <a:rPr lang="pt-BR" sz="1200" b="0" i="0" u="none" strike="noStrike">
                          <a:solidFill>
                            <a:srgbClr val="000000"/>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200" b="0" i="0" u="none" strike="noStrike">
                          <a:solidFill>
                            <a:srgbClr val="000000"/>
                          </a:solidFill>
                          <a:latin typeface="+mn-lt"/>
                        </a:rPr>
                        <a:t> Análise e monitoramento das investigações de mulheres em idade fértil;</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95627">
                <a:tc vMerge="1">
                  <a:txBody>
                    <a:bodyPr/>
                    <a:lstStyle/>
                    <a:p>
                      <a:endParaRPr lang="pt-BR"/>
                    </a:p>
                  </a:txBody>
                  <a:tcPr/>
                </a:tc>
                <a:tc>
                  <a:txBody>
                    <a:bodyPr/>
                    <a:lstStyle/>
                    <a:p>
                      <a:pPr algn="ctr" fontAlgn="ctr"/>
                      <a:r>
                        <a:rPr lang="pt-BR" sz="1200" b="0" i="0" u="none" strike="noStrike">
                          <a:solidFill>
                            <a:srgbClr val="000000"/>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200" b="0" i="0" u="none" strike="noStrike" dirty="0">
                          <a:solidFill>
                            <a:srgbClr val="000000"/>
                          </a:solidFill>
                          <a:latin typeface="+mn-lt"/>
                        </a:rPr>
                        <a:t>Relatório para os municípios referente à pendências das investigações;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354083">
                <a:tc vMerge="1">
                  <a:txBody>
                    <a:bodyPr/>
                    <a:lstStyle/>
                    <a:p>
                      <a:endParaRPr lang="pt-BR"/>
                    </a:p>
                  </a:txBody>
                  <a:tcPr/>
                </a:tc>
                <a:tc>
                  <a:txBody>
                    <a:bodyPr/>
                    <a:lstStyle/>
                    <a:p>
                      <a:pPr algn="ctr" fontAlgn="ctr"/>
                      <a:r>
                        <a:rPr lang="pt-BR" sz="1200" b="0" i="0" u="none" strike="noStrike">
                          <a:solidFill>
                            <a:srgbClr val="000000"/>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200" b="0" i="0" u="none" strike="noStrike">
                          <a:solidFill>
                            <a:srgbClr val="000000"/>
                          </a:solidFill>
                          <a:latin typeface="+mn-lt"/>
                        </a:rPr>
                        <a:t>Apoio técnico aos 139 municípios da UF quanto ao preenchimento dos instrumentos de investigação e monitoramento dos casos de mulheres em idade fértil inseridas no SIM e orientação diversas conforme a demanda apresentada;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95627">
                <a:tc vMerge="1">
                  <a:txBody>
                    <a:bodyPr/>
                    <a:lstStyle/>
                    <a:p>
                      <a:endParaRPr lang="pt-BR"/>
                    </a:p>
                  </a:txBody>
                  <a:tcPr/>
                </a:tc>
                <a:tc>
                  <a:txBody>
                    <a:bodyPr/>
                    <a:lstStyle/>
                    <a:p>
                      <a:pPr algn="ctr" fontAlgn="ctr"/>
                      <a:r>
                        <a:rPr lang="pt-BR" sz="1200" b="0" i="0" u="none" strike="noStrike">
                          <a:solidFill>
                            <a:srgbClr val="000000"/>
                          </a:solidFill>
                          <a:latin typeface="+mn-lt"/>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200" b="0" i="0" u="none" strike="noStrike">
                          <a:solidFill>
                            <a:srgbClr val="000000"/>
                          </a:solidFill>
                          <a:latin typeface="+mn-lt"/>
                        </a:rPr>
                        <a:t> Realizar assessoria aos municípios com maiores índices de óbitos maternos a fim intervenção e orientação;</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95627">
                <a:tc rowSpan="2">
                  <a:txBody>
                    <a:bodyPr/>
                    <a:lstStyle/>
                    <a:p>
                      <a:pPr algn="ctr" fontAlgn="ctr"/>
                      <a:r>
                        <a:rPr lang="pt-BR" sz="900" b="1" i="0" u="none" strike="noStrike" dirty="0">
                          <a:solidFill>
                            <a:srgbClr val="000000"/>
                          </a:solidFill>
                          <a:latin typeface="+mn-lt"/>
                        </a:rPr>
                        <a:t>AÇÃO NA PAS (MUNCÍPIO)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900" b="1" i="0" u="none" strike="noStrike" dirty="0">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900" b="1" i="0" u="none" strike="noStrike" dirty="0">
                          <a:solidFill>
                            <a:srgbClr val="000000"/>
                          </a:solidFill>
                          <a:latin typeface="+mn-lt"/>
                        </a:rPr>
                        <a:t>ATIVIDADES ESTRATÉGICAS SUGERIDAS PELA ÁREA TÉCNICA DA SES AOS MUNICÍPIOS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900" b="1" i="0" u="none" strike="noStrike">
                          <a:solidFill>
                            <a:srgbClr val="000000"/>
                          </a:solidFill>
                          <a:latin typeface="+mn-lt"/>
                        </a:rPr>
                        <a:t>Municipal</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440159">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fontAlgn="ctr"/>
                      <a:r>
                        <a:rPr lang="pt-BR" sz="900" b="1" i="0" u="none" strike="noStrike" dirty="0">
                          <a:solidFill>
                            <a:srgbClr val="000000"/>
                          </a:solidFill>
                          <a:latin typeface="+mn-lt"/>
                        </a:rPr>
                        <a:t>Municipal                 (Marque com X as selecionadas)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210624">
                <a:tc rowSpan="6">
                  <a:txBody>
                    <a:bodyPr/>
                    <a:lstStyle/>
                    <a:p>
                      <a:pPr algn="ctr" fontAlgn="ctr"/>
                      <a:r>
                        <a:rPr lang="pt-BR" sz="1200" b="0" i="0" u="none" strike="noStrike">
                          <a:solidFill>
                            <a:srgbClr val="000000"/>
                          </a:solidFill>
                          <a:latin typeface="+mn-lt"/>
                        </a:rPr>
                        <a:t>ATENÇÃO -este campo será preenchido pelos municipios conforme ação definida na PAS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dirty="0">
                          <a:solidFill>
                            <a:srgbClr val="0000CC"/>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dirty="0">
                          <a:solidFill>
                            <a:srgbClr val="0000CC"/>
                          </a:solidFill>
                          <a:latin typeface="+mn-lt"/>
                        </a:rPr>
                        <a:t>Identificar os óbitos de mulher em idade fértil residente do município;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0624">
                <a:tc vMerge="1">
                  <a:txBody>
                    <a:bodyPr/>
                    <a:lstStyle/>
                    <a:p>
                      <a:endParaRPr lang="pt-BR"/>
                    </a:p>
                  </a:txBody>
                  <a:tcPr/>
                </a:tc>
                <a:tc>
                  <a:txBody>
                    <a:bodyPr/>
                    <a:lstStyle/>
                    <a:p>
                      <a:pPr algn="ctr" fontAlgn="ctr"/>
                      <a:r>
                        <a:rPr lang="pt-BR" sz="1200" b="0" i="0" u="none" strike="noStrike">
                          <a:solidFill>
                            <a:srgbClr val="0000CC"/>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dirty="0">
                          <a:solidFill>
                            <a:srgbClr val="0000CC"/>
                          </a:solidFill>
                          <a:latin typeface="+mn-lt"/>
                        </a:rPr>
                        <a:t>Após </a:t>
                      </a:r>
                      <a:r>
                        <a:rPr lang="pt-BR" sz="1200" b="0" i="0" u="none" strike="noStrike" dirty="0" err="1">
                          <a:solidFill>
                            <a:srgbClr val="0000CC"/>
                          </a:solidFill>
                          <a:latin typeface="+mn-lt"/>
                        </a:rPr>
                        <a:t>indentificar</a:t>
                      </a:r>
                      <a:r>
                        <a:rPr lang="pt-BR" sz="1200" b="0" i="0" u="none" strike="noStrike" dirty="0">
                          <a:solidFill>
                            <a:srgbClr val="0000CC"/>
                          </a:solidFill>
                          <a:latin typeface="+mn-lt"/>
                        </a:rPr>
                        <a:t> o óbito preencher a ficha de investigação de óbito de mulher em idade fértil (MIF) corretamente em tempo oportuno;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0624">
                <a:tc vMerge="1">
                  <a:txBody>
                    <a:bodyPr/>
                    <a:lstStyle/>
                    <a:p>
                      <a:endParaRPr lang="pt-BR"/>
                    </a:p>
                  </a:txBody>
                  <a:tcPr/>
                </a:tc>
                <a:tc>
                  <a:txBody>
                    <a:bodyPr/>
                    <a:lstStyle/>
                    <a:p>
                      <a:pPr algn="ctr" fontAlgn="ctr"/>
                      <a:r>
                        <a:rPr lang="pt-BR" sz="1200" b="0" i="0" u="none" strike="noStrike">
                          <a:solidFill>
                            <a:srgbClr val="0000CC"/>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dirty="0">
                          <a:solidFill>
                            <a:srgbClr val="0000CC"/>
                          </a:solidFill>
                          <a:latin typeface="+mn-lt"/>
                        </a:rPr>
                        <a:t>Digitar a ficha MIF no SIM Federal e enviar uma cópia da ficha para a Vigilância do óbito estadual;</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0624">
                <a:tc vMerge="1">
                  <a:txBody>
                    <a:bodyPr/>
                    <a:lstStyle/>
                    <a:p>
                      <a:endParaRPr lang="pt-BR"/>
                    </a:p>
                  </a:txBody>
                  <a:tcPr/>
                </a:tc>
                <a:tc>
                  <a:txBody>
                    <a:bodyPr/>
                    <a:lstStyle/>
                    <a:p>
                      <a:pPr algn="ctr" fontAlgn="ctr"/>
                      <a:r>
                        <a:rPr lang="pt-BR" sz="1200" b="0" i="0" u="none" strike="noStrike">
                          <a:solidFill>
                            <a:srgbClr val="0000CC"/>
                          </a:solidFill>
                          <a:latin typeface="+mn-lt"/>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dirty="0">
                          <a:solidFill>
                            <a:srgbClr val="0000CC"/>
                          </a:solidFill>
                          <a:latin typeface="+mn-lt"/>
                        </a:rPr>
                        <a:t>Monitorar o SIM estadual e federal quanto aos prazos estabelecidos e óbitos pendentes para investigação;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0624">
                <a:tc vMerge="1">
                  <a:txBody>
                    <a:bodyPr/>
                    <a:lstStyle/>
                    <a:p>
                      <a:endParaRPr lang="pt-BR"/>
                    </a:p>
                  </a:txBody>
                  <a:tcPr/>
                </a:tc>
                <a:tc>
                  <a:txBody>
                    <a:bodyPr/>
                    <a:lstStyle/>
                    <a:p>
                      <a:pPr algn="ctr" fontAlgn="ctr"/>
                      <a:r>
                        <a:rPr lang="pt-BR" sz="1200" b="0" i="0" u="none" strike="noStrike">
                          <a:solidFill>
                            <a:srgbClr val="0000CC"/>
                          </a:solidFill>
                          <a:latin typeface="+mn-lt"/>
                        </a:rPr>
                        <a:t>5</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dirty="0">
                          <a:solidFill>
                            <a:srgbClr val="0000CC"/>
                          </a:solidFill>
                          <a:latin typeface="+mn-lt"/>
                        </a:rPr>
                        <a:t>Integração entre os </a:t>
                      </a:r>
                      <a:r>
                        <a:rPr lang="pt-BR" sz="1200" b="0" i="0" u="none" strike="noStrike" dirty="0" err="1">
                          <a:solidFill>
                            <a:srgbClr val="0000CC"/>
                          </a:solidFill>
                          <a:latin typeface="+mn-lt"/>
                        </a:rPr>
                        <a:t>seviços</a:t>
                      </a:r>
                      <a:r>
                        <a:rPr lang="pt-BR" sz="1200" b="0" i="0" u="none" strike="noStrike" dirty="0">
                          <a:solidFill>
                            <a:srgbClr val="0000CC"/>
                          </a:solidFill>
                          <a:latin typeface="+mn-lt"/>
                        </a:rPr>
                        <a:t> de Vigilância Epidemiológica e os serviços de assistência à Saúde para qualificação das fichas de investigação.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0624">
                <a:tc vMerge="1">
                  <a:txBody>
                    <a:bodyPr/>
                    <a:lstStyle/>
                    <a:p>
                      <a:endParaRPr lang="pt-BR"/>
                    </a:p>
                  </a:txBody>
                  <a:tcPr/>
                </a:tc>
                <a:tc>
                  <a:txBody>
                    <a:bodyPr/>
                    <a:lstStyle/>
                    <a:p>
                      <a:pPr algn="ctr" fontAlgn="ctr"/>
                      <a:r>
                        <a:rPr lang="pt-BR" sz="1200" b="0" i="0" u="none" strike="noStrike">
                          <a:solidFill>
                            <a:srgbClr val="000000"/>
                          </a:solidFill>
                          <a:latin typeface="+mn-lt"/>
                        </a:rPr>
                        <a:t>6</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dirty="0">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200" b="0" i="0" u="none" strike="noStrike" dirty="0">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06" y="785794"/>
            <a:ext cx="8929718" cy="357190"/>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just" fontAlgn="ctr"/>
            <a:r>
              <a:rPr lang="pt-BR" sz="1900" b="1" dirty="0" smtClean="0"/>
              <a:t> </a:t>
            </a:r>
            <a:r>
              <a:rPr lang="pt-BR" sz="1600" b="1" dirty="0" smtClean="0"/>
              <a:t>ATIVIDADES SUGERIDAS AOS MUNICIPIOS PACTUAREM NA CIR PARA AUXILIAR NO ALCANCE DA META</a:t>
            </a:r>
            <a:r>
              <a:rPr lang="pt-BR" sz="1600" dirty="0" smtClean="0"/>
              <a:t> </a:t>
            </a:r>
            <a:endParaRPr lang="pt-BR" sz="1600" b="1" dirty="0">
              <a:solidFill>
                <a:srgbClr val="000000"/>
              </a:solidFill>
            </a:endParaRPr>
          </a:p>
        </p:txBody>
      </p:sp>
      <p:graphicFrame>
        <p:nvGraphicFramePr>
          <p:cNvPr id="5" name="Tabela 4"/>
          <p:cNvGraphicFramePr>
            <a:graphicFrameLocks noGrp="1"/>
          </p:cNvGraphicFramePr>
          <p:nvPr>
            <p:extLst>
              <p:ext uri="{D42A27DB-BD31-4B8C-83A1-F6EECF244321}">
                <p14:modId xmlns:p14="http://schemas.microsoft.com/office/powerpoint/2010/main" val="4070596990"/>
              </p:ext>
            </p:extLst>
          </p:nvPr>
        </p:nvGraphicFramePr>
        <p:xfrm>
          <a:off x="142843" y="1142984"/>
          <a:ext cx="8786875" cy="5276767"/>
        </p:xfrm>
        <a:graphic>
          <a:graphicData uri="http://schemas.openxmlformats.org/drawingml/2006/table">
            <a:tbl>
              <a:tblPr/>
              <a:tblGrid>
                <a:gridCol w="785819"/>
                <a:gridCol w="428628"/>
                <a:gridCol w="6704219"/>
                <a:gridCol w="868209"/>
              </a:tblGrid>
              <a:tr h="214299">
                <a:tc gridSpan="4">
                  <a:txBody>
                    <a:bodyPr/>
                    <a:lstStyle/>
                    <a:p>
                      <a:pPr algn="ctr" fontAlgn="t"/>
                      <a:r>
                        <a:rPr lang="pt-BR" sz="1200" b="1" i="0" u="none" strike="noStrike" dirty="0">
                          <a:solidFill>
                            <a:srgbClr val="000000"/>
                          </a:solidFill>
                          <a:latin typeface="+mn-lt"/>
                        </a:rPr>
                        <a:t>Indicador 03:  Proporção de registro de óbitos com causa básica </a:t>
                      </a:r>
                      <a:r>
                        <a:rPr lang="pt-BR" sz="1200" b="1" i="0" u="none" strike="noStrike" dirty="0" smtClean="0">
                          <a:solidFill>
                            <a:srgbClr val="000000"/>
                          </a:solidFill>
                          <a:latin typeface="+mn-lt"/>
                        </a:rPr>
                        <a:t>definida</a:t>
                      </a:r>
                      <a:endParaRPr lang="pt-BR" sz="1200" b="1" i="0" u="none" strike="noStrike" dirty="0">
                        <a:solidFill>
                          <a:srgbClr val="000000"/>
                        </a:solidFill>
                        <a:latin typeface="+mn-lt"/>
                      </a:endParaRPr>
                    </a:p>
                  </a:txBody>
                  <a:tcPr marL="5195" marR="5195" marT="519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265911">
                <a:tc rowSpan="6">
                  <a:txBody>
                    <a:bodyPr/>
                    <a:lstStyle/>
                    <a:p>
                      <a:pPr algn="ctr" fontAlgn="ctr"/>
                      <a:r>
                        <a:rPr lang="pt-BR" sz="1050" b="1" i="0" u="none" strike="noStrike" dirty="0">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500" b="1" i="0" u="none" strike="noStrike">
                          <a:solidFill>
                            <a:srgbClr val="000000"/>
                          </a:solidFill>
                          <a:latin typeface="Arial"/>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1200" b="1" i="0" u="none" strike="noStrike" dirty="0">
                          <a:solidFill>
                            <a:srgbClr val="000000"/>
                          </a:solidFill>
                          <a:latin typeface="+mn-lt"/>
                        </a:rPr>
                        <a:t>Ministério da </a:t>
                      </a:r>
                      <a:r>
                        <a:rPr lang="pt-BR" sz="1200" b="1" i="0" u="none" strike="noStrike" dirty="0" smtClean="0">
                          <a:solidFill>
                            <a:srgbClr val="000000"/>
                          </a:solidFill>
                          <a:latin typeface="+mn-lt"/>
                        </a:rPr>
                        <a:t>Saúde</a:t>
                      </a:r>
                      <a:r>
                        <a:rPr lang="pt-BR" sz="1200" b="1" i="0" u="none" strike="noStrike" baseline="0" dirty="0" smtClean="0">
                          <a:solidFill>
                            <a:srgbClr val="000000"/>
                          </a:solidFill>
                          <a:latin typeface="+mn-lt"/>
                        </a:rPr>
                        <a:t> - </a:t>
                      </a:r>
                      <a:r>
                        <a:rPr lang="pt-BR" sz="1200" b="1" i="0" u="none" strike="noStrike" dirty="0" smtClean="0">
                          <a:solidFill>
                            <a:srgbClr val="000000"/>
                          </a:solidFill>
                          <a:latin typeface="+mn-lt"/>
                        </a:rPr>
                        <a:t>Atividades </a:t>
                      </a:r>
                      <a:r>
                        <a:rPr lang="pt-BR" sz="1200" b="1" i="0" u="none" strike="noStrike" dirty="0">
                          <a:solidFill>
                            <a:srgbClr val="000000"/>
                          </a:solidFill>
                          <a:latin typeface="+mn-lt"/>
                        </a:rPr>
                        <a:t>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69369">
                <a:tc vMerge="1">
                  <a:txBody>
                    <a:bodyPr/>
                    <a:lstStyle/>
                    <a:p>
                      <a:endParaRPr lang="pt-BR"/>
                    </a:p>
                  </a:txBody>
                  <a:tcPr/>
                </a:tc>
                <a:tc>
                  <a:txBody>
                    <a:bodyPr/>
                    <a:lstStyle/>
                    <a:p>
                      <a:pPr algn="ctr" fontAlgn="ctr"/>
                      <a:r>
                        <a:rPr lang="pt-BR" sz="1050" b="0" i="0" u="none" strike="noStrike">
                          <a:solidFill>
                            <a:srgbClr val="000000"/>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200" b="0" i="0" u="none" strike="noStrike">
                          <a:solidFill>
                            <a:srgbClr val="000000"/>
                          </a:solidFill>
                          <a:latin typeface="+mn-lt"/>
                        </a:rPr>
                        <a:t>Estabelecer diretrizes e normas técnicas para o SIM;</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9369">
                <a:tc vMerge="1">
                  <a:txBody>
                    <a:bodyPr/>
                    <a:lstStyle/>
                    <a:p>
                      <a:endParaRPr lang="pt-BR"/>
                    </a:p>
                  </a:txBody>
                  <a:tcPr/>
                </a:tc>
                <a:tc>
                  <a:txBody>
                    <a:bodyPr/>
                    <a:lstStyle/>
                    <a:p>
                      <a:pPr algn="ctr" fontAlgn="ctr"/>
                      <a:r>
                        <a:rPr lang="pt-BR" sz="1050" b="0" i="0" u="none" strike="noStrike">
                          <a:solidFill>
                            <a:srgbClr val="000000"/>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200" b="0" i="0" u="none" strike="noStrike">
                          <a:solidFill>
                            <a:srgbClr val="000000"/>
                          </a:solidFill>
                          <a:latin typeface="+mn-lt"/>
                        </a:rPr>
                        <a:t>Prestar apoio técnico às unidades federadas para autilização e operacionalização do SIM;</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9369">
                <a:tc vMerge="1">
                  <a:txBody>
                    <a:bodyPr/>
                    <a:lstStyle/>
                    <a:p>
                      <a:endParaRPr lang="pt-BR"/>
                    </a:p>
                  </a:txBody>
                  <a:tcPr/>
                </a:tc>
                <a:tc>
                  <a:txBody>
                    <a:bodyPr/>
                    <a:lstStyle/>
                    <a:p>
                      <a:pPr algn="ctr" fontAlgn="ctr"/>
                      <a:r>
                        <a:rPr lang="pt-BR" sz="1050" b="0" i="0" u="none" strike="noStrike" dirty="0">
                          <a:solidFill>
                            <a:srgbClr val="000000"/>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200" b="0" i="0" u="none" strike="noStrike">
                          <a:solidFill>
                            <a:srgbClr val="000000"/>
                          </a:solidFill>
                          <a:latin typeface="+mn-lt"/>
                        </a:rPr>
                        <a:t>Estabelecer fluxo e prazos para o envio de dados do SIM;</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9369">
                <a:tc vMerge="1">
                  <a:txBody>
                    <a:bodyPr/>
                    <a:lstStyle/>
                    <a:p>
                      <a:endParaRPr lang="pt-BR"/>
                    </a:p>
                  </a:txBody>
                  <a:tcPr/>
                </a:tc>
                <a:tc>
                  <a:txBody>
                    <a:bodyPr/>
                    <a:lstStyle/>
                    <a:p>
                      <a:pPr algn="ctr" fontAlgn="ctr"/>
                      <a:r>
                        <a:rPr lang="pt-BR" sz="1050" b="0" i="0" u="none" strike="noStrike" dirty="0">
                          <a:solidFill>
                            <a:srgbClr val="000000"/>
                          </a:solidFill>
                          <a:latin typeface="+mn-lt"/>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200" b="0" i="0" u="none" strike="noStrike">
                          <a:solidFill>
                            <a:srgbClr val="000000"/>
                          </a:solidFill>
                          <a:latin typeface="+mn-lt"/>
                        </a:rPr>
                        <a:t>Atualizar e fornecer as versões do SIM e os modelos de instrumentos de coleta de dados para as unidades federadas;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9369">
                <a:tc vMerge="1">
                  <a:txBody>
                    <a:bodyPr/>
                    <a:lstStyle/>
                    <a:p>
                      <a:endParaRPr lang="pt-BR"/>
                    </a:p>
                  </a:txBody>
                  <a:tcPr/>
                </a:tc>
                <a:tc>
                  <a:txBody>
                    <a:bodyPr/>
                    <a:lstStyle/>
                    <a:p>
                      <a:pPr algn="ctr" fontAlgn="ctr"/>
                      <a:r>
                        <a:rPr lang="pt-BR" sz="1050" b="0" i="0" u="none" strike="noStrike" dirty="0">
                          <a:solidFill>
                            <a:srgbClr val="000000"/>
                          </a:solidFill>
                          <a:latin typeface="+mn-lt"/>
                        </a:rPr>
                        <a:t>5</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200" b="0" i="0" u="none" strike="noStrike">
                          <a:solidFill>
                            <a:srgbClr val="000000"/>
                          </a:solidFill>
                          <a:latin typeface="+mn-lt"/>
                        </a:rPr>
                        <a:t>Consolidar os dados provenientes das unidades federadas e disponibilizar para estados e municipios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81718">
                <a:tc rowSpan="6">
                  <a:txBody>
                    <a:bodyPr/>
                    <a:lstStyle/>
                    <a:p>
                      <a:pPr algn="ctr" fontAlgn="ctr"/>
                      <a:r>
                        <a:rPr lang="pt-BR" sz="1050" b="1" i="0" u="none" strike="noStrike" dirty="0">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1050" b="1" i="0" u="none" strike="noStrike" dirty="0">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1200" b="1" i="0" u="none" strike="noStrike" dirty="0">
                          <a:solidFill>
                            <a:srgbClr val="000000"/>
                          </a:solidFill>
                          <a:latin typeface="+mn-lt"/>
                        </a:rPr>
                        <a:t>Secretaria Estadual de </a:t>
                      </a:r>
                      <a:r>
                        <a:rPr lang="pt-BR" sz="1200" b="1" i="0" u="none" strike="noStrike" dirty="0" smtClean="0">
                          <a:solidFill>
                            <a:srgbClr val="000000"/>
                          </a:solidFill>
                          <a:latin typeface="+mn-lt"/>
                        </a:rPr>
                        <a:t>Saúde</a:t>
                      </a:r>
                      <a:r>
                        <a:rPr lang="pt-BR" sz="1200" b="1" i="0" u="none" strike="noStrike" baseline="0" dirty="0" smtClean="0">
                          <a:solidFill>
                            <a:srgbClr val="000000"/>
                          </a:solidFill>
                          <a:latin typeface="+mn-lt"/>
                        </a:rPr>
                        <a:t> - </a:t>
                      </a:r>
                      <a:r>
                        <a:rPr lang="pt-BR" sz="1200" b="1" i="0" u="none" strike="noStrike" dirty="0" smtClean="0">
                          <a:solidFill>
                            <a:srgbClr val="000000"/>
                          </a:solidFill>
                          <a:latin typeface="+mn-lt"/>
                        </a:rPr>
                        <a:t>Atividades </a:t>
                      </a:r>
                      <a:r>
                        <a:rPr lang="pt-BR" sz="1200" b="1" i="0" u="none" strike="noStrike" dirty="0">
                          <a:solidFill>
                            <a:srgbClr val="000000"/>
                          </a:solidFill>
                          <a:latin typeface="+mn-lt"/>
                        </a:rPr>
                        <a:t>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69369">
                <a:tc vMerge="1">
                  <a:txBody>
                    <a:bodyPr/>
                    <a:lstStyle/>
                    <a:p>
                      <a:endParaRPr lang="pt-BR"/>
                    </a:p>
                  </a:txBody>
                  <a:tcPr/>
                </a:tc>
                <a:tc>
                  <a:txBody>
                    <a:bodyPr/>
                    <a:lstStyle/>
                    <a:p>
                      <a:pPr algn="ctr" fontAlgn="ctr"/>
                      <a:r>
                        <a:rPr lang="pt-BR" sz="1050" b="0" i="0" u="none" strike="noStrike" dirty="0">
                          <a:solidFill>
                            <a:srgbClr val="000000"/>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200" b="0" i="0" u="none" strike="noStrike">
                          <a:solidFill>
                            <a:srgbClr val="000000"/>
                          </a:solidFill>
                          <a:latin typeface="+mn-lt"/>
                        </a:rPr>
                        <a:t> Análise e monitoramento do Banco de Mortalidade;</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9369">
                <a:tc vMerge="1">
                  <a:txBody>
                    <a:bodyPr/>
                    <a:lstStyle/>
                    <a:p>
                      <a:endParaRPr lang="pt-BR"/>
                    </a:p>
                  </a:txBody>
                  <a:tcPr/>
                </a:tc>
                <a:tc>
                  <a:txBody>
                    <a:bodyPr/>
                    <a:lstStyle/>
                    <a:p>
                      <a:pPr algn="ctr" fontAlgn="ctr"/>
                      <a:r>
                        <a:rPr lang="pt-BR" sz="1050" b="0" i="0" u="none" strike="noStrike" dirty="0">
                          <a:solidFill>
                            <a:srgbClr val="000000"/>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200" b="0" i="0" u="none" strike="noStrike">
                          <a:solidFill>
                            <a:srgbClr val="000000"/>
                          </a:solidFill>
                          <a:latin typeface="+mn-lt"/>
                        </a:rPr>
                        <a:t>Relatório para os municípios referente à pendências das investigações;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9369">
                <a:tc vMerge="1">
                  <a:txBody>
                    <a:bodyPr/>
                    <a:lstStyle/>
                    <a:p>
                      <a:endParaRPr lang="pt-BR"/>
                    </a:p>
                  </a:txBody>
                  <a:tcPr/>
                </a:tc>
                <a:tc>
                  <a:txBody>
                    <a:bodyPr/>
                    <a:lstStyle/>
                    <a:p>
                      <a:pPr algn="ctr" fontAlgn="ctr"/>
                      <a:r>
                        <a:rPr lang="pt-BR" sz="1050" b="0" i="0" u="none" strike="noStrike" dirty="0">
                          <a:solidFill>
                            <a:srgbClr val="000000"/>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200" b="0" i="0" u="none" strike="noStrike">
                          <a:solidFill>
                            <a:srgbClr val="000000"/>
                          </a:solidFill>
                          <a:latin typeface="+mn-lt"/>
                        </a:rPr>
                        <a:t>Atualização do banco de dados do SIM para acesso atualizados pelos municípios;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306558">
                <a:tc vMerge="1">
                  <a:txBody>
                    <a:bodyPr/>
                    <a:lstStyle/>
                    <a:p>
                      <a:endParaRPr lang="pt-BR"/>
                    </a:p>
                  </a:txBody>
                  <a:tcPr/>
                </a:tc>
                <a:tc>
                  <a:txBody>
                    <a:bodyPr/>
                    <a:lstStyle/>
                    <a:p>
                      <a:pPr algn="ctr" fontAlgn="ctr"/>
                      <a:r>
                        <a:rPr lang="pt-BR" sz="1050" b="0" i="0" u="none" strike="noStrike" dirty="0">
                          <a:solidFill>
                            <a:srgbClr val="000000"/>
                          </a:solidFill>
                          <a:latin typeface="+mn-lt"/>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200" b="0" i="0" u="none" strike="noStrike">
                          <a:solidFill>
                            <a:srgbClr val="000000"/>
                          </a:solidFill>
                          <a:latin typeface="+mn-lt"/>
                        </a:rPr>
                        <a:t>Apoio técnico aos 139 municípios da UF quanto ao preenchimento dos instrumentos de investigação e monitoramento dos casos inseridos no SIM e orientação diversas conforme a demanda apresentada;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9369">
                <a:tc vMerge="1">
                  <a:txBody>
                    <a:bodyPr/>
                    <a:lstStyle/>
                    <a:p>
                      <a:endParaRPr lang="pt-BR"/>
                    </a:p>
                  </a:txBody>
                  <a:tcPr/>
                </a:tc>
                <a:tc>
                  <a:txBody>
                    <a:bodyPr/>
                    <a:lstStyle/>
                    <a:p>
                      <a:pPr algn="ctr" fontAlgn="ctr"/>
                      <a:r>
                        <a:rPr lang="pt-BR" sz="1050" b="0" i="0" u="none" strike="noStrike" dirty="0">
                          <a:solidFill>
                            <a:srgbClr val="000000"/>
                          </a:solidFill>
                          <a:latin typeface="+mn-lt"/>
                        </a:rPr>
                        <a:t>5</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200" b="0" i="0" u="none" strike="noStrike">
                          <a:solidFill>
                            <a:srgbClr val="000000"/>
                          </a:solidFill>
                          <a:latin typeface="+mn-lt"/>
                        </a:rPr>
                        <a:t>Realizar supervisão e assessoria aos municípios com maiores índices de causas mal definidas a fim intervenção e orientação.</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9369">
                <a:tc rowSpan="2">
                  <a:txBody>
                    <a:bodyPr/>
                    <a:lstStyle/>
                    <a:p>
                      <a:pPr algn="ctr" fontAlgn="ctr"/>
                      <a:r>
                        <a:rPr lang="pt-BR" sz="900" b="1" i="0" u="none" strike="noStrike" dirty="0">
                          <a:solidFill>
                            <a:srgbClr val="000000"/>
                          </a:solidFill>
                          <a:latin typeface="+mn-lt"/>
                        </a:rPr>
                        <a:t>AÇÃO NA PAS (MUNCÍPIO)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900" b="1" i="0" u="none" strike="noStrike" dirty="0">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900" b="1" i="0" u="none" strike="noStrike" dirty="0">
                          <a:solidFill>
                            <a:srgbClr val="000000"/>
                          </a:solidFill>
                          <a:latin typeface="+mn-lt"/>
                        </a:rPr>
                        <a:t>ATIVIDADES ESTRATÉGICAS SUGERIDAS PELA ÁREA TÉCNICA DA SES  AOS MUNICÍPIOS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900" b="1" i="0" u="none" strike="noStrike" dirty="0">
                          <a:solidFill>
                            <a:srgbClr val="000000"/>
                          </a:solidFill>
                          <a:latin typeface="+mn-lt"/>
                        </a:rPr>
                        <a:t>Municipal</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381081">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fontAlgn="ctr"/>
                      <a:r>
                        <a:rPr lang="pt-BR" sz="900" b="1" i="0" u="none" strike="noStrike" dirty="0">
                          <a:solidFill>
                            <a:srgbClr val="000000"/>
                          </a:solidFill>
                          <a:latin typeface="+mn-lt"/>
                        </a:rPr>
                        <a:t>Municipal                 (Marque com X as selecionadas)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169369">
                <a:tc rowSpan="7">
                  <a:txBody>
                    <a:bodyPr/>
                    <a:lstStyle/>
                    <a:p>
                      <a:pPr algn="ctr" fontAlgn="ctr"/>
                      <a:r>
                        <a:rPr lang="pt-BR" sz="1050" b="0" i="0" u="none" strike="noStrike">
                          <a:solidFill>
                            <a:srgbClr val="000000"/>
                          </a:solidFill>
                          <a:latin typeface="+mn-lt"/>
                        </a:rPr>
                        <a:t>ATENÇÃO -este campo será preenchido pelos municipios conforme ação definida na PAS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050" b="0" i="0" u="none" strike="noStrike" dirty="0">
                          <a:solidFill>
                            <a:srgbClr val="0000CC"/>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dirty="0">
                          <a:solidFill>
                            <a:srgbClr val="0000CC"/>
                          </a:solidFill>
                          <a:latin typeface="+mn-lt"/>
                        </a:rPr>
                        <a:t>Organizar a equipe de trabalho para o fluxo e preenchimento recomendado para a emissão da Declaração de Óbito;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500" b="0" i="0" u="none" strike="noStrike">
                          <a:solidFill>
                            <a:srgbClr val="000000"/>
                          </a:solidFill>
                          <a:latin typeface="Calibri"/>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9369">
                <a:tc vMerge="1">
                  <a:txBody>
                    <a:bodyPr/>
                    <a:lstStyle/>
                    <a:p>
                      <a:endParaRPr lang="pt-BR"/>
                    </a:p>
                  </a:txBody>
                  <a:tcPr/>
                </a:tc>
                <a:tc>
                  <a:txBody>
                    <a:bodyPr/>
                    <a:lstStyle/>
                    <a:p>
                      <a:pPr algn="ctr" fontAlgn="ctr"/>
                      <a:r>
                        <a:rPr lang="pt-BR" sz="1050" b="0" i="0" u="none" strike="noStrike" dirty="0">
                          <a:solidFill>
                            <a:srgbClr val="0000CC"/>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200" b="0" i="0" u="none" strike="noStrike" dirty="0">
                          <a:solidFill>
                            <a:srgbClr val="0000CC"/>
                          </a:solidFill>
                          <a:latin typeface="+mn-lt"/>
                        </a:rPr>
                        <a:t>Identificar os óbitos com causa mal definida;</a:t>
                      </a:r>
                    </a:p>
                  </a:txBody>
                  <a:tcPr marL="5195" marR="5195" marT="519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500" b="0" i="0" u="none" strike="noStrike">
                          <a:solidFill>
                            <a:srgbClr val="000000"/>
                          </a:solidFill>
                          <a:latin typeface="Calibri"/>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9369">
                <a:tc vMerge="1">
                  <a:txBody>
                    <a:bodyPr/>
                    <a:lstStyle/>
                    <a:p>
                      <a:endParaRPr lang="pt-BR"/>
                    </a:p>
                  </a:txBody>
                  <a:tcPr/>
                </a:tc>
                <a:tc>
                  <a:txBody>
                    <a:bodyPr/>
                    <a:lstStyle/>
                    <a:p>
                      <a:pPr algn="ctr" fontAlgn="ctr"/>
                      <a:r>
                        <a:rPr lang="pt-BR" sz="1050" b="0" i="0" u="none" strike="noStrike" dirty="0">
                          <a:solidFill>
                            <a:srgbClr val="0000CC"/>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200" b="0" i="0" u="none" strike="noStrike" dirty="0">
                          <a:solidFill>
                            <a:srgbClr val="0000CC"/>
                          </a:solidFill>
                          <a:latin typeface="+mn-lt"/>
                        </a:rPr>
                        <a:t>Preencher a ficha de investigação de óbito com causa mal definida (AV3) com a família em tempo oportuno;</a:t>
                      </a:r>
                    </a:p>
                  </a:txBody>
                  <a:tcPr marL="5195" marR="5195" marT="519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500" b="0" i="0" u="none" strike="noStrike">
                          <a:solidFill>
                            <a:srgbClr val="000000"/>
                          </a:solidFill>
                          <a:latin typeface="Calibri"/>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9369">
                <a:tc vMerge="1">
                  <a:txBody>
                    <a:bodyPr/>
                    <a:lstStyle/>
                    <a:p>
                      <a:endParaRPr lang="pt-BR"/>
                    </a:p>
                  </a:txBody>
                  <a:tcPr/>
                </a:tc>
                <a:tc>
                  <a:txBody>
                    <a:bodyPr/>
                    <a:lstStyle/>
                    <a:p>
                      <a:pPr algn="ctr" fontAlgn="ctr"/>
                      <a:r>
                        <a:rPr lang="pt-BR" sz="1050" b="0" i="0" u="none" strike="noStrike" dirty="0">
                          <a:solidFill>
                            <a:srgbClr val="0000CC"/>
                          </a:solidFill>
                          <a:latin typeface="+mn-lt"/>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dirty="0">
                          <a:solidFill>
                            <a:srgbClr val="0000CC"/>
                          </a:solidFill>
                          <a:latin typeface="+mn-lt"/>
                        </a:rPr>
                        <a:t>Enviar uma cópia da ficha para a Vigilância do óbito estadual analisar o óbito;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600" b="0" i="0" u="none" strike="noStrike">
                          <a:solidFill>
                            <a:srgbClr val="000000"/>
                          </a:solidFill>
                          <a:latin typeface="Calibri"/>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9369">
                <a:tc vMerge="1">
                  <a:txBody>
                    <a:bodyPr/>
                    <a:lstStyle/>
                    <a:p>
                      <a:endParaRPr lang="pt-BR"/>
                    </a:p>
                  </a:txBody>
                  <a:tcPr/>
                </a:tc>
                <a:tc>
                  <a:txBody>
                    <a:bodyPr/>
                    <a:lstStyle/>
                    <a:p>
                      <a:pPr algn="ctr" fontAlgn="b"/>
                      <a:r>
                        <a:rPr lang="pt-BR" sz="1050" b="0" i="0" u="none" strike="noStrike" dirty="0">
                          <a:solidFill>
                            <a:srgbClr val="0000CC"/>
                          </a:solidFill>
                          <a:latin typeface="+mn-lt"/>
                        </a:rPr>
                        <a:t>5</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dirty="0">
                          <a:solidFill>
                            <a:srgbClr val="0000CC"/>
                          </a:solidFill>
                          <a:latin typeface="+mn-lt"/>
                        </a:rPr>
                        <a:t>Integração entre os </a:t>
                      </a:r>
                      <a:r>
                        <a:rPr lang="pt-BR" sz="1200" b="0" i="0" u="none" strike="noStrike" dirty="0" smtClean="0">
                          <a:solidFill>
                            <a:srgbClr val="0000CC"/>
                          </a:solidFill>
                          <a:latin typeface="+mn-lt"/>
                        </a:rPr>
                        <a:t>serviços </a:t>
                      </a:r>
                      <a:r>
                        <a:rPr lang="pt-BR" sz="1200" b="0" i="0" u="none" strike="noStrike" dirty="0">
                          <a:solidFill>
                            <a:srgbClr val="0000CC"/>
                          </a:solidFill>
                          <a:latin typeface="+mn-lt"/>
                        </a:rPr>
                        <a:t>de Vigilância Epidemiológica e os serviços de assistência à Saúde para qualificação das causas de morte;</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600" b="0" i="0" u="none" strike="noStrike">
                          <a:solidFill>
                            <a:srgbClr val="000000"/>
                          </a:solidFill>
                          <a:latin typeface="Calibri"/>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9369">
                <a:tc vMerge="1">
                  <a:txBody>
                    <a:bodyPr/>
                    <a:lstStyle/>
                    <a:p>
                      <a:endParaRPr lang="pt-BR"/>
                    </a:p>
                  </a:txBody>
                  <a:tcPr/>
                </a:tc>
                <a:tc>
                  <a:txBody>
                    <a:bodyPr/>
                    <a:lstStyle/>
                    <a:p>
                      <a:pPr algn="ctr" fontAlgn="ctr"/>
                      <a:r>
                        <a:rPr lang="pt-BR" sz="1050" b="0" i="0" u="none" strike="noStrike" dirty="0">
                          <a:solidFill>
                            <a:srgbClr val="0000CC"/>
                          </a:solidFill>
                          <a:latin typeface="+mn-lt"/>
                        </a:rPr>
                        <a:t>6</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dirty="0">
                          <a:solidFill>
                            <a:srgbClr val="0000CC"/>
                          </a:solidFill>
                          <a:latin typeface="+mn-lt"/>
                        </a:rPr>
                        <a:t>Monitorar o SIM quanto aos prazos estabelecidos e óbitos pendentes para investigação;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600" b="0" i="0" u="none" strike="noStrike">
                          <a:solidFill>
                            <a:srgbClr val="000000"/>
                          </a:solidFill>
                          <a:latin typeface="Calibri"/>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9369">
                <a:tc vMerge="1">
                  <a:txBody>
                    <a:bodyPr/>
                    <a:lstStyle/>
                    <a:p>
                      <a:endParaRPr lang="pt-BR"/>
                    </a:p>
                  </a:txBody>
                  <a:tcPr/>
                </a:tc>
                <a:tc>
                  <a:txBody>
                    <a:bodyPr/>
                    <a:lstStyle/>
                    <a:p>
                      <a:pPr algn="ctr" fontAlgn="b"/>
                      <a:r>
                        <a:rPr lang="pt-BR" sz="1050" b="0" i="0" u="none" strike="noStrike" dirty="0">
                          <a:solidFill>
                            <a:srgbClr val="0000CC"/>
                          </a:solidFill>
                          <a:latin typeface="+mn-lt"/>
                        </a:rPr>
                        <a:t>7</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dirty="0">
                          <a:solidFill>
                            <a:srgbClr val="0000CC"/>
                          </a:solidFill>
                          <a:latin typeface="+mn-lt"/>
                        </a:rPr>
                        <a:t>Conhecer as causas de morte do município, a fim de evitar os óbitos com causa mal definida.</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600" b="0" i="0" u="none" strike="noStrike" dirty="0">
                          <a:solidFill>
                            <a:srgbClr val="000000"/>
                          </a:solidFill>
                          <a:latin typeface="Calibri"/>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06" y="642918"/>
            <a:ext cx="8929718" cy="285752"/>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ctr" fontAlgn="ctr"/>
            <a:r>
              <a:rPr lang="pt-BR" sz="1900" b="1" dirty="0" smtClean="0"/>
              <a:t> </a:t>
            </a:r>
            <a:r>
              <a:rPr lang="pt-BR" sz="1200" b="1" dirty="0" smtClean="0"/>
              <a:t>ATIVIDADES SUGERIDAS AOS MUNICIPIOS PACTUAREM NA CIR PARA AUXILIAR NO ALCANCE DA META</a:t>
            </a:r>
            <a:r>
              <a:rPr lang="pt-BR" sz="1200" dirty="0" smtClean="0"/>
              <a:t> </a:t>
            </a:r>
            <a:endParaRPr lang="pt-BR" sz="1200" b="1" dirty="0">
              <a:solidFill>
                <a:srgbClr val="000000"/>
              </a:solidFill>
            </a:endParaRPr>
          </a:p>
        </p:txBody>
      </p:sp>
      <p:graphicFrame>
        <p:nvGraphicFramePr>
          <p:cNvPr id="4" name="Tabela 3"/>
          <p:cNvGraphicFramePr>
            <a:graphicFrameLocks noGrp="1"/>
          </p:cNvGraphicFramePr>
          <p:nvPr>
            <p:extLst>
              <p:ext uri="{D42A27DB-BD31-4B8C-83A1-F6EECF244321}">
                <p14:modId xmlns:p14="http://schemas.microsoft.com/office/powerpoint/2010/main" val="2393488645"/>
              </p:ext>
            </p:extLst>
          </p:nvPr>
        </p:nvGraphicFramePr>
        <p:xfrm>
          <a:off x="71436" y="928670"/>
          <a:ext cx="9001158" cy="5620250"/>
        </p:xfrm>
        <a:graphic>
          <a:graphicData uri="http://schemas.openxmlformats.org/drawingml/2006/table">
            <a:tbl>
              <a:tblPr/>
              <a:tblGrid>
                <a:gridCol w="642911"/>
                <a:gridCol w="285752"/>
                <a:gridCol w="7358114"/>
                <a:gridCol w="714381"/>
              </a:tblGrid>
              <a:tr h="249544">
                <a:tc gridSpan="4">
                  <a:txBody>
                    <a:bodyPr/>
                    <a:lstStyle/>
                    <a:p>
                      <a:pPr algn="ctr" fontAlgn="ctr"/>
                      <a:r>
                        <a:rPr lang="pt-BR" sz="1050" b="1" i="0" u="none" strike="noStrike" dirty="0">
                          <a:solidFill>
                            <a:srgbClr val="000000"/>
                          </a:solidFill>
                          <a:latin typeface="+mn-lt"/>
                        </a:rPr>
                        <a:t>Indicador 4: Proporção de vacinas selecionadas do Calendário nacional de Vacinação para Criança menores de dois anos de idade - </a:t>
                      </a:r>
                      <a:r>
                        <a:rPr lang="pt-BR" sz="1050" b="1" i="0" u="none" strike="noStrike" dirty="0" err="1">
                          <a:solidFill>
                            <a:srgbClr val="000000"/>
                          </a:solidFill>
                          <a:latin typeface="+mn-lt"/>
                        </a:rPr>
                        <a:t>Pentavalente</a:t>
                      </a:r>
                      <a:r>
                        <a:rPr lang="pt-BR" sz="1050" b="1" i="0" u="none" strike="noStrike" dirty="0">
                          <a:solidFill>
                            <a:srgbClr val="000000"/>
                          </a:solidFill>
                          <a:latin typeface="+mn-lt"/>
                        </a:rPr>
                        <a:t> (3° dose), Pneumocócica 10- valente (2º dose), Poliomielite (3º dose), </a:t>
                      </a:r>
                      <a:r>
                        <a:rPr lang="pt-BR" sz="1050" b="1" i="0" u="none" strike="noStrike" dirty="0" err="1">
                          <a:solidFill>
                            <a:srgbClr val="000000"/>
                          </a:solidFill>
                          <a:latin typeface="+mn-lt"/>
                        </a:rPr>
                        <a:t>Triciple</a:t>
                      </a:r>
                      <a:r>
                        <a:rPr lang="pt-BR" sz="1050" b="1" i="0" u="none" strike="noStrike" dirty="0">
                          <a:solidFill>
                            <a:srgbClr val="000000"/>
                          </a:solidFill>
                          <a:latin typeface="+mn-lt"/>
                        </a:rPr>
                        <a:t> viral (1 dose ) com cobertura vacinal preconizada</a:t>
                      </a:r>
                      <a:r>
                        <a:rPr lang="pt-BR" sz="1200" b="1" i="0" u="none" strike="noStrike" dirty="0">
                          <a:solidFill>
                            <a:srgbClr val="000000"/>
                          </a:solidFill>
                          <a:latin typeface="+mn-lt"/>
                        </a:rPr>
                        <a:t>.</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154572">
                <a:tc gridSpan="4">
                  <a:txBody>
                    <a:bodyPr/>
                    <a:lstStyle/>
                    <a:p>
                      <a:pPr algn="ctr" fontAlgn="ctr"/>
                      <a:r>
                        <a:rPr lang="pt-BR" sz="900" b="1" i="0" u="none" strike="noStrike" dirty="0">
                          <a:solidFill>
                            <a:srgbClr val="000000"/>
                          </a:solidFill>
                          <a:latin typeface="+mn-lt"/>
                        </a:rPr>
                        <a:t>Ministério da </a:t>
                      </a:r>
                      <a:r>
                        <a:rPr lang="pt-BR" sz="900" b="1" i="0" u="none" strike="noStrike" dirty="0" smtClean="0">
                          <a:solidFill>
                            <a:srgbClr val="000000"/>
                          </a:solidFill>
                          <a:latin typeface="+mn-lt"/>
                        </a:rPr>
                        <a:t>Saúde</a:t>
                      </a:r>
                      <a:r>
                        <a:rPr lang="pt-BR" sz="900" b="1" i="0" u="none" strike="noStrike" baseline="0" dirty="0" smtClean="0">
                          <a:solidFill>
                            <a:srgbClr val="000000"/>
                          </a:solidFill>
                          <a:latin typeface="+mn-lt"/>
                        </a:rPr>
                        <a:t> - </a:t>
                      </a:r>
                      <a:r>
                        <a:rPr lang="pt-BR" sz="900" b="1" i="0" u="none" strike="noStrike" dirty="0" smtClean="0">
                          <a:solidFill>
                            <a:srgbClr val="000000"/>
                          </a:solidFill>
                          <a:latin typeface="+mn-lt"/>
                        </a:rPr>
                        <a:t>Atividades </a:t>
                      </a:r>
                      <a:r>
                        <a:rPr lang="pt-BR" sz="900" b="1" i="0" u="none" strike="noStrike" dirty="0">
                          <a:solidFill>
                            <a:srgbClr val="000000"/>
                          </a:solidFill>
                          <a:latin typeface="+mn-lt"/>
                        </a:rPr>
                        <a:t>Estratégicas                                                    </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1" i="0" u="none" strike="noStrike" dirty="0">
                        <a:solidFill>
                          <a:srgbClr val="000000"/>
                        </a:solidFill>
                        <a:latin typeface="+mn-lt"/>
                      </a:endParaRP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1" i="0" u="none" strike="noStrike" dirty="0">
                        <a:solidFill>
                          <a:srgbClr val="000000"/>
                        </a:solidFill>
                        <a:latin typeface="+mn-lt"/>
                      </a:endParaRP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38562">
                <a:tc gridSpan="4">
                  <a:txBody>
                    <a:bodyPr/>
                    <a:lstStyle/>
                    <a:p>
                      <a:pPr algn="ctr" fontAlgn="t"/>
                      <a:r>
                        <a:rPr lang="pt-BR" sz="800" b="0" i="0" u="none" strike="noStrike" dirty="0">
                          <a:solidFill>
                            <a:srgbClr val="000000"/>
                          </a:solidFill>
                          <a:latin typeface="+mn-lt"/>
                        </a:rPr>
                        <a:t>Provimento de </a:t>
                      </a:r>
                      <a:r>
                        <a:rPr lang="pt-BR" sz="800" b="0" i="0" u="none" strike="noStrike" dirty="0" err="1">
                          <a:solidFill>
                            <a:srgbClr val="000000"/>
                          </a:solidFill>
                          <a:latin typeface="+mn-lt"/>
                        </a:rPr>
                        <a:t>imunobiológicos</a:t>
                      </a:r>
                      <a:r>
                        <a:rPr lang="pt-BR" sz="800" b="0" i="0" u="none" strike="noStrike" dirty="0">
                          <a:solidFill>
                            <a:srgbClr val="000000"/>
                          </a:solidFill>
                          <a:latin typeface="+mn-lt"/>
                        </a:rPr>
                        <a:t> definidos pelo Programa Nacional de Imunizações;</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ctr"/>
                      <a:endParaRPr lang="pt-BR" sz="900" b="0" i="0" u="none" strike="noStrike" dirty="0">
                        <a:solidFill>
                          <a:srgbClr val="000000"/>
                        </a:solidFill>
                        <a:latin typeface="+mn-lt"/>
                      </a:endParaRP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t"/>
                      <a:endParaRPr lang="pt-BR" sz="900" b="0" i="0" u="none" strike="noStrike" dirty="0">
                        <a:solidFill>
                          <a:srgbClr val="000000"/>
                        </a:solidFill>
                        <a:latin typeface="+mn-lt"/>
                      </a:endParaRPr>
                    </a:p>
                  </a:txBody>
                  <a:tcPr marL="5035" marR="5035" marT="503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44959">
                <a:tc gridSpan="4">
                  <a:txBody>
                    <a:bodyPr/>
                    <a:lstStyle/>
                    <a:p>
                      <a:pPr algn="l" fontAlgn="b"/>
                      <a:r>
                        <a:rPr lang="pt-BR" sz="800" b="0" i="0" u="none" strike="noStrike" dirty="0">
                          <a:solidFill>
                            <a:srgbClr val="000000"/>
                          </a:solidFill>
                          <a:latin typeface="+mn-lt"/>
                        </a:rPr>
                        <a:t>Seringas e agulhas para campanhas de vacinação que não fazem parte daquelas já estabelecidas ou quando solicitadas por um Estado;</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ctr"/>
                      <a:endParaRPr lang="pt-BR" sz="900" b="0" i="0" u="none" strike="noStrike" dirty="0">
                        <a:solidFill>
                          <a:srgbClr val="000000"/>
                        </a:solidFill>
                        <a:latin typeface="+mn-lt"/>
                      </a:endParaRP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900" b="0" i="0" u="none" strike="noStrike" dirty="0">
                        <a:solidFill>
                          <a:srgbClr val="000000"/>
                        </a:solidFill>
                        <a:latin typeface="+mn-lt"/>
                      </a:endParaRPr>
                    </a:p>
                  </a:txBody>
                  <a:tcPr marL="5035" marR="5035" marT="50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7442">
                <a:tc gridSpan="4">
                  <a:txBody>
                    <a:bodyPr/>
                    <a:lstStyle/>
                    <a:p>
                      <a:pPr algn="l" fontAlgn="t"/>
                      <a:r>
                        <a:rPr lang="pt-BR" sz="800" b="0" i="0" u="none" strike="noStrike" dirty="0">
                          <a:solidFill>
                            <a:srgbClr val="000000"/>
                          </a:solidFill>
                          <a:latin typeface="+mn-lt"/>
                        </a:rPr>
                        <a:t>Coordenação Nacional das ações de Vigilância em Saúde, com ênfase naquelas que exigem simultaneidade nacional ou regional;</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ctr"/>
                      <a:endParaRPr lang="pt-BR" sz="900" b="0" i="0" u="none" strike="noStrike" dirty="0">
                        <a:solidFill>
                          <a:srgbClr val="000000"/>
                        </a:solidFill>
                        <a:latin typeface="+mn-lt"/>
                      </a:endParaRP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t"/>
                      <a:endParaRPr lang="pt-BR" sz="900" b="0" i="0" u="none" strike="noStrike" dirty="0">
                        <a:solidFill>
                          <a:srgbClr val="000000"/>
                        </a:solidFill>
                        <a:latin typeface="+mn-lt"/>
                      </a:endParaRPr>
                    </a:p>
                  </a:txBody>
                  <a:tcPr marL="5035" marR="5035" marT="503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46321">
                <a:tc gridSpan="4">
                  <a:txBody>
                    <a:bodyPr/>
                    <a:lstStyle/>
                    <a:p>
                      <a:pPr algn="l" fontAlgn="b"/>
                      <a:r>
                        <a:rPr lang="pt-BR" sz="800" b="0" i="0" u="none" strike="noStrike" dirty="0">
                          <a:solidFill>
                            <a:srgbClr val="000000"/>
                          </a:solidFill>
                          <a:latin typeface="+mn-lt"/>
                        </a:rPr>
                        <a:t>Execução das ações de Vigilância em Saúde de forma complementar à atuação dos Estados, do Distrito Federal e dos Municípios, nos casos previstos em lei;</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ctr"/>
                      <a:endParaRPr lang="pt-BR" sz="900" b="0" i="0" u="none" strike="noStrike" dirty="0">
                        <a:solidFill>
                          <a:srgbClr val="000000"/>
                        </a:solidFill>
                        <a:latin typeface="+mn-lt"/>
                      </a:endParaRP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900" b="0" i="0" u="none" strike="noStrike" dirty="0">
                        <a:solidFill>
                          <a:srgbClr val="000000"/>
                        </a:solidFill>
                        <a:latin typeface="+mn-lt"/>
                      </a:endParaRPr>
                    </a:p>
                  </a:txBody>
                  <a:tcPr marL="5035" marR="5035" marT="50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7870">
                <a:tc gridSpan="4">
                  <a:txBody>
                    <a:bodyPr/>
                    <a:lstStyle/>
                    <a:p>
                      <a:pPr algn="l" fontAlgn="b"/>
                      <a:r>
                        <a:rPr lang="pt-BR" sz="800" b="0" i="0" u="none" strike="noStrike" dirty="0">
                          <a:solidFill>
                            <a:srgbClr val="000000"/>
                          </a:solidFill>
                          <a:latin typeface="+mn-lt"/>
                        </a:rPr>
                        <a:t>Realização de campanhas publicitárias em âmbito nacional e/ou regional na Vigilância em Saúde</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ctr"/>
                      <a:endParaRPr lang="pt-BR" sz="900" b="0" i="0" u="none" strike="noStrike" dirty="0">
                        <a:solidFill>
                          <a:srgbClr val="000000"/>
                        </a:solidFill>
                        <a:latin typeface="+mn-lt"/>
                      </a:endParaRP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900" b="0" i="0" u="none" strike="noStrike" dirty="0">
                        <a:solidFill>
                          <a:srgbClr val="000000"/>
                        </a:solidFill>
                        <a:latin typeface="+mn-lt"/>
                      </a:endParaRPr>
                    </a:p>
                  </a:txBody>
                  <a:tcPr marL="5035" marR="5035" marT="50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43840">
                <a:tc gridSpan="4">
                  <a:txBody>
                    <a:bodyPr/>
                    <a:lstStyle/>
                    <a:p>
                      <a:pPr algn="ctr" fontAlgn="ctr"/>
                      <a:r>
                        <a:rPr lang="pt-BR" sz="900" b="1" i="0" u="none" strike="noStrike" dirty="0" smtClean="0">
                          <a:solidFill>
                            <a:srgbClr val="000000"/>
                          </a:solidFill>
                          <a:latin typeface="+mn-lt"/>
                        </a:rPr>
                        <a:t>Secretaria </a:t>
                      </a:r>
                      <a:r>
                        <a:rPr lang="pt-BR" sz="900" b="1" i="0" u="none" strike="noStrike" dirty="0">
                          <a:solidFill>
                            <a:srgbClr val="000000"/>
                          </a:solidFill>
                          <a:latin typeface="+mn-lt"/>
                        </a:rPr>
                        <a:t>Estadual de </a:t>
                      </a:r>
                      <a:r>
                        <a:rPr lang="pt-BR" sz="900" b="1" i="0" u="none" strike="noStrike" dirty="0" smtClean="0">
                          <a:solidFill>
                            <a:srgbClr val="000000"/>
                          </a:solidFill>
                          <a:latin typeface="+mn-lt"/>
                        </a:rPr>
                        <a:t>Saúde</a:t>
                      </a:r>
                      <a:r>
                        <a:rPr lang="pt-BR" sz="900" b="1" i="0" u="none" strike="noStrike" baseline="0" dirty="0" smtClean="0">
                          <a:solidFill>
                            <a:srgbClr val="000000"/>
                          </a:solidFill>
                          <a:latin typeface="+mn-lt"/>
                        </a:rPr>
                        <a:t> - </a:t>
                      </a:r>
                      <a:r>
                        <a:rPr lang="pt-BR" sz="900" b="1" i="0" u="none" strike="noStrike" dirty="0" smtClean="0">
                          <a:solidFill>
                            <a:srgbClr val="000000"/>
                          </a:solidFill>
                          <a:latin typeface="+mn-lt"/>
                        </a:rPr>
                        <a:t>Atividades </a:t>
                      </a:r>
                      <a:r>
                        <a:rPr lang="pt-BR" sz="900" b="1" i="0" u="none" strike="noStrike" dirty="0">
                          <a:solidFill>
                            <a:srgbClr val="000000"/>
                          </a:solidFill>
                          <a:latin typeface="+mn-lt"/>
                        </a:rPr>
                        <a:t>Estratégicas                                                  </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1" i="0" u="none" strike="noStrike" dirty="0">
                        <a:solidFill>
                          <a:srgbClr val="000000"/>
                        </a:solidFill>
                        <a:latin typeface="+mn-lt"/>
                      </a:endParaRP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1" i="0" u="none" strike="noStrike" dirty="0">
                        <a:solidFill>
                          <a:srgbClr val="000000"/>
                        </a:solidFill>
                        <a:latin typeface="+mn-lt"/>
                      </a:endParaRP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0">
                <a:tc gridSpan="4">
                  <a:txBody>
                    <a:bodyPr/>
                    <a:lstStyle/>
                    <a:p>
                      <a:pPr algn="l" fontAlgn="b"/>
                      <a:r>
                        <a:rPr lang="pt-BR" sz="900" b="0" i="0" u="none" strike="noStrike" dirty="0">
                          <a:solidFill>
                            <a:srgbClr val="000000"/>
                          </a:solidFill>
                          <a:latin typeface="+mn-lt"/>
                        </a:rPr>
                        <a:t>Armazenamento e distribuição de </a:t>
                      </a:r>
                      <a:r>
                        <a:rPr lang="pt-BR" sz="900" b="0" i="0" u="none" strike="noStrike" dirty="0" err="1">
                          <a:solidFill>
                            <a:srgbClr val="000000"/>
                          </a:solidFill>
                          <a:latin typeface="+mn-lt"/>
                        </a:rPr>
                        <a:t>imunobiológicos</a:t>
                      </a:r>
                      <a:r>
                        <a:rPr lang="pt-BR" sz="900" b="0" i="0" u="none" strike="noStrike" dirty="0">
                          <a:solidFill>
                            <a:srgbClr val="000000"/>
                          </a:solidFill>
                          <a:latin typeface="+mn-lt"/>
                        </a:rPr>
                        <a:t> de acordo com o disponibilizado pelo Ministério da saúde;</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dirty="0"/>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900" b="0" i="0" u="none" strike="noStrike" dirty="0">
                        <a:solidFill>
                          <a:srgbClr val="000000"/>
                        </a:solidFill>
                        <a:latin typeface="+mn-lt"/>
                      </a:endParaRPr>
                    </a:p>
                  </a:txBody>
                  <a:tcPr marL="5035" marR="5035" marT="50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79355">
                <a:tc gridSpan="4">
                  <a:txBody>
                    <a:bodyPr/>
                    <a:lstStyle/>
                    <a:p>
                      <a:pPr algn="l" fontAlgn="t"/>
                      <a:r>
                        <a:rPr lang="pt-BR" sz="900" b="0" i="0" u="none" strike="noStrike" dirty="0">
                          <a:solidFill>
                            <a:srgbClr val="000000"/>
                          </a:solidFill>
                          <a:latin typeface="+mn-lt"/>
                        </a:rPr>
                        <a:t>Gestão dos estoques estaduais de insumos estratégicos de interesse da Vigilância em Saúde, inclusive o armazenamento e o abastecimento aos Municípios, de acordo com as </a:t>
                      </a:r>
                      <a:r>
                        <a:rPr lang="pt-BR" sz="900" b="0" i="0" u="none" strike="noStrike" dirty="0" smtClean="0">
                          <a:solidFill>
                            <a:srgbClr val="000000"/>
                          </a:solidFill>
                          <a:latin typeface="+mn-lt"/>
                        </a:rPr>
                        <a:t>normas</a:t>
                      </a:r>
                      <a:endParaRPr lang="pt-BR" sz="900" b="0" i="0" u="none" strike="noStrike" dirty="0">
                        <a:solidFill>
                          <a:srgbClr val="000000"/>
                        </a:solidFill>
                        <a:latin typeface="+mn-lt"/>
                      </a:endParaRP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0" i="0" u="none" strike="noStrike" dirty="0">
                        <a:solidFill>
                          <a:srgbClr val="000000"/>
                        </a:solidFill>
                        <a:latin typeface="+mn-lt"/>
                      </a:endParaRP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t"/>
                      <a:endParaRPr lang="pt-BR" sz="900" b="0" i="0" u="none" strike="noStrike" dirty="0">
                        <a:solidFill>
                          <a:srgbClr val="000000"/>
                        </a:solidFill>
                        <a:latin typeface="+mn-lt"/>
                      </a:endParaRPr>
                    </a:p>
                  </a:txBody>
                  <a:tcPr marL="5035" marR="5035" marT="503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40102">
                <a:tc gridSpan="4">
                  <a:txBody>
                    <a:bodyPr/>
                    <a:lstStyle/>
                    <a:p>
                      <a:pPr algn="l" fontAlgn="t"/>
                      <a:r>
                        <a:rPr lang="pt-BR" sz="900" b="0" i="0" u="none" strike="noStrike" dirty="0">
                          <a:solidFill>
                            <a:srgbClr val="000000"/>
                          </a:solidFill>
                          <a:latin typeface="+mn-lt"/>
                        </a:rPr>
                        <a:t>Distribuição de seringas e agulhas, sendo facultada ao Estado a solicitação da aquisição pela União;</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0" i="0" u="none" strike="noStrike" dirty="0">
                        <a:solidFill>
                          <a:srgbClr val="000000"/>
                        </a:solidFill>
                        <a:latin typeface="+mn-lt"/>
                      </a:endParaRP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t"/>
                      <a:endParaRPr lang="pt-BR" sz="900" b="0" i="0" u="none" strike="noStrike" dirty="0">
                        <a:solidFill>
                          <a:srgbClr val="000000"/>
                        </a:solidFill>
                        <a:latin typeface="+mn-lt"/>
                      </a:endParaRPr>
                    </a:p>
                  </a:txBody>
                  <a:tcPr marL="5035" marR="5035" marT="503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0897">
                <a:tc gridSpan="4">
                  <a:txBody>
                    <a:bodyPr/>
                    <a:lstStyle/>
                    <a:p>
                      <a:pPr algn="l" fontAlgn="t"/>
                      <a:r>
                        <a:rPr lang="pt-BR" sz="800" b="0" i="0" u="none" strike="noStrike" dirty="0">
                          <a:solidFill>
                            <a:srgbClr val="000000"/>
                          </a:solidFill>
                          <a:latin typeface="+mn-lt"/>
                        </a:rPr>
                        <a:t>Estabelecimento de diretrizes, fluxos e prazos para o envio dos dados pelos Municípios e/ou unidades regionais definidas pelo Estado, respeitando os prazos estabelecidos no âmbito nacional;</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0" i="0" u="none" strike="noStrike" dirty="0">
                        <a:solidFill>
                          <a:srgbClr val="000000"/>
                        </a:solidFill>
                        <a:latin typeface="+mn-lt"/>
                      </a:endParaRP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t"/>
                      <a:endParaRPr lang="pt-BR" sz="900" b="0" i="0" u="none" strike="noStrike" dirty="0">
                        <a:solidFill>
                          <a:srgbClr val="000000"/>
                        </a:solidFill>
                        <a:latin typeface="+mn-lt"/>
                      </a:endParaRPr>
                    </a:p>
                  </a:txBody>
                  <a:tcPr marL="5035" marR="5035" marT="503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0">
                <a:tc gridSpan="4">
                  <a:txBody>
                    <a:bodyPr/>
                    <a:lstStyle/>
                    <a:p>
                      <a:pPr algn="l" fontAlgn="b"/>
                      <a:r>
                        <a:rPr lang="pt-BR" sz="900" b="0" i="0" u="none" strike="noStrike" dirty="0">
                          <a:solidFill>
                            <a:srgbClr val="000000"/>
                          </a:solidFill>
                          <a:latin typeface="+mn-lt"/>
                        </a:rPr>
                        <a:t>Coordenação do componente estadual do Programa Nacional de Imunizações, de acordo com as normas técnicas vigentes;</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0" i="0" u="none" strike="noStrike" dirty="0">
                        <a:solidFill>
                          <a:srgbClr val="000000"/>
                        </a:solidFill>
                        <a:latin typeface="+mn-lt"/>
                      </a:endParaRP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900" b="0" i="0" u="none" strike="noStrike" dirty="0">
                        <a:solidFill>
                          <a:srgbClr val="000000"/>
                        </a:solidFill>
                        <a:latin typeface="+mn-lt"/>
                      </a:endParaRPr>
                    </a:p>
                  </a:txBody>
                  <a:tcPr marL="5035" marR="5035" marT="50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05016">
                <a:tc gridSpan="4">
                  <a:txBody>
                    <a:bodyPr/>
                    <a:lstStyle/>
                    <a:p>
                      <a:pPr algn="l" fontAlgn="b"/>
                      <a:r>
                        <a:rPr lang="pt-BR" sz="900" b="0" i="0" u="none" strike="noStrike" dirty="0">
                          <a:solidFill>
                            <a:srgbClr val="000000"/>
                          </a:solidFill>
                          <a:latin typeface="+mn-lt"/>
                        </a:rPr>
                        <a:t>Monitoramento, avaliação e análise  das coberturas vacinais e devolutiva aos municípios e áreas técnicas responsáveis pelos agravos </a:t>
                      </a:r>
                      <a:r>
                        <a:rPr lang="pt-BR" sz="900" b="0" i="0" u="none" strike="noStrike" dirty="0" err="1">
                          <a:solidFill>
                            <a:srgbClr val="000000"/>
                          </a:solidFill>
                          <a:latin typeface="+mn-lt"/>
                        </a:rPr>
                        <a:t>imunipreveníveis</a:t>
                      </a:r>
                      <a:r>
                        <a:rPr lang="pt-BR" sz="900" b="0" i="0" u="none" strike="noStrike" dirty="0">
                          <a:solidFill>
                            <a:srgbClr val="000000"/>
                          </a:solidFill>
                          <a:latin typeface="+mn-lt"/>
                        </a:rPr>
                        <a:t> com periodicidade mensal</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0" i="0" u="none" strike="noStrike" dirty="0">
                        <a:solidFill>
                          <a:srgbClr val="000000"/>
                        </a:solidFill>
                        <a:latin typeface="+mn-lt"/>
                      </a:endParaRP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900" b="0" i="0" u="none" strike="noStrike" dirty="0">
                        <a:solidFill>
                          <a:srgbClr val="000000"/>
                        </a:solidFill>
                        <a:latin typeface="+mn-lt"/>
                      </a:endParaRPr>
                    </a:p>
                  </a:txBody>
                  <a:tcPr marL="5035" marR="5035" marT="50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7870">
                <a:tc rowSpan="2">
                  <a:txBody>
                    <a:bodyPr/>
                    <a:lstStyle/>
                    <a:p>
                      <a:pPr algn="ctr" fontAlgn="ctr"/>
                      <a:r>
                        <a:rPr lang="pt-BR" sz="800" b="1" i="0" u="none" strike="noStrike" dirty="0">
                          <a:solidFill>
                            <a:srgbClr val="000000"/>
                          </a:solidFill>
                          <a:latin typeface="+mn-lt"/>
                        </a:rPr>
                        <a:t>AÇÃO NA PAS (MUNCÍPIO) </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dirty="0">
                          <a:solidFill>
                            <a:srgbClr val="000000"/>
                          </a:solidFill>
                          <a:latin typeface="+mn-lt"/>
                        </a:rPr>
                        <a:t>Ord.</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dirty="0">
                          <a:solidFill>
                            <a:srgbClr val="000000"/>
                          </a:solidFill>
                          <a:latin typeface="+mn-lt"/>
                        </a:rPr>
                        <a:t>ATIVIDADES ESTRATÉGICAS SUGERIDAS PELA ÁREA TÉCNICA DA SES  AOS MUNICÍPIOS          </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800" b="1" i="0" u="none" strike="noStrike">
                          <a:solidFill>
                            <a:srgbClr val="000000"/>
                          </a:solidFill>
                          <a:latin typeface="+mn-lt"/>
                        </a:rPr>
                        <a:t>Municipal</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310206">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fontAlgn="ctr"/>
                      <a:r>
                        <a:rPr lang="pt-BR" sz="800" b="1" i="0" u="none" strike="noStrike" dirty="0">
                          <a:solidFill>
                            <a:srgbClr val="000000"/>
                          </a:solidFill>
                          <a:latin typeface="+mn-lt"/>
                        </a:rPr>
                        <a:t>Municipal                 (Marque com X as selecionadas)</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282632">
                <a:tc rowSpan="13">
                  <a:txBody>
                    <a:bodyPr/>
                    <a:lstStyle/>
                    <a:p>
                      <a:pPr algn="ctr" fontAlgn="ctr"/>
                      <a:r>
                        <a:rPr lang="pt-BR" sz="900" b="0" i="0" u="none" strike="noStrike" dirty="0">
                          <a:solidFill>
                            <a:srgbClr val="000000"/>
                          </a:solidFill>
                          <a:latin typeface="+mn-lt"/>
                        </a:rPr>
                        <a:t>ATENÇÃO - este campo será preenchido pelos </a:t>
                      </a:r>
                      <a:r>
                        <a:rPr lang="pt-BR" sz="900" b="0" i="0" u="none" strike="noStrike" dirty="0" smtClean="0">
                          <a:solidFill>
                            <a:srgbClr val="000000"/>
                          </a:solidFill>
                          <a:latin typeface="+mn-lt"/>
                        </a:rPr>
                        <a:t>municípios </a:t>
                      </a:r>
                      <a:r>
                        <a:rPr lang="pt-BR" sz="900" b="0" i="0" u="none" strike="noStrike" dirty="0">
                          <a:solidFill>
                            <a:srgbClr val="000000"/>
                          </a:solidFill>
                          <a:latin typeface="+mn-lt"/>
                        </a:rPr>
                        <a:t>conforme ação definida na PAS</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800" b="0" i="0" u="none" strike="noStrike" dirty="0">
                          <a:solidFill>
                            <a:srgbClr val="0000CC"/>
                          </a:solidFill>
                          <a:latin typeface="+mn-lt"/>
                        </a:rPr>
                        <a:t>1</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dirty="0">
                          <a:solidFill>
                            <a:srgbClr val="0000CC"/>
                          </a:solidFill>
                          <a:latin typeface="+mn-lt"/>
                        </a:rPr>
                        <a:t>Gestão do estoque municipal de insumos de interesse da Vigilância em Saúde, incluindo o armazenamento e o transporte desses insumos para seus locais de uso, de acordo com as normas vigentes;</a:t>
                      </a:r>
                    </a:p>
                  </a:txBody>
                  <a:tcPr marL="5035" marR="5035" marT="503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dirty="0">
                          <a:solidFill>
                            <a:srgbClr val="000000"/>
                          </a:solidFill>
                          <a:latin typeface="+mn-lt"/>
                        </a:rPr>
                        <a:t> </a:t>
                      </a:r>
                    </a:p>
                  </a:txBody>
                  <a:tcPr marL="5035" marR="5035" marT="50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7870">
                <a:tc vMerge="1">
                  <a:txBody>
                    <a:bodyPr/>
                    <a:lstStyle/>
                    <a:p>
                      <a:endParaRPr lang="pt-BR"/>
                    </a:p>
                  </a:txBody>
                  <a:tcPr/>
                </a:tc>
                <a:tc>
                  <a:txBody>
                    <a:bodyPr/>
                    <a:lstStyle/>
                    <a:p>
                      <a:pPr algn="ctr" fontAlgn="ctr"/>
                      <a:r>
                        <a:rPr lang="pt-BR" sz="800" b="0" i="0" u="none" strike="noStrike" dirty="0">
                          <a:solidFill>
                            <a:srgbClr val="0000CC"/>
                          </a:solidFill>
                          <a:latin typeface="+mn-lt"/>
                        </a:rPr>
                        <a:t>2</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dirty="0">
                          <a:solidFill>
                            <a:srgbClr val="0000CC"/>
                          </a:solidFill>
                          <a:latin typeface="+mn-lt"/>
                        </a:rPr>
                        <a:t>Registrar todas as doses aplicadas no Sistema de Informação no </a:t>
                      </a:r>
                      <a:r>
                        <a:rPr lang="pt-BR" sz="1100" b="0" i="0" u="none" strike="noStrike" dirty="0" err="1">
                          <a:solidFill>
                            <a:srgbClr val="0000CC"/>
                          </a:solidFill>
                          <a:latin typeface="+mn-lt"/>
                        </a:rPr>
                        <a:t>e-SUS-AB</a:t>
                      </a:r>
                      <a:r>
                        <a:rPr lang="pt-BR" sz="1100" b="0" i="0" u="none" strike="noStrike" dirty="0">
                          <a:solidFill>
                            <a:srgbClr val="0000CC"/>
                          </a:solidFill>
                          <a:latin typeface="+mn-lt"/>
                        </a:rPr>
                        <a:t>;</a:t>
                      </a:r>
                    </a:p>
                  </a:txBody>
                  <a:tcPr marL="5035" marR="5035" marT="503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9526">
                <a:tc vMerge="1">
                  <a:txBody>
                    <a:bodyPr/>
                    <a:lstStyle/>
                    <a:p>
                      <a:endParaRPr lang="pt-BR"/>
                    </a:p>
                  </a:txBody>
                  <a:tcPr/>
                </a:tc>
                <a:tc>
                  <a:txBody>
                    <a:bodyPr/>
                    <a:lstStyle/>
                    <a:p>
                      <a:pPr algn="ctr" fontAlgn="ctr"/>
                      <a:r>
                        <a:rPr lang="pt-BR" sz="800" b="0" i="0" u="none" strike="noStrike" dirty="0">
                          <a:solidFill>
                            <a:srgbClr val="0000CC"/>
                          </a:solidFill>
                          <a:latin typeface="+mn-lt"/>
                        </a:rPr>
                        <a:t>3</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dirty="0">
                          <a:solidFill>
                            <a:srgbClr val="0000CC"/>
                          </a:solidFill>
                          <a:latin typeface="+mn-lt"/>
                        </a:rPr>
                        <a:t>Coordenação e execução das ações de vacinação por demanda </a:t>
                      </a:r>
                      <a:r>
                        <a:rPr lang="pt-BR" sz="1100" b="0" i="0" u="none" strike="noStrike" dirty="0" smtClean="0">
                          <a:solidFill>
                            <a:srgbClr val="0000CC"/>
                          </a:solidFill>
                          <a:latin typeface="+mn-lt"/>
                        </a:rPr>
                        <a:t>espontânea </a:t>
                      </a:r>
                      <a:r>
                        <a:rPr lang="pt-BR" sz="1100" b="0" i="0" u="none" strike="noStrike" dirty="0">
                          <a:solidFill>
                            <a:srgbClr val="0000CC"/>
                          </a:solidFill>
                          <a:latin typeface="+mn-lt"/>
                        </a:rPr>
                        <a:t>dos </a:t>
                      </a:r>
                      <a:r>
                        <a:rPr lang="pt-BR" sz="1100" b="0" i="0" u="none" strike="noStrike" dirty="0" err="1">
                          <a:solidFill>
                            <a:srgbClr val="0000CC"/>
                          </a:solidFill>
                          <a:latin typeface="+mn-lt"/>
                        </a:rPr>
                        <a:t>imunobiológicos</a:t>
                      </a:r>
                      <a:r>
                        <a:rPr lang="pt-BR" sz="1100" b="0" i="0" u="none" strike="noStrike" dirty="0">
                          <a:solidFill>
                            <a:srgbClr val="0000CC"/>
                          </a:solidFill>
                          <a:latin typeface="+mn-lt"/>
                        </a:rPr>
                        <a:t> disponíveis no SUS, na rotina, campanha e intensificação;</a:t>
                      </a:r>
                    </a:p>
                  </a:txBody>
                  <a:tcPr marL="5035" marR="5035" marT="503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7870">
                <a:tc vMerge="1">
                  <a:txBody>
                    <a:bodyPr/>
                    <a:lstStyle/>
                    <a:p>
                      <a:endParaRPr lang="pt-BR"/>
                    </a:p>
                  </a:txBody>
                  <a:tcPr/>
                </a:tc>
                <a:tc>
                  <a:txBody>
                    <a:bodyPr/>
                    <a:lstStyle/>
                    <a:p>
                      <a:pPr algn="ctr" fontAlgn="ctr"/>
                      <a:r>
                        <a:rPr lang="pt-BR" sz="800" b="0" i="0" u="none" strike="noStrike" dirty="0">
                          <a:solidFill>
                            <a:srgbClr val="0000CC"/>
                          </a:solidFill>
                          <a:latin typeface="+mn-lt"/>
                        </a:rPr>
                        <a:t>4</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dirty="0">
                          <a:solidFill>
                            <a:srgbClr val="0000CC"/>
                          </a:solidFill>
                          <a:latin typeface="+mn-lt"/>
                        </a:rPr>
                        <a:t>Vacinações de bloqueio em casos de surtos;</a:t>
                      </a:r>
                    </a:p>
                  </a:txBody>
                  <a:tcPr marL="5035" marR="5035" marT="503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7870">
                <a:tc vMerge="1">
                  <a:txBody>
                    <a:bodyPr/>
                    <a:lstStyle/>
                    <a:p>
                      <a:endParaRPr lang="pt-BR"/>
                    </a:p>
                  </a:txBody>
                  <a:tcPr/>
                </a:tc>
                <a:tc>
                  <a:txBody>
                    <a:bodyPr/>
                    <a:lstStyle/>
                    <a:p>
                      <a:pPr algn="ctr" fontAlgn="ctr"/>
                      <a:r>
                        <a:rPr lang="pt-BR" sz="800" b="0" i="0" u="none" strike="noStrike" dirty="0">
                          <a:solidFill>
                            <a:srgbClr val="0000CC"/>
                          </a:solidFill>
                          <a:latin typeface="+mn-lt"/>
                        </a:rPr>
                        <a:t>5</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dirty="0">
                          <a:solidFill>
                            <a:srgbClr val="0000CC"/>
                          </a:solidFill>
                          <a:latin typeface="+mn-lt"/>
                        </a:rPr>
                        <a:t>Notificação e investigação de eventos adversos e óbitos temporalmente associados à vacinação;</a:t>
                      </a:r>
                    </a:p>
                  </a:txBody>
                  <a:tcPr marL="5035" marR="5035" marT="503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7870">
                <a:tc vMerge="1">
                  <a:txBody>
                    <a:bodyPr/>
                    <a:lstStyle/>
                    <a:p>
                      <a:endParaRPr lang="pt-BR"/>
                    </a:p>
                  </a:txBody>
                  <a:tcPr/>
                </a:tc>
                <a:tc>
                  <a:txBody>
                    <a:bodyPr/>
                    <a:lstStyle/>
                    <a:p>
                      <a:pPr algn="ctr" fontAlgn="ctr"/>
                      <a:r>
                        <a:rPr lang="pt-BR" sz="800" b="0" i="0" u="none" strike="noStrike" dirty="0">
                          <a:solidFill>
                            <a:srgbClr val="0000CC"/>
                          </a:solidFill>
                          <a:latin typeface="+mn-lt"/>
                        </a:rPr>
                        <a:t>6</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dirty="0">
                          <a:solidFill>
                            <a:srgbClr val="0000CC"/>
                          </a:solidFill>
                          <a:latin typeface="+mn-lt"/>
                        </a:rPr>
                        <a:t>Realizar busca ativa aos faltosos a vacina em zona urbana e rural;</a:t>
                      </a:r>
                    </a:p>
                  </a:txBody>
                  <a:tcPr marL="5035" marR="5035" marT="503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7870">
                <a:tc vMerge="1">
                  <a:txBody>
                    <a:bodyPr/>
                    <a:lstStyle/>
                    <a:p>
                      <a:endParaRPr lang="pt-BR"/>
                    </a:p>
                  </a:txBody>
                  <a:tcPr/>
                </a:tc>
                <a:tc>
                  <a:txBody>
                    <a:bodyPr/>
                    <a:lstStyle/>
                    <a:p>
                      <a:pPr algn="ctr" fontAlgn="ctr"/>
                      <a:r>
                        <a:rPr lang="pt-BR" sz="800" b="0" i="0" u="none" strike="noStrike" dirty="0">
                          <a:solidFill>
                            <a:srgbClr val="0000CC"/>
                          </a:solidFill>
                          <a:latin typeface="+mn-lt"/>
                        </a:rPr>
                        <a:t>7</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dirty="0">
                          <a:solidFill>
                            <a:srgbClr val="0000CC"/>
                          </a:solidFill>
                          <a:latin typeface="+mn-lt"/>
                        </a:rPr>
                        <a:t>Ampliar a vacinação de rotina na zona rural;</a:t>
                      </a:r>
                    </a:p>
                  </a:txBody>
                  <a:tcPr marL="5035" marR="5035" marT="503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7870">
                <a:tc vMerge="1">
                  <a:txBody>
                    <a:bodyPr/>
                    <a:lstStyle/>
                    <a:p>
                      <a:endParaRPr lang="pt-BR"/>
                    </a:p>
                  </a:txBody>
                  <a:tcPr/>
                </a:tc>
                <a:tc>
                  <a:txBody>
                    <a:bodyPr/>
                    <a:lstStyle/>
                    <a:p>
                      <a:pPr algn="ctr" fontAlgn="ctr"/>
                      <a:r>
                        <a:rPr lang="pt-BR" sz="800" b="0" i="0" u="none" strike="noStrike" dirty="0">
                          <a:solidFill>
                            <a:srgbClr val="0000CC"/>
                          </a:solidFill>
                          <a:latin typeface="+mn-lt"/>
                        </a:rPr>
                        <a:t>8</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dirty="0">
                          <a:solidFill>
                            <a:srgbClr val="0000CC"/>
                          </a:solidFill>
                          <a:latin typeface="+mn-lt"/>
                        </a:rPr>
                        <a:t>Alimentar mensalmente o movimento de </a:t>
                      </a:r>
                      <a:r>
                        <a:rPr lang="pt-BR" sz="1100" b="0" i="0" u="none" strike="noStrike" dirty="0" err="1" smtClean="0">
                          <a:solidFill>
                            <a:srgbClr val="0000CC"/>
                          </a:solidFill>
                          <a:latin typeface="+mn-lt"/>
                        </a:rPr>
                        <a:t>imunobiológico</a:t>
                      </a:r>
                      <a:r>
                        <a:rPr lang="pt-BR" sz="1100" b="0" i="0" u="none" strike="noStrike" dirty="0" smtClean="0">
                          <a:solidFill>
                            <a:srgbClr val="0000CC"/>
                          </a:solidFill>
                          <a:latin typeface="+mn-lt"/>
                        </a:rPr>
                        <a:t> </a:t>
                      </a:r>
                      <a:r>
                        <a:rPr lang="pt-BR" sz="1100" b="0" i="0" u="none" strike="noStrike" dirty="0">
                          <a:solidFill>
                            <a:srgbClr val="0000CC"/>
                          </a:solidFill>
                          <a:latin typeface="+mn-lt"/>
                        </a:rPr>
                        <a:t>no sistema de informação - SIPNI;</a:t>
                      </a:r>
                    </a:p>
                  </a:txBody>
                  <a:tcPr marL="5035" marR="5035" marT="503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7870">
                <a:tc vMerge="1">
                  <a:txBody>
                    <a:bodyPr/>
                    <a:lstStyle/>
                    <a:p>
                      <a:endParaRPr lang="pt-BR"/>
                    </a:p>
                  </a:txBody>
                  <a:tcPr/>
                </a:tc>
                <a:tc>
                  <a:txBody>
                    <a:bodyPr/>
                    <a:lstStyle/>
                    <a:p>
                      <a:pPr algn="ctr" fontAlgn="ctr"/>
                      <a:r>
                        <a:rPr lang="pt-BR" sz="800" b="0" i="0" u="none" strike="noStrike" dirty="0">
                          <a:solidFill>
                            <a:srgbClr val="0000CC"/>
                          </a:solidFill>
                          <a:latin typeface="+mn-lt"/>
                        </a:rPr>
                        <a:t>9</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dirty="0">
                          <a:solidFill>
                            <a:srgbClr val="0000CC"/>
                          </a:solidFill>
                          <a:latin typeface="+mn-lt"/>
                        </a:rPr>
                        <a:t>Solicitação de </a:t>
                      </a:r>
                      <a:r>
                        <a:rPr lang="pt-BR" sz="1100" b="0" i="0" u="none" strike="noStrike" dirty="0" err="1">
                          <a:solidFill>
                            <a:srgbClr val="0000CC"/>
                          </a:solidFill>
                          <a:latin typeface="+mn-lt"/>
                        </a:rPr>
                        <a:t>imunobiológicos</a:t>
                      </a:r>
                      <a:r>
                        <a:rPr lang="pt-BR" sz="1100" b="0" i="0" u="none" strike="noStrike" dirty="0">
                          <a:solidFill>
                            <a:srgbClr val="0000CC"/>
                          </a:solidFill>
                          <a:latin typeface="+mn-lt"/>
                        </a:rPr>
                        <a:t> via Sistema de Insumos Estratégicos – SIES;</a:t>
                      </a:r>
                    </a:p>
                  </a:txBody>
                  <a:tcPr marL="5035" marR="5035" marT="503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7870">
                <a:tc vMerge="1">
                  <a:txBody>
                    <a:bodyPr/>
                    <a:lstStyle/>
                    <a:p>
                      <a:endParaRPr lang="pt-BR"/>
                    </a:p>
                  </a:txBody>
                  <a:tcPr/>
                </a:tc>
                <a:tc>
                  <a:txBody>
                    <a:bodyPr/>
                    <a:lstStyle/>
                    <a:p>
                      <a:pPr algn="ctr" fontAlgn="ctr"/>
                      <a:r>
                        <a:rPr lang="pt-BR" sz="800" b="0" i="0" u="none" strike="noStrike" dirty="0">
                          <a:solidFill>
                            <a:srgbClr val="0000CC"/>
                          </a:solidFill>
                          <a:latin typeface="+mn-lt"/>
                        </a:rPr>
                        <a:t>10</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dirty="0">
                          <a:solidFill>
                            <a:srgbClr val="0000CC"/>
                          </a:solidFill>
                          <a:latin typeface="+mn-lt"/>
                        </a:rPr>
                        <a:t>Monitoramento e avaliação periódicos das Coberturas vacinais;</a:t>
                      </a:r>
                    </a:p>
                  </a:txBody>
                  <a:tcPr marL="5035" marR="5035" marT="503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7870">
                <a:tc vMerge="1">
                  <a:txBody>
                    <a:bodyPr/>
                    <a:lstStyle/>
                    <a:p>
                      <a:endParaRPr lang="pt-BR"/>
                    </a:p>
                  </a:txBody>
                  <a:tcPr/>
                </a:tc>
                <a:tc>
                  <a:txBody>
                    <a:bodyPr/>
                    <a:lstStyle/>
                    <a:p>
                      <a:pPr algn="ctr" fontAlgn="ctr"/>
                      <a:r>
                        <a:rPr lang="pt-BR" sz="800" b="0" i="0" u="none" strike="noStrike" dirty="0">
                          <a:solidFill>
                            <a:srgbClr val="0000CC"/>
                          </a:solidFill>
                          <a:latin typeface="+mn-lt"/>
                        </a:rPr>
                        <a:t>11</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dirty="0">
                          <a:solidFill>
                            <a:srgbClr val="0000CC"/>
                          </a:solidFill>
                          <a:latin typeface="+mn-lt"/>
                        </a:rPr>
                        <a:t>Coordenação e alimentação, no âmbito municipal, dos sistemas de informação de interesse da vigilância;</a:t>
                      </a:r>
                    </a:p>
                  </a:txBody>
                  <a:tcPr marL="5035" marR="5035" marT="503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a:solidFill>
                            <a:srgbClr val="000000"/>
                          </a:solidFill>
                          <a:latin typeface="+mn-lt"/>
                        </a:rPr>
                        <a:t> </a:t>
                      </a:r>
                    </a:p>
                  </a:txBody>
                  <a:tcPr marL="5035" marR="5035" marT="50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7870">
                <a:tc vMerge="1">
                  <a:txBody>
                    <a:bodyPr/>
                    <a:lstStyle/>
                    <a:p>
                      <a:endParaRPr lang="pt-BR"/>
                    </a:p>
                  </a:txBody>
                  <a:tcPr/>
                </a:tc>
                <a:tc>
                  <a:txBody>
                    <a:bodyPr/>
                    <a:lstStyle/>
                    <a:p>
                      <a:pPr algn="ctr" fontAlgn="ctr"/>
                      <a:r>
                        <a:rPr lang="pt-BR" sz="800" b="0" i="0" u="none" strike="noStrike" dirty="0">
                          <a:solidFill>
                            <a:srgbClr val="0000CC"/>
                          </a:solidFill>
                          <a:latin typeface="+mn-lt"/>
                        </a:rPr>
                        <a:t>12</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dirty="0">
                          <a:solidFill>
                            <a:srgbClr val="0000CC"/>
                          </a:solidFill>
                          <a:latin typeface="+mn-lt"/>
                        </a:rPr>
                        <a:t>Desenvolvimento de estratégias, promoção e implementação de ações de educação, comunicação e mobilização social;</a:t>
                      </a:r>
                    </a:p>
                  </a:txBody>
                  <a:tcPr marL="5035" marR="5035" marT="503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a:solidFill>
                            <a:srgbClr val="000000"/>
                          </a:solidFill>
                          <a:latin typeface="+mn-lt"/>
                        </a:rPr>
                        <a:t> </a:t>
                      </a:r>
                    </a:p>
                  </a:txBody>
                  <a:tcPr marL="5035" marR="5035" marT="50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7870">
                <a:tc vMerge="1">
                  <a:txBody>
                    <a:bodyPr/>
                    <a:lstStyle/>
                    <a:p>
                      <a:endParaRPr lang="pt-BR"/>
                    </a:p>
                  </a:txBody>
                  <a:tcPr/>
                </a:tc>
                <a:tc>
                  <a:txBody>
                    <a:bodyPr/>
                    <a:lstStyle/>
                    <a:p>
                      <a:pPr algn="ctr" fontAlgn="ctr"/>
                      <a:r>
                        <a:rPr lang="pt-BR" sz="800" b="0" i="0" u="none" strike="noStrike" dirty="0">
                          <a:solidFill>
                            <a:srgbClr val="0000CC"/>
                          </a:solidFill>
                          <a:latin typeface="+mn-lt"/>
                        </a:rPr>
                        <a:t>13</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dirty="0">
                          <a:solidFill>
                            <a:srgbClr val="0000CC"/>
                          </a:solidFill>
                          <a:latin typeface="+mn-lt"/>
                        </a:rPr>
                        <a:t>Realização de campanhas publicitárias de interesse da vigilância, em âmbito municipal;</a:t>
                      </a:r>
                    </a:p>
                  </a:txBody>
                  <a:tcPr marL="5035" marR="5035" marT="503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200" b="0" i="0" u="none" strike="noStrike" dirty="0">
                          <a:solidFill>
                            <a:srgbClr val="000000"/>
                          </a:solidFill>
                          <a:latin typeface="+mn-lt"/>
                        </a:rPr>
                        <a:t> </a:t>
                      </a:r>
                    </a:p>
                  </a:txBody>
                  <a:tcPr marL="5035" marR="5035" marT="50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06" y="642918"/>
            <a:ext cx="8929718" cy="357190"/>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ctr" fontAlgn="ctr"/>
            <a:r>
              <a:rPr lang="pt-BR" sz="1900" b="1" dirty="0" smtClean="0"/>
              <a:t> </a:t>
            </a:r>
            <a:r>
              <a:rPr lang="pt-BR" sz="1200" b="1" dirty="0" smtClean="0"/>
              <a:t>ATIVIDADES SUGERIDAS AOS MUNICIPIOS PACTUAREM NA CIR PARA AUXILIAR NO ALCANCE DA META</a:t>
            </a:r>
            <a:r>
              <a:rPr lang="pt-BR" sz="1200" dirty="0" smtClean="0"/>
              <a:t> </a:t>
            </a:r>
            <a:endParaRPr lang="pt-BR" sz="1200" b="1" dirty="0">
              <a:solidFill>
                <a:srgbClr val="000000"/>
              </a:solidFill>
            </a:endParaRPr>
          </a:p>
        </p:txBody>
      </p:sp>
      <p:graphicFrame>
        <p:nvGraphicFramePr>
          <p:cNvPr id="5" name="Tabela 4"/>
          <p:cNvGraphicFramePr>
            <a:graphicFrameLocks noGrp="1"/>
          </p:cNvGraphicFramePr>
          <p:nvPr>
            <p:extLst>
              <p:ext uri="{D42A27DB-BD31-4B8C-83A1-F6EECF244321}">
                <p14:modId xmlns:p14="http://schemas.microsoft.com/office/powerpoint/2010/main" val="2235896327"/>
              </p:ext>
            </p:extLst>
          </p:nvPr>
        </p:nvGraphicFramePr>
        <p:xfrm>
          <a:off x="71406" y="1000108"/>
          <a:ext cx="9001157" cy="5327211"/>
        </p:xfrm>
        <a:graphic>
          <a:graphicData uri="http://schemas.openxmlformats.org/drawingml/2006/table">
            <a:tbl>
              <a:tblPr/>
              <a:tblGrid>
                <a:gridCol w="658621"/>
                <a:gridCol w="270073"/>
                <a:gridCol w="7286676"/>
                <a:gridCol w="785787"/>
              </a:tblGrid>
              <a:tr h="130976">
                <a:tc gridSpan="4">
                  <a:txBody>
                    <a:bodyPr/>
                    <a:lstStyle/>
                    <a:p>
                      <a:pPr algn="ctr" fontAlgn="ctr"/>
                      <a:r>
                        <a:rPr lang="pt-BR" sz="1200" b="1" i="0" u="none" strike="noStrike" dirty="0">
                          <a:solidFill>
                            <a:srgbClr val="000000"/>
                          </a:solidFill>
                          <a:latin typeface="+mn-lt"/>
                        </a:rPr>
                        <a:t>Indicador 5: Proporção de casos de doenças notificação compulsória imediata (DNCI) encerradas em até 60 dias após notificação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205633">
                <a:tc rowSpan="6">
                  <a:txBody>
                    <a:bodyPr/>
                    <a:lstStyle/>
                    <a:p>
                      <a:pPr algn="ctr" fontAlgn="ctr"/>
                      <a:r>
                        <a:rPr lang="pt-BR" sz="800" b="1" i="0" u="none" strike="noStrike" dirty="0">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800" b="1" i="0" u="none" strike="noStrike" dirty="0">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800" b="1" i="0" u="none" strike="noStrike" dirty="0">
                          <a:solidFill>
                            <a:srgbClr val="000000"/>
                          </a:solidFill>
                          <a:latin typeface="+mn-lt"/>
                        </a:rPr>
                        <a:t>Ministério da </a:t>
                      </a:r>
                      <a:r>
                        <a:rPr lang="pt-BR" sz="800" b="1" i="0" u="none" strike="noStrike" dirty="0" smtClean="0">
                          <a:solidFill>
                            <a:srgbClr val="000000"/>
                          </a:solidFill>
                          <a:latin typeface="+mn-lt"/>
                        </a:rPr>
                        <a:t>Saúde</a:t>
                      </a:r>
                      <a:r>
                        <a:rPr lang="pt-BR" sz="800" b="1" i="0" u="none" strike="noStrike" baseline="0" dirty="0" smtClean="0">
                          <a:solidFill>
                            <a:srgbClr val="000000"/>
                          </a:solidFill>
                          <a:latin typeface="+mn-lt"/>
                        </a:rPr>
                        <a:t> - </a:t>
                      </a:r>
                      <a:r>
                        <a:rPr lang="pt-BR" sz="800" b="1" i="0" u="none" strike="noStrike" dirty="0" smtClean="0">
                          <a:solidFill>
                            <a:srgbClr val="000000"/>
                          </a:solidFill>
                          <a:latin typeface="+mn-lt"/>
                        </a:rPr>
                        <a:t>Atividades </a:t>
                      </a:r>
                      <a:r>
                        <a:rPr lang="pt-BR" sz="800" b="1" i="0" u="none" strike="noStrike" dirty="0">
                          <a:solidFill>
                            <a:srgbClr val="000000"/>
                          </a:solidFill>
                          <a:latin typeface="+mn-lt"/>
                        </a:rPr>
                        <a:t>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30976">
                <a:tc vMerge="1">
                  <a:txBody>
                    <a:bodyPr/>
                    <a:lstStyle/>
                    <a:p>
                      <a:endParaRPr lang="pt-BR"/>
                    </a:p>
                  </a:txBody>
                  <a:tcPr/>
                </a:tc>
                <a:tc>
                  <a:txBody>
                    <a:bodyPr/>
                    <a:lstStyle/>
                    <a:p>
                      <a:pPr algn="ctr" fontAlgn="ctr"/>
                      <a:r>
                        <a:rPr lang="pt-BR" sz="800" b="0" i="0" u="none" strike="noStrike" dirty="0">
                          <a:solidFill>
                            <a:srgbClr val="000000"/>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Estabelecer diretrizes e normas técnicas para o SINAN;</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0976">
                <a:tc vMerge="1">
                  <a:txBody>
                    <a:bodyPr/>
                    <a:lstStyle/>
                    <a:p>
                      <a:endParaRPr lang="pt-BR"/>
                    </a:p>
                  </a:txBody>
                  <a:tcPr/>
                </a:tc>
                <a:tc>
                  <a:txBody>
                    <a:bodyPr/>
                    <a:lstStyle/>
                    <a:p>
                      <a:pPr algn="ctr" fontAlgn="ctr"/>
                      <a:r>
                        <a:rPr lang="pt-BR" sz="800" b="0" i="0" u="none" strike="noStrike" dirty="0">
                          <a:solidFill>
                            <a:srgbClr val="000000"/>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Prestar apoio técnico às unidades federadas para </a:t>
                      </a:r>
                      <a:r>
                        <a:rPr lang="pt-BR" sz="800" b="0" i="0" u="none" strike="noStrike" dirty="0" err="1">
                          <a:solidFill>
                            <a:srgbClr val="000000"/>
                          </a:solidFill>
                          <a:latin typeface="+mn-lt"/>
                        </a:rPr>
                        <a:t>autilização</a:t>
                      </a:r>
                      <a:r>
                        <a:rPr lang="pt-BR" sz="800" b="0" i="0" u="none" strike="noStrike" dirty="0">
                          <a:solidFill>
                            <a:srgbClr val="000000"/>
                          </a:solidFill>
                          <a:latin typeface="+mn-lt"/>
                        </a:rPr>
                        <a:t> e operacionalização do SINAN;</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0976">
                <a:tc vMerge="1">
                  <a:txBody>
                    <a:bodyPr/>
                    <a:lstStyle/>
                    <a:p>
                      <a:endParaRPr lang="pt-BR"/>
                    </a:p>
                  </a:txBody>
                  <a:tcPr/>
                </a:tc>
                <a:tc>
                  <a:txBody>
                    <a:bodyPr/>
                    <a:lstStyle/>
                    <a:p>
                      <a:pPr algn="ctr" fontAlgn="ctr"/>
                      <a:r>
                        <a:rPr lang="pt-BR" sz="800" b="0" i="0" u="none" strike="noStrike" dirty="0">
                          <a:solidFill>
                            <a:srgbClr val="000000"/>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Estabelecer fluxo e prazos para o envio de dados do SINAN;</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0976">
                <a:tc vMerge="1">
                  <a:txBody>
                    <a:bodyPr/>
                    <a:lstStyle/>
                    <a:p>
                      <a:endParaRPr lang="pt-BR"/>
                    </a:p>
                  </a:txBody>
                  <a:tcPr/>
                </a:tc>
                <a:tc>
                  <a:txBody>
                    <a:bodyPr/>
                    <a:lstStyle/>
                    <a:p>
                      <a:pPr algn="ctr" fontAlgn="ctr"/>
                      <a:r>
                        <a:rPr lang="pt-BR" sz="800" b="0" i="0" u="none" strike="noStrike" dirty="0">
                          <a:solidFill>
                            <a:srgbClr val="000000"/>
                          </a:solidFill>
                          <a:latin typeface="+mn-lt"/>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Atualizar e fornecer as versões do SINAN e os modelos de instrumentos de coleta de dados para as unidades federadas;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0976">
                <a:tc vMerge="1">
                  <a:txBody>
                    <a:bodyPr/>
                    <a:lstStyle/>
                    <a:p>
                      <a:endParaRPr lang="pt-BR"/>
                    </a:p>
                  </a:txBody>
                  <a:tcPr/>
                </a:tc>
                <a:tc>
                  <a:txBody>
                    <a:bodyPr/>
                    <a:lstStyle/>
                    <a:p>
                      <a:pPr algn="ctr" fontAlgn="ctr"/>
                      <a:r>
                        <a:rPr lang="pt-BR" sz="800" b="0" i="0" u="none" strike="noStrike" dirty="0">
                          <a:solidFill>
                            <a:srgbClr val="000000"/>
                          </a:solidFill>
                          <a:latin typeface="+mn-lt"/>
                        </a:rPr>
                        <a:t>5</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Consolidar os dados provenientes das unidades federadas e disponibilizar arquivos de fluxo de retorno.</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37067">
                <a:tc rowSpan="7">
                  <a:txBody>
                    <a:bodyPr/>
                    <a:lstStyle/>
                    <a:p>
                      <a:pPr algn="ctr" fontAlgn="ctr"/>
                      <a:r>
                        <a:rPr lang="pt-BR" sz="800" b="1"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800" b="1" i="0" u="none" strike="noStrike" dirty="0">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800" b="1" i="0" u="none" strike="noStrike" dirty="0">
                          <a:solidFill>
                            <a:srgbClr val="000000"/>
                          </a:solidFill>
                          <a:latin typeface="+mn-lt"/>
                        </a:rPr>
                        <a:t>Secretaria Estadual de </a:t>
                      </a:r>
                      <a:r>
                        <a:rPr lang="pt-BR" sz="800" b="1" i="0" u="none" strike="noStrike" dirty="0" smtClean="0">
                          <a:solidFill>
                            <a:srgbClr val="000000"/>
                          </a:solidFill>
                          <a:latin typeface="+mn-lt"/>
                        </a:rPr>
                        <a:t>Saúde</a:t>
                      </a:r>
                      <a:r>
                        <a:rPr lang="pt-BR" sz="800" b="1" i="0" u="none" strike="noStrike" baseline="0" dirty="0" smtClean="0">
                          <a:solidFill>
                            <a:srgbClr val="000000"/>
                          </a:solidFill>
                          <a:latin typeface="+mn-lt"/>
                        </a:rPr>
                        <a:t> - </a:t>
                      </a:r>
                      <a:r>
                        <a:rPr lang="pt-BR" sz="800" b="1" i="0" u="none" strike="noStrike" dirty="0" smtClean="0">
                          <a:solidFill>
                            <a:srgbClr val="000000"/>
                          </a:solidFill>
                          <a:latin typeface="+mn-lt"/>
                        </a:rPr>
                        <a:t>Atividades </a:t>
                      </a:r>
                      <a:r>
                        <a:rPr lang="pt-BR" sz="800" b="1" i="0" u="none" strike="noStrike" dirty="0">
                          <a:solidFill>
                            <a:srgbClr val="000000"/>
                          </a:solidFill>
                          <a:latin typeface="+mn-lt"/>
                        </a:rPr>
                        <a:t>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43105">
                <a:tc vMerge="1">
                  <a:txBody>
                    <a:bodyPr/>
                    <a:lstStyle/>
                    <a:p>
                      <a:endParaRPr lang="pt-BR"/>
                    </a:p>
                  </a:txBody>
                  <a:tcPr/>
                </a:tc>
                <a:tc>
                  <a:txBody>
                    <a:bodyPr/>
                    <a:lstStyle/>
                    <a:p>
                      <a:pPr algn="ctr" fontAlgn="ctr"/>
                      <a:r>
                        <a:rPr lang="pt-BR" sz="800" b="0" i="0" u="none" strike="noStrike" dirty="0">
                          <a:solidFill>
                            <a:srgbClr val="000000"/>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 Análise e monitoramento do recebimento (oportuno) das semanas epidemiológicas e/ou dos lotes do Sistema de Informação de Agravos de Notificação – SINAN Net</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0976">
                <a:tc vMerge="1">
                  <a:txBody>
                    <a:bodyPr/>
                    <a:lstStyle/>
                    <a:p>
                      <a:endParaRPr lang="pt-BR"/>
                    </a:p>
                  </a:txBody>
                  <a:tcPr/>
                </a:tc>
                <a:tc>
                  <a:txBody>
                    <a:bodyPr/>
                    <a:lstStyle/>
                    <a:p>
                      <a:pPr algn="ctr" fontAlgn="ctr"/>
                      <a:r>
                        <a:rPr lang="pt-BR" sz="800" b="0" i="0" u="none" strike="noStrike" dirty="0">
                          <a:solidFill>
                            <a:srgbClr val="000000"/>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 Repasse de relatório de cobranças referente à oportunidade do envio das semanas epidemiológicas;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0976">
                <a:tc vMerge="1">
                  <a:txBody>
                    <a:bodyPr/>
                    <a:lstStyle/>
                    <a:p>
                      <a:endParaRPr lang="pt-BR"/>
                    </a:p>
                  </a:txBody>
                  <a:tcPr/>
                </a:tc>
                <a:tc>
                  <a:txBody>
                    <a:bodyPr/>
                    <a:lstStyle/>
                    <a:p>
                      <a:pPr algn="ctr" fontAlgn="ctr"/>
                      <a:r>
                        <a:rPr lang="pt-BR" sz="800" b="0" i="0" u="none" strike="noStrike" dirty="0">
                          <a:solidFill>
                            <a:srgbClr val="000000"/>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 Atualização do banco de dados do SINAN net e arquivos DBF no servidor de banco de dados das áreas técnicas;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0976">
                <a:tc vMerge="1">
                  <a:txBody>
                    <a:bodyPr/>
                    <a:lstStyle/>
                    <a:p>
                      <a:endParaRPr lang="pt-BR"/>
                    </a:p>
                  </a:txBody>
                  <a:tcPr/>
                </a:tc>
                <a:tc>
                  <a:txBody>
                    <a:bodyPr/>
                    <a:lstStyle/>
                    <a:p>
                      <a:pPr algn="ctr" fontAlgn="ctr"/>
                      <a:r>
                        <a:rPr lang="pt-BR" sz="800" b="0" i="0" u="none" strike="noStrike" dirty="0">
                          <a:solidFill>
                            <a:srgbClr val="000000"/>
                          </a:solidFill>
                          <a:latin typeface="+mn-lt"/>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Instalação e/ou distribuição de novas versões e/ou </a:t>
                      </a:r>
                      <a:r>
                        <a:rPr lang="pt-BR" sz="800" b="0" i="0" u="none" strike="noStrike" dirty="0" err="1">
                          <a:solidFill>
                            <a:srgbClr val="000000"/>
                          </a:solidFill>
                          <a:latin typeface="+mn-lt"/>
                        </a:rPr>
                        <a:t>patch</a:t>
                      </a:r>
                      <a:r>
                        <a:rPr lang="pt-BR" sz="800" b="0" i="0" u="none" strike="noStrike" dirty="0">
                          <a:solidFill>
                            <a:srgbClr val="000000"/>
                          </a:solidFill>
                          <a:latin typeface="+mn-lt"/>
                        </a:rPr>
                        <a:t> do SINAN Net, conforme demanda do Ministério da Saúde;</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37067">
                <a:tc vMerge="1">
                  <a:txBody>
                    <a:bodyPr/>
                    <a:lstStyle/>
                    <a:p>
                      <a:endParaRPr lang="pt-BR"/>
                    </a:p>
                  </a:txBody>
                  <a:tcPr/>
                </a:tc>
                <a:tc>
                  <a:txBody>
                    <a:bodyPr/>
                    <a:lstStyle/>
                    <a:p>
                      <a:pPr algn="ctr" fontAlgn="ctr"/>
                      <a:r>
                        <a:rPr lang="pt-BR" sz="800" b="0" i="0" u="none" strike="noStrike" dirty="0">
                          <a:solidFill>
                            <a:srgbClr val="000000"/>
                          </a:solidFill>
                          <a:latin typeface="+mn-lt"/>
                        </a:rPr>
                        <a:t>5</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 Apoio técnico aos interlocutores municipais, dos 139 municípios da UF, quanto à instalação e/ou atualização dos sistemas SINAN Net, SINAN Online, SINAN Relatórios, SINAN Influenza, manutenção destes e repasse de orientações diversas conforme a demanda apresentada;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64207">
                <a:tc vMerge="1">
                  <a:txBody>
                    <a:bodyPr/>
                    <a:lstStyle/>
                    <a:p>
                      <a:endParaRPr lang="pt-BR"/>
                    </a:p>
                  </a:txBody>
                  <a:tcPr/>
                </a:tc>
                <a:tc>
                  <a:txBody>
                    <a:bodyPr/>
                    <a:lstStyle/>
                    <a:p>
                      <a:pPr algn="ctr" fontAlgn="ctr"/>
                      <a:r>
                        <a:rPr lang="pt-BR" sz="800" b="0" i="0" u="none" strike="noStrike" dirty="0">
                          <a:solidFill>
                            <a:srgbClr val="000000"/>
                          </a:solidFill>
                          <a:latin typeface="+mn-lt"/>
                        </a:rPr>
                        <a:t>6</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 Ministrar capacitação, para interlocutores novatos e profissionais das áreas técnicas quanto à alimentação, manuseio e fluxo das diversas ferramentas dos sistemas de informação SINAN Net, SINAN Online, e tabulação do banco de dados destes através do </a:t>
                      </a:r>
                      <a:r>
                        <a:rPr lang="pt-BR" sz="800" b="0" i="0" u="none" strike="noStrike" dirty="0" err="1">
                          <a:solidFill>
                            <a:srgbClr val="000000"/>
                          </a:solidFill>
                          <a:latin typeface="+mn-lt"/>
                        </a:rPr>
                        <a:t>Tabwin</a:t>
                      </a:r>
                      <a:r>
                        <a:rPr lang="pt-BR" sz="800" b="0" i="0" u="none" strike="noStrike" dirty="0">
                          <a:solidFill>
                            <a:srgbClr val="000000"/>
                          </a:solidFill>
                          <a:latin typeface="+mn-lt"/>
                        </a:rPr>
                        <a:t> e SINAN Relatórios;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0976">
                <a:tc rowSpan="2">
                  <a:txBody>
                    <a:bodyPr/>
                    <a:lstStyle/>
                    <a:p>
                      <a:pPr algn="ctr" fontAlgn="ctr"/>
                      <a:r>
                        <a:rPr lang="pt-BR" sz="800" b="1" i="0" u="none" strike="noStrike" dirty="0">
                          <a:solidFill>
                            <a:srgbClr val="000000"/>
                          </a:solidFill>
                          <a:latin typeface="+mn-lt"/>
                        </a:rPr>
                        <a:t>AÇÃO NA PAS (MUNCÍPIO)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dirty="0">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dirty="0">
                          <a:solidFill>
                            <a:srgbClr val="000000"/>
                          </a:solidFill>
                          <a:latin typeface="+mn-lt"/>
                        </a:rPr>
                        <a:t>ATIVIDADES ESTRATÉGICAS SUGERIDAS PELA ÁREA TÉCNICA DA SES   AOS MUNICÍPIOS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800" b="1" i="0" u="none" strike="noStrike" dirty="0">
                          <a:solidFill>
                            <a:srgbClr val="000000"/>
                          </a:solidFill>
                          <a:latin typeface="+mn-lt"/>
                        </a:rPr>
                        <a:t>Municipal</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294696">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fontAlgn="ctr"/>
                      <a:r>
                        <a:rPr lang="pt-BR" sz="800" b="1" i="0" u="none" strike="noStrike" dirty="0">
                          <a:solidFill>
                            <a:srgbClr val="000000"/>
                          </a:solidFill>
                          <a:latin typeface="+mn-lt"/>
                        </a:rPr>
                        <a:t>Municipal                 (Marque com X as selecionadas)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141017">
                <a:tc rowSpan="10">
                  <a:txBody>
                    <a:bodyPr/>
                    <a:lstStyle/>
                    <a:p>
                      <a:pPr algn="ctr" fontAlgn="ctr"/>
                      <a:r>
                        <a:rPr lang="pt-BR" sz="800" b="0" i="0" u="none" strike="noStrike" dirty="0">
                          <a:solidFill>
                            <a:srgbClr val="000000"/>
                          </a:solidFill>
                          <a:latin typeface="+mn-lt"/>
                        </a:rPr>
                        <a:t>ATENÇÃO -este campo será preenchido pelos </a:t>
                      </a:r>
                      <a:r>
                        <a:rPr lang="pt-BR" sz="800" b="0" i="0" u="none" strike="noStrike" dirty="0" smtClean="0">
                          <a:solidFill>
                            <a:srgbClr val="000000"/>
                          </a:solidFill>
                          <a:latin typeface="+mn-lt"/>
                        </a:rPr>
                        <a:t>municípios </a:t>
                      </a:r>
                      <a:r>
                        <a:rPr lang="pt-BR" sz="800" b="0" i="0" u="none" strike="noStrike" dirty="0">
                          <a:solidFill>
                            <a:srgbClr val="000000"/>
                          </a:solidFill>
                          <a:latin typeface="+mn-lt"/>
                        </a:rPr>
                        <a:t>conforme ação definida na PA</a:t>
                      </a:r>
                      <a:r>
                        <a:rPr lang="pt-BR" sz="1200" b="0" i="0" u="none" strike="noStrike" dirty="0">
                          <a:solidFill>
                            <a:srgbClr val="000000"/>
                          </a:solidFill>
                          <a:latin typeface="+mn-lt"/>
                        </a:rPr>
                        <a:t>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800" b="0" i="0" u="none" strike="noStrike" dirty="0">
                          <a:solidFill>
                            <a:srgbClr val="0000CC"/>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Prestar apoio técnico às unidades </a:t>
                      </a:r>
                      <a:r>
                        <a:rPr lang="pt-BR" sz="1100" b="0" i="0" u="none" strike="noStrike" dirty="0" err="1">
                          <a:solidFill>
                            <a:srgbClr val="0000CC"/>
                          </a:solidFill>
                          <a:latin typeface="+mn-lt"/>
                        </a:rPr>
                        <a:t>notificadoras</a:t>
                      </a:r>
                      <a:r>
                        <a:rPr lang="pt-BR" sz="1100" b="0" i="0" u="none" strike="noStrike" dirty="0">
                          <a:solidFill>
                            <a:srgbClr val="0000CC"/>
                          </a:solidFill>
                          <a:latin typeface="+mn-lt"/>
                        </a:rPr>
                        <a:t>;</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1017">
                <a:tc vMerge="1">
                  <a:txBody>
                    <a:bodyPr/>
                    <a:lstStyle/>
                    <a:p>
                      <a:endParaRPr lang="pt-BR"/>
                    </a:p>
                  </a:txBody>
                  <a:tcPr/>
                </a:tc>
                <a:tc>
                  <a:txBody>
                    <a:bodyPr/>
                    <a:lstStyle/>
                    <a:p>
                      <a:pPr algn="ctr" fontAlgn="ctr"/>
                      <a:r>
                        <a:rPr lang="pt-BR" sz="800" b="0" i="0" u="none" strike="noStrike" dirty="0">
                          <a:solidFill>
                            <a:srgbClr val="0000CC"/>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Coletar e consolidar os dados provenientes de unidades notificantes;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dirty="0">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1017">
                <a:tc vMerge="1">
                  <a:txBody>
                    <a:bodyPr/>
                    <a:lstStyle/>
                    <a:p>
                      <a:endParaRPr lang="pt-BR"/>
                    </a:p>
                  </a:txBody>
                  <a:tcPr/>
                </a:tc>
                <a:tc>
                  <a:txBody>
                    <a:bodyPr/>
                    <a:lstStyle/>
                    <a:p>
                      <a:pPr algn="ctr" fontAlgn="ctr"/>
                      <a:r>
                        <a:rPr lang="pt-BR" sz="800" b="0" i="0" u="none" strike="noStrike" dirty="0">
                          <a:solidFill>
                            <a:srgbClr val="0000CC"/>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Estabelecer fluxos e prazos para o envio de dados pelas unidades notificantes: respeitando os fluxos e prazos estabelecido pelo Estado;</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1017">
                <a:tc vMerge="1">
                  <a:txBody>
                    <a:bodyPr/>
                    <a:lstStyle/>
                    <a:p>
                      <a:endParaRPr lang="pt-BR"/>
                    </a:p>
                  </a:txBody>
                  <a:tcPr/>
                </a:tc>
                <a:tc>
                  <a:txBody>
                    <a:bodyPr/>
                    <a:lstStyle/>
                    <a:p>
                      <a:pPr algn="ctr" fontAlgn="ctr"/>
                      <a:r>
                        <a:rPr lang="pt-BR" sz="800" b="0" i="0" u="none" strike="noStrike" dirty="0">
                          <a:solidFill>
                            <a:srgbClr val="0000CC"/>
                          </a:solidFill>
                          <a:latin typeface="+mn-lt"/>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Enviar os dados ao nível estadual, observando os fluxos e prazos estabelecidos pelo Estado e MS;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dirty="0">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1017">
                <a:tc vMerge="1">
                  <a:txBody>
                    <a:bodyPr/>
                    <a:lstStyle/>
                    <a:p>
                      <a:endParaRPr lang="pt-BR"/>
                    </a:p>
                  </a:txBody>
                  <a:tcPr/>
                </a:tc>
                <a:tc>
                  <a:txBody>
                    <a:bodyPr/>
                    <a:lstStyle/>
                    <a:p>
                      <a:pPr algn="ctr" fontAlgn="ctr"/>
                      <a:r>
                        <a:rPr lang="pt-BR" sz="800" b="0" i="0" u="none" strike="noStrike" dirty="0">
                          <a:solidFill>
                            <a:srgbClr val="0000CC"/>
                          </a:solidFill>
                          <a:latin typeface="+mn-lt"/>
                        </a:rPr>
                        <a:t>5</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Distribuir as versões do SINAN e seus instrumentos de coleta de dados para as unidades notificantes;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7067">
                <a:tc vMerge="1">
                  <a:txBody>
                    <a:bodyPr/>
                    <a:lstStyle/>
                    <a:p>
                      <a:endParaRPr lang="pt-BR"/>
                    </a:p>
                  </a:txBody>
                  <a:tcPr/>
                </a:tc>
                <a:tc>
                  <a:txBody>
                    <a:bodyPr/>
                    <a:lstStyle/>
                    <a:p>
                      <a:pPr algn="ctr" fontAlgn="ctr"/>
                      <a:r>
                        <a:rPr lang="pt-BR" sz="800" b="0" i="0" u="none" strike="noStrike" dirty="0">
                          <a:solidFill>
                            <a:srgbClr val="0000CC"/>
                          </a:solidFill>
                          <a:latin typeface="+mn-lt"/>
                        </a:rPr>
                        <a:t>6</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Informar à unidade federada a ocorrência de casos de notificação compulsória imediata, detectados na sua área de abrangência, residente em outros municípios, ou a ocorrência de surtos ou epidemias, com risco de disseminação no país;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2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7067">
                <a:tc vMerge="1">
                  <a:txBody>
                    <a:bodyPr/>
                    <a:lstStyle/>
                    <a:p>
                      <a:endParaRPr lang="pt-BR"/>
                    </a:p>
                  </a:txBody>
                  <a:tcPr/>
                </a:tc>
                <a:tc>
                  <a:txBody>
                    <a:bodyPr/>
                    <a:lstStyle/>
                    <a:p>
                      <a:pPr algn="ctr" fontAlgn="ctr"/>
                      <a:r>
                        <a:rPr lang="pt-BR" sz="800" b="0" i="0" u="none" strike="noStrike" dirty="0">
                          <a:solidFill>
                            <a:srgbClr val="0000CC"/>
                          </a:solidFill>
                          <a:latin typeface="+mn-lt"/>
                        </a:rPr>
                        <a:t>7</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Avaliar a regularidade, completitude, consistência e integridade dos dados e duplicidade de registros, efetuando os procedimentos definidos como de responsabilidade do município, para a manutenção da qualidade da base de dados;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0976">
                <a:tc vMerge="1">
                  <a:txBody>
                    <a:bodyPr/>
                    <a:lstStyle/>
                    <a:p>
                      <a:endParaRPr lang="pt-BR"/>
                    </a:p>
                  </a:txBody>
                  <a:tcPr/>
                </a:tc>
                <a:tc>
                  <a:txBody>
                    <a:bodyPr/>
                    <a:lstStyle/>
                    <a:p>
                      <a:pPr algn="ctr" fontAlgn="ctr"/>
                      <a:r>
                        <a:rPr lang="pt-BR" sz="800" b="0" i="0" u="none" strike="noStrike" dirty="0">
                          <a:solidFill>
                            <a:srgbClr val="0000CC"/>
                          </a:solidFill>
                          <a:latin typeface="+mn-lt"/>
                        </a:rPr>
                        <a:t>8</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Realizar análises epidemiológicas e operacionais;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0976">
                <a:tc vMerge="1">
                  <a:txBody>
                    <a:bodyPr/>
                    <a:lstStyle/>
                    <a:p>
                      <a:endParaRPr lang="pt-BR"/>
                    </a:p>
                  </a:txBody>
                  <a:tcPr/>
                </a:tc>
                <a:tc>
                  <a:txBody>
                    <a:bodyPr/>
                    <a:lstStyle/>
                    <a:p>
                      <a:pPr algn="ctr" fontAlgn="ctr"/>
                      <a:r>
                        <a:rPr lang="pt-BR" sz="800" b="0" i="0" u="none" strike="noStrike" dirty="0">
                          <a:solidFill>
                            <a:srgbClr val="0000CC"/>
                          </a:solidFill>
                          <a:latin typeface="+mn-lt"/>
                        </a:rPr>
                        <a:t>9</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Divulgar informações e análises epidemiológicas;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7067">
                <a:tc vMerge="1">
                  <a:txBody>
                    <a:bodyPr/>
                    <a:lstStyle/>
                    <a:p>
                      <a:endParaRPr lang="pt-BR"/>
                    </a:p>
                  </a:txBody>
                  <a:tcPr/>
                </a:tc>
                <a:tc>
                  <a:txBody>
                    <a:bodyPr/>
                    <a:lstStyle/>
                    <a:p>
                      <a:pPr algn="ctr" fontAlgn="ctr"/>
                      <a:r>
                        <a:rPr lang="pt-BR" sz="800" b="0" i="0" u="none" strike="noStrike" dirty="0">
                          <a:solidFill>
                            <a:srgbClr val="0000CC"/>
                          </a:solidFill>
                          <a:latin typeface="+mn-lt"/>
                        </a:rPr>
                        <a:t>10</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Executar a rotina "Fluxo de retorno" para obter os casos residentes notificados por outros municípios/estados e disponibilizar o arquivo, passiveis de fluxo de retorno, para o município de residência, semanalmente ou de acordo com a demanda.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dirty="0">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06" y="642918"/>
            <a:ext cx="8929718" cy="357190"/>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ctr" fontAlgn="ctr"/>
            <a:r>
              <a:rPr lang="pt-BR" sz="1900" b="1" dirty="0" smtClean="0"/>
              <a:t> </a:t>
            </a:r>
            <a:r>
              <a:rPr lang="pt-BR" sz="1200" b="1" dirty="0" smtClean="0"/>
              <a:t>ATIVIDADES SUGERIDAS AOS MUNICIPIOS PACTUAREM NA CIR PARA AUXILIAR NO ALCANCE DA META</a:t>
            </a:r>
            <a:r>
              <a:rPr lang="pt-BR" sz="1200" dirty="0" smtClean="0"/>
              <a:t> </a:t>
            </a:r>
            <a:endParaRPr lang="pt-BR" sz="1200" b="1" dirty="0">
              <a:solidFill>
                <a:srgbClr val="000000"/>
              </a:solidFill>
            </a:endParaRPr>
          </a:p>
        </p:txBody>
      </p:sp>
      <p:graphicFrame>
        <p:nvGraphicFramePr>
          <p:cNvPr id="4" name="Tabela 3"/>
          <p:cNvGraphicFramePr>
            <a:graphicFrameLocks noGrp="1"/>
          </p:cNvGraphicFramePr>
          <p:nvPr>
            <p:extLst>
              <p:ext uri="{D42A27DB-BD31-4B8C-83A1-F6EECF244321}">
                <p14:modId xmlns:p14="http://schemas.microsoft.com/office/powerpoint/2010/main" val="423459436"/>
              </p:ext>
            </p:extLst>
          </p:nvPr>
        </p:nvGraphicFramePr>
        <p:xfrm>
          <a:off x="71407" y="928670"/>
          <a:ext cx="8929750" cy="5859081"/>
        </p:xfrm>
        <a:graphic>
          <a:graphicData uri="http://schemas.openxmlformats.org/drawingml/2006/table">
            <a:tbl>
              <a:tblPr/>
              <a:tblGrid>
                <a:gridCol w="642942"/>
                <a:gridCol w="357190"/>
                <a:gridCol w="7215238"/>
                <a:gridCol w="714380"/>
              </a:tblGrid>
              <a:tr h="155171">
                <a:tc gridSpan="4">
                  <a:txBody>
                    <a:bodyPr/>
                    <a:lstStyle/>
                    <a:p>
                      <a:pPr algn="ctr" fontAlgn="ctr"/>
                      <a:r>
                        <a:rPr lang="pt-BR" sz="1200" b="1" i="0" u="none" strike="noStrike" dirty="0">
                          <a:solidFill>
                            <a:srgbClr val="000000"/>
                          </a:solidFill>
                          <a:latin typeface="+mn-lt"/>
                        </a:rPr>
                        <a:t>Indicador 6: Proporção de cura de casos novos de hanseníase diagnosticados nos anos das coortes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181559">
                <a:tc rowSpan="4">
                  <a:txBody>
                    <a:bodyPr/>
                    <a:lstStyle/>
                    <a:p>
                      <a:pPr algn="ctr" fontAlgn="ctr"/>
                      <a:r>
                        <a:rPr lang="pt-BR" sz="800" b="1" i="0" u="none" strike="noStrike" dirty="0">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800" b="1" i="0" u="none" strike="noStrike">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800" b="1" i="0" u="none" strike="noStrike" dirty="0">
                          <a:solidFill>
                            <a:srgbClr val="000000"/>
                          </a:solidFill>
                          <a:latin typeface="+mn-lt"/>
                        </a:rPr>
                        <a:t>Ministério da </a:t>
                      </a:r>
                      <a:r>
                        <a:rPr lang="pt-BR" sz="800" b="1" i="0" u="none" strike="noStrike" dirty="0" smtClean="0">
                          <a:solidFill>
                            <a:srgbClr val="000000"/>
                          </a:solidFill>
                          <a:latin typeface="+mn-lt"/>
                        </a:rPr>
                        <a:t>Saúde</a:t>
                      </a:r>
                      <a:r>
                        <a:rPr lang="pt-BR" sz="800" b="1" i="0" u="none" strike="noStrike" baseline="0" dirty="0" smtClean="0">
                          <a:solidFill>
                            <a:srgbClr val="000000"/>
                          </a:solidFill>
                          <a:latin typeface="+mn-lt"/>
                        </a:rPr>
                        <a:t> - </a:t>
                      </a:r>
                      <a:r>
                        <a:rPr lang="pt-BR" sz="800" b="1" i="0" u="none" strike="noStrike" dirty="0" smtClean="0">
                          <a:solidFill>
                            <a:srgbClr val="000000"/>
                          </a:solidFill>
                          <a:latin typeface="+mn-lt"/>
                        </a:rPr>
                        <a:t>Atividades </a:t>
                      </a:r>
                      <a:r>
                        <a:rPr lang="pt-BR" sz="800" b="1" i="0" u="none" strike="noStrike" dirty="0">
                          <a:solidFill>
                            <a:srgbClr val="000000"/>
                          </a:solidFill>
                          <a:latin typeface="+mn-lt"/>
                        </a:rPr>
                        <a:t>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55171">
                <a:tc vMerge="1">
                  <a:txBody>
                    <a:bodyPr/>
                    <a:lstStyle/>
                    <a:p>
                      <a:endParaRPr lang="pt-BR"/>
                    </a:p>
                  </a:txBody>
                  <a:tcPr/>
                </a:tc>
                <a:tc>
                  <a:txBody>
                    <a:bodyPr/>
                    <a:lstStyle/>
                    <a:p>
                      <a:pPr algn="ctr" fontAlgn="b"/>
                      <a:r>
                        <a:rPr lang="pt-BR" sz="800" b="0" i="0" u="none" strike="noStrike" dirty="0">
                          <a:solidFill>
                            <a:srgbClr val="000000"/>
                          </a:solidFill>
                          <a:latin typeface="+mn-lt"/>
                        </a:rPr>
                        <a:t>1</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Programa, adquire e distribui os medicamentos para tratamento da hanseníase e </a:t>
                      </a:r>
                      <a:r>
                        <a:rPr lang="pt-BR" sz="800" b="0" i="0" u="none" strike="noStrike" dirty="0" err="1">
                          <a:solidFill>
                            <a:srgbClr val="000000"/>
                          </a:solidFill>
                          <a:latin typeface="+mn-lt"/>
                        </a:rPr>
                        <a:t>antireacionais</a:t>
                      </a:r>
                      <a:endParaRPr lang="pt-BR" sz="800" b="0" i="0" u="none" strike="noStrike" dirty="0">
                        <a:solidFill>
                          <a:srgbClr val="000000"/>
                        </a:solidFill>
                        <a:latin typeface="+mn-lt"/>
                      </a:endParaRP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5171">
                <a:tc vMerge="1">
                  <a:txBody>
                    <a:bodyPr/>
                    <a:lstStyle/>
                    <a:p>
                      <a:endParaRPr lang="pt-BR"/>
                    </a:p>
                  </a:txBody>
                  <a:tcPr/>
                </a:tc>
                <a:tc>
                  <a:txBody>
                    <a:bodyPr/>
                    <a:lstStyle/>
                    <a:p>
                      <a:pPr algn="ctr" fontAlgn="b"/>
                      <a:r>
                        <a:rPr lang="pt-BR" sz="800" b="0" i="0" u="none" strike="noStrike">
                          <a:solidFill>
                            <a:srgbClr val="000000"/>
                          </a:solidFill>
                          <a:latin typeface="+mn-lt"/>
                        </a:rPr>
                        <a:t>2</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Normatiza a Política Nacional de controle da hanseníase</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5171">
                <a:tc vMerge="1">
                  <a:txBody>
                    <a:bodyPr/>
                    <a:lstStyle/>
                    <a:p>
                      <a:endParaRPr lang="pt-BR"/>
                    </a:p>
                  </a:txBody>
                  <a:tcPr/>
                </a:tc>
                <a:tc>
                  <a:txBody>
                    <a:bodyPr/>
                    <a:lstStyle/>
                    <a:p>
                      <a:pPr algn="ctr" fontAlgn="b"/>
                      <a:r>
                        <a:rPr lang="pt-BR" sz="800" b="0" i="0" u="none" strike="noStrike">
                          <a:solidFill>
                            <a:srgbClr val="000000"/>
                          </a:solidFill>
                          <a:latin typeface="+mn-lt"/>
                        </a:rPr>
                        <a:t>3</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Analisa e monitora o banco de dados - SINAN</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49565">
                <a:tc rowSpan="4">
                  <a:txBody>
                    <a:bodyPr/>
                    <a:lstStyle/>
                    <a:p>
                      <a:pPr algn="ctr" fontAlgn="ctr"/>
                      <a:r>
                        <a:rPr lang="pt-BR" sz="800" b="1"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b"/>
                      <a:r>
                        <a:rPr lang="pt-BR" sz="800" b="1" i="0" u="none" strike="noStrike">
                          <a:solidFill>
                            <a:srgbClr val="000000"/>
                          </a:solidFill>
                          <a:latin typeface="+mn-lt"/>
                        </a:rPr>
                        <a:t>Ord.</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800" b="1" i="0" u="none" strike="noStrike" dirty="0">
                          <a:solidFill>
                            <a:srgbClr val="000000"/>
                          </a:solidFill>
                          <a:latin typeface="+mn-lt"/>
                        </a:rPr>
                        <a:t>Secretaria Estadual de </a:t>
                      </a:r>
                      <a:r>
                        <a:rPr lang="pt-BR" sz="800" b="1" i="0" u="none" strike="noStrike" dirty="0" smtClean="0">
                          <a:solidFill>
                            <a:srgbClr val="000000"/>
                          </a:solidFill>
                          <a:latin typeface="+mn-lt"/>
                        </a:rPr>
                        <a:t>Saúde</a:t>
                      </a:r>
                      <a:r>
                        <a:rPr lang="pt-BR" sz="800" b="1" i="0" u="none" strike="noStrike" baseline="0" dirty="0" smtClean="0">
                          <a:solidFill>
                            <a:srgbClr val="000000"/>
                          </a:solidFill>
                          <a:latin typeface="+mn-lt"/>
                        </a:rPr>
                        <a:t> - </a:t>
                      </a:r>
                      <a:r>
                        <a:rPr lang="pt-BR" sz="800" b="1" i="0" u="none" strike="noStrike" dirty="0" smtClean="0">
                          <a:solidFill>
                            <a:srgbClr val="000000"/>
                          </a:solidFill>
                          <a:latin typeface="+mn-lt"/>
                        </a:rPr>
                        <a:t>Atividades </a:t>
                      </a:r>
                      <a:r>
                        <a:rPr lang="pt-BR" sz="800" b="1" i="0" u="none" strike="noStrike" dirty="0">
                          <a:solidFill>
                            <a:srgbClr val="000000"/>
                          </a:solidFill>
                          <a:latin typeface="+mn-lt"/>
                        </a:rPr>
                        <a:t>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55171">
                <a:tc vMerge="1">
                  <a:txBody>
                    <a:bodyPr/>
                    <a:lstStyle/>
                    <a:p>
                      <a:endParaRPr lang="pt-BR"/>
                    </a:p>
                  </a:txBody>
                  <a:tcPr/>
                </a:tc>
                <a:tc>
                  <a:txBody>
                    <a:bodyPr/>
                    <a:lstStyle/>
                    <a:p>
                      <a:pPr algn="ctr" fontAlgn="b"/>
                      <a:r>
                        <a:rPr lang="pt-BR" sz="800" b="0" i="0" u="none" strike="noStrike">
                          <a:solidFill>
                            <a:srgbClr val="000000"/>
                          </a:solidFill>
                          <a:latin typeface="+mn-lt"/>
                        </a:rPr>
                        <a:t>1</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Programar em conjunto com o Ministério da Saúde os medicamentos para tratamento da hanseníase e </a:t>
                      </a:r>
                      <a:r>
                        <a:rPr lang="pt-BR" sz="800" b="0" i="0" u="none" strike="noStrike" dirty="0" err="1">
                          <a:solidFill>
                            <a:srgbClr val="000000"/>
                          </a:solidFill>
                          <a:latin typeface="+mn-lt"/>
                        </a:rPr>
                        <a:t>antireacionais</a:t>
                      </a:r>
                      <a:endParaRPr lang="pt-BR" sz="800" b="0" i="0" u="none" strike="noStrike" dirty="0">
                        <a:solidFill>
                          <a:srgbClr val="000000"/>
                        </a:solidFill>
                        <a:latin typeface="+mn-lt"/>
                      </a:endParaRP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5171">
                <a:tc vMerge="1">
                  <a:txBody>
                    <a:bodyPr/>
                    <a:lstStyle/>
                    <a:p>
                      <a:endParaRPr lang="pt-BR"/>
                    </a:p>
                  </a:txBody>
                  <a:tcPr/>
                </a:tc>
                <a:tc>
                  <a:txBody>
                    <a:bodyPr/>
                    <a:lstStyle/>
                    <a:p>
                      <a:pPr algn="ctr" fontAlgn="b"/>
                      <a:r>
                        <a:rPr lang="pt-BR" sz="800" b="0" i="0" u="none" strike="noStrike">
                          <a:solidFill>
                            <a:srgbClr val="000000"/>
                          </a:solidFill>
                          <a:latin typeface="+mn-lt"/>
                        </a:rPr>
                        <a:t>2</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Analise e monitoramento do banco de dados - SINAN</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5171">
                <a:tc vMerge="1">
                  <a:txBody>
                    <a:bodyPr/>
                    <a:lstStyle/>
                    <a:p>
                      <a:endParaRPr lang="pt-BR"/>
                    </a:p>
                  </a:txBody>
                  <a:tcPr/>
                </a:tc>
                <a:tc>
                  <a:txBody>
                    <a:bodyPr/>
                    <a:lstStyle/>
                    <a:p>
                      <a:pPr algn="ctr" fontAlgn="b"/>
                      <a:r>
                        <a:rPr lang="pt-BR" sz="800" b="0" i="0" u="none" strike="noStrike">
                          <a:solidFill>
                            <a:srgbClr val="000000"/>
                          </a:solidFill>
                          <a:latin typeface="+mn-lt"/>
                        </a:rPr>
                        <a:t>3</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Instituir a política nacional junto aos municípios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5171">
                <a:tc rowSpan="2">
                  <a:txBody>
                    <a:bodyPr/>
                    <a:lstStyle/>
                    <a:p>
                      <a:pPr algn="ctr" fontAlgn="ctr"/>
                      <a:r>
                        <a:rPr lang="pt-BR" sz="800" b="1" i="0" u="none" strike="noStrike">
                          <a:solidFill>
                            <a:srgbClr val="000000"/>
                          </a:solidFill>
                          <a:latin typeface="+mn-lt"/>
                        </a:rPr>
                        <a:t>AÇÃO NA PAS (MUNCÍPIO)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dirty="0">
                          <a:solidFill>
                            <a:srgbClr val="000000"/>
                          </a:solidFill>
                          <a:latin typeface="+mn-lt"/>
                        </a:rPr>
                        <a:t>ATIVIDADES ESTRATÉGICAS SUGERIDAS PELA ÁREA TÉCNICA DA SES  AOS MUNICÍPIOS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800" b="1" i="0" u="none" strike="noStrike">
                          <a:solidFill>
                            <a:srgbClr val="000000"/>
                          </a:solidFill>
                          <a:latin typeface="+mn-lt"/>
                        </a:rPr>
                        <a:t>Municipal</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349135">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fontAlgn="ctr"/>
                      <a:r>
                        <a:rPr lang="pt-BR" sz="800" b="1" i="0" u="none" strike="noStrike" dirty="0">
                          <a:solidFill>
                            <a:srgbClr val="000000"/>
                          </a:solidFill>
                          <a:latin typeface="+mn-lt"/>
                        </a:rPr>
                        <a:t>Municipal                 (Marque com X as selecionadas)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417411">
                <a:tc rowSpan="14">
                  <a:txBody>
                    <a:bodyPr/>
                    <a:lstStyle/>
                    <a:p>
                      <a:pPr algn="ctr" fontAlgn="ctr"/>
                      <a:r>
                        <a:rPr lang="pt-BR" sz="800" b="0" i="0" u="none" strike="noStrike" dirty="0">
                          <a:solidFill>
                            <a:srgbClr val="000000"/>
                          </a:solidFill>
                          <a:latin typeface="+mn-lt"/>
                        </a:rPr>
                        <a:t>ATENÇÃO -este campo será preenchido pelos </a:t>
                      </a:r>
                      <a:r>
                        <a:rPr lang="pt-BR" sz="800" b="0" i="0" u="none" strike="noStrike" dirty="0" smtClean="0">
                          <a:solidFill>
                            <a:srgbClr val="000000"/>
                          </a:solidFill>
                          <a:latin typeface="+mn-lt"/>
                        </a:rPr>
                        <a:t>municípios </a:t>
                      </a:r>
                      <a:r>
                        <a:rPr lang="pt-BR" sz="800" b="0" i="0" u="none" strike="noStrike" dirty="0">
                          <a:solidFill>
                            <a:srgbClr val="000000"/>
                          </a:solidFill>
                          <a:latin typeface="+mn-lt"/>
                        </a:rPr>
                        <a:t>conforme ação definida na PAS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800" b="0" i="0" u="none" strike="noStrike" dirty="0">
                          <a:solidFill>
                            <a:srgbClr val="0000CC"/>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Manter os insumos para realização do diagnóstico clínico na UBS - exame de sensibilidade térmica, tátil e dolorosa (2 tubos de ensaio, água quente a 45°C , água fria, alfinete de costura, algodão, lanterna, régua, fio dental sem sabor, pinça de sobrancelha, tabela de </a:t>
                      </a:r>
                      <a:r>
                        <a:rPr lang="pt-BR" sz="1100" b="0" i="0" u="none" strike="noStrike" dirty="0" err="1">
                          <a:solidFill>
                            <a:srgbClr val="0000CC"/>
                          </a:solidFill>
                          <a:latin typeface="+mn-lt"/>
                        </a:rPr>
                        <a:t>Snellen</a:t>
                      </a:r>
                      <a:r>
                        <a:rPr lang="pt-BR" sz="1100" b="0" i="0" u="none" strike="noStrike" dirty="0">
                          <a:solidFill>
                            <a:srgbClr val="0000CC"/>
                          </a:solidFill>
                          <a:latin typeface="+mn-lt"/>
                        </a:rPr>
                        <a:t>, lápis preto, tapa olho, kit de </a:t>
                      </a:r>
                      <a:r>
                        <a:rPr lang="pt-BR" sz="1100" b="0" i="0" u="none" strike="noStrike" dirty="0" err="1">
                          <a:solidFill>
                            <a:srgbClr val="0000CC"/>
                          </a:solidFill>
                          <a:latin typeface="+mn-lt"/>
                        </a:rPr>
                        <a:t>estesiômetro</a:t>
                      </a:r>
                      <a:r>
                        <a:rPr lang="pt-BR" sz="1100" b="0" i="0" u="none" strike="noStrike" dirty="0">
                          <a:solidFill>
                            <a:srgbClr val="0000CC"/>
                          </a:solidFill>
                          <a:latin typeface="+mn-lt"/>
                        </a:rPr>
                        <a:t>, canetas ou lápis nas cores: verde, azul, lilás, vermelho e preto)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dirty="0">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171">
                <a:tc vMerge="1">
                  <a:txBody>
                    <a:bodyPr/>
                    <a:lstStyle/>
                    <a:p>
                      <a:endParaRPr lang="pt-BR"/>
                    </a:p>
                  </a:txBody>
                  <a:tcPr/>
                </a:tc>
                <a:tc>
                  <a:txBody>
                    <a:bodyPr/>
                    <a:lstStyle/>
                    <a:p>
                      <a:pPr algn="ctr" fontAlgn="ctr"/>
                      <a:r>
                        <a:rPr lang="pt-BR" sz="800" b="0" i="0" u="none" strike="noStrike" dirty="0">
                          <a:solidFill>
                            <a:srgbClr val="0000CC"/>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Encaminhar os casos de difícil manejo para a unidade de referência estadual</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0861">
                <a:tc vMerge="1">
                  <a:txBody>
                    <a:bodyPr/>
                    <a:lstStyle/>
                    <a:p>
                      <a:endParaRPr lang="pt-BR"/>
                    </a:p>
                  </a:txBody>
                  <a:tcPr/>
                </a:tc>
                <a:tc>
                  <a:txBody>
                    <a:bodyPr/>
                    <a:lstStyle/>
                    <a:p>
                      <a:pPr algn="ctr" fontAlgn="ctr"/>
                      <a:r>
                        <a:rPr lang="pt-BR" sz="800" b="0" i="0" u="none" strike="noStrike" dirty="0">
                          <a:solidFill>
                            <a:srgbClr val="0000CC"/>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Manter o quantitativo mínimo de medicamentos </a:t>
                      </a:r>
                      <a:r>
                        <a:rPr lang="pt-BR" sz="1100" b="0" i="0" u="none" strike="noStrike" dirty="0" err="1">
                          <a:solidFill>
                            <a:srgbClr val="0000CC"/>
                          </a:solidFill>
                          <a:latin typeface="+mn-lt"/>
                        </a:rPr>
                        <a:t>hansenostáticos</a:t>
                      </a:r>
                      <a:r>
                        <a:rPr lang="pt-BR" sz="1100" b="0" i="0" u="none" strike="noStrike" dirty="0">
                          <a:solidFill>
                            <a:srgbClr val="0000CC"/>
                          </a:solidFill>
                          <a:latin typeface="+mn-lt"/>
                        </a:rPr>
                        <a:t> e dispensar conforme preconizado pelo PNCH e PECH nas unidades básicas de saúde</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171">
                <a:tc vMerge="1">
                  <a:txBody>
                    <a:bodyPr/>
                    <a:lstStyle/>
                    <a:p>
                      <a:endParaRPr lang="pt-BR"/>
                    </a:p>
                  </a:txBody>
                  <a:tcPr/>
                </a:tc>
                <a:tc>
                  <a:txBody>
                    <a:bodyPr/>
                    <a:lstStyle/>
                    <a:p>
                      <a:pPr algn="ctr" fontAlgn="ctr"/>
                      <a:r>
                        <a:rPr lang="pt-BR" sz="800" b="0" i="0" u="none" strike="noStrike" dirty="0">
                          <a:solidFill>
                            <a:srgbClr val="0000CC"/>
                          </a:solidFill>
                          <a:latin typeface="+mn-lt"/>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Dispensar mensalmente o medicamento </a:t>
                      </a:r>
                      <a:r>
                        <a:rPr lang="pt-BR" sz="1100" b="0" i="0" u="none" strike="noStrike" dirty="0" err="1">
                          <a:solidFill>
                            <a:srgbClr val="0000CC"/>
                          </a:solidFill>
                          <a:latin typeface="+mn-lt"/>
                        </a:rPr>
                        <a:t>hansenostático</a:t>
                      </a:r>
                      <a:r>
                        <a:rPr lang="pt-BR" sz="1100" b="0" i="0" u="none" strike="noStrike" dirty="0">
                          <a:solidFill>
                            <a:srgbClr val="0000CC"/>
                          </a:solidFill>
                          <a:latin typeface="+mn-lt"/>
                        </a:rPr>
                        <a:t> para o paciente de hanseníase</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171">
                <a:tc vMerge="1">
                  <a:txBody>
                    <a:bodyPr/>
                    <a:lstStyle/>
                    <a:p>
                      <a:endParaRPr lang="pt-BR"/>
                    </a:p>
                  </a:txBody>
                  <a:tcPr/>
                </a:tc>
                <a:tc>
                  <a:txBody>
                    <a:bodyPr/>
                    <a:lstStyle/>
                    <a:p>
                      <a:pPr algn="ctr" fontAlgn="ctr"/>
                      <a:r>
                        <a:rPr lang="pt-BR" sz="800" b="0" i="0" u="none" strike="noStrike" dirty="0">
                          <a:solidFill>
                            <a:srgbClr val="0000CC"/>
                          </a:solidFill>
                          <a:latin typeface="+mn-lt"/>
                        </a:rPr>
                        <a:t>5</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Realizar consulta de enfermagem mensal</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2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0861">
                <a:tc vMerge="1">
                  <a:txBody>
                    <a:bodyPr/>
                    <a:lstStyle/>
                    <a:p>
                      <a:endParaRPr lang="pt-BR"/>
                    </a:p>
                  </a:txBody>
                  <a:tcPr/>
                </a:tc>
                <a:tc>
                  <a:txBody>
                    <a:bodyPr/>
                    <a:lstStyle/>
                    <a:p>
                      <a:pPr algn="ctr" fontAlgn="ctr"/>
                      <a:r>
                        <a:rPr lang="pt-BR" sz="800" b="0" i="0" u="none" strike="noStrike" dirty="0">
                          <a:solidFill>
                            <a:srgbClr val="0000CC"/>
                          </a:solidFill>
                          <a:latin typeface="+mn-lt"/>
                        </a:rPr>
                        <a:t>6</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Realizar consulta médica minimamente de dois em dois meses e sempre que houver necessidade para acompanhamento do usuário do programa de hanseníase</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2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0861">
                <a:tc vMerge="1">
                  <a:txBody>
                    <a:bodyPr/>
                    <a:lstStyle/>
                    <a:p>
                      <a:endParaRPr lang="pt-BR"/>
                    </a:p>
                  </a:txBody>
                  <a:tcPr/>
                </a:tc>
                <a:tc>
                  <a:txBody>
                    <a:bodyPr/>
                    <a:lstStyle/>
                    <a:p>
                      <a:pPr algn="ctr" fontAlgn="ctr"/>
                      <a:r>
                        <a:rPr lang="pt-BR" sz="800" b="0" i="0" u="none" strike="noStrike" dirty="0">
                          <a:solidFill>
                            <a:srgbClr val="0000CC"/>
                          </a:solidFill>
                          <a:latin typeface="+mn-lt"/>
                        </a:rPr>
                        <a:t>7</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Realizar avaliação neurológica simplificada no diagnóstico, de 3 em 3 meses e/ou nos episódios reacionais , conforme preconiza a Portaria nº149, de 3 de fevereiro de 2016</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171">
                <a:tc vMerge="1">
                  <a:txBody>
                    <a:bodyPr/>
                    <a:lstStyle/>
                    <a:p>
                      <a:endParaRPr lang="pt-BR"/>
                    </a:p>
                  </a:txBody>
                  <a:tcPr/>
                </a:tc>
                <a:tc>
                  <a:txBody>
                    <a:bodyPr/>
                    <a:lstStyle/>
                    <a:p>
                      <a:pPr algn="ctr" fontAlgn="ctr"/>
                      <a:r>
                        <a:rPr lang="pt-BR" sz="800" b="0" i="0" u="none" strike="noStrike" dirty="0">
                          <a:solidFill>
                            <a:srgbClr val="0000CC"/>
                          </a:solidFill>
                          <a:latin typeface="+mn-lt"/>
                        </a:rPr>
                        <a:t>8</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Realizar busca ativa de faltosos sistematicamente</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171">
                <a:tc vMerge="1">
                  <a:txBody>
                    <a:bodyPr/>
                    <a:lstStyle/>
                    <a:p>
                      <a:endParaRPr lang="pt-BR"/>
                    </a:p>
                  </a:txBody>
                  <a:tcPr/>
                </a:tc>
                <a:tc>
                  <a:txBody>
                    <a:bodyPr/>
                    <a:lstStyle/>
                    <a:p>
                      <a:pPr algn="ctr" fontAlgn="ctr"/>
                      <a:r>
                        <a:rPr lang="pt-BR" sz="800" b="0" i="0" u="none" strike="noStrike" dirty="0">
                          <a:solidFill>
                            <a:srgbClr val="0000CC"/>
                          </a:solidFill>
                          <a:latin typeface="+mn-lt"/>
                        </a:rPr>
                        <a:t>9</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Alimentar no SINAN NET as atividades desenvolvidas com os pacientes através do boletim de acompanhamento dos casos de hanseníase</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171">
                <a:tc vMerge="1">
                  <a:txBody>
                    <a:bodyPr/>
                    <a:lstStyle/>
                    <a:p>
                      <a:endParaRPr lang="pt-BR"/>
                    </a:p>
                  </a:txBody>
                  <a:tcPr/>
                </a:tc>
                <a:tc>
                  <a:txBody>
                    <a:bodyPr/>
                    <a:lstStyle/>
                    <a:p>
                      <a:pPr algn="ctr" fontAlgn="ctr"/>
                      <a:r>
                        <a:rPr lang="pt-BR" sz="800" b="0" i="0" u="none" strike="noStrike" dirty="0">
                          <a:solidFill>
                            <a:srgbClr val="0000CC"/>
                          </a:solidFill>
                          <a:latin typeface="+mn-lt"/>
                        </a:rPr>
                        <a:t>10</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Avaliar o grau de incapacidades física  na cura de hanseníase no ano de avaliação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171">
                <a:tc vMerge="1">
                  <a:txBody>
                    <a:bodyPr/>
                    <a:lstStyle/>
                    <a:p>
                      <a:endParaRPr lang="pt-BR"/>
                    </a:p>
                  </a:txBody>
                  <a:tcPr/>
                </a:tc>
                <a:tc>
                  <a:txBody>
                    <a:bodyPr/>
                    <a:lstStyle/>
                    <a:p>
                      <a:pPr algn="ctr" fontAlgn="ctr"/>
                      <a:r>
                        <a:rPr lang="pt-BR" sz="800" b="0" i="0" u="none" strike="noStrike" dirty="0">
                          <a:solidFill>
                            <a:srgbClr val="0000CC"/>
                          </a:solidFill>
                          <a:latin typeface="+mn-lt"/>
                        </a:rPr>
                        <a:t>11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Encerrar os casos  de Hanseníase registrados no Sistema de Informação de Agravos de Notificação tratados em tempo oportuno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171">
                <a:tc vMerge="1">
                  <a:txBody>
                    <a:bodyPr/>
                    <a:lstStyle/>
                    <a:p>
                      <a:endParaRPr lang="pt-BR"/>
                    </a:p>
                  </a:txBody>
                  <a:tcPr/>
                </a:tc>
                <a:tc>
                  <a:txBody>
                    <a:bodyPr/>
                    <a:lstStyle/>
                    <a:p>
                      <a:pPr algn="ctr" fontAlgn="ctr"/>
                      <a:r>
                        <a:rPr lang="pt-BR" sz="800" b="0" i="0" u="none" strike="noStrike" dirty="0">
                          <a:solidFill>
                            <a:srgbClr val="0000CC"/>
                          </a:solidFill>
                          <a:latin typeface="+mn-lt"/>
                        </a:rPr>
                        <a:t>12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Realizar busca ativa de casos novos de hanseníase (para municípios silenciosos)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pt-BR" sz="12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171">
                <a:tc vMerge="1">
                  <a:txBody>
                    <a:bodyPr/>
                    <a:lstStyle/>
                    <a:p>
                      <a:endParaRPr lang="pt-BR"/>
                    </a:p>
                  </a:txBody>
                  <a:tcPr/>
                </a:tc>
                <a:tc>
                  <a:txBody>
                    <a:bodyPr/>
                    <a:lstStyle/>
                    <a:p>
                      <a:pPr algn="ctr" fontAlgn="ctr"/>
                      <a:r>
                        <a:rPr lang="pt-BR" sz="800" b="0" i="0" u="none" strike="noStrike" dirty="0">
                          <a:solidFill>
                            <a:srgbClr val="0000CC"/>
                          </a:solidFill>
                          <a:latin typeface="+mn-lt"/>
                        </a:rPr>
                        <a:t>13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Realizar diagnóstico de hanseníase no município (para municípios silenciosos)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pt-BR" sz="12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171">
                <a:tc vMerge="1">
                  <a:txBody>
                    <a:bodyPr/>
                    <a:lstStyle/>
                    <a:p>
                      <a:endParaRPr lang="pt-BR"/>
                    </a:p>
                  </a:txBody>
                  <a:tcPr/>
                </a:tc>
                <a:tc>
                  <a:txBody>
                    <a:bodyPr/>
                    <a:lstStyle/>
                    <a:p>
                      <a:pPr algn="ctr" fontAlgn="ctr"/>
                      <a:r>
                        <a:rPr lang="pt-BR" sz="800" b="0" i="0" u="none" strike="noStrike" dirty="0">
                          <a:solidFill>
                            <a:srgbClr val="0000CC"/>
                          </a:solidFill>
                          <a:latin typeface="+mn-lt"/>
                        </a:rPr>
                        <a:t>14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Realizar exame de todos os contatos registrados ( domiciliares e sociais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200" b="0" i="0" u="none" strike="noStrike" dirty="0">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06" y="642918"/>
            <a:ext cx="8929718" cy="357190"/>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ctr" fontAlgn="ctr"/>
            <a:r>
              <a:rPr lang="pt-BR" sz="1900" b="1" dirty="0" smtClean="0"/>
              <a:t> </a:t>
            </a:r>
            <a:r>
              <a:rPr lang="pt-BR" sz="1200" b="1" dirty="0" smtClean="0"/>
              <a:t>ATIVIDADES SUGERIDAS AOS MUNICIPIOS PACTUAREM NA CIR PARA AUXILIAR NO ALCANCE DA META</a:t>
            </a:r>
            <a:r>
              <a:rPr lang="pt-BR" sz="1200" dirty="0" smtClean="0"/>
              <a:t> </a:t>
            </a:r>
            <a:endParaRPr lang="pt-BR" sz="1200" b="1" dirty="0">
              <a:solidFill>
                <a:srgbClr val="000000"/>
              </a:solidFill>
            </a:endParaRPr>
          </a:p>
        </p:txBody>
      </p:sp>
      <p:graphicFrame>
        <p:nvGraphicFramePr>
          <p:cNvPr id="5" name="Tabela 4"/>
          <p:cNvGraphicFramePr>
            <a:graphicFrameLocks noGrp="1"/>
          </p:cNvGraphicFramePr>
          <p:nvPr>
            <p:extLst>
              <p:ext uri="{D42A27DB-BD31-4B8C-83A1-F6EECF244321}">
                <p14:modId xmlns:p14="http://schemas.microsoft.com/office/powerpoint/2010/main" val="4084324253"/>
              </p:ext>
            </p:extLst>
          </p:nvPr>
        </p:nvGraphicFramePr>
        <p:xfrm>
          <a:off x="71406" y="928670"/>
          <a:ext cx="9001157" cy="5803010"/>
        </p:xfrm>
        <a:graphic>
          <a:graphicData uri="http://schemas.openxmlformats.org/drawingml/2006/table">
            <a:tbl>
              <a:tblPr/>
              <a:tblGrid>
                <a:gridCol w="580720"/>
                <a:gridCol w="362950"/>
                <a:gridCol w="7621947"/>
                <a:gridCol w="435540"/>
              </a:tblGrid>
              <a:tr h="154481">
                <a:tc gridSpan="4">
                  <a:txBody>
                    <a:bodyPr/>
                    <a:lstStyle/>
                    <a:p>
                      <a:pPr algn="ctr" fontAlgn="ctr"/>
                      <a:r>
                        <a:rPr lang="pt-BR" sz="1100" b="1" i="0" u="none" strike="noStrike" dirty="0">
                          <a:solidFill>
                            <a:srgbClr val="000000"/>
                          </a:solidFill>
                          <a:latin typeface="+mn-lt"/>
                        </a:rPr>
                        <a:t>Indicador 7: Número de casos autóctones de malária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112926">
                <a:tc rowSpan="10">
                  <a:txBody>
                    <a:bodyPr/>
                    <a:lstStyle/>
                    <a:p>
                      <a:pPr algn="ctr" fontAlgn="ctr"/>
                      <a:r>
                        <a:rPr lang="pt-BR" sz="800" b="1" i="0" u="none" strike="noStrike" dirty="0">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800" b="1" i="0" u="none" strike="noStrike" dirty="0">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800" b="1" i="0" u="none" strike="noStrike" dirty="0">
                          <a:solidFill>
                            <a:srgbClr val="000000"/>
                          </a:solidFill>
                          <a:latin typeface="+mn-lt"/>
                        </a:rPr>
                        <a:t>Ministério da </a:t>
                      </a:r>
                      <a:r>
                        <a:rPr lang="pt-BR" sz="800" b="1" i="0" u="none" strike="noStrike" dirty="0" smtClean="0">
                          <a:solidFill>
                            <a:srgbClr val="000000"/>
                          </a:solidFill>
                          <a:latin typeface="+mn-lt"/>
                        </a:rPr>
                        <a:t>Saúde</a:t>
                      </a:r>
                      <a:r>
                        <a:rPr lang="pt-BR" sz="800" b="1" i="0" u="none" strike="noStrike" baseline="0" dirty="0" smtClean="0">
                          <a:solidFill>
                            <a:srgbClr val="000000"/>
                          </a:solidFill>
                          <a:latin typeface="+mn-lt"/>
                        </a:rPr>
                        <a:t> - </a:t>
                      </a:r>
                      <a:r>
                        <a:rPr lang="pt-BR" sz="800" b="1" i="0" u="none" strike="noStrike" dirty="0" smtClean="0">
                          <a:solidFill>
                            <a:srgbClr val="000000"/>
                          </a:solidFill>
                          <a:latin typeface="+mn-lt"/>
                        </a:rPr>
                        <a:t>Atividades </a:t>
                      </a:r>
                      <a:r>
                        <a:rPr lang="pt-BR" sz="800" b="1" i="0" u="none" strike="noStrike" dirty="0">
                          <a:solidFill>
                            <a:srgbClr val="000000"/>
                          </a:solidFill>
                          <a:latin typeface="+mn-lt"/>
                        </a:rPr>
                        <a:t>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54481">
                <a:tc vMerge="1">
                  <a:txBody>
                    <a:bodyPr/>
                    <a:lstStyle/>
                    <a:p>
                      <a:endParaRPr lang="pt-BR"/>
                    </a:p>
                  </a:txBody>
                  <a:tcPr/>
                </a:tc>
                <a:tc>
                  <a:txBody>
                    <a:bodyPr/>
                    <a:lstStyle/>
                    <a:p>
                      <a:pPr algn="ctr" fontAlgn="b"/>
                      <a:r>
                        <a:rPr lang="pt-BR" sz="800" b="0" i="0" u="none" strike="noStrike">
                          <a:solidFill>
                            <a:srgbClr val="000000"/>
                          </a:solidFill>
                          <a:latin typeface="+mn-lt"/>
                        </a:rPr>
                        <a:t>1</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Participação na formulação de políticas, diretrizes e prioridades em Vigilância em Saúde no âmbito nacional para eliminação da malária;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481">
                <a:tc vMerge="1">
                  <a:txBody>
                    <a:bodyPr/>
                    <a:lstStyle/>
                    <a:p>
                      <a:endParaRPr lang="pt-BR"/>
                    </a:p>
                  </a:txBody>
                  <a:tcPr/>
                </a:tc>
                <a:tc>
                  <a:txBody>
                    <a:bodyPr/>
                    <a:lstStyle/>
                    <a:p>
                      <a:pPr algn="ctr" fontAlgn="b"/>
                      <a:r>
                        <a:rPr lang="pt-BR" sz="800" b="0" i="0" u="none" strike="noStrike">
                          <a:solidFill>
                            <a:srgbClr val="000000"/>
                          </a:solidFill>
                          <a:latin typeface="+mn-lt"/>
                        </a:rPr>
                        <a:t>2</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Execução das ações de Vigilância em Saúde de forma complementar à atuação dos Estados, do Distrito Federal e dos Municípios, nos casos previstos em lei;</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481">
                <a:tc vMerge="1">
                  <a:txBody>
                    <a:bodyPr/>
                    <a:lstStyle/>
                    <a:p>
                      <a:endParaRPr lang="pt-BR"/>
                    </a:p>
                  </a:txBody>
                  <a:tcPr/>
                </a:tc>
                <a:tc>
                  <a:txBody>
                    <a:bodyPr/>
                    <a:lstStyle/>
                    <a:p>
                      <a:pPr algn="ctr" fontAlgn="b"/>
                      <a:r>
                        <a:rPr lang="pt-BR" sz="800" b="0" i="0" u="none" strike="noStrike">
                          <a:solidFill>
                            <a:srgbClr val="000000"/>
                          </a:solidFill>
                          <a:latin typeface="+mn-lt"/>
                        </a:rPr>
                        <a:t>3</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Coordenação dos Sistema de Informação de Vigilância Epidemiológica - </a:t>
                      </a:r>
                      <a:r>
                        <a:rPr lang="pt-BR" sz="800" b="0" i="0" u="none" strike="noStrike" dirty="0" err="1">
                          <a:solidFill>
                            <a:srgbClr val="000000"/>
                          </a:solidFill>
                          <a:latin typeface="+mn-lt"/>
                        </a:rPr>
                        <a:t>SIVEP-Malária</a:t>
                      </a:r>
                      <a:r>
                        <a:rPr lang="pt-BR" sz="800" b="0" i="0" u="none" strike="noStrike" dirty="0">
                          <a:solidFill>
                            <a:srgbClr val="000000"/>
                          </a:solidFill>
                          <a:latin typeface="+mn-lt"/>
                        </a:rPr>
                        <a:t>;</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481">
                <a:tc vMerge="1">
                  <a:txBody>
                    <a:bodyPr/>
                    <a:lstStyle/>
                    <a:p>
                      <a:endParaRPr lang="pt-BR"/>
                    </a:p>
                  </a:txBody>
                  <a:tcPr/>
                </a:tc>
                <a:tc>
                  <a:txBody>
                    <a:bodyPr/>
                    <a:lstStyle/>
                    <a:p>
                      <a:pPr algn="ctr" fontAlgn="b"/>
                      <a:r>
                        <a:rPr lang="pt-BR" sz="800" b="0" i="0" u="none" strike="noStrike">
                          <a:solidFill>
                            <a:srgbClr val="000000"/>
                          </a:solidFill>
                          <a:latin typeface="+mn-lt"/>
                        </a:rPr>
                        <a:t>4</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Coordenação do Programa Nacional de Controle da Malária;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79608">
                <a:tc vMerge="1">
                  <a:txBody>
                    <a:bodyPr/>
                    <a:lstStyle/>
                    <a:p>
                      <a:endParaRPr lang="pt-BR"/>
                    </a:p>
                  </a:txBody>
                  <a:tcPr/>
                </a:tc>
                <a:tc>
                  <a:txBody>
                    <a:bodyPr/>
                    <a:lstStyle/>
                    <a:p>
                      <a:pPr algn="ctr" fontAlgn="b"/>
                      <a:r>
                        <a:rPr lang="pt-BR" sz="800" b="0" i="0" u="none" strike="noStrike">
                          <a:solidFill>
                            <a:srgbClr val="000000"/>
                          </a:solidFill>
                          <a:latin typeface="+mn-lt"/>
                        </a:rPr>
                        <a:t>5</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Coordenação da preparação e resposta das ações de vigilância em saúde, nas emergências de saúde pública de importância nacional e internacional, bem como cooperação com Estados, Distrito Federal e Municípios em emergências de saúde pública, quando indicado;</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481">
                <a:tc vMerge="1">
                  <a:txBody>
                    <a:bodyPr/>
                    <a:lstStyle/>
                    <a:p>
                      <a:endParaRPr lang="pt-BR"/>
                    </a:p>
                  </a:txBody>
                  <a:tcPr/>
                </a:tc>
                <a:tc>
                  <a:txBody>
                    <a:bodyPr/>
                    <a:lstStyle/>
                    <a:p>
                      <a:pPr algn="ctr" fontAlgn="b"/>
                      <a:r>
                        <a:rPr lang="pt-BR" sz="800" b="0" i="0" u="none" strike="noStrike">
                          <a:solidFill>
                            <a:srgbClr val="000000"/>
                          </a:solidFill>
                          <a:latin typeface="+mn-lt"/>
                        </a:rPr>
                        <a:t>6</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Monitoramento e avaliação das ações de Vigilância em Saúde da Malária;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79608">
                <a:tc vMerge="1">
                  <a:txBody>
                    <a:bodyPr/>
                    <a:lstStyle/>
                    <a:p>
                      <a:endParaRPr lang="pt-BR"/>
                    </a:p>
                  </a:txBody>
                  <a:tcPr/>
                </a:tc>
                <a:tc>
                  <a:txBody>
                    <a:bodyPr/>
                    <a:lstStyle/>
                    <a:p>
                      <a:pPr algn="ctr" fontAlgn="b"/>
                      <a:r>
                        <a:rPr lang="pt-BR" sz="800" b="0" i="0" u="none" strike="noStrike">
                          <a:solidFill>
                            <a:srgbClr val="000000"/>
                          </a:solidFill>
                          <a:latin typeface="+mn-lt"/>
                        </a:rPr>
                        <a:t>7</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Desenvolvimento de estratégias e implementação de ações de educação, comunicação e mobilização social referentes ao Programa Nacional de Controle da Malária;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481">
                <a:tc vMerge="1">
                  <a:txBody>
                    <a:bodyPr/>
                    <a:lstStyle/>
                    <a:p>
                      <a:endParaRPr lang="pt-BR"/>
                    </a:p>
                  </a:txBody>
                  <a:tcPr/>
                </a:tc>
                <a:tc>
                  <a:txBody>
                    <a:bodyPr/>
                    <a:lstStyle/>
                    <a:p>
                      <a:pPr algn="ctr" fontAlgn="b"/>
                      <a:r>
                        <a:rPr lang="pt-BR" sz="800" b="0" i="0" u="none" strike="noStrike">
                          <a:solidFill>
                            <a:srgbClr val="000000"/>
                          </a:solidFill>
                          <a:latin typeface="+mn-lt"/>
                        </a:rPr>
                        <a:t>8</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Participação ou execução da educação permanente;</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481">
                <a:tc vMerge="1">
                  <a:txBody>
                    <a:bodyPr/>
                    <a:lstStyle/>
                    <a:p>
                      <a:endParaRPr lang="pt-BR"/>
                    </a:p>
                  </a:txBody>
                  <a:tcPr/>
                </a:tc>
                <a:tc>
                  <a:txBody>
                    <a:bodyPr/>
                    <a:lstStyle/>
                    <a:p>
                      <a:pPr algn="ctr" fontAlgn="b"/>
                      <a:r>
                        <a:rPr lang="pt-BR" sz="800" b="0" i="0" u="none" strike="noStrike">
                          <a:solidFill>
                            <a:srgbClr val="000000"/>
                          </a:solidFill>
                          <a:latin typeface="+mn-lt"/>
                        </a:rPr>
                        <a:t>9</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Gestão dos estoques nacionais de insumos estratégicos, o monitoramento dos estoques e a solicitação da distribuição aos Estados e Distrito Federal;</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92999">
                <a:tc rowSpan="7">
                  <a:txBody>
                    <a:bodyPr/>
                    <a:lstStyle/>
                    <a:p>
                      <a:pPr algn="ctr" fontAlgn="ctr"/>
                      <a:r>
                        <a:rPr lang="pt-BR" sz="800" b="1"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b"/>
                      <a:r>
                        <a:rPr lang="pt-BR" sz="800" b="1" i="0" u="none" strike="noStrike">
                          <a:solidFill>
                            <a:srgbClr val="000000"/>
                          </a:solidFill>
                          <a:latin typeface="+mn-lt"/>
                        </a:rPr>
                        <a:t>Ord.</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800" b="1" i="0" u="none" strike="noStrike" dirty="0">
                          <a:solidFill>
                            <a:srgbClr val="000000"/>
                          </a:solidFill>
                          <a:latin typeface="+mn-lt"/>
                        </a:rPr>
                        <a:t>Secretaria Estadual de </a:t>
                      </a:r>
                      <a:r>
                        <a:rPr lang="pt-BR" sz="800" b="1" i="0" u="none" strike="noStrike" dirty="0" smtClean="0">
                          <a:solidFill>
                            <a:srgbClr val="000000"/>
                          </a:solidFill>
                          <a:latin typeface="+mn-lt"/>
                        </a:rPr>
                        <a:t>Saúde</a:t>
                      </a:r>
                      <a:r>
                        <a:rPr lang="pt-BR" sz="800" b="1" i="0" u="none" strike="noStrike" baseline="0" dirty="0" smtClean="0">
                          <a:solidFill>
                            <a:srgbClr val="000000"/>
                          </a:solidFill>
                          <a:latin typeface="+mn-lt"/>
                        </a:rPr>
                        <a:t> - </a:t>
                      </a:r>
                      <a:r>
                        <a:rPr lang="pt-BR" sz="800" b="1" i="0" u="none" strike="noStrike" dirty="0" smtClean="0">
                          <a:solidFill>
                            <a:srgbClr val="000000"/>
                          </a:solidFill>
                          <a:latin typeface="+mn-lt"/>
                        </a:rPr>
                        <a:t>Atividades </a:t>
                      </a:r>
                      <a:r>
                        <a:rPr lang="pt-BR" sz="800" b="1" i="0" u="none" strike="noStrike" dirty="0">
                          <a:solidFill>
                            <a:srgbClr val="000000"/>
                          </a:solidFill>
                          <a:latin typeface="+mn-lt"/>
                        </a:rPr>
                        <a:t>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279608">
                <a:tc vMerge="1">
                  <a:txBody>
                    <a:bodyPr/>
                    <a:lstStyle/>
                    <a:p>
                      <a:endParaRPr lang="pt-BR"/>
                    </a:p>
                  </a:txBody>
                  <a:tcPr/>
                </a:tc>
                <a:tc>
                  <a:txBody>
                    <a:bodyPr/>
                    <a:lstStyle/>
                    <a:p>
                      <a:pPr algn="ctr" fontAlgn="b"/>
                      <a:r>
                        <a:rPr lang="pt-BR" sz="800" b="0" i="0" u="none" strike="noStrike">
                          <a:solidFill>
                            <a:srgbClr val="000000"/>
                          </a:solidFill>
                          <a:latin typeface="+mn-lt"/>
                        </a:rPr>
                        <a:t>1</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Promover capacitações em: Controle Químico Vetorial, Diagnóstico Clínico e Terapêutico da Malária, Diagnóstico Laboratorial, Teste rápido e em </a:t>
                      </a:r>
                      <a:r>
                        <a:rPr lang="pt-BR" sz="800" b="0" i="0" u="none" strike="noStrike" dirty="0" err="1">
                          <a:solidFill>
                            <a:srgbClr val="000000"/>
                          </a:solidFill>
                          <a:latin typeface="+mn-lt"/>
                        </a:rPr>
                        <a:t>Sivep-malária</a:t>
                      </a:r>
                      <a:r>
                        <a:rPr lang="pt-BR" sz="800" b="0" i="0" u="none" strike="noStrike" dirty="0">
                          <a:solidFill>
                            <a:srgbClr val="000000"/>
                          </a:solidFill>
                          <a:latin typeface="+mn-lt"/>
                        </a:rPr>
                        <a:t>, e outras que forem necessárias;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481">
                <a:tc vMerge="1">
                  <a:txBody>
                    <a:bodyPr/>
                    <a:lstStyle/>
                    <a:p>
                      <a:endParaRPr lang="pt-BR"/>
                    </a:p>
                  </a:txBody>
                  <a:tcPr/>
                </a:tc>
                <a:tc>
                  <a:txBody>
                    <a:bodyPr/>
                    <a:lstStyle/>
                    <a:p>
                      <a:pPr algn="ctr" fontAlgn="b"/>
                      <a:r>
                        <a:rPr lang="pt-BR" sz="800" b="0" i="0" u="none" strike="noStrike">
                          <a:solidFill>
                            <a:srgbClr val="000000"/>
                          </a:solidFill>
                          <a:latin typeface="+mn-lt"/>
                        </a:rPr>
                        <a:t>2</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Programar, solicitar e autorizar a liberação de medicamentos e testes rápidos;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481">
                <a:tc vMerge="1">
                  <a:txBody>
                    <a:bodyPr/>
                    <a:lstStyle/>
                    <a:p>
                      <a:endParaRPr lang="pt-BR"/>
                    </a:p>
                  </a:txBody>
                  <a:tcPr/>
                </a:tc>
                <a:tc>
                  <a:txBody>
                    <a:bodyPr/>
                    <a:lstStyle/>
                    <a:p>
                      <a:pPr algn="ctr" fontAlgn="b"/>
                      <a:r>
                        <a:rPr lang="pt-BR" sz="800" b="0" i="0" u="none" strike="noStrike">
                          <a:solidFill>
                            <a:srgbClr val="000000"/>
                          </a:solidFill>
                          <a:latin typeface="+mn-lt"/>
                        </a:rPr>
                        <a:t>3</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Supervisionar e assessorar os municípios quanto as ações de vigilância e controle da malária.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481">
                <a:tc vMerge="1">
                  <a:txBody>
                    <a:bodyPr/>
                    <a:lstStyle/>
                    <a:p>
                      <a:endParaRPr lang="pt-BR"/>
                    </a:p>
                  </a:txBody>
                  <a:tcPr/>
                </a:tc>
                <a:tc>
                  <a:txBody>
                    <a:bodyPr/>
                    <a:lstStyle/>
                    <a:p>
                      <a:pPr algn="ctr" fontAlgn="b"/>
                      <a:r>
                        <a:rPr lang="pt-BR" sz="800" b="0" i="0" u="none" strike="noStrike">
                          <a:solidFill>
                            <a:srgbClr val="000000"/>
                          </a:solidFill>
                          <a:latin typeface="+mn-lt"/>
                        </a:rPr>
                        <a:t>4</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Realizar ações estratégicas de monitoramento e intervenção, em tempo </a:t>
                      </a:r>
                      <a:r>
                        <a:rPr lang="pt-BR" sz="800" b="0" i="0" u="none" strike="noStrike" dirty="0" err="1">
                          <a:solidFill>
                            <a:srgbClr val="000000"/>
                          </a:solidFill>
                          <a:latin typeface="+mn-lt"/>
                        </a:rPr>
                        <a:t>oportununo</a:t>
                      </a:r>
                      <a:r>
                        <a:rPr lang="pt-BR" sz="800" b="0" i="0" u="none" strike="noStrike" dirty="0">
                          <a:solidFill>
                            <a:srgbClr val="000000"/>
                          </a:solidFill>
                          <a:latin typeface="+mn-lt"/>
                        </a:rPr>
                        <a:t>, para o enfrentamento da malária.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481">
                <a:tc vMerge="1">
                  <a:txBody>
                    <a:bodyPr/>
                    <a:lstStyle/>
                    <a:p>
                      <a:endParaRPr lang="pt-BR"/>
                    </a:p>
                  </a:txBody>
                  <a:tcPr/>
                </a:tc>
                <a:tc>
                  <a:txBody>
                    <a:bodyPr/>
                    <a:lstStyle/>
                    <a:p>
                      <a:pPr algn="ctr" fontAlgn="b"/>
                      <a:r>
                        <a:rPr lang="pt-BR" sz="800" b="0" i="0" u="none" strike="noStrike">
                          <a:solidFill>
                            <a:srgbClr val="000000"/>
                          </a:solidFill>
                          <a:latin typeface="+mn-lt"/>
                        </a:rPr>
                        <a:t>5</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Monitorar as notificações de malária através do SIVEP-MALÁRIA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481">
                <a:tc vMerge="1">
                  <a:txBody>
                    <a:bodyPr/>
                    <a:lstStyle/>
                    <a:p>
                      <a:endParaRPr lang="pt-BR"/>
                    </a:p>
                  </a:txBody>
                  <a:tcPr/>
                </a:tc>
                <a:tc>
                  <a:txBody>
                    <a:bodyPr/>
                    <a:lstStyle/>
                    <a:p>
                      <a:pPr algn="ctr" fontAlgn="b"/>
                      <a:r>
                        <a:rPr lang="pt-BR" sz="800" b="0" i="0" u="none" strike="noStrike">
                          <a:solidFill>
                            <a:srgbClr val="000000"/>
                          </a:solidFill>
                          <a:latin typeface="+mn-lt"/>
                        </a:rPr>
                        <a:t>6</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Elaborar protocolos, notas técnicas, materiais educativos e manuais que viabilizem metodologias e estratégias da vigilância, prevenção e  controle da malária.</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502062">
                <a:tc>
                  <a:txBody>
                    <a:bodyPr/>
                    <a:lstStyle/>
                    <a:p>
                      <a:pPr algn="ctr" fontAlgn="ctr"/>
                      <a:r>
                        <a:rPr lang="pt-BR" sz="800" b="1" i="0" u="none" strike="noStrike" dirty="0">
                          <a:solidFill>
                            <a:srgbClr val="000000"/>
                          </a:solidFill>
                          <a:latin typeface="+mn-lt"/>
                        </a:rPr>
                        <a:t>AÇÃO NA PAS (MUNCÍPIO)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800" b="1" i="0" u="none" strike="noStrike" dirty="0">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800" b="1" i="0" u="none" strike="noStrike" dirty="0">
                          <a:solidFill>
                            <a:srgbClr val="000000"/>
                          </a:solidFill>
                          <a:latin typeface="+mn-lt"/>
                        </a:rPr>
                        <a:t>ATIVIDADES ESTRATÉGICAS SUGERIDAS PELA ÁREA TÉCNICA DA SES  AOS MUNICÍPIOS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800" b="1" i="0" u="none" strike="noStrike" dirty="0">
                          <a:solidFill>
                            <a:srgbClr val="000000"/>
                          </a:solidFill>
                          <a:latin typeface="+mn-lt"/>
                        </a:rPr>
                        <a:t>Municipal                 (Marque com X as selecionadas)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154481">
                <a:tc rowSpan="10">
                  <a:txBody>
                    <a:bodyPr/>
                    <a:lstStyle/>
                    <a:p>
                      <a:pPr algn="ctr" fontAlgn="ctr"/>
                      <a:r>
                        <a:rPr lang="pt-BR" sz="800" b="1" i="0" u="none" strike="noStrike" dirty="0">
                          <a:solidFill>
                            <a:srgbClr val="000000"/>
                          </a:solidFill>
                          <a:latin typeface="+mn-lt"/>
                        </a:rPr>
                        <a:t>ATENÇÃO - este campo será preenchido pelos </a:t>
                      </a:r>
                      <a:r>
                        <a:rPr lang="pt-BR" sz="800" b="1" i="0" u="none" strike="noStrike" dirty="0" smtClean="0">
                          <a:solidFill>
                            <a:srgbClr val="000000"/>
                          </a:solidFill>
                          <a:latin typeface="+mn-lt"/>
                        </a:rPr>
                        <a:t>municípios </a:t>
                      </a:r>
                      <a:r>
                        <a:rPr lang="pt-BR" sz="800" b="1" i="0" u="none" strike="noStrike" dirty="0">
                          <a:solidFill>
                            <a:srgbClr val="000000"/>
                          </a:solidFill>
                          <a:latin typeface="+mn-lt"/>
                        </a:rPr>
                        <a:t>conforme ação definida na PAS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800" b="0" i="0" u="none" strike="noStrike" dirty="0">
                          <a:solidFill>
                            <a:srgbClr val="0000CC"/>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dirty="0" smtClean="0">
                          <a:solidFill>
                            <a:srgbClr val="0000CC"/>
                          </a:solidFill>
                          <a:latin typeface="+mn-lt"/>
                        </a:rPr>
                        <a:t>Suspeitar </a:t>
                      </a:r>
                      <a:r>
                        <a:rPr lang="pt-BR" sz="1000" b="0" i="0" u="none" strike="noStrike" dirty="0">
                          <a:solidFill>
                            <a:srgbClr val="0000CC"/>
                          </a:solidFill>
                          <a:latin typeface="+mn-lt"/>
                        </a:rPr>
                        <a:t>dos indivíduos que apresentem os sintomas e/ou quadro clínico da doença advindos ou não de áreas endêmicas para malária.</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481">
                <a:tc vMerge="1">
                  <a:txBody>
                    <a:bodyPr/>
                    <a:lstStyle/>
                    <a:p>
                      <a:endParaRPr lang="pt-BR"/>
                    </a:p>
                  </a:txBody>
                  <a:tcPr/>
                </a:tc>
                <a:tc>
                  <a:txBody>
                    <a:bodyPr/>
                    <a:lstStyle/>
                    <a:p>
                      <a:pPr algn="ctr" fontAlgn="ctr"/>
                      <a:r>
                        <a:rPr lang="pt-BR" sz="800" b="0" i="0" u="none" strike="noStrike" dirty="0">
                          <a:solidFill>
                            <a:srgbClr val="0000CC"/>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dirty="0">
                          <a:solidFill>
                            <a:srgbClr val="0000CC"/>
                          </a:solidFill>
                          <a:latin typeface="+mn-lt"/>
                        </a:rPr>
                        <a:t>Realizar exame de gota espeça para investigação e diagnóstico dos indivíduos suspeitos para malária em até 48h do início dos sintomas.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481">
                <a:tc vMerge="1">
                  <a:txBody>
                    <a:bodyPr/>
                    <a:lstStyle/>
                    <a:p>
                      <a:endParaRPr lang="pt-BR"/>
                    </a:p>
                  </a:txBody>
                  <a:tcPr/>
                </a:tc>
                <a:tc>
                  <a:txBody>
                    <a:bodyPr/>
                    <a:lstStyle/>
                    <a:p>
                      <a:pPr algn="ctr" fontAlgn="ctr"/>
                      <a:r>
                        <a:rPr lang="pt-BR" sz="800" b="0" i="0" u="none" strike="noStrike" dirty="0">
                          <a:solidFill>
                            <a:srgbClr val="0000CC"/>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dirty="0">
                          <a:solidFill>
                            <a:srgbClr val="0000CC"/>
                          </a:solidFill>
                          <a:latin typeface="+mn-lt"/>
                        </a:rPr>
                        <a:t>Notificar todos os casos suspeitos de malária no </a:t>
                      </a:r>
                      <a:r>
                        <a:rPr lang="pt-BR" sz="1000" b="0" i="0" u="none" strike="noStrike" dirty="0" err="1">
                          <a:solidFill>
                            <a:srgbClr val="0000CC"/>
                          </a:solidFill>
                          <a:latin typeface="+mn-lt"/>
                        </a:rPr>
                        <a:t>SIVEP-Malária</a:t>
                      </a:r>
                      <a:r>
                        <a:rPr lang="pt-BR" sz="1000" b="0" i="0" u="none" strike="noStrike" dirty="0">
                          <a:solidFill>
                            <a:srgbClr val="0000CC"/>
                          </a:solidFill>
                          <a:latin typeface="+mn-lt"/>
                        </a:rPr>
                        <a:t> imediatamente.</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481">
                <a:tc vMerge="1">
                  <a:txBody>
                    <a:bodyPr/>
                    <a:lstStyle/>
                    <a:p>
                      <a:endParaRPr lang="pt-BR"/>
                    </a:p>
                  </a:txBody>
                  <a:tcPr/>
                </a:tc>
                <a:tc>
                  <a:txBody>
                    <a:bodyPr/>
                    <a:lstStyle/>
                    <a:p>
                      <a:pPr algn="ctr" fontAlgn="ctr"/>
                      <a:r>
                        <a:rPr lang="pt-BR" sz="800" b="0" i="0" u="none" strike="noStrike" dirty="0">
                          <a:solidFill>
                            <a:srgbClr val="0000CC"/>
                          </a:solidFill>
                          <a:latin typeface="+mn-lt"/>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dirty="0">
                          <a:solidFill>
                            <a:srgbClr val="0000CC"/>
                          </a:solidFill>
                          <a:latin typeface="+mn-lt"/>
                        </a:rPr>
                        <a:t>Manter atualizado o estoque mínimo de antimaláricos.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9608">
                <a:tc vMerge="1">
                  <a:txBody>
                    <a:bodyPr/>
                    <a:lstStyle/>
                    <a:p>
                      <a:endParaRPr lang="pt-BR"/>
                    </a:p>
                  </a:txBody>
                  <a:tcPr/>
                </a:tc>
                <a:tc>
                  <a:txBody>
                    <a:bodyPr/>
                    <a:lstStyle/>
                    <a:p>
                      <a:pPr algn="ctr" fontAlgn="ctr"/>
                      <a:r>
                        <a:rPr lang="pt-BR" sz="800" b="0" i="0" u="none" strike="noStrike" dirty="0">
                          <a:solidFill>
                            <a:srgbClr val="0000CC"/>
                          </a:solidFill>
                          <a:latin typeface="+mn-lt"/>
                        </a:rPr>
                        <a:t>5</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dirty="0">
                          <a:solidFill>
                            <a:srgbClr val="0000CC"/>
                          </a:solidFill>
                          <a:latin typeface="+mn-lt"/>
                        </a:rPr>
                        <a:t>Tratar adequadamente, conforme protocolo de tratamento, todos os casos confirmados de malária. Iniciar tratamento no mesmo dia da confirmação diagnóstica.</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481">
                <a:tc vMerge="1">
                  <a:txBody>
                    <a:bodyPr/>
                    <a:lstStyle/>
                    <a:p>
                      <a:endParaRPr lang="pt-BR"/>
                    </a:p>
                  </a:txBody>
                  <a:tcPr/>
                </a:tc>
                <a:tc>
                  <a:txBody>
                    <a:bodyPr/>
                    <a:lstStyle/>
                    <a:p>
                      <a:pPr algn="ctr" fontAlgn="ctr"/>
                      <a:r>
                        <a:rPr lang="pt-BR" sz="800" b="0" i="0" u="none" strike="noStrike">
                          <a:solidFill>
                            <a:srgbClr val="0000CC"/>
                          </a:solidFill>
                          <a:latin typeface="+mn-lt"/>
                        </a:rPr>
                        <a:t>6</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dirty="0">
                          <a:solidFill>
                            <a:srgbClr val="0000CC"/>
                          </a:solidFill>
                          <a:latin typeface="+mn-lt"/>
                        </a:rPr>
                        <a:t>Realizar lâminas de verificação de cura (LVC) dos pacientes que forem tratados para malária.</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9608">
                <a:tc vMerge="1">
                  <a:txBody>
                    <a:bodyPr/>
                    <a:lstStyle/>
                    <a:p>
                      <a:endParaRPr lang="pt-BR"/>
                    </a:p>
                  </a:txBody>
                  <a:tcPr/>
                </a:tc>
                <a:tc>
                  <a:txBody>
                    <a:bodyPr/>
                    <a:lstStyle/>
                    <a:p>
                      <a:pPr algn="ctr" fontAlgn="ctr"/>
                      <a:r>
                        <a:rPr lang="pt-BR" sz="800" b="0" i="0" u="none" strike="noStrike">
                          <a:solidFill>
                            <a:srgbClr val="0000CC"/>
                          </a:solidFill>
                          <a:latin typeface="+mn-lt"/>
                        </a:rPr>
                        <a:t>7</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000" b="0" i="0" u="none" strike="noStrike" dirty="0">
                          <a:solidFill>
                            <a:srgbClr val="0000CC"/>
                          </a:solidFill>
                          <a:latin typeface="+mn-lt"/>
                        </a:rPr>
                        <a:t>Frente a um caso de malária confirmado (autóctone ou importado) realizar dentro de três dias investigação da localidade, identificação do foco de transmissão e fazer busca ativa de novos casos para direcionamento das ações de controle da doença.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481">
                <a:tc vMerge="1">
                  <a:txBody>
                    <a:bodyPr/>
                    <a:lstStyle/>
                    <a:p>
                      <a:endParaRPr lang="pt-BR"/>
                    </a:p>
                  </a:txBody>
                  <a:tcPr/>
                </a:tc>
                <a:tc>
                  <a:txBody>
                    <a:bodyPr/>
                    <a:lstStyle/>
                    <a:p>
                      <a:pPr algn="ctr" fontAlgn="ctr"/>
                      <a:r>
                        <a:rPr lang="pt-BR" sz="800" b="0" i="0" u="none" strike="noStrike">
                          <a:solidFill>
                            <a:srgbClr val="0000CC"/>
                          </a:solidFill>
                          <a:latin typeface="+mn-lt"/>
                        </a:rPr>
                        <a:t>8</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dirty="0">
                          <a:solidFill>
                            <a:srgbClr val="0000CC"/>
                          </a:solidFill>
                          <a:latin typeface="+mn-lt"/>
                        </a:rPr>
                        <a:t>Estabelecer parcerias com os municípios e estados dos casos importados, conforme a necessidade e realidade local.</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481">
                <a:tc vMerge="1">
                  <a:txBody>
                    <a:bodyPr/>
                    <a:lstStyle/>
                    <a:p>
                      <a:endParaRPr lang="pt-BR"/>
                    </a:p>
                  </a:txBody>
                  <a:tcPr/>
                </a:tc>
                <a:tc>
                  <a:txBody>
                    <a:bodyPr/>
                    <a:lstStyle/>
                    <a:p>
                      <a:pPr algn="ctr" fontAlgn="ctr"/>
                      <a:r>
                        <a:rPr lang="pt-BR" sz="800" b="0" i="0" u="none" strike="noStrike" dirty="0">
                          <a:solidFill>
                            <a:srgbClr val="0000CC"/>
                          </a:solidFill>
                          <a:latin typeface="+mn-lt"/>
                        </a:rPr>
                        <a:t>9</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000" b="0" i="0" u="none" strike="noStrike" dirty="0">
                          <a:solidFill>
                            <a:srgbClr val="0000CC"/>
                          </a:solidFill>
                          <a:latin typeface="+mn-lt"/>
                        </a:rPr>
                        <a:t>Conduzir a resposta para a investigação e ações de controle vetorial (conforme nota técnica de controle vetorial) em até sete dias.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481">
                <a:tc vMerge="1">
                  <a:txBody>
                    <a:bodyPr/>
                    <a:lstStyle/>
                    <a:p>
                      <a:endParaRPr lang="pt-BR"/>
                    </a:p>
                  </a:txBody>
                  <a:tcPr/>
                </a:tc>
                <a:tc>
                  <a:txBody>
                    <a:bodyPr/>
                    <a:lstStyle/>
                    <a:p>
                      <a:pPr algn="ctr" fontAlgn="ctr"/>
                      <a:r>
                        <a:rPr lang="pt-BR" sz="800" b="0" i="0" u="none" strike="noStrike" dirty="0">
                          <a:solidFill>
                            <a:srgbClr val="0000CC"/>
                          </a:solidFill>
                          <a:latin typeface="+mn-lt"/>
                        </a:rPr>
                        <a:t>10</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000" b="0" i="0" u="none" strike="noStrike" dirty="0">
                          <a:solidFill>
                            <a:srgbClr val="0000CC"/>
                          </a:solidFill>
                          <a:latin typeface="+mn-lt"/>
                        </a:rPr>
                        <a:t>Realizar ações de educação em saúde voltadas para a comunidade com ênfase nas medidas de prevenção da malária.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06" y="642918"/>
            <a:ext cx="8929718" cy="357190"/>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ctr" fontAlgn="ctr"/>
            <a:r>
              <a:rPr lang="pt-BR" sz="1900" b="1" dirty="0" smtClean="0"/>
              <a:t> </a:t>
            </a:r>
            <a:r>
              <a:rPr lang="pt-BR" sz="1200" b="1" dirty="0" smtClean="0"/>
              <a:t>ATIVIDADES SUGERIDAS AOS MUNICIPIOS PACTUAREM NA CIR PARA AUXILIAR NO ALCANCE DA META</a:t>
            </a:r>
            <a:r>
              <a:rPr lang="pt-BR" sz="1200" dirty="0" smtClean="0"/>
              <a:t> </a:t>
            </a:r>
            <a:endParaRPr lang="pt-BR" sz="1200" b="1" dirty="0">
              <a:solidFill>
                <a:srgbClr val="000000"/>
              </a:solidFill>
            </a:endParaRPr>
          </a:p>
        </p:txBody>
      </p:sp>
      <p:graphicFrame>
        <p:nvGraphicFramePr>
          <p:cNvPr id="4" name="Tabela 3"/>
          <p:cNvGraphicFramePr>
            <a:graphicFrameLocks noGrp="1"/>
          </p:cNvGraphicFramePr>
          <p:nvPr>
            <p:extLst>
              <p:ext uri="{D42A27DB-BD31-4B8C-83A1-F6EECF244321}">
                <p14:modId xmlns:p14="http://schemas.microsoft.com/office/powerpoint/2010/main" val="1408081380"/>
              </p:ext>
            </p:extLst>
          </p:nvPr>
        </p:nvGraphicFramePr>
        <p:xfrm>
          <a:off x="142843" y="928670"/>
          <a:ext cx="8858312" cy="5749390"/>
        </p:xfrm>
        <a:graphic>
          <a:graphicData uri="http://schemas.openxmlformats.org/drawingml/2006/table">
            <a:tbl>
              <a:tblPr/>
              <a:tblGrid>
                <a:gridCol w="1143009"/>
                <a:gridCol w="388710"/>
                <a:gridCol w="6451325"/>
                <a:gridCol w="875268"/>
              </a:tblGrid>
              <a:tr h="113535">
                <a:tc gridSpan="4">
                  <a:txBody>
                    <a:bodyPr/>
                    <a:lstStyle/>
                    <a:p>
                      <a:pPr algn="ctr" fontAlgn="ctr"/>
                      <a:r>
                        <a:rPr lang="pt-BR" sz="1100" b="1" i="0" u="none" strike="noStrike" dirty="0">
                          <a:solidFill>
                            <a:srgbClr val="000000"/>
                          </a:solidFill>
                          <a:latin typeface="+mn-lt"/>
                        </a:rPr>
                        <a:t>Indicador 8: Número de casos novos de sífilis </a:t>
                      </a:r>
                      <a:r>
                        <a:rPr lang="pt-BR" sz="1100" b="1" i="0" u="none" strike="noStrike" dirty="0" err="1">
                          <a:solidFill>
                            <a:srgbClr val="000000"/>
                          </a:solidFill>
                          <a:latin typeface="+mn-lt"/>
                        </a:rPr>
                        <a:t>congenita</a:t>
                      </a:r>
                      <a:r>
                        <a:rPr lang="pt-BR" sz="1100" b="1" i="0" u="none" strike="noStrike" dirty="0">
                          <a:solidFill>
                            <a:srgbClr val="000000"/>
                          </a:solidFill>
                          <a:latin typeface="+mn-lt"/>
                        </a:rPr>
                        <a:t> em menores de um ano de idade</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185326">
                <a:tc rowSpan="10">
                  <a:txBody>
                    <a:bodyPr/>
                    <a:lstStyle/>
                    <a:p>
                      <a:pPr algn="ctr" fontAlgn="t"/>
                      <a:r>
                        <a:rPr lang="pt-BR" sz="1100" b="1" i="0" u="none" strike="noStrike">
                          <a:solidFill>
                            <a:srgbClr val="000000"/>
                          </a:solidFill>
                          <a:latin typeface="+mn-lt"/>
                        </a:rPr>
                        <a:t> </a:t>
                      </a:r>
                    </a:p>
                  </a:txBody>
                  <a:tcPr marL="4224" marR="4224" marT="422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800" b="1" i="0" u="none" strike="noStrike" dirty="0">
                          <a:solidFill>
                            <a:srgbClr val="000000"/>
                          </a:solidFill>
                          <a:latin typeface="+mn-lt"/>
                        </a:rPr>
                        <a:t>Ord.</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800" b="1" i="0" u="none" strike="noStrike" dirty="0">
                          <a:solidFill>
                            <a:srgbClr val="000000"/>
                          </a:solidFill>
                          <a:latin typeface="+mn-lt"/>
                        </a:rPr>
                        <a:t>Ministério da </a:t>
                      </a:r>
                      <a:r>
                        <a:rPr lang="pt-BR" sz="800" b="1" i="0" u="none" strike="noStrike" dirty="0" smtClean="0">
                          <a:solidFill>
                            <a:srgbClr val="000000"/>
                          </a:solidFill>
                          <a:latin typeface="+mn-lt"/>
                        </a:rPr>
                        <a:t>Saúde</a:t>
                      </a:r>
                      <a:r>
                        <a:rPr lang="pt-BR" sz="800" b="1" i="0" u="none" strike="noStrike" baseline="0" dirty="0" smtClean="0">
                          <a:solidFill>
                            <a:srgbClr val="000000"/>
                          </a:solidFill>
                          <a:latin typeface="+mn-lt"/>
                        </a:rPr>
                        <a:t> - </a:t>
                      </a:r>
                      <a:r>
                        <a:rPr lang="pt-BR" sz="800" b="1" i="0" u="none" strike="noStrike" dirty="0" smtClean="0">
                          <a:solidFill>
                            <a:srgbClr val="000000"/>
                          </a:solidFill>
                          <a:latin typeface="+mn-lt"/>
                        </a:rPr>
                        <a:t>Atividades </a:t>
                      </a:r>
                      <a:r>
                        <a:rPr lang="pt-BR" sz="800" b="1" i="0" u="none" strike="noStrike" dirty="0">
                          <a:solidFill>
                            <a:srgbClr val="000000"/>
                          </a:solidFill>
                          <a:latin typeface="+mn-lt"/>
                        </a:rPr>
                        <a:t>Estratégicas                                                    </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13535">
                <a:tc vMerge="1">
                  <a:txBody>
                    <a:bodyPr/>
                    <a:lstStyle/>
                    <a:p>
                      <a:endParaRPr lang="pt-BR"/>
                    </a:p>
                  </a:txBody>
                  <a:tcPr/>
                </a:tc>
                <a:tc>
                  <a:txBody>
                    <a:bodyPr/>
                    <a:lstStyle/>
                    <a:p>
                      <a:pPr algn="ctr" fontAlgn="ctr"/>
                      <a:r>
                        <a:rPr lang="pt-BR" sz="800" b="0" i="0" u="none" strike="noStrike" dirty="0">
                          <a:solidFill>
                            <a:srgbClr val="000000"/>
                          </a:solidFill>
                          <a:latin typeface="+mn-lt"/>
                        </a:rPr>
                        <a:t>1</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Propor políticas públicas voltadas para a redução de infecções sexualmente transmissíveis</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05498">
                <a:tc vMerge="1">
                  <a:txBody>
                    <a:bodyPr/>
                    <a:lstStyle/>
                    <a:p>
                      <a:endParaRPr lang="pt-BR"/>
                    </a:p>
                  </a:txBody>
                  <a:tcPr/>
                </a:tc>
                <a:tc>
                  <a:txBody>
                    <a:bodyPr/>
                    <a:lstStyle/>
                    <a:p>
                      <a:pPr algn="ctr" fontAlgn="ctr"/>
                      <a:r>
                        <a:rPr lang="pt-BR" sz="800" b="0" i="0" u="none" strike="noStrike">
                          <a:solidFill>
                            <a:srgbClr val="000000"/>
                          </a:solidFill>
                          <a:latin typeface="+mn-lt"/>
                        </a:rPr>
                        <a:t>2</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Elaborar e disponibilizar normativas técnico-científicas orientadoras para o desenvolvimento das ações voltadas para a redução de infecções sexualmente transmissíveis</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3535">
                <a:tc vMerge="1">
                  <a:txBody>
                    <a:bodyPr/>
                    <a:lstStyle/>
                    <a:p>
                      <a:endParaRPr lang="pt-BR"/>
                    </a:p>
                  </a:txBody>
                  <a:tcPr/>
                </a:tc>
                <a:tc>
                  <a:txBody>
                    <a:bodyPr/>
                    <a:lstStyle/>
                    <a:p>
                      <a:pPr algn="ctr" fontAlgn="ctr"/>
                      <a:r>
                        <a:rPr lang="pt-BR" sz="800" b="0" i="0" u="none" strike="noStrike">
                          <a:solidFill>
                            <a:srgbClr val="000000"/>
                          </a:solidFill>
                          <a:latin typeface="+mn-lt"/>
                        </a:rPr>
                        <a:t>3</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Prestar apoio técnico a estados e municípios no desenvolvimento de ações voltadas para a redução de infecções sexualmente transmissíveis</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3535">
                <a:tc vMerge="1">
                  <a:txBody>
                    <a:bodyPr/>
                    <a:lstStyle/>
                    <a:p>
                      <a:endParaRPr lang="pt-BR"/>
                    </a:p>
                  </a:txBody>
                  <a:tcPr/>
                </a:tc>
                <a:tc>
                  <a:txBody>
                    <a:bodyPr/>
                    <a:lstStyle/>
                    <a:p>
                      <a:pPr algn="ctr" fontAlgn="ctr"/>
                      <a:r>
                        <a:rPr lang="pt-BR" sz="800" b="0" i="0" u="none" strike="noStrike">
                          <a:solidFill>
                            <a:srgbClr val="000000"/>
                          </a:solidFill>
                          <a:latin typeface="+mn-lt"/>
                        </a:rPr>
                        <a:t>4</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Financiar, com estados e municípios, as ações de Vigilância em Saúde voltadas para a redução das infecções sexualmente transmissíveis</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3535">
                <a:tc vMerge="1">
                  <a:txBody>
                    <a:bodyPr/>
                    <a:lstStyle/>
                    <a:p>
                      <a:endParaRPr lang="pt-BR"/>
                    </a:p>
                  </a:txBody>
                  <a:tcPr/>
                </a:tc>
                <a:tc>
                  <a:txBody>
                    <a:bodyPr/>
                    <a:lstStyle/>
                    <a:p>
                      <a:pPr algn="ctr" fontAlgn="ctr"/>
                      <a:r>
                        <a:rPr lang="pt-BR" sz="800" b="0" i="0" u="none" strike="noStrike">
                          <a:solidFill>
                            <a:srgbClr val="000000"/>
                          </a:solidFill>
                          <a:latin typeface="+mn-lt"/>
                        </a:rPr>
                        <a:t>5</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Realizar estudos sobre as infecções sexualmente transmissíveis</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3535">
                <a:tc vMerge="1">
                  <a:txBody>
                    <a:bodyPr/>
                    <a:lstStyle/>
                    <a:p>
                      <a:endParaRPr lang="pt-BR"/>
                    </a:p>
                  </a:txBody>
                  <a:tcPr/>
                </a:tc>
                <a:tc>
                  <a:txBody>
                    <a:bodyPr/>
                    <a:lstStyle/>
                    <a:p>
                      <a:pPr algn="ctr" fontAlgn="ctr"/>
                      <a:r>
                        <a:rPr lang="pt-BR" sz="800" b="0" i="0" u="none" strike="noStrike">
                          <a:solidFill>
                            <a:srgbClr val="000000"/>
                          </a:solidFill>
                          <a:latin typeface="+mn-lt"/>
                        </a:rPr>
                        <a:t>6</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Gerenciar sistemas de informação voltados à Vigilância em Saúde</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3535">
                <a:tc vMerge="1">
                  <a:txBody>
                    <a:bodyPr/>
                    <a:lstStyle/>
                    <a:p>
                      <a:endParaRPr lang="pt-BR"/>
                    </a:p>
                  </a:txBody>
                  <a:tcPr/>
                </a:tc>
                <a:tc>
                  <a:txBody>
                    <a:bodyPr/>
                    <a:lstStyle/>
                    <a:p>
                      <a:pPr algn="ctr" fontAlgn="ctr"/>
                      <a:r>
                        <a:rPr lang="pt-BR" sz="800" b="0" i="0" u="none" strike="noStrike">
                          <a:solidFill>
                            <a:srgbClr val="000000"/>
                          </a:solidFill>
                          <a:latin typeface="+mn-lt"/>
                        </a:rPr>
                        <a:t>7</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Disponibilizar os insumos necessários à prevenção, diagnóstico e tratamento das infecções sexualmente transmissíveis para as secretarias estaduais de Saúde</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3535">
                <a:tc vMerge="1">
                  <a:txBody>
                    <a:bodyPr/>
                    <a:lstStyle/>
                    <a:p>
                      <a:endParaRPr lang="pt-BR"/>
                    </a:p>
                  </a:txBody>
                  <a:tcPr/>
                </a:tc>
                <a:tc>
                  <a:txBody>
                    <a:bodyPr/>
                    <a:lstStyle/>
                    <a:p>
                      <a:pPr algn="ctr" fontAlgn="ctr"/>
                      <a:r>
                        <a:rPr lang="pt-BR" sz="800" b="0" i="0" u="none" strike="noStrike">
                          <a:solidFill>
                            <a:srgbClr val="000000"/>
                          </a:solidFill>
                          <a:latin typeface="+mn-lt"/>
                        </a:rPr>
                        <a:t>8</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Disponibilizar informações sobre infecções sexualmente transmissíveis</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3535">
                <a:tc vMerge="1">
                  <a:txBody>
                    <a:bodyPr/>
                    <a:lstStyle/>
                    <a:p>
                      <a:endParaRPr lang="pt-BR"/>
                    </a:p>
                  </a:txBody>
                  <a:tcPr/>
                </a:tc>
                <a:tc>
                  <a:txBody>
                    <a:bodyPr/>
                    <a:lstStyle/>
                    <a:p>
                      <a:pPr algn="ctr" fontAlgn="ctr"/>
                      <a:r>
                        <a:rPr lang="pt-BR" sz="800" b="0" i="0" u="none" strike="noStrike">
                          <a:solidFill>
                            <a:srgbClr val="000000"/>
                          </a:solidFill>
                          <a:latin typeface="+mn-lt"/>
                        </a:rPr>
                        <a:t>9</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Promover ações de educação permanente no âmbito da Vigilância em Saúde</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10508">
                <a:tc rowSpan="13">
                  <a:txBody>
                    <a:bodyPr/>
                    <a:lstStyle/>
                    <a:p>
                      <a:pPr algn="ctr" fontAlgn="ctr"/>
                      <a:r>
                        <a:rPr lang="pt-BR" sz="1100" b="1" i="0" u="none" strike="noStrike" dirty="0">
                          <a:solidFill>
                            <a:srgbClr val="000000"/>
                          </a:solidFill>
                          <a:latin typeface="+mn-lt"/>
                        </a:rPr>
                        <a:t> </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800" b="1" i="0" u="none" strike="noStrike">
                          <a:solidFill>
                            <a:srgbClr val="000000"/>
                          </a:solidFill>
                          <a:latin typeface="+mn-lt"/>
                        </a:rPr>
                        <a:t>Ord.</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800" b="1" i="0" u="none" strike="noStrike" dirty="0">
                          <a:solidFill>
                            <a:srgbClr val="000000"/>
                          </a:solidFill>
                          <a:latin typeface="+mn-lt"/>
                        </a:rPr>
                        <a:t>Secretaria Estadual de </a:t>
                      </a:r>
                      <a:r>
                        <a:rPr lang="pt-BR" sz="800" b="1" i="0" u="none" strike="noStrike" dirty="0" smtClean="0">
                          <a:solidFill>
                            <a:srgbClr val="000000"/>
                          </a:solidFill>
                          <a:latin typeface="+mn-lt"/>
                        </a:rPr>
                        <a:t>Saúde</a:t>
                      </a:r>
                      <a:r>
                        <a:rPr lang="pt-BR" sz="800" b="1" i="0" u="none" strike="noStrike" baseline="0" dirty="0" smtClean="0">
                          <a:solidFill>
                            <a:srgbClr val="000000"/>
                          </a:solidFill>
                          <a:latin typeface="+mn-lt"/>
                        </a:rPr>
                        <a:t> - </a:t>
                      </a:r>
                      <a:r>
                        <a:rPr lang="pt-BR" sz="800" b="1" i="0" u="none" strike="noStrike" dirty="0" smtClean="0">
                          <a:solidFill>
                            <a:srgbClr val="000000"/>
                          </a:solidFill>
                          <a:latin typeface="+mn-lt"/>
                        </a:rPr>
                        <a:t>Atividades </a:t>
                      </a:r>
                      <a:r>
                        <a:rPr lang="pt-BR" sz="800" b="1" i="0" u="none" strike="noStrike" dirty="0">
                          <a:solidFill>
                            <a:srgbClr val="000000"/>
                          </a:solidFill>
                          <a:latin typeface="+mn-lt"/>
                        </a:rPr>
                        <a:t>Estratégicas                                                  </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205498">
                <a:tc vMerge="1">
                  <a:txBody>
                    <a:bodyPr/>
                    <a:lstStyle/>
                    <a:p>
                      <a:endParaRPr lang="pt-BR"/>
                    </a:p>
                  </a:txBody>
                  <a:tcPr/>
                </a:tc>
                <a:tc>
                  <a:txBody>
                    <a:bodyPr/>
                    <a:lstStyle/>
                    <a:p>
                      <a:pPr algn="ctr" fontAlgn="ctr"/>
                      <a:r>
                        <a:rPr lang="pt-BR" sz="800" b="0" i="0" u="none" strike="noStrike">
                          <a:solidFill>
                            <a:srgbClr val="000000"/>
                          </a:solidFill>
                          <a:latin typeface="+mn-lt"/>
                        </a:rPr>
                        <a:t>1</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Disponibilizar os insumos necessários para prevenção, diagnóstico e tratamento da Sífilis em Gestante e seus parceiros (Preservativos, testes rápidos e Penicilina </a:t>
                      </a:r>
                      <a:r>
                        <a:rPr lang="pt-BR" sz="800" b="0" i="0" u="none" strike="noStrike" dirty="0" err="1">
                          <a:solidFill>
                            <a:srgbClr val="000000"/>
                          </a:solidFill>
                          <a:latin typeface="+mn-lt"/>
                        </a:rPr>
                        <a:t>Benzatina</a:t>
                      </a:r>
                      <a:r>
                        <a:rPr lang="pt-BR" sz="800" b="0" i="0" u="none" strike="noStrike" dirty="0">
                          <a:solidFill>
                            <a:srgbClr val="000000"/>
                          </a:solidFill>
                          <a:latin typeface="+mn-lt"/>
                        </a:rPr>
                        <a:t>)</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r>
              <a:tr h="113535">
                <a:tc vMerge="1">
                  <a:txBody>
                    <a:bodyPr/>
                    <a:lstStyle/>
                    <a:p>
                      <a:endParaRPr lang="pt-BR"/>
                    </a:p>
                  </a:txBody>
                  <a:tcPr/>
                </a:tc>
                <a:tc>
                  <a:txBody>
                    <a:bodyPr/>
                    <a:lstStyle/>
                    <a:p>
                      <a:pPr algn="ctr" fontAlgn="ctr"/>
                      <a:r>
                        <a:rPr lang="pt-BR" sz="800" b="0" i="0" u="none" strike="noStrike">
                          <a:solidFill>
                            <a:srgbClr val="000000"/>
                          </a:solidFill>
                          <a:latin typeface="+mn-lt"/>
                        </a:rPr>
                        <a:t>2</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Realizar as ações de vigilância epidemiológica</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r>
              <a:tr h="113535">
                <a:tc vMerge="1">
                  <a:txBody>
                    <a:bodyPr/>
                    <a:lstStyle/>
                    <a:p>
                      <a:endParaRPr lang="pt-BR"/>
                    </a:p>
                  </a:txBody>
                  <a:tcPr/>
                </a:tc>
                <a:tc>
                  <a:txBody>
                    <a:bodyPr/>
                    <a:lstStyle/>
                    <a:p>
                      <a:pPr algn="ctr" fontAlgn="ctr"/>
                      <a:r>
                        <a:rPr lang="pt-BR" sz="800" b="0" i="0" u="none" strike="noStrike">
                          <a:solidFill>
                            <a:srgbClr val="000000"/>
                          </a:solidFill>
                          <a:latin typeface="+mn-lt"/>
                        </a:rPr>
                        <a:t>3</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Monitorar de casos notificados de sífilis em gestantes e sífilis congênita</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r>
              <a:tr h="113535">
                <a:tc vMerge="1">
                  <a:txBody>
                    <a:bodyPr/>
                    <a:lstStyle/>
                    <a:p>
                      <a:endParaRPr lang="pt-BR"/>
                    </a:p>
                  </a:txBody>
                  <a:tcPr/>
                </a:tc>
                <a:tc>
                  <a:txBody>
                    <a:bodyPr/>
                    <a:lstStyle/>
                    <a:p>
                      <a:pPr algn="ctr" fontAlgn="ctr"/>
                      <a:r>
                        <a:rPr lang="pt-BR" sz="800" b="0" i="0" u="none" strike="noStrike">
                          <a:solidFill>
                            <a:srgbClr val="000000"/>
                          </a:solidFill>
                          <a:latin typeface="+mn-lt"/>
                        </a:rPr>
                        <a:t>4</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Monitorar as notificações de sífilis em gestante e sífilis congênita</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r>
              <a:tr h="113535">
                <a:tc vMerge="1">
                  <a:txBody>
                    <a:bodyPr/>
                    <a:lstStyle/>
                    <a:p>
                      <a:endParaRPr lang="pt-BR"/>
                    </a:p>
                  </a:txBody>
                  <a:tcPr/>
                </a:tc>
                <a:tc>
                  <a:txBody>
                    <a:bodyPr/>
                    <a:lstStyle/>
                    <a:p>
                      <a:pPr algn="ctr" fontAlgn="ctr"/>
                      <a:r>
                        <a:rPr lang="pt-BR" sz="800" b="0" i="0" u="none" strike="noStrike">
                          <a:solidFill>
                            <a:srgbClr val="000000"/>
                          </a:solidFill>
                          <a:latin typeface="+mn-lt"/>
                        </a:rPr>
                        <a:t>5</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Incentivar os municípios a melhorar a qualidade da informação das fichas de notificação dos casos de sífilis</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r>
              <a:tr h="113535">
                <a:tc vMerge="1">
                  <a:txBody>
                    <a:bodyPr/>
                    <a:lstStyle/>
                    <a:p>
                      <a:endParaRPr lang="pt-BR"/>
                    </a:p>
                  </a:txBody>
                  <a:tcPr/>
                </a:tc>
                <a:tc>
                  <a:txBody>
                    <a:bodyPr/>
                    <a:lstStyle/>
                    <a:p>
                      <a:pPr algn="ctr" fontAlgn="ctr"/>
                      <a:r>
                        <a:rPr lang="pt-BR" sz="800" b="0" i="0" u="none" strike="noStrike">
                          <a:solidFill>
                            <a:srgbClr val="000000"/>
                          </a:solidFill>
                          <a:latin typeface="+mn-lt"/>
                        </a:rPr>
                        <a:t>6</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Apoiar e assessorar os municípios através de orientações quanto ao manejo clínico, tanto da gestante quanto da criança com sífilis</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r>
              <a:tr h="113535">
                <a:tc vMerge="1">
                  <a:txBody>
                    <a:bodyPr/>
                    <a:lstStyle/>
                    <a:p>
                      <a:endParaRPr lang="pt-BR"/>
                    </a:p>
                  </a:txBody>
                  <a:tcPr/>
                </a:tc>
                <a:tc>
                  <a:txBody>
                    <a:bodyPr/>
                    <a:lstStyle/>
                    <a:p>
                      <a:pPr algn="ctr" fontAlgn="ctr"/>
                      <a:r>
                        <a:rPr lang="pt-BR" sz="800" b="0" i="0" u="none" strike="noStrike">
                          <a:solidFill>
                            <a:srgbClr val="000000"/>
                          </a:solidFill>
                          <a:latin typeface="+mn-lt"/>
                        </a:rPr>
                        <a:t>7</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Realizar análise </a:t>
                      </a:r>
                      <a:r>
                        <a:rPr lang="pt-BR" sz="800" b="0" i="0" u="none" strike="noStrike" dirty="0" err="1">
                          <a:solidFill>
                            <a:srgbClr val="000000"/>
                          </a:solidFill>
                          <a:latin typeface="+mn-lt"/>
                        </a:rPr>
                        <a:t>epidemiologica</a:t>
                      </a:r>
                      <a:r>
                        <a:rPr lang="pt-BR" sz="800" b="0" i="0" u="none" strike="noStrike" dirty="0">
                          <a:solidFill>
                            <a:srgbClr val="000000"/>
                          </a:solidFill>
                          <a:latin typeface="+mn-lt"/>
                        </a:rPr>
                        <a:t> de sífilis em gestante e sífilis congênita por município</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r>
              <a:tr h="113535">
                <a:tc vMerge="1">
                  <a:txBody>
                    <a:bodyPr/>
                    <a:lstStyle/>
                    <a:p>
                      <a:endParaRPr lang="pt-BR"/>
                    </a:p>
                  </a:txBody>
                  <a:tcPr/>
                </a:tc>
                <a:tc>
                  <a:txBody>
                    <a:bodyPr/>
                    <a:lstStyle/>
                    <a:p>
                      <a:pPr algn="ctr" fontAlgn="ctr"/>
                      <a:r>
                        <a:rPr lang="pt-BR" sz="800" b="0" i="0" u="none" strike="noStrike">
                          <a:solidFill>
                            <a:srgbClr val="000000"/>
                          </a:solidFill>
                          <a:latin typeface="+mn-lt"/>
                        </a:rPr>
                        <a:t>8</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Assessorar, apoiar e distribuir testes rápidos para diagnóstico da sífilis nas unidades básicas de saúde</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r>
              <a:tr h="113535">
                <a:tc vMerge="1">
                  <a:txBody>
                    <a:bodyPr/>
                    <a:lstStyle/>
                    <a:p>
                      <a:endParaRPr lang="pt-BR"/>
                    </a:p>
                  </a:txBody>
                  <a:tcPr/>
                </a:tc>
                <a:tc>
                  <a:txBody>
                    <a:bodyPr/>
                    <a:lstStyle/>
                    <a:p>
                      <a:pPr algn="ctr" fontAlgn="ctr"/>
                      <a:r>
                        <a:rPr lang="pt-BR" sz="800" b="0" i="0" u="none" strike="noStrike">
                          <a:solidFill>
                            <a:srgbClr val="000000"/>
                          </a:solidFill>
                          <a:latin typeface="+mn-lt"/>
                        </a:rPr>
                        <a:t>9</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Retroalimentar os municípios com cenário epidemiológico utilizando os espaços da CIR</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r>
              <a:tr h="113535">
                <a:tc vMerge="1">
                  <a:txBody>
                    <a:bodyPr/>
                    <a:lstStyle/>
                    <a:p>
                      <a:endParaRPr lang="pt-BR"/>
                    </a:p>
                  </a:txBody>
                  <a:tcPr/>
                </a:tc>
                <a:tc>
                  <a:txBody>
                    <a:bodyPr/>
                    <a:lstStyle/>
                    <a:p>
                      <a:pPr algn="ctr" fontAlgn="ctr"/>
                      <a:r>
                        <a:rPr lang="pt-BR" sz="800" b="0" i="0" u="none" strike="noStrike">
                          <a:solidFill>
                            <a:srgbClr val="000000"/>
                          </a:solidFill>
                          <a:latin typeface="+mn-lt"/>
                        </a:rPr>
                        <a:t>10</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Fortalecer as ações de vigilância junto aos municípios a partir do trabalho do grupo de apoio local</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r>
              <a:tr h="113535">
                <a:tc vMerge="1">
                  <a:txBody>
                    <a:bodyPr/>
                    <a:lstStyle/>
                    <a:p>
                      <a:endParaRPr lang="pt-BR"/>
                    </a:p>
                  </a:txBody>
                  <a:tcPr/>
                </a:tc>
                <a:tc>
                  <a:txBody>
                    <a:bodyPr/>
                    <a:lstStyle/>
                    <a:p>
                      <a:pPr algn="ctr" fontAlgn="ctr"/>
                      <a:r>
                        <a:rPr lang="pt-BR" sz="800" b="0" i="0" u="none" strike="noStrike">
                          <a:solidFill>
                            <a:srgbClr val="000000"/>
                          </a:solidFill>
                          <a:latin typeface="+mn-lt"/>
                        </a:rPr>
                        <a:t>11</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Assessorar os municípios com notas técnicas, portaria de acordo com normas vigentes</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r>
              <a:tr h="113535">
                <a:tc vMerge="1">
                  <a:txBody>
                    <a:bodyPr/>
                    <a:lstStyle/>
                    <a:p>
                      <a:endParaRPr lang="pt-BR"/>
                    </a:p>
                  </a:txBody>
                  <a:tcPr/>
                </a:tc>
                <a:tc>
                  <a:txBody>
                    <a:bodyPr/>
                    <a:lstStyle/>
                    <a:p>
                      <a:pPr algn="ctr" fontAlgn="ctr"/>
                      <a:r>
                        <a:rPr lang="pt-BR" sz="800" b="0" i="0" u="none" strike="noStrike">
                          <a:solidFill>
                            <a:srgbClr val="000000"/>
                          </a:solidFill>
                          <a:latin typeface="+mn-lt"/>
                        </a:rPr>
                        <a:t>12</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Implantar o Plano Estadual de Enfrentamento da Sífilis Congênita</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r>
              <a:tr h="113535">
                <a:tc rowSpan="2">
                  <a:txBody>
                    <a:bodyPr/>
                    <a:lstStyle/>
                    <a:p>
                      <a:pPr algn="ctr" fontAlgn="ctr"/>
                      <a:r>
                        <a:rPr lang="pt-BR" sz="800" b="1" i="0" u="none" strike="noStrike" dirty="0">
                          <a:solidFill>
                            <a:srgbClr val="000000"/>
                          </a:solidFill>
                          <a:latin typeface="+mn-lt"/>
                        </a:rPr>
                        <a:t>AÇÃO NA PAS (MUNCÍPIO) </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dirty="0">
                          <a:solidFill>
                            <a:srgbClr val="000000"/>
                          </a:solidFill>
                          <a:latin typeface="+mn-lt"/>
                        </a:rPr>
                        <a:t>Ord.</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dirty="0">
                          <a:solidFill>
                            <a:srgbClr val="000000"/>
                          </a:solidFill>
                          <a:latin typeface="+mn-lt"/>
                        </a:rPr>
                        <a:t>ATIVIDADES ESTRATÉGICAS SUGERIDAS PELA ÁREA TÉCNICA DA SES   AOS MUNICÍPIOS             </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800" b="1" i="0" u="none" strike="noStrike">
                          <a:solidFill>
                            <a:srgbClr val="000000"/>
                          </a:solidFill>
                          <a:latin typeface="+mn-lt"/>
                        </a:rPr>
                        <a:t>Municipal</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255453">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fontAlgn="ctr"/>
                      <a:r>
                        <a:rPr lang="pt-BR" sz="800" b="1" i="0" u="none" strike="noStrike" dirty="0">
                          <a:solidFill>
                            <a:srgbClr val="000000"/>
                          </a:solidFill>
                          <a:latin typeface="+mn-lt"/>
                        </a:rPr>
                        <a:t>Municipal                 (Marque com X as selecionadas)</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113535">
                <a:tc rowSpan="8">
                  <a:txBody>
                    <a:bodyPr/>
                    <a:lstStyle/>
                    <a:p>
                      <a:pPr algn="ctr" fontAlgn="ctr"/>
                      <a:r>
                        <a:rPr lang="pt-BR" sz="800" b="0" i="0" u="none" strike="noStrike" dirty="0">
                          <a:solidFill>
                            <a:srgbClr val="000000"/>
                          </a:solidFill>
                          <a:latin typeface="+mn-lt"/>
                        </a:rPr>
                        <a:t>ATENÇÃO -este campo será preenchido pelos </a:t>
                      </a:r>
                      <a:r>
                        <a:rPr lang="pt-BR" sz="800" b="0" i="0" u="none" strike="noStrike" dirty="0" smtClean="0">
                          <a:solidFill>
                            <a:srgbClr val="000000"/>
                          </a:solidFill>
                          <a:latin typeface="+mn-lt"/>
                        </a:rPr>
                        <a:t>municípios </a:t>
                      </a:r>
                      <a:r>
                        <a:rPr lang="pt-BR" sz="800" b="0" i="0" u="none" strike="noStrike" dirty="0">
                          <a:solidFill>
                            <a:srgbClr val="000000"/>
                          </a:solidFill>
                          <a:latin typeface="+mn-lt"/>
                        </a:rPr>
                        <a:t>conforme ação definida na PAS</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dirty="0">
                          <a:solidFill>
                            <a:srgbClr val="0000CC"/>
                          </a:solidFill>
                          <a:latin typeface="+mn-lt"/>
                        </a:rPr>
                        <a:t>1</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Aumentar o número de executores de teste rápido na atenção básica</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pt-BR" sz="1100" b="0" i="0" u="none" strike="noStrike">
                          <a:solidFill>
                            <a:srgbClr val="000000"/>
                          </a:solidFill>
                          <a:latin typeface="+mn-lt"/>
                        </a:rPr>
                        <a:t> </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5498">
                <a:tc vMerge="1">
                  <a:txBody>
                    <a:bodyPr/>
                    <a:lstStyle/>
                    <a:p>
                      <a:endParaRPr lang="pt-BR"/>
                    </a:p>
                  </a:txBody>
                  <a:tcPr/>
                </a:tc>
                <a:tc>
                  <a:txBody>
                    <a:bodyPr/>
                    <a:lstStyle/>
                    <a:p>
                      <a:pPr algn="ctr" fontAlgn="ctr"/>
                      <a:r>
                        <a:rPr lang="pt-BR" sz="1100" b="0" i="0" u="none" strike="noStrike">
                          <a:solidFill>
                            <a:srgbClr val="0000CC"/>
                          </a:solidFill>
                          <a:latin typeface="+mn-lt"/>
                        </a:rPr>
                        <a:t>2</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Definir processo de trabalho com fluxos estabelecidos nas Unidades Básicas de Saúde para o enfrentamento da Sífilis adquirida, em gestantes e congênita</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pt-BR" sz="1100" b="0" i="0" u="none" strike="noStrike">
                          <a:solidFill>
                            <a:srgbClr val="000000"/>
                          </a:solidFill>
                          <a:latin typeface="+mn-lt"/>
                        </a:rPr>
                        <a:t> </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3535">
                <a:tc vMerge="1">
                  <a:txBody>
                    <a:bodyPr/>
                    <a:lstStyle/>
                    <a:p>
                      <a:endParaRPr lang="pt-BR"/>
                    </a:p>
                  </a:txBody>
                  <a:tcPr/>
                </a:tc>
                <a:tc>
                  <a:txBody>
                    <a:bodyPr/>
                    <a:lstStyle/>
                    <a:p>
                      <a:pPr algn="ctr" fontAlgn="ctr"/>
                      <a:r>
                        <a:rPr lang="pt-BR" sz="1100" b="0" i="0" u="none" strike="noStrike">
                          <a:solidFill>
                            <a:srgbClr val="0000CC"/>
                          </a:solidFill>
                          <a:latin typeface="+mn-lt"/>
                        </a:rPr>
                        <a:t>3</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Divulgar e sensibilizar as gestantes em relação à prevenção, tratamento e transmissão vertical da sífilis</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pt-BR" sz="1100" b="0" i="0" u="none" strike="noStrike">
                          <a:solidFill>
                            <a:srgbClr val="000000"/>
                          </a:solidFill>
                          <a:latin typeface="+mn-lt"/>
                        </a:rPr>
                        <a:t> </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3535">
                <a:tc vMerge="1">
                  <a:txBody>
                    <a:bodyPr/>
                    <a:lstStyle/>
                    <a:p>
                      <a:endParaRPr lang="pt-BR"/>
                    </a:p>
                  </a:txBody>
                  <a:tcPr/>
                </a:tc>
                <a:tc>
                  <a:txBody>
                    <a:bodyPr/>
                    <a:lstStyle/>
                    <a:p>
                      <a:pPr algn="ctr" fontAlgn="ctr"/>
                      <a:r>
                        <a:rPr lang="pt-BR" sz="1100" b="0" i="0" u="none" strike="noStrike">
                          <a:solidFill>
                            <a:srgbClr val="0000CC"/>
                          </a:solidFill>
                          <a:latin typeface="+mn-lt"/>
                        </a:rPr>
                        <a:t>4</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Realizar testagem rápida para a Sífilis no pré-natal e no parto de acordo com as normativas vigentes</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pt-BR" sz="1100" b="0" i="0" u="none" strike="noStrike">
                          <a:solidFill>
                            <a:srgbClr val="000000"/>
                          </a:solidFill>
                          <a:latin typeface="+mn-lt"/>
                        </a:rPr>
                        <a:t> </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05498">
                <a:tc vMerge="1">
                  <a:txBody>
                    <a:bodyPr/>
                    <a:lstStyle/>
                    <a:p>
                      <a:endParaRPr lang="pt-BR"/>
                    </a:p>
                  </a:txBody>
                  <a:tcPr/>
                </a:tc>
                <a:tc>
                  <a:txBody>
                    <a:bodyPr/>
                    <a:lstStyle/>
                    <a:p>
                      <a:pPr algn="ctr" fontAlgn="ctr"/>
                      <a:r>
                        <a:rPr lang="pt-BR" sz="1100" b="0" i="0" u="none" strike="noStrike">
                          <a:solidFill>
                            <a:srgbClr val="0000CC"/>
                          </a:solidFill>
                          <a:latin typeface="+mn-lt"/>
                        </a:rPr>
                        <a:t>5</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Tratar adequadamente e em tempo oportuno as gestantes com sífilis levando em consideração as intervenções imediatas para enfrentamento da epidemia</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pt-BR" sz="1100" b="0" i="0" u="none" strike="noStrike">
                          <a:solidFill>
                            <a:srgbClr val="000000"/>
                          </a:solidFill>
                          <a:latin typeface="+mn-lt"/>
                        </a:rPr>
                        <a:t> </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3535">
                <a:tc vMerge="1">
                  <a:txBody>
                    <a:bodyPr/>
                    <a:lstStyle/>
                    <a:p>
                      <a:endParaRPr lang="pt-BR"/>
                    </a:p>
                  </a:txBody>
                  <a:tcPr/>
                </a:tc>
                <a:tc>
                  <a:txBody>
                    <a:bodyPr/>
                    <a:lstStyle/>
                    <a:p>
                      <a:pPr algn="ctr" fontAlgn="ctr"/>
                      <a:r>
                        <a:rPr lang="pt-BR" sz="1100" b="0" i="0" u="none" strike="noStrike">
                          <a:solidFill>
                            <a:srgbClr val="0000CC"/>
                          </a:solidFill>
                          <a:latin typeface="+mn-lt"/>
                        </a:rPr>
                        <a:t>6</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Notificar casos de Sífilis em Gestantes e seus parceiros sexuais</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pt-BR" sz="1100" b="0" i="0" u="none" strike="noStrike">
                          <a:solidFill>
                            <a:srgbClr val="000000"/>
                          </a:solidFill>
                          <a:latin typeface="+mn-lt"/>
                        </a:rPr>
                        <a:t> </a:t>
                      </a:r>
                    </a:p>
                  </a:txBody>
                  <a:tcPr marL="4224" marR="4224" marT="42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3535">
                <a:tc vMerge="1">
                  <a:txBody>
                    <a:bodyPr/>
                    <a:lstStyle/>
                    <a:p>
                      <a:endParaRPr lang="pt-BR"/>
                    </a:p>
                  </a:txBody>
                  <a:tcPr/>
                </a:tc>
                <a:tc>
                  <a:txBody>
                    <a:bodyPr/>
                    <a:lstStyle/>
                    <a:p>
                      <a:pPr algn="ctr" fontAlgn="ctr"/>
                      <a:r>
                        <a:rPr lang="pt-BR" sz="1100" b="0" i="0" u="none" strike="noStrike">
                          <a:solidFill>
                            <a:srgbClr val="0000CC"/>
                          </a:solidFill>
                          <a:latin typeface="+mn-lt"/>
                        </a:rPr>
                        <a:t>7</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Notificar casos de Sífilis Congênita e acompanhar até 18 meses de acordo com protocolo vigente</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pt-BR" sz="1100" b="0" i="0" u="none" strike="noStrike">
                          <a:solidFill>
                            <a:srgbClr val="000000"/>
                          </a:solidFill>
                          <a:latin typeface="+mn-lt"/>
                        </a:rPr>
                        <a:t> </a:t>
                      </a:r>
                    </a:p>
                  </a:txBody>
                  <a:tcPr marL="4224" marR="4224" marT="42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3535">
                <a:tc vMerge="1">
                  <a:txBody>
                    <a:bodyPr/>
                    <a:lstStyle/>
                    <a:p>
                      <a:endParaRPr lang="pt-BR"/>
                    </a:p>
                  </a:txBody>
                  <a:tcPr/>
                </a:tc>
                <a:tc>
                  <a:txBody>
                    <a:bodyPr/>
                    <a:lstStyle/>
                    <a:p>
                      <a:pPr algn="ctr" fontAlgn="ctr"/>
                      <a:r>
                        <a:rPr lang="pt-BR" sz="1100" b="0" i="0" u="none" strike="noStrike">
                          <a:solidFill>
                            <a:srgbClr val="0000CC"/>
                          </a:solidFill>
                          <a:latin typeface="+mn-lt"/>
                        </a:rPr>
                        <a:t>8</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Implementar no Plano Municipal ações específicas para fortalecer o cuidado integral dos menores com sífilis congênita</a:t>
                      </a:r>
                    </a:p>
                  </a:txBody>
                  <a:tcPr marL="4224" marR="4224" marT="42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pt-BR" sz="1100" b="0" i="0" u="none" strike="noStrike" dirty="0">
                          <a:solidFill>
                            <a:srgbClr val="000000"/>
                          </a:solidFill>
                          <a:latin typeface="+mn-lt"/>
                        </a:rPr>
                        <a:t> </a:t>
                      </a:r>
                    </a:p>
                  </a:txBody>
                  <a:tcPr marL="4224" marR="4224" marT="42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06" y="642918"/>
            <a:ext cx="8929718" cy="357190"/>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ctr" fontAlgn="ctr"/>
            <a:r>
              <a:rPr lang="pt-BR" sz="1900" b="1" dirty="0" smtClean="0"/>
              <a:t> </a:t>
            </a:r>
            <a:r>
              <a:rPr lang="pt-BR" sz="1200" b="1" dirty="0" smtClean="0"/>
              <a:t>ATIVIDADES SUGERIDAS AOS MUNICIPIOS PACTUAREM NA CIR PARA AUXILIAR NO ALCANCE DA META</a:t>
            </a:r>
            <a:r>
              <a:rPr lang="pt-BR" sz="1200" dirty="0" smtClean="0"/>
              <a:t> </a:t>
            </a:r>
            <a:endParaRPr lang="pt-BR" sz="1200" b="1" dirty="0">
              <a:solidFill>
                <a:srgbClr val="000000"/>
              </a:solidFill>
            </a:endParaRPr>
          </a:p>
        </p:txBody>
      </p:sp>
      <p:graphicFrame>
        <p:nvGraphicFramePr>
          <p:cNvPr id="5" name="Tabela 4"/>
          <p:cNvGraphicFramePr>
            <a:graphicFrameLocks noGrp="1"/>
          </p:cNvGraphicFramePr>
          <p:nvPr>
            <p:extLst>
              <p:ext uri="{D42A27DB-BD31-4B8C-83A1-F6EECF244321}">
                <p14:modId xmlns:p14="http://schemas.microsoft.com/office/powerpoint/2010/main" val="210155112"/>
              </p:ext>
            </p:extLst>
          </p:nvPr>
        </p:nvGraphicFramePr>
        <p:xfrm>
          <a:off x="142844" y="1071532"/>
          <a:ext cx="8858312" cy="5216563"/>
        </p:xfrm>
        <a:graphic>
          <a:graphicData uri="http://schemas.openxmlformats.org/drawingml/2006/table">
            <a:tbl>
              <a:tblPr/>
              <a:tblGrid>
                <a:gridCol w="642942"/>
                <a:gridCol w="428628"/>
                <a:gridCol w="7073150"/>
                <a:gridCol w="713592"/>
              </a:tblGrid>
              <a:tr h="154568">
                <a:tc gridSpan="4">
                  <a:txBody>
                    <a:bodyPr/>
                    <a:lstStyle/>
                    <a:p>
                      <a:pPr algn="ctr" fontAlgn="ctr"/>
                      <a:r>
                        <a:rPr lang="pt-BR" sz="1100" b="1" i="0" u="none" strike="noStrike" dirty="0">
                          <a:solidFill>
                            <a:srgbClr val="000000"/>
                          </a:solidFill>
                          <a:latin typeface="Calibri" pitchFamily="34" charset="0"/>
                          <a:cs typeface="Calibri" pitchFamily="34" charset="0"/>
                        </a:rPr>
                        <a:t>Indicador 9: Número de casos novos de </a:t>
                      </a:r>
                      <a:r>
                        <a:rPr lang="pt-BR" sz="1100" b="1" i="0" u="none" strike="noStrike" dirty="0" err="1">
                          <a:solidFill>
                            <a:srgbClr val="000000"/>
                          </a:solidFill>
                          <a:latin typeface="Calibri" pitchFamily="34" charset="0"/>
                          <a:cs typeface="Calibri" pitchFamily="34" charset="0"/>
                        </a:rPr>
                        <a:t>Aids</a:t>
                      </a:r>
                      <a:r>
                        <a:rPr lang="pt-BR" sz="1100" b="1" i="0" u="none" strike="noStrike" dirty="0">
                          <a:solidFill>
                            <a:srgbClr val="000000"/>
                          </a:solidFill>
                          <a:latin typeface="Calibri" pitchFamily="34" charset="0"/>
                          <a:cs typeface="Calibri" pitchFamily="34" charset="0"/>
                        </a:rPr>
                        <a:t> em menores de 5 anos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112931">
                <a:tc rowSpan="10">
                  <a:txBody>
                    <a:bodyPr/>
                    <a:lstStyle/>
                    <a:p>
                      <a:pPr algn="ctr" fontAlgn="ctr"/>
                      <a:r>
                        <a:rPr lang="pt-BR" sz="1100" b="1" i="0" u="none" strike="noStrike">
                          <a:solidFill>
                            <a:srgbClr val="000000"/>
                          </a:solidFill>
                          <a:latin typeface="Calibri" pitchFamily="34" charset="0"/>
                          <a:cs typeface="Calibri" pitchFamily="34" charset="0"/>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900" b="1" i="0" u="none" strike="noStrike" dirty="0">
                          <a:solidFill>
                            <a:srgbClr val="000000"/>
                          </a:solidFill>
                          <a:latin typeface="Calibri" pitchFamily="34" charset="0"/>
                          <a:cs typeface="Calibri" pitchFamily="34" charset="0"/>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900" b="1" i="0" u="none" strike="noStrike" dirty="0" smtClean="0">
                          <a:solidFill>
                            <a:srgbClr val="000000"/>
                          </a:solidFill>
                          <a:latin typeface="Calibri" pitchFamily="34" charset="0"/>
                          <a:cs typeface="Calibri" pitchFamily="34" charset="0"/>
                        </a:rPr>
                        <a:t>Ministério </a:t>
                      </a:r>
                      <a:r>
                        <a:rPr lang="pt-BR" sz="900" b="1" i="0" u="none" strike="noStrike" dirty="0">
                          <a:solidFill>
                            <a:srgbClr val="000000"/>
                          </a:solidFill>
                          <a:latin typeface="Calibri" pitchFamily="34" charset="0"/>
                          <a:cs typeface="Calibri" pitchFamily="34" charset="0"/>
                        </a:rPr>
                        <a:t>da </a:t>
                      </a:r>
                      <a:r>
                        <a:rPr lang="pt-BR" sz="900" b="1" i="0" u="none" strike="noStrike" dirty="0" smtClean="0">
                          <a:solidFill>
                            <a:srgbClr val="000000"/>
                          </a:solidFill>
                          <a:latin typeface="Calibri" pitchFamily="34" charset="0"/>
                          <a:cs typeface="Calibri" pitchFamily="34" charset="0"/>
                        </a:rPr>
                        <a:t>Saúde</a:t>
                      </a:r>
                      <a:r>
                        <a:rPr lang="pt-BR" sz="900" b="1" i="0" u="none" strike="noStrike" baseline="0" dirty="0" smtClean="0">
                          <a:solidFill>
                            <a:srgbClr val="000000"/>
                          </a:solidFill>
                          <a:latin typeface="Calibri" pitchFamily="34" charset="0"/>
                          <a:cs typeface="Calibri" pitchFamily="34" charset="0"/>
                        </a:rPr>
                        <a:t> - </a:t>
                      </a:r>
                      <a:r>
                        <a:rPr lang="pt-BR" sz="900" b="1" i="0" u="none" strike="noStrike" dirty="0" smtClean="0">
                          <a:solidFill>
                            <a:srgbClr val="000000"/>
                          </a:solidFill>
                          <a:latin typeface="Calibri" pitchFamily="34" charset="0"/>
                          <a:cs typeface="Calibri" pitchFamily="34" charset="0"/>
                        </a:rPr>
                        <a:t>Atividades </a:t>
                      </a:r>
                      <a:r>
                        <a:rPr lang="pt-BR" sz="900" b="1" i="0" u="none" strike="noStrike" dirty="0">
                          <a:solidFill>
                            <a:srgbClr val="000000"/>
                          </a:solidFill>
                          <a:latin typeface="Calibri" pitchFamily="34" charset="0"/>
                          <a:cs typeface="Calibri" pitchFamily="34" charset="0"/>
                        </a:rPr>
                        <a:t>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54568">
                <a:tc vMerge="1">
                  <a:txBody>
                    <a:bodyPr/>
                    <a:lstStyle/>
                    <a:p>
                      <a:endParaRPr lang="pt-BR"/>
                    </a:p>
                  </a:txBody>
                  <a:tcPr/>
                </a:tc>
                <a:tc>
                  <a:txBody>
                    <a:bodyPr/>
                    <a:lstStyle/>
                    <a:p>
                      <a:pPr algn="ctr" fontAlgn="ctr"/>
                      <a:r>
                        <a:rPr lang="pt-BR" sz="900" b="0" i="0" u="none" strike="noStrike" dirty="0">
                          <a:solidFill>
                            <a:srgbClr val="000000"/>
                          </a:solidFill>
                          <a:latin typeface="Calibri" pitchFamily="34" charset="0"/>
                          <a:cs typeface="Calibri" pitchFamily="34" charset="0"/>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900" b="0" i="0" u="none" strike="noStrike" dirty="0">
                          <a:solidFill>
                            <a:srgbClr val="000000"/>
                          </a:solidFill>
                          <a:latin typeface="Calibri" pitchFamily="34" charset="0"/>
                          <a:cs typeface="Calibri" pitchFamily="34" charset="0"/>
                        </a:rPr>
                        <a:t>Propor políticas públicas voltadas para a redução de infecções sexualmente transmissíveis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79768">
                <a:tc vMerge="1">
                  <a:txBody>
                    <a:bodyPr/>
                    <a:lstStyle/>
                    <a:p>
                      <a:endParaRPr lang="pt-BR"/>
                    </a:p>
                  </a:txBody>
                  <a:tcPr/>
                </a:tc>
                <a:tc>
                  <a:txBody>
                    <a:bodyPr/>
                    <a:lstStyle/>
                    <a:p>
                      <a:pPr algn="ctr" fontAlgn="ctr"/>
                      <a:r>
                        <a:rPr lang="pt-BR" sz="900" b="0" i="0" u="none" strike="noStrike" dirty="0">
                          <a:solidFill>
                            <a:srgbClr val="000000"/>
                          </a:solidFill>
                          <a:latin typeface="Calibri" pitchFamily="34" charset="0"/>
                          <a:cs typeface="Calibri" pitchFamily="34" charset="0"/>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900" b="0" i="0" u="none" strike="noStrike" dirty="0">
                          <a:solidFill>
                            <a:srgbClr val="000000"/>
                          </a:solidFill>
                          <a:latin typeface="Calibri" pitchFamily="34" charset="0"/>
                          <a:cs typeface="Calibri" pitchFamily="34" charset="0"/>
                        </a:rPr>
                        <a:t>Elaborar e disponibilizar normativas técnico-científicas orientadoras para o desenvolvimento das ações voltadas para a redução de infecções sexualmente transmissíveis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568">
                <a:tc vMerge="1">
                  <a:txBody>
                    <a:bodyPr/>
                    <a:lstStyle/>
                    <a:p>
                      <a:endParaRPr lang="pt-BR"/>
                    </a:p>
                  </a:txBody>
                  <a:tcPr/>
                </a:tc>
                <a:tc>
                  <a:txBody>
                    <a:bodyPr/>
                    <a:lstStyle/>
                    <a:p>
                      <a:pPr algn="ctr" fontAlgn="ctr"/>
                      <a:r>
                        <a:rPr lang="pt-BR" sz="900" b="0" i="0" u="none" strike="noStrike">
                          <a:solidFill>
                            <a:srgbClr val="000000"/>
                          </a:solidFill>
                          <a:latin typeface="Calibri" pitchFamily="34" charset="0"/>
                          <a:cs typeface="Calibri" pitchFamily="34" charset="0"/>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900" b="0" i="0" u="none" strike="noStrike" dirty="0">
                          <a:solidFill>
                            <a:srgbClr val="000000"/>
                          </a:solidFill>
                          <a:latin typeface="Calibri" pitchFamily="34" charset="0"/>
                          <a:cs typeface="Calibri" pitchFamily="34" charset="0"/>
                        </a:rPr>
                        <a:t>Prestar apoio técnico a estados e municípios no desenvolvimento de ações voltadas para a redução de infecções sexualmente transmissíveis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568">
                <a:tc vMerge="1">
                  <a:txBody>
                    <a:bodyPr/>
                    <a:lstStyle/>
                    <a:p>
                      <a:endParaRPr lang="pt-BR"/>
                    </a:p>
                  </a:txBody>
                  <a:tcPr/>
                </a:tc>
                <a:tc>
                  <a:txBody>
                    <a:bodyPr/>
                    <a:lstStyle/>
                    <a:p>
                      <a:pPr algn="ctr" fontAlgn="ctr"/>
                      <a:r>
                        <a:rPr lang="pt-BR" sz="900" b="0" i="0" u="none" strike="noStrike">
                          <a:solidFill>
                            <a:srgbClr val="000000"/>
                          </a:solidFill>
                          <a:latin typeface="Calibri" pitchFamily="34" charset="0"/>
                          <a:cs typeface="Calibri" pitchFamily="34" charset="0"/>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900" b="0" i="0" u="none" strike="noStrike" dirty="0">
                          <a:solidFill>
                            <a:srgbClr val="000000"/>
                          </a:solidFill>
                          <a:latin typeface="Calibri" pitchFamily="34" charset="0"/>
                          <a:cs typeface="Calibri" pitchFamily="34" charset="0"/>
                        </a:rPr>
                        <a:t>Financiar, com estados e municípios, as ações de Vigilância em Saúde voltadas para a redução das infecções sexualmente transmissíveis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568">
                <a:tc vMerge="1">
                  <a:txBody>
                    <a:bodyPr/>
                    <a:lstStyle/>
                    <a:p>
                      <a:endParaRPr lang="pt-BR"/>
                    </a:p>
                  </a:txBody>
                  <a:tcPr/>
                </a:tc>
                <a:tc>
                  <a:txBody>
                    <a:bodyPr/>
                    <a:lstStyle/>
                    <a:p>
                      <a:pPr algn="ctr" fontAlgn="ctr"/>
                      <a:r>
                        <a:rPr lang="pt-BR" sz="900" b="0" i="0" u="none" strike="noStrike">
                          <a:solidFill>
                            <a:srgbClr val="000000"/>
                          </a:solidFill>
                          <a:latin typeface="Calibri" pitchFamily="34" charset="0"/>
                          <a:cs typeface="Calibri" pitchFamily="34" charset="0"/>
                        </a:rPr>
                        <a:t>5</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900" b="0" i="0" u="none" strike="noStrike" dirty="0">
                          <a:solidFill>
                            <a:srgbClr val="000000"/>
                          </a:solidFill>
                          <a:latin typeface="Calibri" pitchFamily="34" charset="0"/>
                          <a:cs typeface="Calibri" pitchFamily="34" charset="0"/>
                        </a:rPr>
                        <a:t>Realizar estudos sobre as infecções sexualmente transmissíveis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568">
                <a:tc vMerge="1">
                  <a:txBody>
                    <a:bodyPr/>
                    <a:lstStyle/>
                    <a:p>
                      <a:endParaRPr lang="pt-BR"/>
                    </a:p>
                  </a:txBody>
                  <a:tcPr/>
                </a:tc>
                <a:tc>
                  <a:txBody>
                    <a:bodyPr/>
                    <a:lstStyle/>
                    <a:p>
                      <a:pPr algn="ctr" fontAlgn="ctr"/>
                      <a:r>
                        <a:rPr lang="pt-BR" sz="900" b="0" i="0" u="none" strike="noStrike">
                          <a:solidFill>
                            <a:srgbClr val="000000"/>
                          </a:solidFill>
                          <a:latin typeface="Calibri" pitchFamily="34" charset="0"/>
                          <a:cs typeface="Calibri" pitchFamily="34" charset="0"/>
                        </a:rPr>
                        <a:t>6</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900" b="0" i="0" u="none" strike="noStrike" dirty="0">
                          <a:solidFill>
                            <a:srgbClr val="000000"/>
                          </a:solidFill>
                          <a:latin typeface="Calibri" pitchFamily="34" charset="0"/>
                          <a:cs typeface="Calibri" pitchFamily="34" charset="0"/>
                        </a:rPr>
                        <a:t>Gerenciar sistemas de informação voltados à Vigilância em Saúde</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568">
                <a:tc vMerge="1">
                  <a:txBody>
                    <a:bodyPr/>
                    <a:lstStyle/>
                    <a:p>
                      <a:endParaRPr lang="pt-BR"/>
                    </a:p>
                  </a:txBody>
                  <a:tcPr/>
                </a:tc>
                <a:tc>
                  <a:txBody>
                    <a:bodyPr/>
                    <a:lstStyle/>
                    <a:p>
                      <a:pPr algn="ctr" fontAlgn="ctr"/>
                      <a:r>
                        <a:rPr lang="pt-BR" sz="900" b="0" i="0" u="none" strike="noStrike">
                          <a:solidFill>
                            <a:srgbClr val="000000"/>
                          </a:solidFill>
                          <a:latin typeface="Calibri" pitchFamily="34" charset="0"/>
                          <a:cs typeface="Calibri" pitchFamily="34" charset="0"/>
                        </a:rPr>
                        <a:t>7</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900" b="0" i="0" u="none" strike="noStrike" dirty="0">
                          <a:solidFill>
                            <a:srgbClr val="000000"/>
                          </a:solidFill>
                          <a:latin typeface="Calibri" pitchFamily="34" charset="0"/>
                          <a:cs typeface="Calibri" pitchFamily="34" charset="0"/>
                        </a:rPr>
                        <a:t>Disponibilizar os insumos necessários à prevenção, diagnóstico e tratamento das infecções sexualmente transmissíveis para as secretarias estaduais de Saúde</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568">
                <a:tc vMerge="1">
                  <a:txBody>
                    <a:bodyPr/>
                    <a:lstStyle/>
                    <a:p>
                      <a:endParaRPr lang="pt-BR"/>
                    </a:p>
                  </a:txBody>
                  <a:tcPr/>
                </a:tc>
                <a:tc>
                  <a:txBody>
                    <a:bodyPr/>
                    <a:lstStyle/>
                    <a:p>
                      <a:pPr algn="ctr" fontAlgn="ctr"/>
                      <a:r>
                        <a:rPr lang="pt-BR" sz="900" b="0" i="0" u="none" strike="noStrike">
                          <a:solidFill>
                            <a:srgbClr val="000000"/>
                          </a:solidFill>
                          <a:latin typeface="Calibri" pitchFamily="34" charset="0"/>
                          <a:cs typeface="Calibri" pitchFamily="34" charset="0"/>
                        </a:rPr>
                        <a:t>8</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900" b="0" i="0" u="none" strike="noStrike" dirty="0">
                          <a:solidFill>
                            <a:srgbClr val="000000"/>
                          </a:solidFill>
                          <a:latin typeface="Calibri" pitchFamily="34" charset="0"/>
                          <a:cs typeface="Calibri" pitchFamily="34" charset="0"/>
                        </a:rPr>
                        <a:t>Disponibilizar informações sobre infecções sexualmente transmissíveis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568">
                <a:tc vMerge="1">
                  <a:txBody>
                    <a:bodyPr/>
                    <a:lstStyle/>
                    <a:p>
                      <a:endParaRPr lang="pt-BR"/>
                    </a:p>
                  </a:txBody>
                  <a:tcPr/>
                </a:tc>
                <a:tc>
                  <a:txBody>
                    <a:bodyPr/>
                    <a:lstStyle/>
                    <a:p>
                      <a:pPr algn="ctr" fontAlgn="ctr"/>
                      <a:r>
                        <a:rPr lang="pt-BR" sz="900" b="0" i="0" u="none" strike="noStrike">
                          <a:solidFill>
                            <a:srgbClr val="000000"/>
                          </a:solidFill>
                          <a:latin typeface="Calibri" pitchFamily="34" charset="0"/>
                          <a:cs typeface="Calibri" pitchFamily="34" charset="0"/>
                        </a:rPr>
                        <a:t>9</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900" b="0" i="0" u="none" strike="noStrike" dirty="0">
                          <a:solidFill>
                            <a:srgbClr val="000000"/>
                          </a:solidFill>
                          <a:latin typeface="Calibri" pitchFamily="34" charset="0"/>
                          <a:cs typeface="Calibri" pitchFamily="34" charset="0"/>
                        </a:rPr>
                        <a:t>Promover ações de educação permanente no âmbito da Vigilância em Saúde</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42913">
                <a:tc rowSpan="5">
                  <a:txBody>
                    <a:bodyPr/>
                    <a:lstStyle/>
                    <a:p>
                      <a:pPr algn="ctr" fontAlgn="ctr"/>
                      <a:r>
                        <a:rPr lang="pt-BR" sz="1100" b="1" i="0" u="none" strike="noStrike">
                          <a:solidFill>
                            <a:srgbClr val="000000"/>
                          </a:solidFill>
                          <a:latin typeface="Calibri" pitchFamily="34" charset="0"/>
                          <a:cs typeface="Calibri" pitchFamily="34" charset="0"/>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900" b="1" i="0" u="none" strike="noStrike">
                          <a:solidFill>
                            <a:srgbClr val="000000"/>
                          </a:solidFill>
                          <a:latin typeface="Calibri" pitchFamily="34" charset="0"/>
                          <a:cs typeface="Calibri" pitchFamily="34" charset="0"/>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900" b="1" i="0" u="none" strike="noStrike" dirty="0">
                          <a:solidFill>
                            <a:srgbClr val="000000"/>
                          </a:solidFill>
                          <a:latin typeface="Calibri" pitchFamily="34" charset="0"/>
                          <a:cs typeface="Calibri" pitchFamily="34" charset="0"/>
                        </a:rPr>
                        <a:t>Secretaria Estadual de </a:t>
                      </a:r>
                      <a:r>
                        <a:rPr lang="pt-BR" sz="900" b="1" i="0" u="none" strike="noStrike" dirty="0" smtClean="0">
                          <a:solidFill>
                            <a:srgbClr val="000000"/>
                          </a:solidFill>
                          <a:latin typeface="Calibri" pitchFamily="34" charset="0"/>
                          <a:cs typeface="Calibri" pitchFamily="34" charset="0"/>
                        </a:rPr>
                        <a:t>Saúde</a:t>
                      </a:r>
                      <a:r>
                        <a:rPr lang="pt-BR" sz="900" b="1" i="0" u="none" strike="noStrike" baseline="0" dirty="0" smtClean="0">
                          <a:solidFill>
                            <a:srgbClr val="000000"/>
                          </a:solidFill>
                          <a:latin typeface="Calibri" pitchFamily="34" charset="0"/>
                          <a:cs typeface="Calibri" pitchFamily="34" charset="0"/>
                        </a:rPr>
                        <a:t> - </a:t>
                      </a:r>
                      <a:r>
                        <a:rPr lang="pt-BR" sz="900" b="1" i="0" u="none" strike="noStrike" dirty="0" smtClean="0">
                          <a:solidFill>
                            <a:srgbClr val="000000"/>
                          </a:solidFill>
                          <a:latin typeface="Calibri" pitchFamily="34" charset="0"/>
                          <a:cs typeface="Calibri" pitchFamily="34" charset="0"/>
                        </a:rPr>
                        <a:t>Atividades </a:t>
                      </a:r>
                      <a:r>
                        <a:rPr lang="pt-BR" sz="900" b="1" i="0" u="none" strike="noStrike" dirty="0">
                          <a:solidFill>
                            <a:srgbClr val="000000"/>
                          </a:solidFill>
                          <a:latin typeface="Calibri" pitchFamily="34" charset="0"/>
                          <a:cs typeface="Calibri" pitchFamily="34" charset="0"/>
                        </a:rPr>
                        <a:t>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54568">
                <a:tc vMerge="1">
                  <a:txBody>
                    <a:bodyPr/>
                    <a:lstStyle/>
                    <a:p>
                      <a:endParaRPr lang="pt-BR"/>
                    </a:p>
                  </a:txBody>
                  <a:tcPr/>
                </a:tc>
                <a:tc>
                  <a:txBody>
                    <a:bodyPr/>
                    <a:lstStyle/>
                    <a:p>
                      <a:pPr algn="ctr" fontAlgn="ctr"/>
                      <a:r>
                        <a:rPr lang="pt-BR" sz="900" b="0" i="0" u="none" strike="noStrike">
                          <a:solidFill>
                            <a:srgbClr val="000000"/>
                          </a:solidFill>
                          <a:latin typeface="Calibri" pitchFamily="34" charset="0"/>
                          <a:cs typeface="Calibri" pitchFamily="34" charset="0"/>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900" b="0" i="0" u="none" strike="noStrike" dirty="0">
                          <a:solidFill>
                            <a:srgbClr val="000000"/>
                          </a:solidFill>
                          <a:latin typeface="Calibri" pitchFamily="34" charset="0"/>
                          <a:cs typeface="Calibri" pitchFamily="34" charset="0"/>
                        </a:rPr>
                        <a:t>Prover e gerenciar medicamentos de infecções oportunistas para pessoas vivendo com HIV/AIDS e fórmula infantil para crianças expostas ao HIV</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79768">
                <a:tc vMerge="1">
                  <a:txBody>
                    <a:bodyPr/>
                    <a:lstStyle/>
                    <a:p>
                      <a:endParaRPr lang="pt-BR"/>
                    </a:p>
                  </a:txBody>
                  <a:tcPr/>
                </a:tc>
                <a:tc>
                  <a:txBody>
                    <a:bodyPr/>
                    <a:lstStyle/>
                    <a:p>
                      <a:pPr algn="ctr" fontAlgn="ctr"/>
                      <a:r>
                        <a:rPr lang="pt-BR" sz="900" b="0" i="0" u="none" strike="noStrike">
                          <a:solidFill>
                            <a:srgbClr val="000000"/>
                          </a:solidFill>
                          <a:latin typeface="Calibri" pitchFamily="34" charset="0"/>
                          <a:cs typeface="Calibri" pitchFamily="34" charset="0"/>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900" b="0" i="0" u="none" strike="noStrike" dirty="0">
                          <a:solidFill>
                            <a:srgbClr val="000000"/>
                          </a:solidFill>
                          <a:latin typeface="Calibri" pitchFamily="34" charset="0"/>
                          <a:cs typeface="Calibri" pitchFamily="34" charset="0"/>
                        </a:rPr>
                        <a:t>Promover a elaboração e a implementação de normas e protocolos de tratamento e de linhas de cuidados para as IST, HIV/AIDS e hepatites virais na rede de serviços;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568">
                <a:tc vMerge="1">
                  <a:txBody>
                    <a:bodyPr/>
                    <a:lstStyle/>
                    <a:p>
                      <a:endParaRPr lang="pt-BR"/>
                    </a:p>
                  </a:txBody>
                  <a:tcPr/>
                </a:tc>
                <a:tc>
                  <a:txBody>
                    <a:bodyPr/>
                    <a:lstStyle/>
                    <a:p>
                      <a:pPr algn="ctr" fontAlgn="ctr"/>
                      <a:r>
                        <a:rPr lang="pt-BR" sz="900" b="0" i="0" u="none" strike="noStrike">
                          <a:solidFill>
                            <a:srgbClr val="000000"/>
                          </a:solidFill>
                          <a:latin typeface="Calibri" pitchFamily="34" charset="0"/>
                          <a:cs typeface="Calibri" pitchFamily="34" charset="0"/>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900" b="0" i="0" u="none" strike="noStrike" dirty="0">
                          <a:solidFill>
                            <a:srgbClr val="000000"/>
                          </a:solidFill>
                          <a:latin typeface="Calibri" pitchFamily="34" charset="0"/>
                          <a:cs typeface="Calibri" pitchFamily="34" charset="0"/>
                        </a:rPr>
                        <a:t>Disponibilizar os insumos necessários para prevenção e diagnóstico do HIV  (Preservativos, testes rápidos)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568">
                <a:tc vMerge="1">
                  <a:txBody>
                    <a:bodyPr/>
                    <a:lstStyle/>
                    <a:p>
                      <a:endParaRPr lang="pt-BR"/>
                    </a:p>
                  </a:txBody>
                  <a:tcPr/>
                </a:tc>
                <a:tc>
                  <a:txBody>
                    <a:bodyPr/>
                    <a:lstStyle/>
                    <a:p>
                      <a:pPr algn="ctr" fontAlgn="ctr"/>
                      <a:r>
                        <a:rPr lang="pt-BR" sz="900" b="0" i="0" u="none" strike="noStrike">
                          <a:solidFill>
                            <a:srgbClr val="000000"/>
                          </a:solidFill>
                          <a:latin typeface="Calibri" pitchFamily="34" charset="0"/>
                          <a:cs typeface="Calibri" pitchFamily="34" charset="0"/>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900" b="0" i="0" u="none" strike="noStrike" dirty="0">
                          <a:solidFill>
                            <a:srgbClr val="000000"/>
                          </a:solidFill>
                          <a:latin typeface="Calibri" pitchFamily="34" charset="0"/>
                          <a:cs typeface="Calibri" pitchFamily="34" charset="0"/>
                        </a:rPr>
                        <a:t>Realizar as ações de vigilância epidemiológica pertinentes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568">
                <a:tc rowSpan="2">
                  <a:txBody>
                    <a:bodyPr/>
                    <a:lstStyle/>
                    <a:p>
                      <a:pPr algn="ctr" fontAlgn="ctr"/>
                      <a:r>
                        <a:rPr lang="pt-BR" sz="800" b="1" i="0" u="none" strike="noStrike" dirty="0">
                          <a:solidFill>
                            <a:srgbClr val="000000"/>
                          </a:solidFill>
                          <a:latin typeface="Calibri" pitchFamily="34" charset="0"/>
                          <a:cs typeface="Calibri" pitchFamily="34" charset="0"/>
                        </a:rPr>
                        <a:t>AÇÃO NA PAS (MUNCÍPIO)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dirty="0">
                          <a:solidFill>
                            <a:srgbClr val="000000"/>
                          </a:solidFill>
                          <a:latin typeface="Calibri" pitchFamily="34" charset="0"/>
                          <a:cs typeface="Calibri" pitchFamily="34" charset="0"/>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dirty="0">
                          <a:solidFill>
                            <a:srgbClr val="000000"/>
                          </a:solidFill>
                          <a:latin typeface="Calibri" pitchFamily="34" charset="0"/>
                          <a:cs typeface="Calibri" pitchFamily="34" charset="0"/>
                        </a:rPr>
                        <a:t>ATIVIDADES ESTRATÉGICAS SUGERIDAS PELA ÁREA TÉCNICA DA SES   AOS MUNICÍPIOS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800" b="1" i="0" u="none" strike="noStrike">
                          <a:solidFill>
                            <a:srgbClr val="000000"/>
                          </a:solidFill>
                          <a:latin typeface="Calibri" pitchFamily="34" charset="0"/>
                          <a:cs typeface="Calibri" pitchFamily="34" charset="0"/>
                        </a:rPr>
                        <a:t>Municipal</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463703">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fontAlgn="ctr"/>
                      <a:r>
                        <a:rPr lang="pt-BR" sz="800" b="1" i="0" u="none" strike="noStrike" dirty="0">
                          <a:solidFill>
                            <a:srgbClr val="000000"/>
                          </a:solidFill>
                          <a:latin typeface="Calibri" pitchFamily="34" charset="0"/>
                          <a:cs typeface="Calibri" pitchFamily="34" charset="0"/>
                        </a:rPr>
                        <a:t>                 (Marque com X as selecionadas)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154568">
                <a:tc rowSpan="7">
                  <a:txBody>
                    <a:bodyPr/>
                    <a:lstStyle/>
                    <a:p>
                      <a:pPr algn="ctr" fontAlgn="ctr"/>
                      <a:r>
                        <a:rPr lang="pt-BR" sz="800" b="0" i="0" u="none" strike="noStrike" dirty="0">
                          <a:solidFill>
                            <a:srgbClr val="000000"/>
                          </a:solidFill>
                          <a:latin typeface="Calibri" pitchFamily="34" charset="0"/>
                          <a:cs typeface="Calibri" pitchFamily="34" charset="0"/>
                        </a:rPr>
                        <a:t>ATENÇÃO -este campo será preenchido pelos </a:t>
                      </a:r>
                      <a:r>
                        <a:rPr lang="pt-BR" sz="800" b="0" i="0" u="none" strike="noStrike" dirty="0" smtClean="0">
                          <a:solidFill>
                            <a:srgbClr val="000000"/>
                          </a:solidFill>
                          <a:latin typeface="Calibri" pitchFamily="34" charset="0"/>
                          <a:cs typeface="Calibri" pitchFamily="34" charset="0"/>
                        </a:rPr>
                        <a:t>municípios </a:t>
                      </a:r>
                      <a:r>
                        <a:rPr lang="pt-BR" sz="800" b="0" i="0" u="none" strike="noStrike" dirty="0">
                          <a:solidFill>
                            <a:srgbClr val="000000"/>
                          </a:solidFill>
                          <a:latin typeface="Calibri" pitchFamily="34" charset="0"/>
                          <a:cs typeface="Calibri" pitchFamily="34" charset="0"/>
                        </a:rPr>
                        <a:t>conforme ação definida na PAS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dirty="0">
                          <a:solidFill>
                            <a:srgbClr val="0000CC"/>
                          </a:solidFill>
                          <a:latin typeface="Calibri" pitchFamily="34" charset="0"/>
                          <a:cs typeface="Calibri" pitchFamily="34" charset="0"/>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a:solidFill>
                            <a:srgbClr val="0000CC"/>
                          </a:solidFill>
                          <a:latin typeface="Calibri" pitchFamily="34" charset="0"/>
                          <a:cs typeface="Calibri" pitchFamily="34" charset="0"/>
                        </a:rPr>
                        <a:t>Aumentar o número de executores de teste rápido na atenção básica</a:t>
                      </a:r>
                    </a:p>
                  </a:txBody>
                  <a:tcPr marL="5195" marR="5195" marT="519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dirty="0">
                          <a:solidFill>
                            <a:srgbClr val="000000"/>
                          </a:solidFill>
                          <a:latin typeface="Calibri" pitchFamily="34" charset="0"/>
                          <a:cs typeface="Calibri" pitchFamily="34" charset="0"/>
                        </a:rPr>
                        <a:t> </a:t>
                      </a:r>
                    </a:p>
                  </a:txBody>
                  <a:tcPr marL="5195" marR="5195" marT="519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9768">
                <a:tc vMerge="1">
                  <a:txBody>
                    <a:bodyPr/>
                    <a:lstStyle/>
                    <a:p>
                      <a:endParaRPr lang="pt-BR"/>
                    </a:p>
                  </a:txBody>
                  <a:tcPr/>
                </a:tc>
                <a:tc>
                  <a:txBody>
                    <a:bodyPr/>
                    <a:lstStyle/>
                    <a:p>
                      <a:pPr algn="ctr" fontAlgn="ctr"/>
                      <a:r>
                        <a:rPr lang="pt-BR" sz="1100" b="0" i="0" u="none" strike="noStrike" dirty="0">
                          <a:solidFill>
                            <a:srgbClr val="0000CC"/>
                          </a:solidFill>
                          <a:latin typeface="Calibri" pitchFamily="34" charset="0"/>
                          <a:cs typeface="Calibri" pitchFamily="34" charset="0"/>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Calibri" pitchFamily="34" charset="0"/>
                          <a:cs typeface="Calibri" pitchFamily="34" charset="0"/>
                        </a:rPr>
                        <a:t>Captar precocemente a gestante para realização do TR para HIV e encaminhar para o SAE (Serviço de Atendimento Especializado) de sua referência para início do tratamento com ARV (</a:t>
                      </a:r>
                      <a:r>
                        <a:rPr lang="pt-BR" sz="1100" b="0" i="0" u="none" strike="noStrike" dirty="0" err="1">
                          <a:solidFill>
                            <a:srgbClr val="0000CC"/>
                          </a:solidFill>
                          <a:latin typeface="Calibri" pitchFamily="34" charset="0"/>
                          <a:cs typeface="Calibri" pitchFamily="34" charset="0"/>
                        </a:rPr>
                        <a:t>Antirretrovirais</a:t>
                      </a:r>
                      <a:r>
                        <a:rPr lang="pt-BR" sz="1100" b="0" i="0" u="none" strike="noStrike" dirty="0">
                          <a:solidFill>
                            <a:srgbClr val="0000CC"/>
                          </a:solidFill>
                          <a:latin typeface="Calibri" pitchFamily="34" charset="0"/>
                          <a:cs typeface="Calibri" pitchFamily="34" charset="0"/>
                        </a:rPr>
                        <a:t>) e manter o acompanhamento na Atenção Básica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dirty="0">
                          <a:solidFill>
                            <a:srgbClr val="000000"/>
                          </a:solidFill>
                          <a:latin typeface="Calibri" pitchFamily="34" charset="0"/>
                          <a:cs typeface="Calibri" pitchFamily="34" charset="0"/>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568">
                <a:tc vMerge="1">
                  <a:txBody>
                    <a:bodyPr/>
                    <a:lstStyle/>
                    <a:p>
                      <a:endParaRPr lang="pt-BR"/>
                    </a:p>
                  </a:txBody>
                  <a:tcPr/>
                </a:tc>
                <a:tc>
                  <a:txBody>
                    <a:bodyPr/>
                    <a:lstStyle/>
                    <a:p>
                      <a:pPr algn="ctr" fontAlgn="ctr"/>
                      <a:r>
                        <a:rPr lang="pt-BR" sz="1100" b="0" i="0" u="none" strike="noStrike">
                          <a:solidFill>
                            <a:srgbClr val="0000CC"/>
                          </a:solidFill>
                          <a:latin typeface="Calibri" pitchFamily="34" charset="0"/>
                          <a:cs typeface="Calibri" pitchFamily="34" charset="0"/>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Calibri" pitchFamily="34" charset="0"/>
                          <a:cs typeface="Calibri" pitchFamily="34" charset="0"/>
                        </a:rPr>
                        <a:t>Realizar testagem rápida para o HIV no pré-natal e no parto de acordo com as normativas vigentes</a:t>
                      </a:r>
                    </a:p>
                  </a:txBody>
                  <a:tcPr marL="5195" marR="5195" marT="519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dirty="0">
                          <a:solidFill>
                            <a:srgbClr val="000000"/>
                          </a:solidFill>
                          <a:latin typeface="Calibri" pitchFamily="34" charset="0"/>
                          <a:cs typeface="Calibri" pitchFamily="34" charset="0"/>
                        </a:rPr>
                        <a:t> </a:t>
                      </a:r>
                    </a:p>
                  </a:txBody>
                  <a:tcPr marL="5195" marR="5195" marT="519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568">
                <a:tc vMerge="1">
                  <a:txBody>
                    <a:bodyPr/>
                    <a:lstStyle/>
                    <a:p>
                      <a:endParaRPr lang="pt-BR"/>
                    </a:p>
                  </a:txBody>
                  <a:tcPr/>
                </a:tc>
                <a:tc>
                  <a:txBody>
                    <a:bodyPr/>
                    <a:lstStyle/>
                    <a:p>
                      <a:pPr algn="ctr" fontAlgn="ctr"/>
                      <a:r>
                        <a:rPr lang="pt-BR" sz="1100" b="0" i="0" u="none" strike="noStrike">
                          <a:solidFill>
                            <a:srgbClr val="0000CC"/>
                          </a:solidFill>
                          <a:latin typeface="Calibri" pitchFamily="34" charset="0"/>
                          <a:cs typeface="Calibri" pitchFamily="34" charset="0"/>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Calibri" pitchFamily="34" charset="0"/>
                          <a:cs typeface="Calibri" pitchFamily="34" charset="0"/>
                        </a:rPr>
                        <a:t>Notificar gestantes infectadas pelo HIV </a:t>
                      </a:r>
                    </a:p>
                  </a:txBody>
                  <a:tcPr marL="5195" marR="5195" marT="519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dirty="0">
                          <a:solidFill>
                            <a:srgbClr val="000000"/>
                          </a:solidFill>
                          <a:latin typeface="Calibri" pitchFamily="34" charset="0"/>
                          <a:cs typeface="Calibri" pitchFamily="34" charset="0"/>
                        </a:rPr>
                        <a:t> </a:t>
                      </a:r>
                    </a:p>
                  </a:txBody>
                  <a:tcPr marL="5195" marR="5195" marT="519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568">
                <a:tc vMerge="1">
                  <a:txBody>
                    <a:bodyPr/>
                    <a:lstStyle/>
                    <a:p>
                      <a:endParaRPr lang="pt-BR"/>
                    </a:p>
                  </a:txBody>
                  <a:tcPr/>
                </a:tc>
                <a:tc>
                  <a:txBody>
                    <a:bodyPr/>
                    <a:lstStyle/>
                    <a:p>
                      <a:pPr algn="ctr" fontAlgn="ctr"/>
                      <a:r>
                        <a:rPr lang="pt-BR" sz="1100" b="0" i="0" u="none" strike="noStrike">
                          <a:solidFill>
                            <a:srgbClr val="0000CC"/>
                          </a:solidFill>
                          <a:latin typeface="Calibri" pitchFamily="34" charset="0"/>
                          <a:cs typeface="Calibri" pitchFamily="34" charset="0"/>
                        </a:rPr>
                        <a:t>5</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Calibri" pitchFamily="34" charset="0"/>
                          <a:cs typeface="Calibri" pitchFamily="34" charset="0"/>
                        </a:rPr>
                        <a:t>Notificar crianças expostas ao HIV</a:t>
                      </a:r>
                    </a:p>
                  </a:txBody>
                  <a:tcPr marL="5195" marR="5195" marT="519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dirty="0">
                          <a:solidFill>
                            <a:srgbClr val="000000"/>
                          </a:solidFill>
                          <a:latin typeface="Calibri" pitchFamily="34" charset="0"/>
                          <a:cs typeface="Calibri" pitchFamily="34" charset="0"/>
                        </a:rPr>
                        <a:t> </a:t>
                      </a:r>
                    </a:p>
                  </a:txBody>
                  <a:tcPr marL="5195" marR="5195" marT="519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568">
                <a:tc vMerge="1">
                  <a:txBody>
                    <a:bodyPr/>
                    <a:lstStyle/>
                    <a:p>
                      <a:endParaRPr lang="pt-BR"/>
                    </a:p>
                  </a:txBody>
                  <a:tcPr/>
                </a:tc>
                <a:tc>
                  <a:txBody>
                    <a:bodyPr/>
                    <a:lstStyle/>
                    <a:p>
                      <a:pPr algn="ctr" fontAlgn="ctr"/>
                      <a:r>
                        <a:rPr lang="pt-BR" sz="1100" b="0" i="0" u="none" strike="noStrike">
                          <a:solidFill>
                            <a:srgbClr val="0000CC"/>
                          </a:solidFill>
                          <a:latin typeface="Calibri" pitchFamily="34" charset="0"/>
                          <a:cs typeface="Calibri" pitchFamily="34" charset="0"/>
                        </a:rPr>
                        <a:t>6</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Calibri" pitchFamily="34" charset="0"/>
                          <a:cs typeface="Calibri" pitchFamily="34" charset="0"/>
                        </a:rPr>
                        <a:t>Realizar ações de profilaxia da transmissão vertical do HIV em gestantes, parturientes de acordo com as normativas vigentes.- AZT INJETÁVEL</a:t>
                      </a:r>
                    </a:p>
                  </a:txBody>
                  <a:tcPr marL="5195" marR="5195" marT="519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00"/>
                          </a:solidFill>
                          <a:latin typeface="Calibri" pitchFamily="34" charset="0"/>
                          <a:cs typeface="Calibri" pitchFamily="34" charset="0"/>
                        </a:rPr>
                        <a:t> </a:t>
                      </a:r>
                    </a:p>
                  </a:txBody>
                  <a:tcPr marL="5195" marR="5195" marT="519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568">
                <a:tc vMerge="1">
                  <a:txBody>
                    <a:bodyPr/>
                    <a:lstStyle/>
                    <a:p>
                      <a:endParaRPr lang="pt-BR"/>
                    </a:p>
                  </a:txBody>
                  <a:tcPr/>
                </a:tc>
                <a:tc>
                  <a:txBody>
                    <a:bodyPr/>
                    <a:lstStyle/>
                    <a:p>
                      <a:pPr algn="ctr" fontAlgn="ctr"/>
                      <a:r>
                        <a:rPr lang="pt-BR" sz="1100" b="0" i="0" u="none" strike="noStrike">
                          <a:solidFill>
                            <a:srgbClr val="0000CC"/>
                          </a:solidFill>
                          <a:latin typeface="Calibri" pitchFamily="34" charset="0"/>
                          <a:cs typeface="Calibri" pitchFamily="34" charset="0"/>
                        </a:rPr>
                        <a:t>7</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Calibri" pitchFamily="34" charset="0"/>
                          <a:cs typeface="Calibri" pitchFamily="34" charset="0"/>
                        </a:rPr>
                        <a:t>Realizar ações de profilaxia da transmissão vertical do HIV  em crianças expostas, de acordo com as normativas vigentes.- AZT XAROPE</a:t>
                      </a:r>
                    </a:p>
                  </a:txBody>
                  <a:tcPr marL="5195" marR="5195" marT="519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00"/>
                          </a:solidFill>
                          <a:latin typeface="Calibri" pitchFamily="34" charset="0"/>
                          <a:cs typeface="Calibri" pitchFamily="34" charset="0"/>
                        </a:rPr>
                        <a:t> </a:t>
                      </a:r>
                    </a:p>
                  </a:txBody>
                  <a:tcPr marL="5195" marR="5195" marT="519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06" y="642918"/>
            <a:ext cx="8929718" cy="357190"/>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ctr" fontAlgn="ctr"/>
            <a:r>
              <a:rPr lang="pt-BR" sz="1900" b="1" dirty="0" smtClean="0"/>
              <a:t> </a:t>
            </a:r>
            <a:r>
              <a:rPr lang="pt-BR" sz="1200" b="1" dirty="0" smtClean="0"/>
              <a:t>ATIVIDADES SUGERIDAS AOS MUNICIPIOS PACTUAREM NA CIR PARA AUXILIAR NO ALCANCE DA META</a:t>
            </a:r>
            <a:r>
              <a:rPr lang="pt-BR" sz="1200" dirty="0" smtClean="0"/>
              <a:t> </a:t>
            </a:r>
            <a:endParaRPr lang="pt-BR" sz="1200" b="1" dirty="0">
              <a:solidFill>
                <a:srgbClr val="000000"/>
              </a:solidFill>
            </a:endParaRPr>
          </a:p>
        </p:txBody>
      </p:sp>
      <p:graphicFrame>
        <p:nvGraphicFramePr>
          <p:cNvPr id="4" name="Tabela 3"/>
          <p:cNvGraphicFramePr>
            <a:graphicFrameLocks noGrp="1"/>
          </p:cNvGraphicFramePr>
          <p:nvPr>
            <p:extLst>
              <p:ext uri="{D42A27DB-BD31-4B8C-83A1-F6EECF244321}">
                <p14:modId xmlns:p14="http://schemas.microsoft.com/office/powerpoint/2010/main" val="394952585"/>
              </p:ext>
            </p:extLst>
          </p:nvPr>
        </p:nvGraphicFramePr>
        <p:xfrm>
          <a:off x="71439" y="1000108"/>
          <a:ext cx="8929717" cy="5685162"/>
        </p:xfrm>
        <a:graphic>
          <a:graphicData uri="http://schemas.openxmlformats.org/drawingml/2006/table">
            <a:tbl>
              <a:tblPr/>
              <a:tblGrid>
                <a:gridCol w="714347"/>
                <a:gridCol w="428628"/>
                <a:gridCol w="7072362"/>
                <a:gridCol w="714380"/>
              </a:tblGrid>
              <a:tr h="184218">
                <a:tc gridSpan="4">
                  <a:txBody>
                    <a:bodyPr/>
                    <a:lstStyle/>
                    <a:p>
                      <a:pPr algn="ctr" fontAlgn="ctr"/>
                      <a:r>
                        <a:rPr lang="pt-BR" sz="1100" b="1" i="0" u="none" strike="noStrike" dirty="0">
                          <a:solidFill>
                            <a:srgbClr val="000000"/>
                          </a:solidFill>
                          <a:latin typeface="+mn-lt"/>
                        </a:rPr>
                        <a:t>Indicador 10: Proporção de análises realizadas em amostras de água para consumo humano quanto aos parâmetros coliformes totais, cloro residual livre e </a:t>
                      </a:r>
                      <a:r>
                        <a:rPr lang="pt-BR" sz="1100" b="1" i="0" u="none" strike="noStrike" dirty="0" err="1">
                          <a:solidFill>
                            <a:srgbClr val="000000"/>
                          </a:solidFill>
                          <a:latin typeface="+mn-lt"/>
                        </a:rPr>
                        <a:t>turbidez</a:t>
                      </a:r>
                      <a:r>
                        <a:rPr lang="pt-BR" sz="1100" b="1" i="0" u="none" strike="noStrike" dirty="0">
                          <a:solidFill>
                            <a:srgbClr val="000000"/>
                          </a:solidFill>
                          <a:latin typeface="+mn-lt"/>
                        </a:rPr>
                        <a:t>.</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333432">
                <a:tc rowSpan="6">
                  <a:txBody>
                    <a:bodyPr/>
                    <a:lstStyle/>
                    <a:p>
                      <a:pPr algn="ctr" fontAlgn="ctr"/>
                      <a:r>
                        <a:rPr lang="pt-BR" sz="1100" b="1"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b"/>
                      <a:r>
                        <a:rPr lang="pt-BR" sz="800" b="1" i="0" u="none" strike="noStrike" dirty="0">
                          <a:solidFill>
                            <a:srgbClr val="000000"/>
                          </a:solidFill>
                          <a:latin typeface="+mn-lt"/>
                        </a:rPr>
                        <a:t>Ord.</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800" b="1" i="0" u="none" strike="noStrike" dirty="0">
                          <a:solidFill>
                            <a:srgbClr val="000000"/>
                          </a:solidFill>
                          <a:latin typeface="+mn-lt"/>
                        </a:rPr>
                        <a:t>Ministério da Saúde</a:t>
                      </a:r>
                      <a:br>
                        <a:rPr lang="pt-BR" sz="800" b="1" i="0" u="none" strike="noStrike" dirty="0">
                          <a:solidFill>
                            <a:srgbClr val="000000"/>
                          </a:solidFill>
                          <a:latin typeface="+mn-lt"/>
                        </a:rPr>
                      </a:br>
                      <a:r>
                        <a:rPr lang="pt-BR" sz="800" b="1" i="0" u="none" strike="noStrike" dirty="0">
                          <a:solidFill>
                            <a:srgbClr val="000000"/>
                          </a:solidFill>
                          <a:latin typeface="+mn-lt"/>
                        </a:rPr>
                        <a:t>Atividades 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84218">
                <a:tc vMerge="1">
                  <a:txBody>
                    <a:bodyPr/>
                    <a:lstStyle/>
                    <a:p>
                      <a:endParaRPr lang="pt-BR"/>
                    </a:p>
                  </a:txBody>
                  <a:tcPr/>
                </a:tc>
                <a:tc>
                  <a:txBody>
                    <a:bodyPr/>
                    <a:lstStyle/>
                    <a:p>
                      <a:pPr algn="ctr" fontAlgn="b"/>
                      <a:r>
                        <a:rPr lang="pt-BR" sz="800" b="0" i="0" u="none" strike="noStrike">
                          <a:solidFill>
                            <a:srgbClr val="000000"/>
                          </a:solidFill>
                          <a:latin typeface="+mn-lt"/>
                        </a:rPr>
                        <a:t>1</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Elaborar e disponibilizar normativas técnicas orientadoras para o desenvolvimento das ações relacionadas à meta e ao indicador.</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84218">
                <a:tc vMerge="1">
                  <a:txBody>
                    <a:bodyPr/>
                    <a:lstStyle/>
                    <a:p>
                      <a:endParaRPr lang="pt-BR"/>
                    </a:p>
                  </a:txBody>
                  <a:tcPr/>
                </a:tc>
                <a:tc>
                  <a:txBody>
                    <a:bodyPr/>
                    <a:lstStyle/>
                    <a:p>
                      <a:pPr algn="ctr" fontAlgn="b"/>
                      <a:r>
                        <a:rPr lang="pt-BR" sz="800" b="0" i="0" u="none" strike="noStrike">
                          <a:solidFill>
                            <a:srgbClr val="000000"/>
                          </a:solidFill>
                          <a:latin typeface="+mn-lt"/>
                        </a:rPr>
                        <a:t>2</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Financiar as ações de Vigilância em Saúde, em parceria com estados e municípios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r>
              <a:tr h="184218">
                <a:tc vMerge="1">
                  <a:txBody>
                    <a:bodyPr/>
                    <a:lstStyle/>
                    <a:p>
                      <a:endParaRPr lang="pt-BR"/>
                    </a:p>
                  </a:txBody>
                  <a:tcPr/>
                </a:tc>
                <a:tc>
                  <a:txBody>
                    <a:bodyPr/>
                    <a:lstStyle/>
                    <a:p>
                      <a:pPr algn="ctr" fontAlgn="b"/>
                      <a:r>
                        <a:rPr lang="pt-BR" sz="800" b="0" i="0" u="none" strike="noStrike">
                          <a:solidFill>
                            <a:srgbClr val="000000"/>
                          </a:solidFill>
                          <a:latin typeface="+mn-lt"/>
                        </a:rPr>
                        <a:t>3</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Prestar apoio técnico a estados e municípios para o desenvolvimento de ações relacionadas à meta e ao indicador (planejamento, monitoramento e avaliação).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84218">
                <a:tc vMerge="1">
                  <a:txBody>
                    <a:bodyPr/>
                    <a:lstStyle/>
                    <a:p>
                      <a:endParaRPr lang="pt-BR"/>
                    </a:p>
                  </a:txBody>
                  <a:tcPr/>
                </a:tc>
                <a:tc>
                  <a:txBody>
                    <a:bodyPr/>
                    <a:lstStyle/>
                    <a:p>
                      <a:pPr algn="ctr" fontAlgn="b"/>
                      <a:r>
                        <a:rPr lang="pt-BR" sz="800" b="0" i="0" u="none" strike="noStrike">
                          <a:solidFill>
                            <a:srgbClr val="000000"/>
                          </a:solidFill>
                          <a:latin typeface="+mn-lt"/>
                        </a:rPr>
                        <a:t>4</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Realizar e disponibilizar dados e informações sobre eventos relacionados à meta e ao indicador.</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84218">
                <a:tc vMerge="1">
                  <a:txBody>
                    <a:bodyPr/>
                    <a:lstStyle/>
                    <a:p>
                      <a:endParaRPr lang="pt-BR"/>
                    </a:p>
                  </a:txBody>
                  <a:tcPr/>
                </a:tc>
                <a:tc>
                  <a:txBody>
                    <a:bodyPr/>
                    <a:lstStyle/>
                    <a:p>
                      <a:pPr algn="ctr" fontAlgn="b"/>
                      <a:r>
                        <a:rPr lang="pt-BR" sz="800" b="0" i="0" u="none" strike="noStrike">
                          <a:solidFill>
                            <a:srgbClr val="000000"/>
                          </a:solidFill>
                          <a:latin typeface="+mn-lt"/>
                        </a:rPr>
                        <a:t>5</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Promover ações de educação permanente, em parceria com estados e municípios, para a implementação de ações relacionadas à meta e ao indicador.</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333432">
                <a:tc rowSpan="4">
                  <a:txBody>
                    <a:bodyPr/>
                    <a:lstStyle/>
                    <a:p>
                      <a:pPr algn="ctr" fontAlgn="ctr"/>
                      <a:r>
                        <a:rPr lang="pt-BR" sz="1100" b="1"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b"/>
                      <a:r>
                        <a:rPr lang="pt-BR" sz="800" b="1" i="0" u="none" strike="noStrike">
                          <a:solidFill>
                            <a:srgbClr val="000000"/>
                          </a:solidFill>
                          <a:latin typeface="+mn-lt"/>
                        </a:rPr>
                        <a:t>Ord.</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800" b="1" i="0" u="none" strike="noStrike" dirty="0">
                          <a:solidFill>
                            <a:srgbClr val="000000"/>
                          </a:solidFill>
                          <a:latin typeface="+mn-lt"/>
                        </a:rPr>
                        <a:t>Secretaria Estadual de Saúde</a:t>
                      </a:r>
                      <a:br>
                        <a:rPr lang="pt-BR" sz="800" b="1" i="0" u="none" strike="noStrike" dirty="0">
                          <a:solidFill>
                            <a:srgbClr val="000000"/>
                          </a:solidFill>
                          <a:latin typeface="+mn-lt"/>
                        </a:rPr>
                      </a:br>
                      <a:r>
                        <a:rPr lang="pt-BR" sz="800" b="1" i="0" u="none" strike="noStrike" dirty="0">
                          <a:solidFill>
                            <a:srgbClr val="000000"/>
                          </a:solidFill>
                          <a:latin typeface="+mn-lt"/>
                        </a:rPr>
                        <a:t>Atividades 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84218">
                <a:tc vMerge="1">
                  <a:txBody>
                    <a:bodyPr/>
                    <a:lstStyle/>
                    <a:p>
                      <a:endParaRPr lang="pt-BR"/>
                    </a:p>
                  </a:txBody>
                  <a:tcPr/>
                </a:tc>
                <a:tc>
                  <a:txBody>
                    <a:bodyPr/>
                    <a:lstStyle/>
                    <a:p>
                      <a:pPr algn="ctr" fontAlgn="b"/>
                      <a:r>
                        <a:rPr lang="pt-BR" sz="800" b="0" i="0" u="none" strike="noStrike">
                          <a:solidFill>
                            <a:srgbClr val="000000"/>
                          </a:solidFill>
                          <a:latin typeface="+mn-lt"/>
                        </a:rPr>
                        <a:t>1</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Assessorar tecnicamente os municípios para o desenvolvimento de ações relacionadas à meta e ao indicador (planejamento, monitoramento e avaliação).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84218">
                <a:tc vMerge="1">
                  <a:txBody>
                    <a:bodyPr/>
                    <a:lstStyle/>
                    <a:p>
                      <a:endParaRPr lang="pt-BR"/>
                    </a:p>
                  </a:txBody>
                  <a:tcPr/>
                </a:tc>
                <a:tc>
                  <a:txBody>
                    <a:bodyPr/>
                    <a:lstStyle/>
                    <a:p>
                      <a:pPr algn="ctr" fontAlgn="b"/>
                      <a:r>
                        <a:rPr lang="pt-BR" sz="800" b="0" i="0" u="none" strike="noStrike">
                          <a:solidFill>
                            <a:srgbClr val="000000"/>
                          </a:solidFill>
                          <a:latin typeface="+mn-lt"/>
                        </a:rPr>
                        <a:t>2</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Promover ações de educação permanente para a implementação de ações relacionadas à meta e ao indicador.</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84218">
                <a:tc vMerge="1">
                  <a:txBody>
                    <a:bodyPr/>
                    <a:lstStyle/>
                    <a:p>
                      <a:endParaRPr lang="pt-BR"/>
                    </a:p>
                  </a:txBody>
                  <a:tcPr/>
                </a:tc>
                <a:tc>
                  <a:txBody>
                    <a:bodyPr/>
                    <a:lstStyle/>
                    <a:p>
                      <a:pPr algn="ctr" fontAlgn="b"/>
                      <a:r>
                        <a:rPr lang="pt-BR" sz="800" b="0" i="0" u="none" strike="noStrike">
                          <a:solidFill>
                            <a:srgbClr val="000000"/>
                          </a:solidFill>
                          <a:latin typeface="+mn-lt"/>
                        </a:rPr>
                        <a:t>3</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Apoio laboratorial do LACEN no envio de kit para coleta de água e análise dos parâmetros básicos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84218">
                <a:tc rowSpan="2">
                  <a:txBody>
                    <a:bodyPr/>
                    <a:lstStyle/>
                    <a:p>
                      <a:pPr algn="ctr" fontAlgn="ctr"/>
                      <a:r>
                        <a:rPr lang="pt-BR" sz="800" b="1" i="0" u="none" strike="noStrike" dirty="0">
                          <a:solidFill>
                            <a:srgbClr val="000000"/>
                          </a:solidFill>
                          <a:latin typeface="+mn-lt"/>
                        </a:rPr>
                        <a:t>AÇÃO NA PAS (MUNCÍPIO)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dirty="0">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dirty="0">
                          <a:solidFill>
                            <a:srgbClr val="000000"/>
                          </a:solidFill>
                          <a:latin typeface="+mn-lt"/>
                        </a:rPr>
                        <a:t>ATIVIDADES ESTRATÉGICAS SUGERIDAS PELA ÁREA TÉCNICA DA SES AOS MUNICÍPIOS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800" b="1" i="0" u="none" strike="noStrike">
                          <a:solidFill>
                            <a:srgbClr val="000000"/>
                          </a:solidFill>
                          <a:latin typeface="+mn-lt"/>
                        </a:rPr>
                        <a:t>Municipal</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368435">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fontAlgn="ctr"/>
                      <a:r>
                        <a:rPr lang="pt-BR" sz="800" b="1" i="0" u="none" strike="noStrike" dirty="0">
                          <a:solidFill>
                            <a:srgbClr val="000000"/>
                          </a:solidFill>
                          <a:latin typeface="+mn-lt"/>
                        </a:rPr>
                        <a:t>(Marque com X as selecionadas)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184218">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dirty="0">
                          <a:solidFill>
                            <a:srgbClr val="0000CC"/>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manter </a:t>
                      </a:r>
                      <a:r>
                        <a:rPr lang="pt-BR" sz="1100" b="0" i="0" u="none" strike="noStrike" dirty="0" smtClean="0">
                          <a:solidFill>
                            <a:srgbClr val="0000CC"/>
                          </a:solidFill>
                          <a:latin typeface="+mn-lt"/>
                        </a:rPr>
                        <a:t>técnico </a:t>
                      </a:r>
                      <a:r>
                        <a:rPr lang="pt-BR" sz="1100" b="0" i="0" u="none" strike="noStrike" dirty="0">
                          <a:solidFill>
                            <a:srgbClr val="0000CC"/>
                          </a:solidFill>
                          <a:latin typeface="+mn-lt"/>
                        </a:rPr>
                        <a:t>capacitado para coleta e solicitação de amostras no GAL</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432">
                <a:tc rowSpan="10">
                  <a:txBody>
                    <a:bodyPr/>
                    <a:lstStyle/>
                    <a:p>
                      <a:pPr algn="ctr" fontAlgn="ctr"/>
                      <a:r>
                        <a:rPr lang="pt-BR" sz="800" b="0" i="0" u="none" strike="noStrike" dirty="0">
                          <a:solidFill>
                            <a:srgbClr val="000000"/>
                          </a:solidFill>
                          <a:latin typeface="+mn-lt"/>
                        </a:rPr>
                        <a:t>ATENÇÃO -este campo será preenchido pelos </a:t>
                      </a:r>
                      <a:r>
                        <a:rPr lang="pt-BR" sz="800" b="0" i="0" u="none" strike="noStrike" dirty="0" smtClean="0">
                          <a:solidFill>
                            <a:srgbClr val="000000"/>
                          </a:solidFill>
                          <a:latin typeface="+mn-lt"/>
                        </a:rPr>
                        <a:t>municípios </a:t>
                      </a:r>
                      <a:r>
                        <a:rPr lang="pt-BR" sz="800" b="0" i="0" u="none" strike="noStrike" dirty="0">
                          <a:solidFill>
                            <a:srgbClr val="000000"/>
                          </a:solidFill>
                          <a:latin typeface="+mn-lt"/>
                        </a:rPr>
                        <a:t>conforme ação definida na PAS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CC"/>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Realizar coleta mensal de amostras de água de acordo com programação de coletas anual definidas pelo LACEN-TO e a avaliar os resultados das análises, para verificar a potabilidade da água de consumo humano</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432">
                <a:tc vMerge="1">
                  <a:txBody>
                    <a:bodyPr/>
                    <a:lstStyle/>
                    <a:p>
                      <a:endParaRPr lang="pt-BR"/>
                    </a:p>
                  </a:txBody>
                  <a:tcPr/>
                </a:tc>
                <a:tc>
                  <a:txBody>
                    <a:bodyPr/>
                    <a:lstStyle/>
                    <a:p>
                      <a:pPr algn="ctr" fontAlgn="ctr"/>
                      <a:r>
                        <a:rPr lang="pt-BR" sz="1100" b="0" i="0" u="none" strike="noStrike">
                          <a:solidFill>
                            <a:srgbClr val="0000CC"/>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Realizar análise de água para o parâmetro Cloro Residual Livre, através de um kit para </a:t>
                      </a:r>
                      <a:r>
                        <a:rPr lang="pt-BR" sz="1100" b="0" i="0" u="none" strike="noStrike" dirty="0" smtClean="0">
                          <a:solidFill>
                            <a:srgbClr val="0000CC"/>
                          </a:solidFill>
                          <a:latin typeface="+mn-lt"/>
                        </a:rPr>
                        <a:t>análise </a:t>
                      </a:r>
                      <a:r>
                        <a:rPr lang="pt-BR" sz="1100" b="0" i="0" u="none" strike="noStrike" dirty="0">
                          <a:solidFill>
                            <a:srgbClr val="0000CC"/>
                          </a:solidFill>
                          <a:latin typeface="+mn-lt"/>
                        </a:rPr>
                        <a:t>de cloro, no momento das coletas das amostras de água de consumo humano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218">
                <a:tc vMerge="1">
                  <a:txBody>
                    <a:bodyPr/>
                    <a:lstStyle/>
                    <a:p>
                      <a:endParaRPr lang="pt-BR"/>
                    </a:p>
                  </a:txBody>
                  <a:tcPr/>
                </a:tc>
                <a:tc>
                  <a:txBody>
                    <a:bodyPr/>
                    <a:lstStyle/>
                    <a:p>
                      <a:pPr algn="ctr" fontAlgn="ctr"/>
                      <a:r>
                        <a:rPr lang="pt-BR" sz="1100" b="0" i="0" u="none" strike="noStrike">
                          <a:solidFill>
                            <a:srgbClr val="0000CC"/>
                          </a:solidFill>
                          <a:latin typeface="+mn-lt"/>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dirty="0">
                          <a:solidFill>
                            <a:srgbClr val="0000CC"/>
                          </a:solidFill>
                          <a:latin typeface="+mn-lt"/>
                        </a:rPr>
                        <a:t>Manter </a:t>
                      </a:r>
                      <a:r>
                        <a:rPr lang="pt-BR" sz="1100" b="0" i="0" u="none" strike="noStrike" dirty="0" smtClean="0">
                          <a:solidFill>
                            <a:srgbClr val="0000CC"/>
                          </a:solidFill>
                          <a:latin typeface="+mn-lt"/>
                        </a:rPr>
                        <a:t>técnico </a:t>
                      </a:r>
                      <a:r>
                        <a:rPr lang="pt-BR" sz="1100" b="0" i="0" u="none" strike="noStrike" dirty="0">
                          <a:solidFill>
                            <a:srgbClr val="0000CC"/>
                          </a:solidFill>
                          <a:latin typeface="+mn-lt"/>
                        </a:rPr>
                        <a:t>capacitado para digitação no SISAGUA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432">
                <a:tc vMerge="1">
                  <a:txBody>
                    <a:bodyPr/>
                    <a:lstStyle/>
                    <a:p>
                      <a:endParaRPr lang="pt-BR"/>
                    </a:p>
                  </a:txBody>
                  <a:tcPr/>
                </a:tc>
                <a:tc>
                  <a:txBody>
                    <a:bodyPr/>
                    <a:lstStyle/>
                    <a:p>
                      <a:pPr algn="ctr" fontAlgn="ctr"/>
                      <a:r>
                        <a:rPr lang="pt-BR" sz="1100" b="0" i="0" u="none" strike="noStrike">
                          <a:solidFill>
                            <a:srgbClr val="0000CC"/>
                          </a:solidFill>
                          <a:latin typeface="+mn-lt"/>
                        </a:rPr>
                        <a:t>5</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Inserir mensalmente no Sistema de Informação de Vigilância da Qualidade da Água - SISAGUA, os resultados de todas as análises de água, realizadas pela vigilância, para sistematização, consolidação dos dados e geração de relatórios.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218">
                <a:tc vMerge="1">
                  <a:txBody>
                    <a:bodyPr/>
                    <a:lstStyle/>
                    <a:p>
                      <a:endParaRPr lang="pt-BR"/>
                    </a:p>
                  </a:txBody>
                  <a:tcPr/>
                </a:tc>
                <a:tc>
                  <a:txBody>
                    <a:bodyPr/>
                    <a:lstStyle/>
                    <a:p>
                      <a:pPr algn="ctr" fontAlgn="ctr"/>
                      <a:r>
                        <a:rPr lang="pt-BR" sz="1100" b="0" i="0" u="none" strike="noStrike" dirty="0">
                          <a:solidFill>
                            <a:srgbClr val="0000CC"/>
                          </a:solidFill>
                          <a:latin typeface="+mn-lt"/>
                        </a:rPr>
                        <a:t>6</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Acompanhar a digitação no SISAGUA através do relatório mensal de "cumprimento da diretriz nacional"</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218">
                <a:tc vMerge="1">
                  <a:txBody>
                    <a:bodyPr/>
                    <a:lstStyle/>
                    <a:p>
                      <a:endParaRPr lang="pt-BR"/>
                    </a:p>
                  </a:txBody>
                  <a:tcPr/>
                </a:tc>
                <a:tc>
                  <a:txBody>
                    <a:bodyPr/>
                    <a:lstStyle/>
                    <a:p>
                      <a:pPr algn="ctr" fontAlgn="ctr"/>
                      <a:r>
                        <a:rPr lang="pt-BR" sz="1100" b="0" i="0" u="none" strike="noStrike" dirty="0">
                          <a:solidFill>
                            <a:srgbClr val="0000CC"/>
                          </a:solidFill>
                          <a:latin typeface="+mn-lt"/>
                        </a:rPr>
                        <a:t>7</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Manter </a:t>
                      </a:r>
                      <a:r>
                        <a:rPr lang="pt-BR" sz="1100" b="0" i="0" u="none" strike="noStrike" dirty="0" smtClean="0">
                          <a:solidFill>
                            <a:srgbClr val="0000CC"/>
                          </a:solidFill>
                          <a:latin typeface="+mn-lt"/>
                        </a:rPr>
                        <a:t>técnico </a:t>
                      </a:r>
                      <a:r>
                        <a:rPr lang="pt-BR" sz="1100" b="0" i="0" u="none" strike="noStrike" dirty="0">
                          <a:solidFill>
                            <a:srgbClr val="0000CC"/>
                          </a:solidFill>
                          <a:latin typeface="+mn-lt"/>
                        </a:rPr>
                        <a:t>capacitado para desenvolver e coordenar as atividade do programa VIGIAGUA</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218">
                <a:tc vMerge="1">
                  <a:txBody>
                    <a:bodyPr/>
                    <a:lstStyle/>
                    <a:p>
                      <a:endParaRPr lang="pt-BR"/>
                    </a:p>
                  </a:txBody>
                  <a:tcPr/>
                </a:tc>
                <a:tc>
                  <a:txBody>
                    <a:bodyPr/>
                    <a:lstStyle/>
                    <a:p>
                      <a:pPr algn="ctr" fontAlgn="ctr"/>
                      <a:r>
                        <a:rPr lang="pt-BR" sz="1100" b="0" i="0" u="none" strike="noStrike">
                          <a:solidFill>
                            <a:srgbClr val="0000CC"/>
                          </a:solidFill>
                          <a:latin typeface="+mn-lt"/>
                        </a:rPr>
                        <a:t>8</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Garantir e viabilizar a participação do </a:t>
                      </a:r>
                      <a:r>
                        <a:rPr lang="pt-BR" sz="1100" b="0" i="0" u="none" strike="noStrike" dirty="0" smtClean="0">
                          <a:solidFill>
                            <a:srgbClr val="0000CC"/>
                          </a:solidFill>
                          <a:latin typeface="+mn-lt"/>
                        </a:rPr>
                        <a:t>técnico </a:t>
                      </a:r>
                      <a:r>
                        <a:rPr lang="pt-BR" sz="1100" b="0" i="0" u="none" strike="noStrike" dirty="0">
                          <a:solidFill>
                            <a:srgbClr val="0000CC"/>
                          </a:solidFill>
                          <a:latin typeface="+mn-lt"/>
                        </a:rPr>
                        <a:t>dos cursos oferecidos pela  SES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432">
                <a:tc vMerge="1">
                  <a:txBody>
                    <a:bodyPr/>
                    <a:lstStyle/>
                    <a:p>
                      <a:endParaRPr lang="pt-BR"/>
                    </a:p>
                  </a:txBody>
                  <a:tcPr/>
                </a:tc>
                <a:tc>
                  <a:txBody>
                    <a:bodyPr/>
                    <a:lstStyle/>
                    <a:p>
                      <a:pPr algn="ctr" fontAlgn="ctr"/>
                      <a:r>
                        <a:rPr lang="pt-BR" sz="1100" b="0" i="0" u="none" strike="noStrike">
                          <a:solidFill>
                            <a:srgbClr val="0000CC"/>
                          </a:solidFill>
                          <a:latin typeface="+mn-lt"/>
                        </a:rPr>
                        <a:t>9</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Exigir do responsável pela empresa de abastecimento cadastro de  SAA até o 10º dia </a:t>
                      </a:r>
                      <a:r>
                        <a:rPr lang="pt-BR" sz="1100" b="0" i="0" u="none" strike="noStrike" dirty="0" smtClean="0">
                          <a:solidFill>
                            <a:srgbClr val="0000CC"/>
                          </a:solidFill>
                          <a:latin typeface="+mn-lt"/>
                        </a:rPr>
                        <a:t>útil </a:t>
                      </a:r>
                      <a:r>
                        <a:rPr lang="pt-BR" sz="1100" b="0" i="0" u="none" strike="noStrike" dirty="0">
                          <a:solidFill>
                            <a:srgbClr val="0000CC"/>
                          </a:solidFill>
                          <a:latin typeface="+mn-lt"/>
                        </a:rPr>
                        <a:t>de janeiro de 2020, conforme portaria  736/2018/SES/GABSEC de 03/12/2018</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218">
                <a:tc vMerge="1">
                  <a:txBody>
                    <a:bodyPr/>
                    <a:lstStyle/>
                    <a:p>
                      <a:endParaRPr lang="pt-BR"/>
                    </a:p>
                  </a:txBody>
                  <a:tcPr/>
                </a:tc>
                <a:tc>
                  <a:txBody>
                    <a:bodyPr/>
                    <a:lstStyle/>
                    <a:p>
                      <a:pPr algn="ctr" fontAlgn="ctr"/>
                      <a:r>
                        <a:rPr lang="pt-BR" sz="1100" b="0" i="0" u="none" strike="noStrike">
                          <a:solidFill>
                            <a:srgbClr val="0000CC"/>
                          </a:solidFill>
                          <a:latin typeface="+mn-lt"/>
                        </a:rPr>
                        <a:t>10</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Atualizar os cadastros de SAC e SAI em janeiro de 2020 no SISAGUA</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218">
                <a:tc vMerge="1">
                  <a:txBody>
                    <a:bodyPr/>
                    <a:lstStyle/>
                    <a:p>
                      <a:endParaRPr lang="pt-BR"/>
                    </a:p>
                  </a:txBody>
                  <a:tcPr/>
                </a:tc>
                <a:tc>
                  <a:txBody>
                    <a:bodyPr/>
                    <a:lstStyle/>
                    <a:p>
                      <a:pPr algn="ctr" fontAlgn="ctr"/>
                      <a:r>
                        <a:rPr lang="pt-BR" sz="1100" b="0" i="0" u="none" strike="noStrike" dirty="0">
                          <a:solidFill>
                            <a:srgbClr val="0000CC"/>
                          </a:solidFill>
                          <a:latin typeface="+mn-lt"/>
                        </a:rPr>
                        <a:t>11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dirty="0">
                          <a:solidFill>
                            <a:srgbClr val="0000CC"/>
                          </a:solidFill>
                          <a:latin typeface="+mn-lt"/>
                        </a:rPr>
                        <a:t>Comunicar via oficio quando houver saída de </a:t>
                      </a:r>
                      <a:r>
                        <a:rPr lang="pt-BR" sz="1100" b="0" i="0" u="none" strike="noStrike" dirty="0" smtClean="0">
                          <a:solidFill>
                            <a:srgbClr val="0000CC"/>
                          </a:solidFill>
                          <a:latin typeface="+mn-lt"/>
                        </a:rPr>
                        <a:t>técnico </a:t>
                      </a:r>
                      <a:r>
                        <a:rPr lang="pt-BR" sz="1100" b="0" i="0" u="none" strike="noStrike" dirty="0">
                          <a:solidFill>
                            <a:srgbClr val="0000CC"/>
                          </a:solidFill>
                          <a:latin typeface="+mn-lt"/>
                        </a:rPr>
                        <a:t>capacitado e solicitar capacitação.</a:t>
                      </a:r>
                    </a:p>
                  </a:txBody>
                  <a:tcPr marL="5195" marR="5195" marT="519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TextShape 1"/>
          <p:cNvSpPr txBox="1"/>
          <p:nvPr/>
        </p:nvSpPr>
        <p:spPr>
          <a:xfrm>
            <a:off x="-36512" y="1503492"/>
            <a:ext cx="9180512" cy="711062"/>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rmAutofit/>
          </a:bodyPr>
          <a:lstStyle/>
          <a:p>
            <a:pPr algn="ctr"/>
            <a:r>
              <a:rPr lang="pt-BR" sz="2800" b="1" i="1" spc="-1" dirty="0" smtClean="0">
                <a:solidFill>
                  <a:srgbClr val="000000"/>
                </a:solidFill>
              </a:rPr>
              <a:t> </a:t>
            </a:r>
            <a:r>
              <a:rPr lang="pt-BR" sz="2800" b="1" i="1" strike="noStrike" spc="-1" dirty="0" smtClean="0">
                <a:solidFill>
                  <a:srgbClr val="000000"/>
                </a:solidFill>
                <a:latin typeface="Calibri"/>
              </a:rPr>
              <a:t>OBJETIVO DESTA PAUTA </a:t>
            </a:r>
            <a:endParaRPr lang="pt-BR" sz="2800" b="0" strike="noStrike" spc="-1" dirty="0">
              <a:solidFill>
                <a:srgbClr val="000000"/>
              </a:solidFill>
              <a:latin typeface="Calibri"/>
            </a:endParaRPr>
          </a:p>
        </p:txBody>
      </p:sp>
      <p:sp>
        <p:nvSpPr>
          <p:cNvPr id="167" name="TextShape 2"/>
          <p:cNvSpPr txBox="1"/>
          <p:nvPr/>
        </p:nvSpPr>
        <p:spPr>
          <a:xfrm>
            <a:off x="107504" y="4801893"/>
            <a:ext cx="8914320" cy="1752872"/>
          </a:xfrm>
          <a:prstGeom prst="rect">
            <a:avLst/>
          </a:prstGeom>
          <a:noFill/>
          <a:ln>
            <a:noFill/>
          </a:ln>
        </p:spPr>
        <p:txBody>
          <a:bodyPr wrap="square" lIns="90000" tIns="45000" rIns="90000" bIns="45000">
            <a:spAutoFit/>
          </a:bodyPr>
          <a:lstStyle/>
          <a:p>
            <a:pPr lvl="0" algn="just">
              <a:lnSpc>
                <a:spcPct val="150000"/>
              </a:lnSpc>
              <a:buFont typeface="Wingdings" pitchFamily="2" charset="2"/>
              <a:buChar char="ü"/>
              <a:defRPr/>
            </a:pPr>
            <a:r>
              <a:rPr lang="pt-PT" sz="2400" dirty="0" smtClean="0"/>
              <a:t>Apresentação das sugestões de atividades estratégicas para alcance das metas dos Indicadores de Pactuação Interfederativa para o ano 2021 </a:t>
            </a:r>
            <a:endParaRPr lang="pt-BR" sz="2400" b="1" dirty="0"/>
          </a:p>
        </p:txBody>
      </p:sp>
      <p:sp>
        <p:nvSpPr>
          <p:cNvPr id="4" name="TextShape 2"/>
          <p:cNvSpPr txBox="1"/>
          <p:nvPr/>
        </p:nvSpPr>
        <p:spPr>
          <a:xfrm>
            <a:off x="86836" y="2214554"/>
            <a:ext cx="8914320" cy="2247238"/>
          </a:xfrm>
          <a:prstGeom prst="rect">
            <a:avLst/>
          </a:prstGeom>
          <a:noFill/>
          <a:ln>
            <a:noFill/>
          </a:ln>
        </p:spPr>
        <p:txBody>
          <a:bodyPr wrap="square" lIns="90000" tIns="45000" rIns="90000" bIns="45000">
            <a:spAutoFit/>
          </a:bodyPr>
          <a:lstStyle/>
          <a:p>
            <a:pPr algn="just">
              <a:lnSpc>
                <a:spcPct val="150000"/>
              </a:lnSpc>
              <a:buFont typeface="Wingdings" pitchFamily="2" charset="2"/>
              <a:buChar char="ü"/>
            </a:pPr>
            <a:r>
              <a:rPr lang="pt-PT" sz="2400" dirty="0" smtClean="0"/>
              <a:t>Apresentar a nota técnica de orientações aos gestores municipais quanto as execução das atividades estratégicas para a organização e sistematização do planejamento em âmbito municipal, com vistas ao alcance das pactuações</a:t>
            </a:r>
            <a:r>
              <a:rPr lang="pt-PT" sz="2400" b="1" dirty="0" smtClean="0"/>
              <a:t>.</a:t>
            </a:r>
            <a:endParaRPr lang="pt-BR" sz="2400" b="1" i="1"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06" y="642918"/>
            <a:ext cx="8929718" cy="357190"/>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ctr" fontAlgn="ctr"/>
            <a:r>
              <a:rPr lang="pt-BR" sz="1900" b="1" dirty="0" smtClean="0"/>
              <a:t> </a:t>
            </a:r>
            <a:r>
              <a:rPr lang="pt-BR" sz="1200" b="1" dirty="0" smtClean="0"/>
              <a:t>ATIVIDADES SUGERIDAS AOS MUNICIPIOS PACTUAREM NA CIR PARA AUXILIAR NO ALCANCE DA META</a:t>
            </a:r>
            <a:r>
              <a:rPr lang="pt-BR" sz="1200" dirty="0" smtClean="0"/>
              <a:t> </a:t>
            </a:r>
            <a:endParaRPr lang="pt-BR" sz="1200" b="1" dirty="0">
              <a:solidFill>
                <a:srgbClr val="000000"/>
              </a:solidFill>
            </a:endParaRPr>
          </a:p>
        </p:txBody>
      </p:sp>
      <p:graphicFrame>
        <p:nvGraphicFramePr>
          <p:cNvPr id="5" name="Tabela 4"/>
          <p:cNvGraphicFramePr>
            <a:graphicFrameLocks noGrp="1"/>
          </p:cNvGraphicFramePr>
          <p:nvPr>
            <p:extLst>
              <p:ext uri="{D42A27DB-BD31-4B8C-83A1-F6EECF244321}">
                <p14:modId xmlns:p14="http://schemas.microsoft.com/office/powerpoint/2010/main" val="1583706781"/>
              </p:ext>
            </p:extLst>
          </p:nvPr>
        </p:nvGraphicFramePr>
        <p:xfrm>
          <a:off x="142844" y="1000118"/>
          <a:ext cx="8858312" cy="5668123"/>
        </p:xfrm>
        <a:graphic>
          <a:graphicData uri="http://schemas.openxmlformats.org/drawingml/2006/table">
            <a:tbl>
              <a:tblPr/>
              <a:tblGrid>
                <a:gridCol w="642942"/>
                <a:gridCol w="357190"/>
                <a:gridCol w="7143800"/>
                <a:gridCol w="714380"/>
              </a:tblGrid>
              <a:tr h="160270">
                <a:tc gridSpan="4">
                  <a:txBody>
                    <a:bodyPr/>
                    <a:lstStyle/>
                    <a:p>
                      <a:pPr algn="ctr" fontAlgn="ctr"/>
                      <a:r>
                        <a:rPr lang="pt-BR" sz="1100" b="1" i="0" u="none" strike="noStrike" dirty="0">
                          <a:solidFill>
                            <a:srgbClr val="000000"/>
                          </a:solidFill>
                          <a:latin typeface="Calibri"/>
                        </a:rPr>
                        <a:t>Indicador 11: Razão de exames </a:t>
                      </a:r>
                      <a:r>
                        <a:rPr lang="pt-BR" sz="1100" b="1" i="0" u="none" strike="noStrike" dirty="0" err="1">
                          <a:solidFill>
                            <a:srgbClr val="000000"/>
                          </a:solidFill>
                          <a:latin typeface="Calibri"/>
                        </a:rPr>
                        <a:t>citopatológicos</a:t>
                      </a:r>
                      <a:r>
                        <a:rPr lang="pt-BR" sz="1100" b="1" i="0" u="none" strike="noStrike" dirty="0">
                          <a:solidFill>
                            <a:srgbClr val="000000"/>
                          </a:solidFill>
                          <a:latin typeface="Calibri"/>
                        </a:rPr>
                        <a:t> do colo do útero em mulheres de 25 a 64 anos na população residente de determinado </a:t>
                      </a:r>
                      <a:r>
                        <a:rPr lang="pt-BR" sz="1100" b="1" i="0" u="none" strike="noStrike" dirty="0" err="1">
                          <a:solidFill>
                            <a:srgbClr val="000000"/>
                          </a:solidFill>
                          <a:latin typeface="Calibri"/>
                        </a:rPr>
                        <a:t>loval</a:t>
                      </a:r>
                      <a:r>
                        <a:rPr lang="pt-BR" sz="1100" b="1" i="0" u="none" strike="noStrike" dirty="0">
                          <a:solidFill>
                            <a:srgbClr val="000000"/>
                          </a:solidFill>
                          <a:latin typeface="Calibri"/>
                        </a:rPr>
                        <a:t> e a população da mesma faixa etária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159581">
                <a:tc rowSpan="6">
                  <a:txBody>
                    <a:bodyPr/>
                    <a:lstStyle/>
                    <a:p>
                      <a:pPr algn="ctr" fontAlgn="ctr"/>
                      <a:r>
                        <a:rPr lang="pt-BR" sz="1100" b="1" i="0" u="none" strike="noStrike">
                          <a:solidFill>
                            <a:srgbClr val="000000"/>
                          </a:solidFill>
                          <a:latin typeface="Calibri"/>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b"/>
                      <a:r>
                        <a:rPr lang="pt-BR" sz="1000" b="1" i="0" u="none" strike="noStrike" dirty="0">
                          <a:solidFill>
                            <a:srgbClr val="000000"/>
                          </a:solidFill>
                          <a:latin typeface="Calibri"/>
                        </a:rPr>
                        <a:t>Ord.</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1000" b="1" i="0" u="none" strike="noStrike" dirty="0">
                          <a:solidFill>
                            <a:srgbClr val="000000"/>
                          </a:solidFill>
                          <a:latin typeface="Calibri"/>
                        </a:rPr>
                        <a:t>Ministério da </a:t>
                      </a:r>
                      <a:r>
                        <a:rPr lang="pt-BR" sz="1000" b="1" i="0" u="none" strike="noStrike" dirty="0" smtClean="0">
                          <a:solidFill>
                            <a:srgbClr val="000000"/>
                          </a:solidFill>
                          <a:latin typeface="Calibri"/>
                        </a:rPr>
                        <a:t>Saúde</a:t>
                      </a:r>
                      <a:r>
                        <a:rPr lang="pt-BR" sz="1000" b="1" i="0" u="none" strike="noStrike" baseline="0" dirty="0" smtClean="0">
                          <a:solidFill>
                            <a:srgbClr val="000000"/>
                          </a:solidFill>
                          <a:latin typeface="Calibri"/>
                        </a:rPr>
                        <a:t> - </a:t>
                      </a:r>
                      <a:r>
                        <a:rPr lang="pt-BR" sz="1000" b="1" i="0" u="none" strike="noStrike" dirty="0" smtClean="0">
                          <a:solidFill>
                            <a:srgbClr val="000000"/>
                          </a:solidFill>
                          <a:latin typeface="Calibri"/>
                        </a:rPr>
                        <a:t>Atividades </a:t>
                      </a:r>
                      <a:r>
                        <a:rPr lang="pt-BR" sz="1000" b="1" i="0" u="none" strike="noStrike" dirty="0">
                          <a:solidFill>
                            <a:srgbClr val="000000"/>
                          </a:solidFill>
                          <a:latin typeface="Calibri"/>
                        </a:rPr>
                        <a:t>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60270">
                <a:tc vMerge="1">
                  <a:txBody>
                    <a:bodyPr/>
                    <a:lstStyle/>
                    <a:p>
                      <a:endParaRPr lang="pt-BR"/>
                    </a:p>
                  </a:txBody>
                  <a:tcPr/>
                </a:tc>
                <a:tc>
                  <a:txBody>
                    <a:bodyPr/>
                    <a:lstStyle/>
                    <a:p>
                      <a:pPr algn="ctr" fontAlgn="b"/>
                      <a:r>
                        <a:rPr lang="pt-BR" sz="1000" b="0" i="0" u="none" strike="noStrike">
                          <a:solidFill>
                            <a:srgbClr val="000000"/>
                          </a:solidFill>
                          <a:latin typeface="Calibri"/>
                        </a:rPr>
                        <a:t>2</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Calibri"/>
                        </a:rPr>
                        <a:t>Caderno da Atenção Básica nº 29 (Rastreamento)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0270">
                <a:tc vMerge="1">
                  <a:txBody>
                    <a:bodyPr/>
                    <a:lstStyle/>
                    <a:p>
                      <a:endParaRPr lang="pt-BR"/>
                    </a:p>
                  </a:txBody>
                  <a:tcPr/>
                </a:tc>
                <a:tc>
                  <a:txBody>
                    <a:bodyPr/>
                    <a:lstStyle/>
                    <a:p>
                      <a:pPr algn="ctr" fontAlgn="b"/>
                      <a:r>
                        <a:rPr lang="pt-BR" sz="1000" b="0" i="0" u="none" strike="noStrike">
                          <a:solidFill>
                            <a:srgbClr val="000000"/>
                          </a:solidFill>
                          <a:latin typeface="Calibri"/>
                        </a:rPr>
                        <a:t>3</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Calibri"/>
                        </a:rPr>
                        <a:t>Plano de ações estratégicas para o enfrentamento das doenças crônicas não transmissíveis (DCNT) no Brasil</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0270">
                <a:tc vMerge="1">
                  <a:txBody>
                    <a:bodyPr/>
                    <a:lstStyle/>
                    <a:p>
                      <a:endParaRPr lang="pt-BR"/>
                    </a:p>
                  </a:txBody>
                  <a:tcPr/>
                </a:tc>
                <a:tc>
                  <a:txBody>
                    <a:bodyPr/>
                    <a:lstStyle/>
                    <a:p>
                      <a:pPr algn="ctr" fontAlgn="b"/>
                      <a:r>
                        <a:rPr lang="pt-BR" sz="1000" b="0" i="0" u="none" strike="noStrike">
                          <a:solidFill>
                            <a:srgbClr val="000000"/>
                          </a:solidFill>
                          <a:latin typeface="Calibri"/>
                        </a:rPr>
                        <a:t>4</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Calibri"/>
                        </a:rPr>
                        <a:t>Diretrizes, objetivos, metas e indicadores (DOMI)</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0270">
                <a:tc vMerge="1">
                  <a:txBody>
                    <a:bodyPr/>
                    <a:lstStyle/>
                    <a:p>
                      <a:endParaRPr lang="pt-BR"/>
                    </a:p>
                  </a:txBody>
                  <a:tcPr/>
                </a:tc>
                <a:tc>
                  <a:txBody>
                    <a:bodyPr/>
                    <a:lstStyle/>
                    <a:p>
                      <a:pPr algn="ctr" fontAlgn="b"/>
                      <a:r>
                        <a:rPr lang="pt-BR" sz="1000" b="0" i="0" u="none" strike="noStrike">
                          <a:solidFill>
                            <a:srgbClr val="000000"/>
                          </a:solidFill>
                          <a:latin typeface="Calibri"/>
                        </a:rPr>
                        <a:t>5</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Calibri"/>
                        </a:rPr>
                        <a:t>Diretrizes Brasileiras para o rastreamento do câncer do colo do útero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0270">
                <a:tc vMerge="1">
                  <a:txBody>
                    <a:bodyPr/>
                    <a:lstStyle/>
                    <a:p>
                      <a:endParaRPr lang="pt-BR"/>
                    </a:p>
                  </a:txBody>
                  <a:tcPr/>
                </a:tc>
                <a:tc>
                  <a:txBody>
                    <a:bodyPr/>
                    <a:lstStyle/>
                    <a:p>
                      <a:pPr algn="ctr" fontAlgn="b"/>
                      <a:r>
                        <a:rPr lang="pt-BR" sz="1000" b="0" i="0" u="none" strike="noStrike">
                          <a:solidFill>
                            <a:srgbClr val="000000"/>
                          </a:solidFill>
                          <a:latin typeface="Calibri"/>
                        </a:rPr>
                        <a:t>6</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Calibri"/>
                        </a:rPr>
                        <a:t>Portaria Nº 3.388/2013 (</a:t>
                      </a:r>
                      <a:r>
                        <a:rPr lang="pt-BR" sz="1000" b="0" i="0" u="none" strike="noStrike" dirty="0" err="1">
                          <a:solidFill>
                            <a:srgbClr val="000000"/>
                          </a:solidFill>
                          <a:latin typeface="Calibri"/>
                        </a:rPr>
                        <a:t>Qualicito</a:t>
                      </a:r>
                      <a:r>
                        <a:rPr lang="pt-BR" sz="1000" b="0" i="0" u="none" strike="noStrike" dirty="0">
                          <a:solidFill>
                            <a:srgbClr val="000000"/>
                          </a:solidFill>
                          <a:latin typeface="Calibri"/>
                        </a:rPr>
                        <a:t>)</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9711">
                <a:tc rowSpan="4">
                  <a:txBody>
                    <a:bodyPr/>
                    <a:lstStyle/>
                    <a:p>
                      <a:pPr algn="ctr" fontAlgn="ctr"/>
                      <a:r>
                        <a:rPr lang="pt-BR" sz="1100" b="1" i="0" u="none" strike="noStrike">
                          <a:solidFill>
                            <a:srgbClr val="000000"/>
                          </a:solidFill>
                          <a:latin typeface="Calibri"/>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b"/>
                      <a:r>
                        <a:rPr lang="pt-BR" sz="1000" b="1" i="0" u="none" strike="noStrike">
                          <a:solidFill>
                            <a:srgbClr val="000000"/>
                          </a:solidFill>
                          <a:latin typeface="Calibri"/>
                        </a:rPr>
                        <a:t>Ord.</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1000" b="1" i="0" u="none" strike="noStrike" dirty="0">
                          <a:solidFill>
                            <a:srgbClr val="000000"/>
                          </a:solidFill>
                          <a:latin typeface="Calibri"/>
                        </a:rPr>
                        <a:t>Secretaria Estadual de </a:t>
                      </a:r>
                      <a:r>
                        <a:rPr lang="pt-BR" sz="1000" b="1" i="0" u="none" strike="noStrike" dirty="0" smtClean="0">
                          <a:solidFill>
                            <a:srgbClr val="000000"/>
                          </a:solidFill>
                          <a:latin typeface="Calibri"/>
                        </a:rPr>
                        <a:t>Saúde</a:t>
                      </a:r>
                      <a:r>
                        <a:rPr lang="pt-BR" sz="1000" b="1" i="0" u="none" strike="noStrike" baseline="0" dirty="0" smtClean="0">
                          <a:solidFill>
                            <a:srgbClr val="000000"/>
                          </a:solidFill>
                          <a:latin typeface="Calibri"/>
                        </a:rPr>
                        <a:t> - </a:t>
                      </a:r>
                      <a:r>
                        <a:rPr lang="pt-BR" sz="1000" b="1" i="0" u="none" strike="noStrike" dirty="0" smtClean="0">
                          <a:solidFill>
                            <a:srgbClr val="000000"/>
                          </a:solidFill>
                          <a:latin typeface="Calibri"/>
                        </a:rPr>
                        <a:t>Atividades </a:t>
                      </a:r>
                      <a:r>
                        <a:rPr lang="pt-BR" sz="1000" b="1" i="0" u="none" strike="noStrike" dirty="0">
                          <a:solidFill>
                            <a:srgbClr val="000000"/>
                          </a:solidFill>
                          <a:latin typeface="Calibri"/>
                        </a:rPr>
                        <a:t>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60270">
                <a:tc vMerge="1">
                  <a:txBody>
                    <a:bodyPr/>
                    <a:lstStyle/>
                    <a:p>
                      <a:endParaRPr lang="pt-BR"/>
                    </a:p>
                  </a:txBody>
                  <a:tcPr/>
                </a:tc>
                <a:tc>
                  <a:txBody>
                    <a:bodyPr/>
                    <a:lstStyle/>
                    <a:p>
                      <a:pPr algn="ctr" fontAlgn="b"/>
                      <a:r>
                        <a:rPr lang="pt-BR" sz="1000" b="0" i="0" u="none" strike="noStrike">
                          <a:solidFill>
                            <a:srgbClr val="000000"/>
                          </a:solidFill>
                          <a:latin typeface="Calibri"/>
                        </a:rPr>
                        <a:t>1</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Calibri"/>
                        </a:rPr>
                        <a:t>Oferta dos exames </a:t>
                      </a:r>
                      <a:r>
                        <a:rPr lang="pt-BR" sz="1000" b="0" i="0" u="none" strike="noStrike" dirty="0" err="1">
                          <a:solidFill>
                            <a:srgbClr val="000000"/>
                          </a:solidFill>
                          <a:latin typeface="Calibri"/>
                        </a:rPr>
                        <a:t>citopatológicos</a:t>
                      </a:r>
                      <a:r>
                        <a:rPr lang="pt-BR" sz="1000" b="0" i="0" u="none" strike="noStrike" dirty="0">
                          <a:solidFill>
                            <a:srgbClr val="000000"/>
                          </a:solidFill>
                          <a:latin typeface="Calibri"/>
                        </a:rPr>
                        <a:t> aos municípios pactuados com o Estado (contratação de prestador de serviço - laboratórios)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0270">
                <a:tc vMerge="1">
                  <a:txBody>
                    <a:bodyPr/>
                    <a:lstStyle/>
                    <a:p>
                      <a:endParaRPr lang="pt-BR"/>
                    </a:p>
                  </a:txBody>
                  <a:tcPr/>
                </a:tc>
                <a:tc>
                  <a:txBody>
                    <a:bodyPr/>
                    <a:lstStyle/>
                    <a:p>
                      <a:pPr algn="ctr" fontAlgn="b"/>
                      <a:r>
                        <a:rPr lang="pt-BR" sz="1000" b="0" i="0" u="none" strike="noStrike">
                          <a:solidFill>
                            <a:srgbClr val="000000"/>
                          </a:solidFill>
                          <a:latin typeface="Calibri"/>
                        </a:rPr>
                        <a:t>2</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Calibri"/>
                        </a:rPr>
                        <a:t>Oferta de treinamentos e atualizações aos profissionais dos municípios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0270">
                <a:tc vMerge="1">
                  <a:txBody>
                    <a:bodyPr/>
                    <a:lstStyle/>
                    <a:p>
                      <a:endParaRPr lang="pt-BR"/>
                    </a:p>
                  </a:txBody>
                  <a:tcPr/>
                </a:tc>
                <a:tc>
                  <a:txBody>
                    <a:bodyPr/>
                    <a:lstStyle/>
                    <a:p>
                      <a:pPr algn="ctr" fontAlgn="b"/>
                      <a:r>
                        <a:rPr lang="pt-BR" sz="1000" b="0" i="0" u="none" strike="noStrike">
                          <a:solidFill>
                            <a:srgbClr val="000000"/>
                          </a:solidFill>
                          <a:latin typeface="Calibri"/>
                        </a:rPr>
                        <a:t>3</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Calibri"/>
                        </a:rPr>
                        <a:t>Oferta de apoio matricial às Equipes de Saúde da Família (ESF)</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0270">
                <a:tc rowSpan="2">
                  <a:txBody>
                    <a:bodyPr/>
                    <a:lstStyle/>
                    <a:p>
                      <a:pPr algn="ctr" fontAlgn="ctr"/>
                      <a:r>
                        <a:rPr lang="pt-BR" sz="800" b="1" i="0" u="none" strike="noStrike" dirty="0">
                          <a:solidFill>
                            <a:srgbClr val="000000"/>
                          </a:solidFill>
                          <a:latin typeface="Calibri"/>
                        </a:rPr>
                        <a:t>AÇÃO NA PAS (MUNCÍPIO)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dirty="0">
                          <a:solidFill>
                            <a:srgbClr val="000000"/>
                          </a:solidFill>
                          <a:latin typeface="Calibri"/>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dirty="0">
                          <a:solidFill>
                            <a:srgbClr val="000000"/>
                          </a:solidFill>
                          <a:latin typeface="Calibri"/>
                        </a:rPr>
                        <a:t>ATIVIDADES ESTRATÉGICAS SUGERIDAS PELA ÁREA TÉCNICA DA SES AOS MUNICÍPIOS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800" b="1" i="0" u="none" strike="noStrike">
                          <a:solidFill>
                            <a:srgbClr val="000000"/>
                          </a:solidFill>
                          <a:latin typeface="Calibri"/>
                        </a:rPr>
                        <a:t>Municipal</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320542">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fontAlgn="ctr"/>
                      <a:r>
                        <a:rPr lang="pt-BR" sz="800" b="1" i="0" u="none" strike="noStrike" dirty="0">
                          <a:solidFill>
                            <a:srgbClr val="000000"/>
                          </a:solidFill>
                          <a:latin typeface="Calibri"/>
                        </a:rPr>
                        <a:t>(Marque com X as selecionadas)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160270">
                <a:tc rowSpan="12">
                  <a:txBody>
                    <a:bodyPr/>
                    <a:lstStyle/>
                    <a:p>
                      <a:pPr algn="ctr" fontAlgn="ctr"/>
                      <a:r>
                        <a:rPr lang="pt-BR" sz="800" b="0" i="0" u="none" strike="noStrike" dirty="0">
                          <a:solidFill>
                            <a:schemeClr val="tx1"/>
                          </a:solidFill>
                          <a:latin typeface="Calibri"/>
                        </a:rPr>
                        <a:t>ATENÇÃO -este campo será preenchido pelos </a:t>
                      </a:r>
                      <a:r>
                        <a:rPr lang="pt-BR" sz="800" b="0" i="0" u="none" strike="noStrike" dirty="0" smtClean="0">
                          <a:solidFill>
                            <a:schemeClr val="tx1"/>
                          </a:solidFill>
                          <a:latin typeface="Calibri"/>
                        </a:rPr>
                        <a:t>municípios </a:t>
                      </a:r>
                      <a:r>
                        <a:rPr lang="pt-BR" sz="800" b="0" i="0" u="none" strike="noStrike" dirty="0">
                          <a:solidFill>
                            <a:schemeClr val="tx1"/>
                          </a:solidFill>
                          <a:latin typeface="Calibri"/>
                        </a:rPr>
                        <a:t>conforme ação definida na PAS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800" b="0" i="0" u="none" strike="noStrike" dirty="0">
                          <a:solidFill>
                            <a:srgbClr val="0000CC"/>
                          </a:solidFill>
                          <a:latin typeface="Calibri"/>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Calibri"/>
                        </a:rPr>
                        <a:t>Capacitar todos os profissionais atuantes nas UBS quanto ao conhecimento do Programa Nacional do Controle do Câncer do Colo do Útero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Calibri"/>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0270">
                <a:tc vMerge="1">
                  <a:txBody>
                    <a:bodyPr/>
                    <a:lstStyle/>
                    <a:p>
                      <a:endParaRPr lang="pt-BR"/>
                    </a:p>
                  </a:txBody>
                  <a:tcPr/>
                </a:tc>
                <a:tc>
                  <a:txBody>
                    <a:bodyPr/>
                    <a:lstStyle/>
                    <a:p>
                      <a:pPr algn="ctr" fontAlgn="ctr"/>
                      <a:r>
                        <a:rPr lang="pt-BR" sz="800" b="0" i="0" u="none" strike="noStrike" dirty="0">
                          <a:solidFill>
                            <a:srgbClr val="0000CC"/>
                          </a:solidFill>
                          <a:latin typeface="Calibri"/>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Calibri"/>
                        </a:rPr>
                        <a:t>Implementar o rastreamento organizado da população feminina na faixa etária de 25 a 64 anos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Calibri"/>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0270">
                <a:tc vMerge="1">
                  <a:txBody>
                    <a:bodyPr/>
                    <a:lstStyle/>
                    <a:p>
                      <a:endParaRPr lang="pt-BR"/>
                    </a:p>
                  </a:txBody>
                  <a:tcPr/>
                </a:tc>
                <a:tc>
                  <a:txBody>
                    <a:bodyPr/>
                    <a:lstStyle/>
                    <a:p>
                      <a:pPr algn="ctr" fontAlgn="ctr"/>
                      <a:r>
                        <a:rPr lang="pt-BR" sz="800" b="0" i="0" u="none" strike="noStrike" dirty="0">
                          <a:solidFill>
                            <a:srgbClr val="0000CC"/>
                          </a:solidFill>
                          <a:latin typeface="Calibri"/>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Calibri"/>
                        </a:rPr>
                        <a:t>Realizar palestras educativas, rodas de conversa em UBS e outros locais onde a população se reúne</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Calibri"/>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0270">
                <a:tc vMerge="1">
                  <a:txBody>
                    <a:bodyPr/>
                    <a:lstStyle/>
                    <a:p>
                      <a:endParaRPr lang="pt-BR"/>
                    </a:p>
                  </a:txBody>
                  <a:tcPr/>
                </a:tc>
                <a:tc>
                  <a:txBody>
                    <a:bodyPr/>
                    <a:lstStyle/>
                    <a:p>
                      <a:pPr algn="ctr" fontAlgn="ctr"/>
                      <a:r>
                        <a:rPr lang="pt-BR" sz="800" b="0" i="0" u="none" strike="noStrike" dirty="0">
                          <a:solidFill>
                            <a:srgbClr val="0000CC"/>
                          </a:solidFill>
                          <a:latin typeface="Calibri"/>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Calibri"/>
                        </a:rPr>
                        <a:t>Realizar o diagnóstico de área a fim de conhecer a realidade da população feminina que iniciaram a atividade sexual</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Calibri"/>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1129">
                <a:tc vMerge="1">
                  <a:txBody>
                    <a:bodyPr/>
                    <a:lstStyle/>
                    <a:p>
                      <a:endParaRPr lang="pt-BR"/>
                    </a:p>
                  </a:txBody>
                  <a:tcPr/>
                </a:tc>
                <a:tc>
                  <a:txBody>
                    <a:bodyPr/>
                    <a:lstStyle/>
                    <a:p>
                      <a:pPr algn="ctr" fontAlgn="ctr"/>
                      <a:r>
                        <a:rPr lang="pt-BR" sz="800" b="0" i="0" u="none" strike="noStrike" dirty="0">
                          <a:solidFill>
                            <a:srgbClr val="0000CC"/>
                          </a:solidFill>
                          <a:latin typeface="Calibri"/>
                        </a:rPr>
                        <a:t>5</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Calibri"/>
                        </a:rPr>
                        <a:t>Reunir os agentes comunitários de saúde para busca ativa por meio da visita domiciliar, objetivando o mapeamento da área e identificação da quantidade de mulheres na faixa etária priorizando as mulheres que iniciaram a atividade sexual e que nunca realizaram o exame preventivo ou que não realizam a mais de 3 anos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Calibri"/>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0090">
                <a:tc vMerge="1">
                  <a:txBody>
                    <a:bodyPr/>
                    <a:lstStyle/>
                    <a:p>
                      <a:endParaRPr lang="pt-BR"/>
                    </a:p>
                  </a:txBody>
                  <a:tcPr/>
                </a:tc>
                <a:tc>
                  <a:txBody>
                    <a:bodyPr/>
                    <a:lstStyle/>
                    <a:p>
                      <a:pPr algn="ctr" fontAlgn="ctr"/>
                      <a:r>
                        <a:rPr lang="pt-BR" sz="800" b="0" i="0" u="none" strike="noStrike" dirty="0">
                          <a:solidFill>
                            <a:srgbClr val="0000CC"/>
                          </a:solidFill>
                          <a:latin typeface="Calibri"/>
                        </a:rPr>
                        <a:t>6</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Calibri"/>
                        </a:rPr>
                        <a:t>Estabelecer o fluxo de trabalho e local específico nas UBS para o atendimento ao exame </a:t>
                      </a:r>
                      <a:r>
                        <a:rPr lang="pt-BR" sz="1100" b="0" i="0" u="none" strike="noStrike" dirty="0" err="1">
                          <a:solidFill>
                            <a:srgbClr val="0000CC"/>
                          </a:solidFill>
                          <a:latin typeface="Calibri"/>
                        </a:rPr>
                        <a:t>citopatológico</a:t>
                      </a:r>
                      <a:r>
                        <a:rPr lang="pt-BR" sz="1100" b="0" i="0" u="none" strike="noStrike" dirty="0">
                          <a:solidFill>
                            <a:srgbClr val="0000CC"/>
                          </a:solidFill>
                          <a:latin typeface="Calibri"/>
                        </a:rPr>
                        <a:t> do colo do útero, além de definir os dias na semana e horários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Calibri"/>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0090">
                <a:tc vMerge="1">
                  <a:txBody>
                    <a:bodyPr/>
                    <a:lstStyle/>
                    <a:p>
                      <a:endParaRPr lang="pt-BR"/>
                    </a:p>
                  </a:txBody>
                  <a:tcPr/>
                </a:tc>
                <a:tc>
                  <a:txBody>
                    <a:bodyPr/>
                    <a:lstStyle/>
                    <a:p>
                      <a:pPr algn="ctr" fontAlgn="ctr"/>
                      <a:r>
                        <a:rPr lang="pt-BR" sz="800" b="0" i="0" u="none" strike="noStrike" dirty="0">
                          <a:solidFill>
                            <a:srgbClr val="0000CC"/>
                          </a:solidFill>
                          <a:latin typeface="Calibri"/>
                        </a:rPr>
                        <a:t>7</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Calibri"/>
                        </a:rPr>
                        <a:t>Identificar o número absoluto de exames </a:t>
                      </a:r>
                      <a:r>
                        <a:rPr lang="pt-BR" sz="1100" b="0" i="0" u="none" strike="noStrike" dirty="0" err="1">
                          <a:solidFill>
                            <a:srgbClr val="0000CC"/>
                          </a:solidFill>
                          <a:latin typeface="Calibri"/>
                        </a:rPr>
                        <a:t>citopatológicos</a:t>
                      </a:r>
                      <a:r>
                        <a:rPr lang="pt-BR" sz="1100" b="0" i="0" u="none" strike="noStrike" dirty="0">
                          <a:solidFill>
                            <a:srgbClr val="0000CC"/>
                          </a:solidFill>
                          <a:latin typeface="Calibri"/>
                        </a:rPr>
                        <a:t> pactuados na faixa etária de 25 a 64 anos e determinar a meta mensal para a realização desses exames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Calibri"/>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0090">
                <a:tc vMerge="1">
                  <a:txBody>
                    <a:bodyPr/>
                    <a:lstStyle/>
                    <a:p>
                      <a:endParaRPr lang="pt-BR"/>
                    </a:p>
                  </a:txBody>
                  <a:tcPr/>
                </a:tc>
                <a:tc>
                  <a:txBody>
                    <a:bodyPr/>
                    <a:lstStyle/>
                    <a:p>
                      <a:pPr algn="ctr" fontAlgn="ctr"/>
                      <a:r>
                        <a:rPr lang="pt-BR" sz="800" b="0" i="0" u="none" strike="noStrike" dirty="0">
                          <a:solidFill>
                            <a:srgbClr val="0000CC"/>
                          </a:solidFill>
                          <a:latin typeface="Calibri"/>
                        </a:rPr>
                        <a:t>8</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Calibri"/>
                        </a:rPr>
                        <a:t>Implementar o Projeto Terapêutico Singular (PTS) às mulheres que apresentam resistência à realização do exame </a:t>
                      </a:r>
                      <a:r>
                        <a:rPr lang="pt-BR" sz="1100" b="0" i="0" u="none" strike="noStrike" dirty="0" err="1">
                          <a:solidFill>
                            <a:srgbClr val="0000CC"/>
                          </a:solidFill>
                          <a:latin typeface="Calibri"/>
                        </a:rPr>
                        <a:t>citopatologico</a:t>
                      </a:r>
                      <a:r>
                        <a:rPr lang="pt-BR" sz="1100" b="0" i="0" u="none" strike="noStrike" dirty="0">
                          <a:solidFill>
                            <a:srgbClr val="0000CC"/>
                          </a:solidFill>
                          <a:latin typeface="Calibri"/>
                        </a:rPr>
                        <a:t> do colo do útero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Calibri"/>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0090">
                <a:tc vMerge="1">
                  <a:txBody>
                    <a:bodyPr/>
                    <a:lstStyle/>
                    <a:p>
                      <a:endParaRPr lang="pt-BR"/>
                    </a:p>
                  </a:txBody>
                  <a:tcPr/>
                </a:tc>
                <a:tc>
                  <a:txBody>
                    <a:bodyPr/>
                    <a:lstStyle/>
                    <a:p>
                      <a:pPr algn="ctr" fontAlgn="ctr"/>
                      <a:r>
                        <a:rPr lang="pt-BR" sz="800" b="0" i="0" u="none" strike="noStrike" dirty="0">
                          <a:solidFill>
                            <a:srgbClr val="0000CC"/>
                          </a:solidFill>
                          <a:latin typeface="Calibri"/>
                        </a:rPr>
                        <a:t>9</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Calibri"/>
                        </a:rPr>
                        <a:t>Realizar busca ativa das mulheres na faixa etária preconizada pelo Ministério da Saúde para que sejam submetidas ao exame </a:t>
                      </a:r>
                      <a:r>
                        <a:rPr lang="pt-BR" sz="1100" b="0" i="0" u="none" strike="noStrike" dirty="0" err="1">
                          <a:solidFill>
                            <a:srgbClr val="0000CC"/>
                          </a:solidFill>
                          <a:latin typeface="Calibri"/>
                        </a:rPr>
                        <a:t>citopatológico</a:t>
                      </a:r>
                      <a:r>
                        <a:rPr lang="pt-BR" sz="1100" b="0" i="0" u="none" strike="noStrike" dirty="0">
                          <a:solidFill>
                            <a:srgbClr val="0000CC"/>
                          </a:solidFill>
                          <a:latin typeface="Calibri"/>
                        </a:rPr>
                        <a:t> do colo do útero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Calibri"/>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0270">
                <a:tc vMerge="1">
                  <a:txBody>
                    <a:bodyPr/>
                    <a:lstStyle/>
                    <a:p>
                      <a:endParaRPr lang="pt-BR"/>
                    </a:p>
                  </a:txBody>
                  <a:tcPr/>
                </a:tc>
                <a:tc>
                  <a:txBody>
                    <a:bodyPr/>
                    <a:lstStyle/>
                    <a:p>
                      <a:pPr algn="ctr" fontAlgn="ctr"/>
                      <a:r>
                        <a:rPr lang="pt-BR" sz="800" b="0" i="0" u="none" strike="noStrike" dirty="0">
                          <a:solidFill>
                            <a:srgbClr val="0000CC"/>
                          </a:solidFill>
                          <a:latin typeface="Calibri"/>
                        </a:rPr>
                        <a:t>10</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Calibri"/>
                        </a:rPr>
                        <a:t>Participar dos treinamentos e atualizações ofertados pela Secretaria Estadual de Saúde</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Calibri"/>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0270">
                <a:tc vMerge="1">
                  <a:txBody>
                    <a:bodyPr/>
                    <a:lstStyle/>
                    <a:p>
                      <a:endParaRPr lang="pt-BR"/>
                    </a:p>
                  </a:txBody>
                  <a:tcPr/>
                </a:tc>
                <a:tc>
                  <a:txBody>
                    <a:bodyPr/>
                    <a:lstStyle/>
                    <a:p>
                      <a:pPr algn="ctr" fontAlgn="ctr"/>
                      <a:r>
                        <a:rPr lang="pt-BR" sz="800" b="0" i="0" u="none" strike="noStrike" dirty="0">
                          <a:solidFill>
                            <a:srgbClr val="0000CC"/>
                          </a:solidFill>
                          <a:latin typeface="Calibri"/>
                        </a:rPr>
                        <a:t>11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Calibri"/>
                        </a:rPr>
                        <a:t>Operacionalizar o Sistema de Informação do Câncer (SISCAN)</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Calibri"/>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0270">
                <a:tc vMerge="1">
                  <a:txBody>
                    <a:bodyPr/>
                    <a:lstStyle/>
                    <a:p>
                      <a:endParaRPr lang="pt-BR"/>
                    </a:p>
                  </a:txBody>
                  <a:tcPr/>
                </a:tc>
                <a:tc>
                  <a:txBody>
                    <a:bodyPr/>
                    <a:lstStyle/>
                    <a:p>
                      <a:pPr algn="ctr" fontAlgn="ctr"/>
                      <a:r>
                        <a:rPr lang="pt-BR" sz="800" b="0" i="0" u="none" strike="noStrike" dirty="0">
                          <a:solidFill>
                            <a:srgbClr val="0000CC"/>
                          </a:solidFill>
                          <a:latin typeface="Calibri"/>
                        </a:rPr>
                        <a:t>12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Calibri"/>
                        </a:rPr>
                        <a:t>Monitorar este indicador no site do </a:t>
                      </a:r>
                      <a:r>
                        <a:rPr lang="pt-BR" sz="1100" b="0" i="0" u="none" strike="noStrike" dirty="0" err="1">
                          <a:solidFill>
                            <a:srgbClr val="0000CC"/>
                          </a:solidFill>
                          <a:latin typeface="Calibri"/>
                        </a:rPr>
                        <a:t>Datasus</a:t>
                      </a:r>
                      <a:endParaRPr lang="pt-BR" sz="1100" b="0" i="0" u="none" strike="noStrike" dirty="0">
                        <a:solidFill>
                          <a:srgbClr val="0000CC"/>
                        </a:solidFill>
                        <a:latin typeface="Calibri"/>
                      </a:endParaRP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00"/>
                          </a:solidFill>
                          <a:latin typeface="Calibri"/>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06" y="642918"/>
            <a:ext cx="8929718" cy="357190"/>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ctr" fontAlgn="ctr"/>
            <a:r>
              <a:rPr lang="pt-BR" sz="1900" b="1" dirty="0" smtClean="0"/>
              <a:t> </a:t>
            </a:r>
            <a:r>
              <a:rPr lang="pt-BR" sz="1200" b="1" dirty="0" smtClean="0"/>
              <a:t>ATIVIDADES SUGERIDAS AOS MUNICIPIOS PACTUAREM NA CIR PARA AUXILIAR NO ALCANCE DA META</a:t>
            </a:r>
            <a:r>
              <a:rPr lang="pt-BR" sz="1200" dirty="0" smtClean="0"/>
              <a:t> </a:t>
            </a:r>
            <a:endParaRPr lang="pt-BR" sz="1200" b="1" dirty="0">
              <a:solidFill>
                <a:srgbClr val="000000"/>
              </a:solidFill>
            </a:endParaRPr>
          </a:p>
        </p:txBody>
      </p:sp>
      <p:graphicFrame>
        <p:nvGraphicFramePr>
          <p:cNvPr id="4" name="Tabela 3"/>
          <p:cNvGraphicFramePr>
            <a:graphicFrameLocks noGrp="1"/>
          </p:cNvGraphicFramePr>
          <p:nvPr>
            <p:extLst>
              <p:ext uri="{D42A27DB-BD31-4B8C-83A1-F6EECF244321}">
                <p14:modId xmlns:p14="http://schemas.microsoft.com/office/powerpoint/2010/main" val="162506203"/>
              </p:ext>
            </p:extLst>
          </p:nvPr>
        </p:nvGraphicFramePr>
        <p:xfrm>
          <a:off x="214282" y="1071538"/>
          <a:ext cx="8715435" cy="5573718"/>
        </p:xfrm>
        <a:graphic>
          <a:graphicData uri="http://schemas.openxmlformats.org/drawingml/2006/table">
            <a:tbl>
              <a:tblPr/>
              <a:tblGrid>
                <a:gridCol w="714380"/>
                <a:gridCol w="285752"/>
                <a:gridCol w="6854152"/>
                <a:gridCol w="861151"/>
              </a:tblGrid>
              <a:tr h="184754">
                <a:tc gridSpan="4">
                  <a:txBody>
                    <a:bodyPr/>
                    <a:lstStyle/>
                    <a:p>
                      <a:pPr algn="ctr" fontAlgn="ctr"/>
                      <a:r>
                        <a:rPr lang="pt-BR" sz="1100" b="1" i="0" u="none" strike="noStrike" dirty="0">
                          <a:solidFill>
                            <a:srgbClr val="000000"/>
                          </a:solidFill>
                          <a:latin typeface="+mn-lt"/>
                        </a:rPr>
                        <a:t>Indicador 12: Razão de exames de mamografia de rastreamento realizados em mulheres de 50 a 69 anos na população de determinado local e população da mesma faixa etária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231037">
                <a:tc rowSpan="6">
                  <a:txBody>
                    <a:bodyPr/>
                    <a:lstStyle/>
                    <a:p>
                      <a:pPr algn="ctr" fontAlgn="ctr"/>
                      <a:r>
                        <a:rPr lang="pt-BR" sz="1100" b="1"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b"/>
                      <a:r>
                        <a:rPr lang="pt-BR" sz="900" b="1" i="0" u="none" strike="noStrike" dirty="0">
                          <a:solidFill>
                            <a:srgbClr val="000000"/>
                          </a:solidFill>
                          <a:latin typeface="+mn-lt"/>
                        </a:rPr>
                        <a:t>Ord.</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900" b="1" i="0" u="none" strike="noStrike" dirty="0">
                          <a:solidFill>
                            <a:srgbClr val="000000"/>
                          </a:solidFill>
                          <a:latin typeface="+mn-lt"/>
                        </a:rPr>
                        <a:t>Ministério da </a:t>
                      </a:r>
                      <a:r>
                        <a:rPr lang="pt-BR" sz="900" b="1" i="0" u="none" strike="noStrike" dirty="0" smtClean="0">
                          <a:solidFill>
                            <a:srgbClr val="000000"/>
                          </a:solidFill>
                          <a:latin typeface="+mn-lt"/>
                        </a:rPr>
                        <a:t>Saúde</a:t>
                      </a:r>
                      <a:r>
                        <a:rPr lang="pt-BR" sz="900" b="1" i="0" u="none" strike="noStrike" baseline="0" dirty="0" smtClean="0">
                          <a:solidFill>
                            <a:srgbClr val="000000"/>
                          </a:solidFill>
                          <a:latin typeface="+mn-lt"/>
                        </a:rPr>
                        <a:t> - </a:t>
                      </a:r>
                      <a:r>
                        <a:rPr lang="pt-BR" sz="900" b="1" i="0" u="none" strike="noStrike" dirty="0" smtClean="0">
                          <a:solidFill>
                            <a:srgbClr val="000000"/>
                          </a:solidFill>
                          <a:latin typeface="+mn-lt"/>
                        </a:rPr>
                        <a:t>Atividades </a:t>
                      </a:r>
                      <a:r>
                        <a:rPr lang="pt-BR" sz="900" b="1" i="0" u="none" strike="noStrike" dirty="0">
                          <a:solidFill>
                            <a:srgbClr val="000000"/>
                          </a:solidFill>
                          <a:latin typeface="+mn-lt"/>
                        </a:rPr>
                        <a:t>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84754">
                <a:tc vMerge="1">
                  <a:txBody>
                    <a:bodyPr/>
                    <a:lstStyle/>
                    <a:p>
                      <a:endParaRPr lang="pt-BR"/>
                    </a:p>
                  </a:txBody>
                  <a:tcPr/>
                </a:tc>
                <a:tc>
                  <a:txBody>
                    <a:bodyPr/>
                    <a:lstStyle/>
                    <a:p>
                      <a:pPr algn="ctr" fontAlgn="b"/>
                      <a:r>
                        <a:rPr lang="pt-BR" sz="900" b="0" i="0" u="none" strike="noStrike">
                          <a:solidFill>
                            <a:srgbClr val="000000"/>
                          </a:solidFill>
                          <a:latin typeface="+mn-lt"/>
                        </a:rPr>
                        <a:t>1</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Caderno da Atenção Básica nº 13 (Controle dos cânceres do colo do útero e da mama)</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84754">
                <a:tc vMerge="1">
                  <a:txBody>
                    <a:bodyPr/>
                    <a:lstStyle/>
                    <a:p>
                      <a:endParaRPr lang="pt-BR"/>
                    </a:p>
                  </a:txBody>
                  <a:tcPr/>
                </a:tc>
                <a:tc>
                  <a:txBody>
                    <a:bodyPr/>
                    <a:lstStyle/>
                    <a:p>
                      <a:pPr algn="ctr" fontAlgn="b"/>
                      <a:r>
                        <a:rPr lang="pt-BR" sz="900" b="0" i="0" u="none" strike="noStrike">
                          <a:solidFill>
                            <a:srgbClr val="000000"/>
                          </a:solidFill>
                          <a:latin typeface="+mn-lt"/>
                        </a:rPr>
                        <a:t>2</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Caderno da Atenção Básica nº 29 (Rastreamento)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84754">
                <a:tc vMerge="1">
                  <a:txBody>
                    <a:bodyPr/>
                    <a:lstStyle/>
                    <a:p>
                      <a:endParaRPr lang="pt-BR"/>
                    </a:p>
                  </a:txBody>
                  <a:tcPr/>
                </a:tc>
                <a:tc>
                  <a:txBody>
                    <a:bodyPr/>
                    <a:lstStyle/>
                    <a:p>
                      <a:pPr algn="ctr" fontAlgn="b"/>
                      <a:r>
                        <a:rPr lang="pt-BR" sz="900" b="0" i="0" u="none" strike="noStrike">
                          <a:solidFill>
                            <a:srgbClr val="000000"/>
                          </a:solidFill>
                          <a:latin typeface="+mn-lt"/>
                        </a:rPr>
                        <a:t>3</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Plano de ações estratégicas para o enfrentamento das doenças crônicas não transmissíveis (DCNT) no Brasil</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84754">
                <a:tc vMerge="1">
                  <a:txBody>
                    <a:bodyPr/>
                    <a:lstStyle/>
                    <a:p>
                      <a:endParaRPr lang="pt-BR"/>
                    </a:p>
                  </a:txBody>
                  <a:tcPr/>
                </a:tc>
                <a:tc>
                  <a:txBody>
                    <a:bodyPr/>
                    <a:lstStyle/>
                    <a:p>
                      <a:pPr algn="ctr" fontAlgn="b"/>
                      <a:r>
                        <a:rPr lang="pt-BR" sz="900" b="0" i="0" u="none" strike="noStrike">
                          <a:solidFill>
                            <a:srgbClr val="000000"/>
                          </a:solidFill>
                          <a:latin typeface="+mn-lt"/>
                        </a:rPr>
                        <a:t>4</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Diretrizes, objetivos, metas e indicadores (DOMI)</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84754">
                <a:tc vMerge="1">
                  <a:txBody>
                    <a:bodyPr/>
                    <a:lstStyle/>
                    <a:p>
                      <a:endParaRPr lang="pt-BR"/>
                    </a:p>
                  </a:txBody>
                  <a:tcPr/>
                </a:tc>
                <a:tc>
                  <a:txBody>
                    <a:bodyPr/>
                    <a:lstStyle/>
                    <a:p>
                      <a:pPr algn="ctr" fontAlgn="b"/>
                      <a:r>
                        <a:rPr lang="pt-BR" sz="900" b="0" i="0" u="none" strike="noStrike">
                          <a:solidFill>
                            <a:srgbClr val="000000"/>
                          </a:solidFill>
                          <a:latin typeface="+mn-lt"/>
                        </a:rPr>
                        <a:t>5</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Diretrizes para a detecção precoce do câncer de mama no Brasil</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47800">
                <a:tc rowSpan="4">
                  <a:txBody>
                    <a:bodyPr/>
                    <a:lstStyle/>
                    <a:p>
                      <a:pPr algn="ctr" fontAlgn="ctr"/>
                      <a:r>
                        <a:rPr lang="pt-BR" sz="1100" b="1"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b"/>
                      <a:r>
                        <a:rPr lang="pt-BR" sz="900" b="1" i="0" u="none" strike="noStrike">
                          <a:solidFill>
                            <a:srgbClr val="000000"/>
                          </a:solidFill>
                          <a:latin typeface="+mn-lt"/>
                        </a:rPr>
                        <a:t>Ord.</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900" b="1" i="0" u="none" strike="noStrike" dirty="0">
                          <a:solidFill>
                            <a:srgbClr val="000000"/>
                          </a:solidFill>
                          <a:latin typeface="+mn-lt"/>
                        </a:rPr>
                        <a:t>Secretaria Estadual de </a:t>
                      </a:r>
                      <a:r>
                        <a:rPr lang="pt-BR" sz="900" b="1" i="0" u="none" strike="noStrike" dirty="0" smtClean="0">
                          <a:solidFill>
                            <a:srgbClr val="000000"/>
                          </a:solidFill>
                          <a:latin typeface="+mn-lt"/>
                        </a:rPr>
                        <a:t>Saúde</a:t>
                      </a:r>
                      <a:r>
                        <a:rPr lang="pt-BR" sz="900" b="1" i="0" u="none" strike="noStrike" baseline="0" dirty="0" smtClean="0">
                          <a:solidFill>
                            <a:srgbClr val="000000"/>
                          </a:solidFill>
                          <a:latin typeface="+mn-lt"/>
                        </a:rPr>
                        <a:t> - </a:t>
                      </a:r>
                      <a:r>
                        <a:rPr lang="pt-BR" sz="900" b="1" i="0" u="none" strike="noStrike" dirty="0" smtClean="0">
                          <a:solidFill>
                            <a:srgbClr val="000000"/>
                          </a:solidFill>
                          <a:latin typeface="+mn-lt"/>
                        </a:rPr>
                        <a:t>Atividades </a:t>
                      </a:r>
                      <a:r>
                        <a:rPr lang="pt-BR" sz="900" b="1" i="0" u="none" strike="noStrike" dirty="0">
                          <a:solidFill>
                            <a:srgbClr val="000000"/>
                          </a:solidFill>
                          <a:latin typeface="+mn-lt"/>
                        </a:rPr>
                        <a:t>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84754">
                <a:tc vMerge="1">
                  <a:txBody>
                    <a:bodyPr/>
                    <a:lstStyle/>
                    <a:p>
                      <a:endParaRPr lang="pt-BR"/>
                    </a:p>
                  </a:txBody>
                  <a:tcPr/>
                </a:tc>
                <a:tc>
                  <a:txBody>
                    <a:bodyPr/>
                    <a:lstStyle/>
                    <a:p>
                      <a:pPr algn="ctr" fontAlgn="b"/>
                      <a:r>
                        <a:rPr lang="pt-BR" sz="900" b="0" i="0" u="none" strike="noStrike">
                          <a:solidFill>
                            <a:srgbClr val="000000"/>
                          </a:solidFill>
                          <a:latin typeface="+mn-lt"/>
                        </a:rPr>
                        <a:t>1</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Oferta dos exames de mamografias aos municípios pactuados com o Estado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84754">
                <a:tc vMerge="1">
                  <a:txBody>
                    <a:bodyPr/>
                    <a:lstStyle/>
                    <a:p>
                      <a:endParaRPr lang="pt-BR"/>
                    </a:p>
                  </a:txBody>
                  <a:tcPr/>
                </a:tc>
                <a:tc>
                  <a:txBody>
                    <a:bodyPr/>
                    <a:lstStyle/>
                    <a:p>
                      <a:pPr algn="ctr" fontAlgn="b"/>
                      <a:r>
                        <a:rPr lang="pt-BR" sz="900" b="0" i="0" u="none" strike="noStrike">
                          <a:solidFill>
                            <a:srgbClr val="000000"/>
                          </a:solidFill>
                          <a:latin typeface="+mn-lt"/>
                        </a:rPr>
                        <a:t>2</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Oferta de treinamentos e atualizações aos profissionais dos municípios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84754">
                <a:tc vMerge="1">
                  <a:txBody>
                    <a:bodyPr/>
                    <a:lstStyle/>
                    <a:p>
                      <a:endParaRPr lang="pt-BR"/>
                    </a:p>
                  </a:txBody>
                  <a:tcPr/>
                </a:tc>
                <a:tc>
                  <a:txBody>
                    <a:bodyPr/>
                    <a:lstStyle/>
                    <a:p>
                      <a:pPr algn="ctr" fontAlgn="b"/>
                      <a:r>
                        <a:rPr lang="pt-BR" sz="900" b="0" i="0" u="none" strike="noStrike">
                          <a:solidFill>
                            <a:srgbClr val="000000"/>
                          </a:solidFill>
                          <a:latin typeface="+mn-lt"/>
                        </a:rPr>
                        <a:t>3</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Oferta de apoio matricial às Equipes de Saúde da Família (ESF)</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84754">
                <a:tc rowSpan="2">
                  <a:txBody>
                    <a:bodyPr/>
                    <a:lstStyle/>
                    <a:p>
                      <a:pPr algn="ctr" fontAlgn="ctr"/>
                      <a:r>
                        <a:rPr lang="pt-BR" sz="900" b="1" i="0" u="none" strike="noStrike" dirty="0">
                          <a:solidFill>
                            <a:srgbClr val="000000"/>
                          </a:solidFill>
                          <a:latin typeface="+mn-lt"/>
                        </a:rPr>
                        <a:t>AÇÃO NA PAS (MUNCÍPIO)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900" b="1" i="0" u="none" strike="noStrike" dirty="0">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900" b="1" i="0" u="none" strike="noStrike" dirty="0">
                          <a:solidFill>
                            <a:srgbClr val="000000"/>
                          </a:solidFill>
                          <a:latin typeface="+mn-lt"/>
                        </a:rPr>
                        <a:t>ATIVIDADES ESTRATÉGICAS SUGERIDAS PELA ÁREA TÉCNICA DA SES AOS MUNICÍPIOS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900" b="1" i="0" u="none" strike="noStrike">
                          <a:solidFill>
                            <a:srgbClr val="000000"/>
                          </a:solidFill>
                          <a:latin typeface="+mn-lt"/>
                        </a:rPr>
                        <a:t>Municipal</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369507">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fontAlgn="ctr"/>
                      <a:r>
                        <a:rPr lang="pt-BR" sz="900" b="1" i="0" u="none" strike="noStrike" dirty="0">
                          <a:solidFill>
                            <a:srgbClr val="000000"/>
                          </a:solidFill>
                          <a:latin typeface="+mn-lt"/>
                        </a:rPr>
                        <a:t>(Marque com X as selecionadas)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198918">
                <a:tc rowSpan="10">
                  <a:txBody>
                    <a:bodyPr/>
                    <a:lstStyle/>
                    <a:p>
                      <a:pPr algn="ctr" fontAlgn="ctr"/>
                      <a:r>
                        <a:rPr lang="pt-BR" sz="900" b="0" i="0" u="none" strike="noStrike" dirty="0">
                          <a:solidFill>
                            <a:srgbClr val="000000"/>
                          </a:solidFill>
                          <a:latin typeface="+mn-lt"/>
                        </a:rPr>
                        <a:t>ATENÇÃO -este campo será preenchido pelos </a:t>
                      </a:r>
                      <a:r>
                        <a:rPr lang="pt-BR" sz="900" b="0" i="0" u="none" strike="noStrike" dirty="0" smtClean="0">
                          <a:solidFill>
                            <a:srgbClr val="000000"/>
                          </a:solidFill>
                          <a:latin typeface="+mn-lt"/>
                        </a:rPr>
                        <a:t>municípios </a:t>
                      </a:r>
                      <a:r>
                        <a:rPr lang="pt-BR" sz="900" b="0" i="0" u="none" strike="noStrike" dirty="0">
                          <a:solidFill>
                            <a:srgbClr val="000000"/>
                          </a:solidFill>
                          <a:latin typeface="+mn-lt"/>
                        </a:rPr>
                        <a:t>conforme ação definida na PAS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900" b="0" i="0" u="none" strike="noStrike" dirty="0">
                          <a:solidFill>
                            <a:srgbClr val="0000CC"/>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Capacitar todos os profissionais atuantes nas UBS quanto ao conhecimento do Programa Nacional de Controle do Câncer de Mama</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8918">
                <a:tc vMerge="1">
                  <a:txBody>
                    <a:bodyPr/>
                    <a:lstStyle/>
                    <a:p>
                      <a:endParaRPr lang="pt-BR"/>
                    </a:p>
                  </a:txBody>
                  <a:tcPr/>
                </a:tc>
                <a:tc>
                  <a:txBody>
                    <a:bodyPr/>
                    <a:lstStyle/>
                    <a:p>
                      <a:pPr algn="ctr" fontAlgn="ctr"/>
                      <a:r>
                        <a:rPr lang="pt-BR" sz="900" b="0" i="0" u="none" strike="noStrike" dirty="0">
                          <a:solidFill>
                            <a:srgbClr val="0000CC"/>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Implementar o rastreamento organizado da população feminina na faixa etária de 50 a 69 anos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8918">
                <a:tc vMerge="1">
                  <a:txBody>
                    <a:bodyPr/>
                    <a:lstStyle/>
                    <a:p>
                      <a:endParaRPr lang="pt-BR"/>
                    </a:p>
                  </a:txBody>
                  <a:tcPr/>
                </a:tc>
                <a:tc>
                  <a:txBody>
                    <a:bodyPr/>
                    <a:lstStyle/>
                    <a:p>
                      <a:pPr algn="ctr" fontAlgn="ctr"/>
                      <a:r>
                        <a:rPr lang="pt-BR" sz="900" b="0" i="0" u="none" strike="noStrike" dirty="0">
                          <a:solidFill>
                            <a:srgbClr val="0000CC"/>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Realizar palestras educativas, rodas de conversa em UBS e outros locais onde a população se reúne</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403">
                <a:tc vMerge="1">
                  <a:txBody>
                    <a:bodyPr/>
                    <a:lstStyle/>
                    <a:p>
                      <a:endParaRPr lang="pt-BR"/>
                    </a:p>
                  </a:txBody>
                  <a:tcPr/>
                </a:tc>
                <a:tc>
                  <a:txBody>
                    <a:bodyPr/>
                    <a:lstStyle/>
                    <a:p>
                      <a:pPr algn="ctr" fontAlgn="ctr"/>
                      <a:r>
                        <a:rPr lang="pt-BR" sz="900" b="0" i="0" u="none" strike="noStrike" dirty="0">
                          <a:solidFill>
                            <a:srgbClr val="0000CC"/>
                          </a:solidFill>
                          <a:latin typeface="+mn-lt"/>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Reunir os agentes comunitários de saúde para busca ativa por meio da visita domiciliar, objetivando o mapeamento da área e identificação da quantidade de mulheres na faixa etária de 50 a 69 anos que nunca realizaram o exame de mamografia ou que não realizam a mais de 2 anos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403">
                <a:tc vMerge="1">
                  <a:txBody>
                    <a:bodyPr/>
                    <a:lstStyle/>
                    <a:p>
                      <a:endParaRPr lang="pt-BR"/>
                    </a:p>
                  </a:txBody>
                  <a:tcPr/>
                </a:tc>
                <a:tc>
                  <a:txBody>
                    <a:bodyPr/>
                    <a:lstStyle/>
                    <a:p>
                      <a:pPr algn="ctr" fontAlgn="ctr"/>
                      <a:r>
                        <a:rPr lang="pt-BR" sz="900" b="0" i="0" u="none" strike="noStrike" dirty="0">
                          <a:solidFill>
                            <a:srgbClr val="0000CC"/>
                          </a:solidFill>
                          <a:latin typeface="+mn-lt"/>
                        </a:rPr>
                        <a:t>5</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Identificar o número absoluto de exames de mamografia pactuados na faixa etária de 50 a 69 anos e determinar a meta mensal para a realização desses exames.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8918">
                <a:tc vMerge="1">
                  <a:txBody>
                    <a:bodyPr/>
                    <a:lstStyle/>
                    <a:p>
                      <a:endParaRPr lang="pt-BR"/>
                    </a:p>
                  </a:txBody>
                  <a:tcPr/>
                </a:tc>
                <a:tc>
                  <a:txBody>
                    <a:bodyPr/>
                    <a:lstStyle/>
                    <a:p>
                      <a:pPr algn="ctr" fontAlgn="ctr"/>
                      <a:r>
                        <a:rPr lang="pt-BR" sz="900" b="0" i="0" u="none" strike="noStrike" dirty="0">
                          <a:solidFill>
                            <a:srgbClr val="0000CC"/>
                          </a:solidFill>
                          <a:latin typeface="+mn-lt"/>
                        </a:rPr>
                        <a:t>6</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Implementar o Projeto Terapêutico Singular (PTS) às mulheres que apresentam resistência à realização do exame de mamografia</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754">
                <a:tc vMerge="1">
                  <a:txBody>
                    <a:bodyPr/>
                    <a:lstStyle/>
                    <a:p>
                      <a:endParaRPr lang="pt-BR"/>
                    </a:p>
                  </a:txBody>
                  <a:tcPr/>
                </a:tc>
                <a:tc>
                  <a:txBody>
                    <a:bodyPr/>
                    <a:lstStyle/>
                    <a:p>
                      <a:pPr algn="ctr" fontAlgn="ctr"/>
                      <a:r>
                        <a:rPr lang="pt-BR" sz="900" b="0" i="0" u="none" strike="noStrike" dirty="0">
                          <a:solidFill>
                            <a:srgbClr val="0000CC"/>
                          </a:solidFill>
                          <a:latin typeface="+mn-lt"/>
                        </a:rPr>
                        <a:t>7</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Realizar buscar ativa das mulheres na faixa etária preconizada pelo Ministério da Saúde para que sejam submetidas ao exame de mamografia</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754">
                <a:tc vMerge="1">
                  <a:txBody>
                    <a:bodyPr/>
                    <a:lstStyle/>
                    <a:p>
                      <a:endParaRPr lang="pt-BR"/>
                    </a:p>
                  </a:txBody>
                  <a:tcPr/>
                </a:tc>
                <a:tc>
                  <a:txBody>
                    <a:bodyPr/>
                    <a:lstStyle/>
                    <a:p>
                      <a:pPr algn="ctr" fontAlgn="ctr"/>
                      <a:r>
                        <a:rPr lang="pt-BR" sz="900" b="0" i="0" u="none" strike="noStrike" dirty="0">
                          <a:solidFill>
                            <a:srgbClr val="0000CC"/>
                          </a:solidFill>
                          <a:latin typeface="+mn-lt"/>
                        </a:rPr>
                        <a:t>8</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Participar dos treinamentos e atualizações ofertados pela Secretaria Estadual de Saúde</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754">
                <a:tc vMerge="1">
                  <a:txBody>
                    <a:bodyPr/>
                    <a:lstStyle/>
                    <a:p>
                      <a:endParaRPr lang="pt-BR"/>
                    </a:p>
                  </a:txBody>
                  <a:tcPr/>
                </a:tc>
                <a:tc>
                  <a:txBody>
                    <a:bodyPr/>
                    <a:lstStyle/>
                    <a:p>
                      <a:pPr algn="ctr" fontAlgn="ctr"/>
                      <a:r>
                        <a:rPr lang="pt-BR" sz="900" b="0" i="0" u="none" strike="noStrike" dirty="0">
                          <a:solidFill>
                            <a:srgbClr val="0000CC"/>
                          </a:solidFill>
                          <a:latin typeface="+mn-lt"/>
                        </a:rPr>
                        <a:t>9</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Operacionalizar o Sistema de Informação do Câncer (SISCAN)</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754">
                <a:tc vMerge="1">
                  <a:txBody>
                    <a:bodyPr/>
                    <a:lstStyle/>
                    <a:p>
                      <a:endParaRPr lang="pt-BR"/>
                    </a:p>
                  </a:txBody>
                  <a:tcPr/>
                </a:tc>
                <a:tc>
                  <a:txBody>
                    <a:bodyPr/>
                    <a:lstStyle/>
                    <a:p>
                      <a:pPr algn="ctr" fontAlgn="ctr"/>
                      <a:r>
                        <a:rPr lang="pt-BR" sz="900" b="0" i="0" u="none" strike="noStrike" dirty="0">
                          <a:solidFill>
                            <a:srgbClr val="0000CC"/>
                          </a:solidFill>
                          <a:latin typeface="+mn-lt"/>
                        </a:rPr>
                        <a:t>10</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Monitorar este indicador no site do </a:t>
                      </a:r>
                      <a:r>
                        <a:rPr lang="pt-BR" sz="1100" b="0" i="0" u="none" strike="noStrike" dirty="0" err="1">
                          <a:solidFill>
                            <a:srgbClr val="0000CC"/>
                          </a:solidFill>
                          <a:latin typeface="+mn-lt"/>
                        </a:rPr>
                        <a:t>Datasus</a:t>
                      </a:r>
                      <a:endParaRPr lang="pt-BR" sz="1100" b="0" i="0" u="none" strike="noStrike" dirty="0">
                        <a:solidFill>
                          <a:srgbClr val="0000CC"/>
                        </a:solidFill>
                        <a:latin typeface="+mn-lt"/>
                      </a:endParaRP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06" y="642918"/>
            <a:ext cx="8929718" cy="357190"/>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ctr" fontAlgn="ctr"/>
            <a:r>
              <a:rPr lang="pt-BR" sz="1900" b="1" dirty="0" smtClean="0"/>
              <a:t> </a:t>
            </a:r>
            <a:r>
              <a:rPr lang="pt-BR" sz="1200" b="1" dirty="0" smtClean="0"/>
              <a:t>ATIVIDADES SUGERIDAS AOS MUNICIPIOS PACTUAREM NA CIR PARA AUXILIAR NO ALCANCE DA META</a:t>
            </a:r>
            <a:r>
              <a:rPr lang="pt-BR" sz="1200" dirty="0" smtClean="0"/>
              <a:t> </a:t>
            </a:r>
            <a:endParaRPr lang="pt-BR" sz="1200" b="1" dirty="0">
              <a:solidFill>
                <a:srgbClr val="000000"/>
              </a:solidFill>
            </a:endParaRPr>
          </a:p>
        </p:txBody>
      </p:sp>
      <p:graphicFrame>
        <p:nvGraphicFramePr>
          <p:cNvPr id="6" name="Tabela 5"/>
          <p:cNvGraphicFramePr>
            <a:graphicFrameLocks noGrp="1"/>
          </p:cNvGraphicFramePr>
          <p:nvPr>
            <p:extLst>
              <p:ext uri="{D42A27DB-BD31-4B8C-83A1-F6EECF244321}">
                <p14:modId xmlns:p14="http://schemas.microsoft.com/office/powerpoint/2010/main" val="4042854701"/>
              </p:ext>
            </p:extLst>
          </p:nvPr>
        </p:nvGraphicFramePr>
        <p:xfrm>
          <a:off x="71438" y="928670"/>
          <a:ext cx="8929718" cy="5732293"/>
        </p:xfrm>
        <a:graphic>
          <a:graphicData uri="http://schemas.openxmlformats.org/drawingml/2006/table">
            <a:tbl>
              <a:tblPr/>
              <a:tblGrid>
                <a:gridCol w="714348"/>
                <a:gridCol w="285752"/>
                <a:gridCol w="7047294"/>
                <a:gridCol w="882324"/>
              </a:tblGrid>
              <a:tr h="168385">
                <a:tc gridSpan="4">
                  <a:txBody>
                    <a:bodyPr/>
                    <a:lstStyle/>
                    <a:p>
                      <a:pPr algn="ctr" fontAlgn="ctr"/>
                      <a:r>
                        <a:rPr lang="pt-BR" sz="1100" b="1" i="0" u="none" strike="noStrike" dirty="0">
                          <a:solidFill>
                            <a:srgbClr val="000000"/>
                          </a:solidFill>
                          <a:latin typeface="+mn-lt"/>
                        </a:rPr>
                        <a:t>Indicador 13: </a:t>
                      </a:r>
                      <a:r>
                        <a:rPr lang="pt-BR" sz="1100" b="0" i="0" u="none" strike="noStrike" dirty="0">
                          <a:solidFill>
                            <a:srgbClr val="000000"/>
                          </a:solidFill>
                          <a:latin typeface="+mn-lt"/>
                        </a:rPr>
                        <a:t>Proporção de parto normal no SUS e na Saúde Suplementar</a:t>
                      </a:r>
                      <a:endParaRPr lang="pt-BR" sz="1100" b="1" i="0" u="none" strike="noStrike" dirty="0">
                        <a:solidFill>
                          <a:srgbClr val="000000"/>
                        </a:solidFill>
                        <a:latin typeface="+mn-lt"/>
                      </a:endParaRP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212896">
                <a:tc rowSpan="9">
                  <a:txBody>
                    <a:bodyPr/>
                    <a:lstStyle/>
                    <a:p>
                      <a:pPr algn="ctr" fontAlgn="b"/>
                      <a:r>
                        <a:rPr lang="pt-BR" sz="1100" b="1" i="0" u="none" strike="noStrike">
                          <a:solidFill>
                            <a:srgbClr val="000000"/>
                          </a:solidFill>
                          <a:latin typeface="+mn-lt"/>
                        </a:rPr>
                        <a:t> </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b"/>
                      <a:r>
                        <a:rPr lang="pt-BR" sz="800" b="1" i="0" u="none" strike="noStrike" dirty="0">
                          <a:solidFill>
                            <a:srgbClr val="000000"/>
                          </a:solidFill>
                          <a:latin typeface="+mn-lt"/>
                        </a:rPr>
                        <a:t>Ord.</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800" b="1" i="0" u="none" strike="noStrike" dirty="0">
                          <a:solidFill>
                            <a:srgbClr val="000000"/>
                          </a:solidFill>
                          <a:latin typeface="+mn-lt"/>
                        </a:rPr>
                        <a:t>Ministério da </a:t>
                      </a:r>
                      <a:r>
                        <a:rPr lang="pt-BR" sz="800" b="1" i="0" u="none" strike="noStrike" dirty="0" smtClean="0">
                          <a:solidFill>
                            <a:srgbClr val="000000"/>
                          </a:solidFill>
                          <a:latin typeface="+mn-lt"/>
                        </a:rPr>
                        <a:t>Saúde</a:t>
                      </a:r>
                      <a:r>
                        <a:rPr lang="pt-BR" sz="800" b="1" i="0" u="none" strike="noStrike" baseline="0" dirty="0" smtClean="0">
                          <a:solidFill>
                            <a:srgbClr val="000000"/>
                          </a:solidFill>
                          <a:latin typeface="+mn-lt"/>
                        </a:rPr>
                        <a:t> - </a:t>
                      </a:r>
                      <a:r>
                        <a:rPr lang="pt-BR" sz="800" b="1" i="0" u="none" strike="noStrike" dirty="0" smtClean="0">
                          <a:solidFill>
                            <a:srgbClr val="000000"/>
                          </a:solidFill>
                          <a:latin typeface="+mn-lt"/>
                        </a:rPr>
                        <a:t>Atividades </a:t>
                      </a:r>
                      <a:r>
                        <a:rPr lang="pt-BR" sz="800" b="1" i="0" u="none" strike="noStrike" dirty="0">
                          <a:solidFill>
                            <a:srgbClr val="000000"/>
                          </a:solidFill>
                          <a:latin typeface="+mn-lt"/>
                        </a:rPr>
                        <a:t>Estratégicas                                                   </a:t>
                      </a: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23608">
                <a:tc vMerge="1">
                  <a:txBody>
                    <a:bodyPr/>
                    <a:lstStyle/>
                    <a:p>
                      <a:endParaRPr lang="pt-BR"/>
                    </a:p>
                  </a:txBody>
                  <a:tcPr/>
                </a:tc>
                <a:tc>
                  <a:txBody>
                    <a:bodyPr/>
                    <a:lstStyle/>
                    <a:p>
                      <a:pPr algn="ctr" fontAlgn="b"/>
                      <a:r>
                        <a:rPr lang="pt-BR" sz="800" b="0" i="0" u="none" strike="noStrike">
                          <a:solidFill>
                            <a:srgbClr val="000000"/>
                          </a:solidFill>
                          <a:latin typeface="+mn-lt"/>
                        </a:rPr>
                        <a:t>1</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Disponibilização da caderneta da gestante</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23608">
                <a:tc vMerge="1">
                  <a:txBody>
                    <a:bodyPr/>
                    <a:lstStyle/>
                    <a:p>
                      <a:endParaRPr lang="pt-BR"/>
                    </a:p>
                  </a:txBody>
                  <a:tcPr/>
                </a:tc>
                <a:tc>
                  <a:txBody>
                    <a:bodyPr/>
                    <a:lstStyle/>
                    <a:p>
                      <a:pPr algn="ctr" fontAlgn="b"/>
                      <a:r>
                        <a:rPr lang="pt-BR" sz="800" b="0" i="0" u="none" strike="noStrike">
                          <a:solidFill>
                            <a:srgbClr val="000000"/>
                          </a:solidFill>
                          <a:latin typeface="+mn-lt"/>
                        </a:rPr>
                        <a:t>2</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Fomentar políticas públicas que garantam os direitos das mulheres.</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23608">
                <a:tc vMerge="1">
                  <a:txBody>
                    <a:bodyPr/>
                    <a:lstStyle/>
                    <a:p>
                      <a:endParaRPr lang="pt-BR"/>
                    </a:p>
                  </a:txBody>
                  <a:tcPr/>
                </a:tc>
                <a:tc>
                  <a:txBody>
                    <a:bodyPr/>
                    <a:lstStyle/>
                    <a:p>
                      <a:pPr algn="ctr" fontAlgn="b"/>
                      <a:r>
                        <a:rPr lang="pt-BR" sz="800" b="0" i="0" u="none" strike="noStrike">
                          <a:solidFill>
                            <a:srgbClr val="000000"/>
                          </a:solidFill>
                          <a:latin typeface="+mn-lt"/>
                        </a:rPr>
                        <a:t>3</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Publicação de atos normativos, portarias, notas, protocolos,  relacionadas a saúde da materna.</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r>
              <a:tr h="123608">
                <a:tc vMerge="1">
                  <a:txBody>
                    <a:bodyPr/>
                    <a:lstStyle/>
                    <a:p>
                      <a:endParaRPr lang="pt-BR"/>
                    </a:p>
                  </a:txBody>
                  <a:tcPr/>
                </a:tc>
                <a:tc>
                  <a:txBody>
                    <a:bodyPr/>
                    <a:lstStyle/>
                    <a:p>
                      <a:pPr algn="ctr" fontAlgn="b"/>
                      <a:r>
                        <a:rPr lang="pt-BR" sz="800" b="0" i="0" u="none" strike="noStrike">
                          <a:solidFill>
                            <a:srgbClr val="000000"/>
                          </a:solidFill>
                          <a:latin typeface="+mn-lt"/>
                        </a:rPr>
                        <a:t>4</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Financiamento adequado para as ações de saúde da mulher</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23608">
                <a:tc vMerge="1">
                  <a:txBody>
                    <a:bodyPr/>
                    <a:lstStyle/>
                    <a:p>
                      <a:endParaRPr lang="pt-BR"/>
                    </a:p>
                  </a:txBody>
                  <a:tcPr/>
                </a:tc>
                <a:tc>
                  <a:txBody>
                    <a:bodyPr/>
                    <a:lstStyle/>
                    <a:p>
                      <a:pPr algn="ctr" fontAlgn="b"/>
                      <a:r>
                        <a:rPr lang="pt-BR" sz="800" b="0" i="0" u="none" strike="noStrike">
                          <a:solidFill>
                            <a:srgbClr val="000000"/>
                          </a:solidFill>
                          <a:latin typeface="+mn-lt"/>
                        </a:rPr>
                        <a:t>5</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Apoio institucional e cooperação técnica aos Estados e </a:t>
                      </a:r>
                      <a:r>
                        <a:rPr lang="pt-BR" sz="800" b="0" i="0" u="none" strike="noStrike" dirty="0" smtClean="0">
                          <a:solidFill>
                            <a:srgbClr val="000000"/>
                          </a:solidFill>
                          <a:latin typeface="+mn-lt"/>
                        </a:rPr>
                        <a:t>municípios </a:t>
                      </a:r>
                      <a:r>
                        <a:rPr lang="pt-BR" sz="800" b="0" i="0" u="none" strike="noStrike" dirty="0">
                          <a:solidFill>
                            <a:srgbClr val="000000"/>
                          </a:solidFill>
                          <a:latin typeface="+mn-lt"/>
                        </a:rPr>
                        <a:t>no que tange a saúde da mulher</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23608">
                <a:tc vMerge="1">
                  <a:txBody>
                    <a:bodyPr/>
                    <a:lstStyle/>
                    <a:p>
                      <a:endParaRPr lang="pt-BR"/>
                    </a:p>
                  </a:txBody>
                  <a:tcPr/>
                </a:tc>
                <a:tc>
                  <a:txBody>
                    <a:bodyPr/>
                    <a:lstStyle/>
                    <a:p>
                      <a:pPr algn="ctr" fontAlgn="b"/>
                      <a:r>
                        <a:rPr lang="pt-BR" sz="800" b="0" i="0" u="none" strike="noStrike">
                          <a:solidFill>
                            <a:srgbClr val="000000"/>
                          </a:solidFill>
                          <a:latin typeface="+mn-lt"/>
                        </a:rPr>
                        <a:t> </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Realizar e disponibilizar dados e informações para diagnóstico do cenário atual </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23608">
                <a:tc vMerge="1">
                  <a:txBody>
                    <a:bodyPr/>
                    <a:lstStyle/>
                    <a:p>
                      <a:endParaRPr lang="pt-BR"/>
                    </a:p>
                  </a:txBody>
                  <a:tcPr/>
                </a:tc>
                <a:tc>
                  <a:txBody>
                    <a:bodyPr/>
                    <a:lstStyle/>
                    <a:p>
                      <a:pPr algn="ctr" fontAlgn="b"/>
                      <a:r>
                        <a:rPr lang="pt-BR" sz="800" b="0" i="0" u="none" strike="noStrike">
                          <a:solidFill>
                            <a:srgbClr val="000000"/>
                          </a:solidFill>
                          <a:latin typeface="+mn-lt"/>
                        </a:rPr>
                        <a:t> </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Habilitar e financiar a implantação dos Centro de Partos normais</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23608">
                <a:tc vMerge="1">
                  <a:txBody>
                    <a:bodyPr/>
                    <a:lstStyle/>
                    <a:p>
                      <a:endParaRPr lang="pt-BR"/>
                    </a:p>
                  </a:txBody>
                  <a:tcPr/>
                </a:tc>
                <a:tc>
                  <a:txBody>
                    <a:bodyPr/>
                    <a:lstStyle/>
                    <a:p>
                      <a:pPr algn="ctr" fontAlgn="b"/>
                      <a:r>
                        <a:rPr lang="pt-BR" sz="800" b="0" i="0" u="none" strike="noStrike">
                          <a:solidFill>
                            <a:srgbClr val="000000"/>
                          </a:solidFill>
                          <a:latin typeface="+mn-lt"/>
                        </a:rPr>
                        <a:t>6</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Realizar campanhas nacionais de </a:t>
                      </a:r>
                      <a:r>
                        <a:rPr lang="pt-BR" sz="800" b="0" i="0" u="none" strike="noStrike" dirty="0" smtClean="0">
                          <a:solidFill>
                            <a:srgbClr val="000000"/>
                          </a:solidFill>
                          <a:latin typeface="+mn-lt"/>
                        </a:rPr>
                        <a:t>conscientização </a:t>
                      </a:r>
                      <a:r>
                        <a:rPr lang="pt-BR" sz="800" b="0" i="0" u="none" strike="noStrike" dirty="0">
                          <a:solidFill>
                            <a:srgbClr val="000000"/>
                          </a:solidFill>
                          <a:latin typeface="+mn-lt"/>
                        </a:rPr>
                        <a:t>dos benefícios do parto normal e riscos da cirurgia cesariana</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12896">
                <a:tc rowSpan="17">
                  <a:txBody>
                    <a:bodyPr/>
                    <a:lstStyle/>
                    <a:p>
                      <a:pPr algn="ctr" fontAlgn="ctr"/>
                      <a:r>
                        <a:rPr lang="pt-BR" sz="1100" b="1" i="0" u="none" strike="noStrike">
                          <a:solidFill>
                            <a:srgbClr val="000000"/>
                          </a:solidFill>
                          <a:latin typeface="+mn-lt"/>
                        </a:rPr>
                        <a:t> </a:t>
                      </a: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b"/>
                      <a:r>
                        <a:rPr lang="pt-BR" sz="800" b="1" i="0" u="none" strike="noStrike">
                          <a:solidFill>
                            <a:srgbClr val="000000"/>
                          </a:solidFill>
                          <a:latin typeface="+mn-lt"/>
                        </a:rPr>
                        <a:t>Ord.</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800" b="1" i="0" u="none" strike="noStrike" dirty="0">
                          <a:solidFill>
                            <a:srgbClr val="000000"/>
                          </a:solidFill>
                          <a:latin typeface="+mn-lt"/>
                        </a:rPr>
                        <a:t>Secretaria Estadual de </a:t>
                      </a:r>
                      <a:r>
                        <a:rPr lang="pt-BR" sz="800" b="1" i="0" u="none" strike="noStrike" dirty="0" smtClean="0">
                          <a:solidFill>
                            <a:srgbClr val="000000"/>
                          </a:solidFill>
                          <a:latin typeface="+mn-lt"/>
                        </a:rPr>
                        <a:t>Saúde</a:t>
                      </a:r>
                      <a:r>
                        <a:rPr lang="pt-BR" sz="800" b="1" i="0" u="none" strike="noStrike" baseline="0" dirty="0" smtClean="0">
                          <a:solidFill>
                            <a:srgbClr val="000000"/>
                          </a:solidFill>
                          <a:latin typeface="+mn-lt"/>
                        </a:rPr>
                        <a:t> - </a:t>
                      </a:r>
                      <a:r>
                        <a:rPr lang="pt-BR" sz="800" b="1" i="0" u="none" strike="noStrike" dirty="0" smtClean="0">
                          <a:solidFill>
                            <a:srgbClr val="000000"/>
                          </a:solidFill>
                          <a:latin typeface="+mn-lt"/>
                        </a:rPr>
                        <a:t>Atividades </a:t>
                      </a:r>
                      <a:r>
                        <a:rPr lang="pt-BR" sz="800" b="1" i="0" u="none" strike="noStrike" dirty="0">
                          <a:solidFill>
                            <a:srgbClr val="000000"/>
                          </a:solidFill>
                          <a:latin typeface="+mn-lt"/>
                        </a:rPr>
                        <a:t>Estratégicas                                                  </a:t>
                      </a: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38534">
                <a:tc vMerge="1">
                  <a:txBody>
                    <a:bodyPr/>
                    <a:lstStyle/>
                    <a:p>
                      <a:endParaRPr lang="pt-BR"/>
                    </a:p>
                  </a:txBody>
                  <a:tcPr/>
                </a:tc>
                <a:tc>
                  <a:txBody>
                    <a:bodyPr/>
                    <a:lstStyle/>
                    <a:p>
                      <a:pPr algn="ctr" fontAlgn="b"/>
                      <a:r>
                        <a:rPr lang="pt-BR" sz="800" b="0" i="0" u="none" strike="noStrike">
                          <a:solidFill>
                            <a:srgbClr val="000000"/>
                          </a:solidFill>
                          <a:latin typeface="+mn-lt"/>
                        </a:rPr>
                        <a:t>1</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Implementar protocolos assistenciais voltados a saúde da mulher, principalmente as diretrizes nacionais do Parto Normal.</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8534">
                <a:tc vMerge="1">
                  <a:txBody>
                    <a:bodyPr/>
                    <a:lstStyle/>
                    <a:p>
                      <a:endParaRPr lang="pt-BR"/>
                    </a:p>
                  </a:txBody>
                  <a:tcPr/>
                </a:tc>
                <a:tc>
                  <a:txBody>
                    <a:bodyPr/>
                    <a:lstStyle/>
                    <a:p>
                      <a:pPr algn="ctr" fontAlgn="b"/>
                      <a:r>
                        <a:rPr lang="pt-BR" sz="800" b="0" i="0" u="none" strike="noStrike">
                          <a:solidFill>
                            <a:srgbClr val="000000"/>
                          </a:solidFill>
                          <a:latin typeface="+mn-lt"/>
                        </a:rPr>
                        <a:t>2</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Implementar protocolos de Acolhimento e Classificação de Risco Obstétrico</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8534">
                <a:tc vMerge="1">
                  <a:txBody>
                    <a:bodyPr/>
                    <a:lstStyle/>
                    <a:p>
                      <a:endParaRPr lang="pt-BR"/>
                    </a:p>
                  </a:txBody>
                  <a:tcPr/>
                </a:tc>
                <a:tc>
                  <a:txBody>
                    <a:bodyPr/>
                    <a:lstStyle/>
                    <a:p>
                      <a:pPr algn="ctr" fontAlgn="b"/>
                      <a:r>
                        <a:rPr lang="pt-BR" sz="800" b="0" i="0" u="none" strike="noStrike">
                          <a:solidFill>
                            <a:srgbClr val="000000"/>
                          </a:solidFill>
                          <a:latin typeface="+mn-lt"/>
                        </a:rPr>
                        <a:t>3</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Promover eventos de conscientização aos profissionais de saúde e população sobre o novo modelo de parto no Brasil e no mundo- parto humanizado</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11074">
                <a:tc vMerge="1">
                  <a:txBody>
                    <a:bodyPr/>
                    <a:lstStyle/>
                    <a:p>
                      <a:endParaRPr lang="pt-BR"/>
                    </a:p>
                  </a:txBody>
                  <a:tcPr/>
                </a:tc>
                <a:tc>
                  <a:txBody>
                    <a:bodyPr/>
                    <a:lstStyle/>
                    <a:p>
                      <a:pPr algn="ctr" fontAlgn="b"/>
                      <a:r>
                        <a:rPr lang="pt-BR" sz="800" b="0" i="0" u="none" strike="noStrike">
                          <a:solidFill>
                            <a:srgbClr val="000000"/>
                          </a:solidFill>
                          <a:latin typeface="+mn-lt"/>
                        </a:rPr>
                        <a:t>4</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Trabalhar junto aos setores estratégicos da SES-TO a busca de recursos financeiros para melhorar a ambiência adequada para o parto humanizado nas maternidades </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8534">
                <a:tc vMerge="1">
                  <a:txBody>
                    <a:bodyPr/>
                    <a:lstStyle/>
                    <a:p>
                      <a:endParaRPr lang="pt-BR"/>
                    </a:p>
                  </a:txBody>
                  <a:tcPr/>
                </a:tc>
                <a:tc>
                  <a:txBody>
                    <a:bodyPr/>
                    <a:lstStyle/>
                    <a:p>
                      <a:pPr algn="ctr" fontAlgn="b"/>
                      <a:r>
                        <a:rPr lang="pt-BR" sz="800" b="0" i="0" u="none" strike="noStrike">
                          <a:solidFill>
                            <a:srgbClr val="000000"/>
                          </a:solidFill>
                          <a:latin typeface="+mn-lt"/>
                        </a:rPr>
                        <a:t>5</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Estimular os profissionais de saúde a utilizarem os  métodos não farmacológicos de alívio da dor no momento do </a:t>
                      </a:r>
                      <a:r>
                        <a:rPr lang="pt-BR" sz="900" b="0" i="0" u="none" strike="noStrike" dirty="0" smtClean="0">
                          <a:solidFill>
                            <a:srgbClr val="000000"/>
                          </a:solidFill>
                          <a:latin typeface="+mn-lt"/>
                        </a:rPr>
                        <a:t>parto</a:t>
                      </a:r>
                      <a:endParaRPr lang="pt-BR" sz="900" b="0" i="0" u="none" strike="noStrike" dirty="0">
                        <a:solidFill>
                          <a:srgbClr val="000000"/>
                        </a:solidFill>
                        <a:latin typeface="+mn-lt"/>
                      </a:endParaRP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1100" b="0" i="0" u="none" strike="noStrike" dirty="0">
                        <a:solidFill>
                          <a:srgbClr val="000000"/>
                        </a:solidFill>
                        <a:latin typeface="+mn-lt"/>
                      </a:endParaRP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8534">
                <a:tc vMerge="1">
                  <a:txBody>
                    <a:bodyPr/>
                    <a:lstStyle/>
                    <a:p>
                      <a:endParaRPr lang="pt-BR"/>
                    </a:p>
                  </a:txBody>
                  <a:tcPr/>
                </a:tc>
                <a:tc>
                  <a:txBody>
                    <a:bodyPr/>
                    <a:lstStyle/>
                    <a:p>
                      <a:pPr algn="ctr" fontAlgn="b"/>
                      <a:r>
                        <a:rPr lang="pt-BR" sz="800" b="0" i="0" u="none" strike="noStrike">
                          <a:solidFill>
                            <a:srgbClr val="000000"/>
                          </a:solidFill>
                          <a:latin typeface="+mn-lt"/>
                        </a:rPr>
                        <a:t>6</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capacitar os profissionais de saúde sobre as boas práticas na atenção ao parto e nascimento</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12896">
                <a:tc vMerge="1">
                  <a:txBody>
                    <a:bodyPr/>
                    <a:lstStyle/>
                    <a:p>
                      <a:endParaRPr lang="pt-BR"/>
                    </a:p>
                  </a:txBody>
                  <a:tcPr/>
                </a:tc>
                <a:tc>
                  <a:txBody>
                    <a:bodyPr/>
                    <a:lstStyle/>
                    <a:p>
                      <a:pPr algn="ctr" fontAlgn="b"/>
                      <a:r>
                        <a:rPr lang="pt-BR" sz="800" b="0" i="0" u="none" strike="noStrike">
                          <a:solidFill>
                            <a:srgbClr val="000000"/>
                          </a:solidFill>
                          <a:latin typeface="+mn-lt"/>
                        </a:rPr>
                        <a:t>7</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Realizar planejamento reprodutivo com as mulheres em idade férteis</a:t>
                      </a:r>
                      <a:r>
                        <a:rPr lang="pt-BR" sz="900" b="0" i="0" u="none" strike="noStrike" dirty="0" smtClean="0">
                          <a:solidFill>
                            <a:srgbClr val="000000"/>
                          </a:solidFill>
                          <a:latin typeface="+mn-lt"/>
                        </a:rPr>
                        <a:t>.</a:t>
                      </a:r>
                      <a:endParaRPr lang="pt-BR" sz="900" b="0" i="0" u="none" strike="noStrike" dirty="0">
                        <a:solidFill>
                          <a:srgbClr val="000000"/>
                        </a:solidFill>
                        <a:latin typeface="+mn-lt"/>
                      </a:endParaRP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8534">
                <a:tc vMerge="1">
                  <a:txBody>
                    <a:bodyPr/>
                    <a:lstStyle/>
                    <a:p>
                      <a:endParaRPr lang="pt-BR"/>
                    </a:p>
                  </a:txBody>
                  <a:tcPr/>
                </a:tc>
                <a:tc>
                  <a:txBody>
                    <a:bodyPr/>
                    <a:lstStyle/>
                    <a:p>
                      <a:pPr algn="ctr" fontAlgn="b"/>
                      <a:r>
                        <a:rPr lang="pt-BR" sz="800" b="0" i="0" u="none" strike="noStrike">
                          <a:solidFill>
                            <a:srgbClr val="000000"/>
                          </a:solidFill>
                          <a:latin typeface="+mn-lt"/>
                        </a:rPr>
                        <a:t>8</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Abordar sobre os benefícios do parto normal em todas as consultas de Pré- Natal e rodas de conversas</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8534">
                <a:tc vMerge="1">
                  <a:txBody>
                    <a:bodyPr/>
                    <a:lstStyle/>
                    <a:p>
                      <a:endParaRPr lang="pt-BR"/>
                    </a:p>
                  </a:txBody>
                  <a:tcPr/>
                </a:tc>
                <a:tc>
                  <a:txBody>
                    <a:bodyPr/>
                    <a:lstStyle/>
                    <a:p>
                      <a:pPr algn="ctr" fontAlgn="b"/>
                      <a:r>
                        <a:rPr lang="pt-BR" sz="800" b="0" i="0" u="none" strike="noStrike">
                          <a:solidFill>
                            <a:srgbClr val="000000"/>
                          </a:solidFill>
                          <a:latin typeface="+mn-lt"/>
                        </a:rPr>
                        <a:t>9</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Capacitar os profissionais dos municípios através das oficinas de qualificação do Pré-Natal e </a:t>
                      </a:r>
                      <a:r>
                        <a:rPr lang="pt-BR" sz="900" b="0" i="0" u="none" strike="noStrike" dirty="0" err="1">
                          <a:solidFill>
                            <a:srgbClr val="000000"/>
                          </a:solidFill>
                          <a:latin typeface="+mn-lt"/>
                        </a:rPr>
                        <a:t>puéperio</a:t>
                      </a:r>
                      <a:r>
                        <a:rPr lang="pt-BR" sz="900" b="0" i="0" u="none" strike="noStrike" dirty="0">
                          <a:solidFill>
                            <a:srgbClr val="000000"/>
                          </a:solidFill>
                          <a:latin typeface="+mn-lt"/>
                        </a:rPr>
                        <a:t>.</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8534">
                <a:tc vMerge="1">
                  <a:txBody>
                    <a:bodyPr/>
                    <a:lstStyle/>
                    <a:p>
                      <a:endParaRPr lang="pt-BR"/>
                    </a:p>
                  </a:txBody>
                  <a:tcPr/>
                </a:tc>
                <a:tc>
                  <a:txBody>
                    <a:bodyPr/>
                    <a:lstStyle/>
                    <a:p>
                      <a:pPr algn="ctr" fontAlgn="b"/>
                      <a:r>
                        <a:rPr lang="pt-BR" sz="800" b="0" i="0" u="none" strike="noStrike">
                          <a:solidFill>
                            <a:srgbClr val="000000"/>
                          </a:solidFill>
                          <a:latin typeface="+mn-lt"/>
                        </a:rPr>
                        <a:t>10</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Prestar apoio e cooperação técnica aos Municípios e Maternidades referente aos componentes da Rede Cegonha</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8534">
                <a:tc vMerge="1">
                  <a:txBody>
                    <a:bodyPr/>
                    <a:lstStyle/>
                    <a:p>
                      <a:endParaRPr lang="pt-BR"/>
                    </a:p>
                  </a:txBody>
                  <a:tcPr/>
                </a:tc>
                <a:tc>
                  <a:txBody>
                    <a:bodyPr/>
                    <a:lstStyle/>
                    <a:p>
                      <a:pPr algn="ctr" fontAlgn="b"/>
                      <a:r>
                        <a:rPr lang="pt-BR" sz="800" b="0" i="0" u="none" strike="noStrike">
                          <a:solidFill>
                            <a:srgbClr val="000000"/>
                          </a:solidFill>
                          <a:latin typeface="+mn-lt"/>
                        </a:rPr>
                        <a:t>11</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Promover campanhas de </a:t>
                      </a:r>
                      <a:r>
                        <a:rPr lang="pt-BR" sz="900" b="0" i="0" u="none" strike="noStrike" dirty="0" smtClean="0">
                          <a:solidFill>
                            <a:srgbClr val="000000"/>
                          </a:solidFill>
                          <a:latin typeface="+mn-lt"/>
                        </a:rPr>
                        <a:t>conscientização </a:t>
                      </a:r>
                      <a:r>
                        <a:rPr lang="pt-BR" sz="900" b="0" i="0" u="none" strike="noStrike" dirty="0">
                          <a:solidFill>
                            <a:srgbClr val="000000"/>
                          </a:solidFill>
                          <a:latin typeface="+mn-lt"/>
                        </a:rPr>
                        <a:t>do novo modelo de parto no Brasil e no mundo- Parto Humanizado.</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8534">
                <a:tc vMerge="1">
                  <a:txBody>
                    <a:bodyPr/>
                    <a:lstStyle/>
                    <a:p>
                      <a:endParaRPr lang="pt-BR"/>
                    </a:p>
                  </a:txBody>
                  <a:tcPr/>
                </a:tc>
                <a:tc>
                  <a:txBody>
                    <a:bodyPr/>
                    <a:lstStyle/>
                    <a:p>
                      <a:pPr algn="ctr" fontAlgn="b"/>
                      <a:r>
                        <a:rPr lang="pt-BR" sz="800" b="0" i="0" u="none" strike="noStrike">
                          <a:solidFill>
                            <a:srgbClr val="000000"/>
                          </a:solidFill>
                          <a:latin typeface="+mn-lt"/>
                        </a:rPr>
                        <a:t>12</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Estimular os municípios sobre a importância da implantação do Pré-Natal paterno</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8534">
                <a:tc vMerge="1">
                  <a:txBody>
                    <a:bodyPr/>
                    <a:lstStyle/>
                    <a:p>
                      <a:endParaRPr lang="pt-BR"/>
                    </a:p>
                  </a:txBody>
                  <a:tcPr/>
                </a:tc>
                <a:tc>
                  <a:txBody>
                    <a:bodyPr/>
                    <a:lstStyle/>
                    <a:p>
                      <a:pPr algn="ctr" fontAlgn="b"/>
                      <a:r>
                        <a:rPr lang="pt-BR" sz="800" b="0" i="0" u="none" strike="noStrike">
                          <a:solidFill>
                            <a:srgbClr val="000000"/>
                          </a:solidFill>
                          <a:latin typeface="+mn-lt"/>
                        </a:rPr>
                        <a:t>13</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Orientar os municípios quanto a utilização do Recurso da Rede Cegonha para qualificação do componente Pré- Natal</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8534">
                <a:tc vMerge="1">
                  <a:txBody>
                    <a:bodyPr/>
                    <a:lstStyle/>
                    <a:p>
                      <a:endParaRPr lang="pt-BR"/>
                    </a:p>
                  </a:txBody>
                  <a:tcPr/>
                </a:tc>
                <a:tc>
                  <a:txBody>
                    <a:bodyPr/>
                    <a:lstStyle/>
                    <a:p>
                      <a:pPr algn="ctr" fontAlgn="b"/>
                      <a:r>
                        <a:rPr lang="pt-BR" sz="800" b="0" i="0" u="none" strike="noStrike">
                          <a:solidFill>
                            <a:srgbClr val="000000"/>
                          </a:solidFill>
                          <a:latin typeface="+mn-lt"/>
                        </a:rPr>
                        <a:t>14</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Realizar diagnóstico da RAS materno infantil e prover os vazios assistenciais conforme estudos técnicos para </a:t>
                      </a:r>
                      <a:r>
                        <a:rPr lang="pt-BR" sz="900" b="0" i="0" u="none" strike="noStrike" dirty="0" smtClean="0">
                          <a:solidFill>
                            <a:srgbClr val="000000"/>
                          </a:solidFill>
                          <a:latin typeface="+mn-lt"/>
                        </a:rPr>
                        <a:t>implantação </a:t>
                      </a:r>
                      <a:r>
                        <a:rPr lang="pt-BR" sz="900" b="0" i="0" u="none" strike="noStrike" dirty="0">
                          <a:solidFill>
                            <a:srgbClr val="000000"/>
                          </a:solidFill>
                          <a:latin typeface="+mn-lt"/>
                        </a:rPr>
                        <a:t>de novos serviços</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8534">
                <a:tc vMerge="1">
                  <a:txBody>
                    <a:bodyPr/>
                    <a:lstStyle/>
                    <a:p>
                      <a:endParaRPr lang="pt-BR"/>
                    </a:p>
                  </a:txBody>
                  <a:tcPr/>
                </a:tc>
                <a:tc>
                  <a:txBody>
                    <a:bodyPr/>
                    <a:lstStyle/>
                    <a:p>
                      <a:pPr algn="ctr" fontAlgn="b"/>
                      <a:r>
                        <a:rPr lang="pt-BR" sz="800" b="0" i="0" u="none" strike="noStrike">
                          <a:solidFill>
                            <a:srgbClr val="000000"/>
                          </a:solidFill>
                          <a:latin typeface="+mn-lt"/>
                        </a:rPr>
                        <a:t>15</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Organizar e </a:t>
                      </a:r>
                      <a:r>
                        <a:rPr lang="pt-BR" sz="900" b="0" i="0" u="none" strike="noStrike" dirty="0" err="1">
                          <a:solidFill>
                            <a:srgbClr val="000000"/>
                          </a:solidFill>
                          <a:latin typeface="+mn-lt"/>
                        </a:rPr>
                        <a:t>publicizar</a:t>
                      </a:r>
                      <a:r>
                        <a:rPr lang="pt-BR" sz="900" b="0" i="0" u="none" strike="noStrike" dirty="0">
                          <a:solidFill>
                            <a:srgbClr val="000000"/>
                          </a:solidFill>
                          <a:latin typeface="+mn-lt"/>
                        </a:rPr>
                        <a:t> os fluxos </a:t>
                      </a:r>
                      <a:r>
                        <a:rPr lang="pt-BR" sz="900" b="0" i="0" u="none" strike="noStrike" dirty="0" err="1">
                          <a:solidFill>
                            <a:srgbClr val="000000"/>
                          </a:solidFill>
                          <a:latin typeface="+mn-lt"/>
                        </a:rPr>
                        <a:t>assistencias</a:t>
                      </a:r>
                      <a:r>
                        <a:rPr lang="pt-BR" sz="900" b="0" i="0" u="none" strike="noStrike" dirty="0">
                          <a:solidFill>
                            <a:srgbClr val="000000"/>
                          </a:solidFill>
                          <a:latin typeface="+mn-lt"/>
                        </a:rPr>
                        <a:t> de vinculação das gestantes</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11074">
                <a:tc vMerge="1">
                  <a:txBody>
                    <a:bodyPr/>
                    <a:lstStyle/>
                    <a:p>
                      <a:endParaRPr lang="pt-BR"/>
                    </a:p>
                  </a:txBody>
                  <a:tcPr/>
                </a:tc>
                <a:tc>
                  <a:txBody>
                    <a:bodyPr/>
                    <a:lstStyle/>
                    <a:p>
                      <a:pPr algn="ctr" fontAlgn="b"/>
                      <a:r>
                        <a:rPr lang="pt-BR" sz="800" b="0" i="0" u="none" strike="noStrike">
                          <a:solidFill>
                            <a:srgbClr val="000000"/>
                          </a:solidFill>
                          <a:latin typeface="+mn-lt"/>
                        </a:rPr>
                        <a:t>16</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900" b="0" i="0" u="none" strike="noStrike" dirty="0">
                          <a:solidFill>
                            <a:srgbClr val="000000"/>
                          </a:solidFill>
                          <a:latin typeface="+mn-lt"/>
                        </a:rPr>
                        <a:t>Promover cursos </a:t>
                      </a:r>
                      <a:r>
                        <a:rPr lang="pt-BR" sz="900" b="0" i="0" u="none" strike="noStrike" dirty="0" err="1">
                          <a:solidFill>
                            <a:srgbClr val="000000"/>
                          </a:solidFill>
                          <a:latin typeface="+mn-lt"/>
                        </a:rPr>
                        <a:t>onlines</a:t>
                      </a:r>
                      <a:r>
                        <a:rPr lang="pt-BR" sz="900" b="0" i="0" u="none" strike="noStrike" dirty="0">
                          <a:solidFill>
                            <a:srgbClr val="000000"/>
                          </a:solidFill>
                          <a:latin typeface="+mn-lt"/>
                        </a:rPr>
                        <a:t> e presenciais de preparação física e </a:t>
                      </a:r>
                      <a:r>
                        <a:rPr lang="pt-BR" sz="900" b="0" i="0" u="none" strike="noStrike" dirty="0" smtClean="0">
                          <a:solidFill>
                            <a:srgbClr val="000000"/>
                          </a:solidFill>
                          <a:latin typeface="+mn-lt"/>
                        </a:rPr>
                        <a:t>psicológica </a:t>
                      </a:r>
                      <a:r>
                        <a:rPr lang="pt-BR" sz="900" b="0" i="0" u="none" strike="noStrike" dirty="0">
                          <a:solidFill>
                            <a:srgbClr val="000000"/>
                          </a:solidFill>
                          <a:latin typeface="+mn-lt"/>
                        </a:rPr>
                        <a:t>para o parto para as gestantes, e abordar as leis de proteção as gestantes e recém-nascido</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8534">
                <a:tc rowSpan="2">
                  <a:txBody>
                    <a:bodyPr/>
                    <a:lstStyle/>
                    <a:p>
                      <a:pPr algn="ctr" fontAlgn="ctr"/>
                      <a:r>
                        <a:rPr lang="pt-BR" sz="800" b="1" i="0" u="none" strike="noStrike" dirty="0">
                          <a:solidFill>
                            <a:srgbClr val="000000"/>
                          </a:solidFill>
                          <a:latin typeface="+mn-lt"/>
                        </a:rPr>
                        <a:t>AÇÃO NA PAS (MUNCÍPIO) </a:t>
                      </a: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900" b="1" i="0" u="none" strike="noStrike" dirty="0">
                          <a:solidFill>
                            <a:srgbClr val="000000"/>
                          </a:solidFill>
                          <a:latin typeface="+mn-lt"/>
                        </a:rPr>
                        <a:t>Ord.</a:t>
                      </a: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900" b="1" i="0" u="none" strike="noStrike" dirty="0">
                          <a:solidFill>
                            <a:srgbClr val="000000"/>
                          </a:solidFill>
                          <a:latin typeface="+mn-lt"/>
                        </a:rPr>
                        <a:t>ATIVIDADES ESTRATÉGICAS SUGERIDAS PELA ÁREA TÉCNICA DA SES AOS MUNICÍPIOS                 </a:t>
                      </a: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900" b="1" i="0" u="none" strike="noStrike">
                          <a:solidFill>
                            <a:srgbClr val="000000"/>
                          </a:solidFill>
                          <a:latin typeface="+mn-lt"/>
                        </a:rPr>
                        <a:t>Municipal</a:t>
                      </a: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272865">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fontAlgn="ctr"/>
                      <a:r>
                        <a:rPr lang="pt-BR" sz="900" b="1" i="0" u="none" strike="noStrike" dirty="0">
                          <a:solidFill>
                            <a:srgbClr val="000000"/>
                          </a:solidFill>
                          <a:latin typeface="+mn-lt"/>
                        </a:rPr>
                        <a:t>(Marque com X as selecionadas)</a:t>
                      </a: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168385">
                <a:tc rowSpan="6">
                  <a:txBody>
                    <a:bodyPr/>
                    <a:lstStyle/>
                    <a:p>
                      <a:pPr algn="ctr" fontAlgn="ctr"/>
                      <a:r>
                        <a:rPr lang="pt-BR" sz="800" b="0" i="0" u="none" strike="noStrike" dirty="0">
                          <a:solidFill>
                            <a:srgbClr val="000000"/>
                          </a:solidFill>
                          <a:latin typeface="+mn-lt"/>
                        </a:rPr>
                        <a:t>ATENÇÃO -este campo será preenchido pelos </a:t>
                      </a:r>
                      <a:r>
                        <a:rPr lang="pt-BR" sz="800" b="0" i="0" u="none" strike="noStrike" dirty="0" smtClean="0">
                          <a:solidFill>
                            <a:srgbClr val="000000"/>
                          </a:solidFill>
                          <a:latin typeface="+mn-lt"/>
                        </a:rPr>
                        <a:t>municípios </a:t>
                      </a:r>
                      <a:r>
                        <a:rPr lang="pt-BR" sz="800" b="0" i="0" u="none" strike="noStrike" dirty="0">
                          <a:solidFill>
                            <a:srgbClr val="000000"/>
                          </a:solidFill>
                          <a:latin typeface="+mn-lt"/>
                        </a:rPr>
                        <a:t>conforme ação definida na PAS</a:t>
                      </a: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dirty="0">
                          <a:solidFill>
                            <a:srgbClr val="0000CC"/>
                          </a:solidFill>
                          <a:latin typeface="+mn-lt"/>
                        </a:rPr>
                        <a:t>1</a:t>
                      </a: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Orientação individual no Pré-natal/ Implementar grupos de gestantes.</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8385">
                <a:tc vMerge="1">
                  <a:txBody>
                    <a:bodyPr/>
                    <a:lstStyle/>
                    <a:p>
                      <a:endParaRPr lang="pt-BR"/>
                    </a:p>
                  </a:txBody>
                  <a:tcPr/>
                </a:tc>
                <a:tc>
                  <a:txBody>
                    <a:bodyPr/>
                    <a:lstStyle/>
                    <a:p>
                      <a:pPr algn="ctr" fontAlgn="ctr"/>
                      <a:r>
                        <a:rPr lang="pt-BR" sz="1100" b="0" i="0" u="none" strike="noStrike">
                          <a:solidFill>
                            <a:srgbClr val="0000CC"/>
                          </a:solidFill>
                          <a:latin typeface="+mn-lt"/>
                        </a:rPr>
                        <a:t>2</a:t>
                      </a: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Sensibilizar as gestantes para o parto normal no grupo de </a:t>
                      </a:r>
                      <a:r>
                        <a:rPr lang="pt-BR" sz="1100" b="0" i="0" u="none" strike="noStrike" dirty="0" smtClean="0">
                          <a:solidFill>
                            <a:srgbClr val="0000CC"/>
                          </a:solidFill>
                          <a:latin typeface="+mn-lt"/>
                        </a:rPr>
                        <a:t>gestante;</a:t>
                      </a:r>
                      <a:endParaRPr lang="pt-BR" sz="1100" b="0" i="0" u="none" strike="noStrike" dirty="0">
                        <a:solidFill>
                          <a:srgbClr val="0000CC"/>
                        </a:solidFill>
                        <a:latin typeface="+mn-lt"/>
                      </a:endParaRP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8385">
                <a:tc vMerge="1">
                  <a:txBody>
                    <a:bodyPr/>
                    <a:lstStyle/>
                    <a:p>
                      <a:endParaRPr lang="pt-BR"/>
                    </a:p>
                  </a:txBody>
                  <a:tcPr/>
                </a:tc>
                <a:tc>
                  <a:txBody>
                    <a:bodyPr/>
                    <a:lstStyle/>
                    <a:p>
                      <a:pPr algn="ctr" fontAlgn="ctr"/>
                      <a:r>
                        <a:rPr lang="pt-BR" sz="1100" b="0" i="0" u="none" strike="noStrike">
                          <a:solidFill>
                            <a:srgbClr val="0000CC"/>
                          </a:solidFill>
                          <a:latin typeface="+mn-lt"/>
                        </a:rPr>
                        <a:t>3</a:t>
                      </a: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Realizar Visita guiada na maternidade;</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8385">
                <a:tc vMerge="1">
                  <a:txBody>
                    <a:bodyPr/>
                    <a:lstStyle/>
                    <a:p>
                      <a:endParaRPr lang="pt-BR"/>
                    </a:p>
                  </a:txBody>
                  <a:tcPr/>
                </a:tc>
                <a:tc>
                  <a:txBody>
                    <a:bodyPr/>
                    <a:lstStyle/>
                    <a:p>
                      <a:pPr algn="ctr" fontAlgn="ctr"/>
                      <a:r>
                        <a:rPr lang="pt-BR" sz="1100" b="0" i="0" u="none" strike="noStrike" dirty="0">
                          <a:solidFill>
                            <a:srgbClr val="0000CC"/>
                          </a:solidFill>
                          <a:latin typeface="+mn-lt"/>
                        </a:rPr>
                        <a:t>4</a:t>
                      </a: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Pactuar com a maternidade </a:t>
                      </a:r>
                      <a:r>
                        <a:rPr lang="pt-BR" sz="1100" b="0" i="0" u="none" strike="noStrike" dirty="0" smtClean="0">
                          <a:solidFill>
                            <a:srgbClr val="0000CC"/>
                          </a:solidFill>
                          <a:latin typeface="+mn-lt"/>
                        </a:rPr>
                        <a:t>referência </a:t>
                      </a:r>
                      <a:r>
                        <a:rPr lang="pt-BR" sz="1100" b="0" i="0" u="none" strike="noStrike" dirty="0">
                          <a:solidFill>
                            <a:srgbClr val="0000CC"/>
                          </a:solidFill>
                          <a:latin typeface="+mn-lt"/>
                        </a:rPr>
                        <a:t>e </a:t>
                      </a:r>
                      <a:r>
                        <a:rPr lang="pt-BR" sz="1100" b="0" i="0" u="none" strike="noStrike" dirty="0" smtClean="0">
                          <a:solidFill>
                            <a:srgbClr val="0000CC"/>
                          </a:solidFill>
                          <a:latin typeface="+mn-lt"/>
                        </a:rPr>
                        <a:t>Contra referência;</a:t>
                      </a:r>
                      <a:endParaRPr lang="pt-BR" sz="1100" b="0" i="0" u="none" strike="noStrike" dirty="0">
                        <a:solidFill>
                          <a:srgbClr val="0000CC"/>
                        </a:solidFill>
                        <a:latin typeface="+mn-lt"/>
                      </a:endParaRP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8385">
                <a:tc vMerge="1">
                  <a:txBody>
                    <a:bodyPr/>
                    <a:lstStyle/>
                    <a:p>
                      <a:endParaRPr lang="pt-BR"/>
                    </a:p>
                  </a:txBody>
                  <a:tcPr/>
                </a:tc>
                <a:tc>
                  <a:txBody>
                    <a:bodyPr/>
                    <a:lstStyle/>
                    <a:p>
                      <a:pPr algn="ctr" fontAlgn="ctr"/>
                      <a:r>
                        <a:rPr lang="pt-BR" sz="1100" b="0" i="0" u="none" strike="noStrike" dirty="0">
                          <a:solidFill>
                            <a:srgbClr val="0000CC"/>
                          </a:solidFill>
                          <a:latin typeface="+mn-lt"/>
                        </a:rPr>
                        <a:t>5</a:t>
                      </a: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Qualificar consulta do pré-natal;</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1258">
                <a:tc vMerge="1">
                  <a:txBody>
                    <a:bodyPr/>
                    <a:lstStyle/>
                    <a:p>
                      <a:endParaRPr lang="pt-BR"/>
                    </a:p>
                  </a:txBody>
                  <a:tcPr/>
                </a:tc>
                <a:tc>
                  <a:txBody>
                    <a:bodyPr/>
                    <a:lstStyle/>
                    <a:p>
                      <a:pPr algn="ctr" fontAlgn="ctr"/>
                      <a:endParaRPr lang="pt-BR" sz="1100" b="0" i="0" u="none" strike="noStrike" dirty="0" smtClean="0">
                        <a:solidFill>
                          <a:srgbClr val="0000CC"/>
                        </a:solidFill>
                        <a:latin typeface="+mn-lt"/>
                      </a:endParaRPr>
                    </a:p>
                    <a:p>
                      <a:pPr algn="ctr" fontAlgn="ctr"/>
                      <a:r>
                        <a:rPr lang="pt-BR" sz="1100" b="0" i="0" u="none" strike="noStrike" dirty="0" smtClean="0">
                          <a:solidFill>
                            <a:srgbClr val="0000CC"/>
                          </a:solidFill>
                          <a:latin typeface="+mn-lt"/>
                        </a:rPr>
                        <a:t>6</a:t>
                      </a:r>
                      <a:endParaRPr lang="pt-BR" sz="1100" b="0" i="0" u="none" strike="noStrike" dirty="0">
                        <a:solidFill>
                          <a:srgbClr val="0000CC"/>
                        </a:solidFill>
                        <a:latin typeface="+mn-lt"/>
                      </a:endParaRP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Garantir exames/teste rápido.</a:t>
                      </a:r>
                    </a:p>
                  </a:txBody>
                  <a:tcPr marL="4291" marR="4291" marT="42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pt-BR" sz="1100" b="0" i="0" u="none" strike="noStrike" dirty="0">
                        <a:solidFill>
                          <a:srgbClr val="000000"/>
                        </a:solidFill>
                        <a:latin typeface="+mn-lt"/>
                      </a:endParaRPr>
                    </a:p>
                  </a:txBody>
                  <a:tcPr marL="4291" marR="4291" marT="429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06" y="71414"/>
            <a:ext cx="8929718" cy="285752"/>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ctr" fontAlgn="ctr"/>
            <a:r>
              <a:rPr lang="pt-BR" sz="1050" b="1" dirty="0" smtClean="0"/>
              <a:t> ATIVIDADES SUGERIDAS AOS MUNICIPIOS PACTUAREM NA CIR PARA AUXILIAR NO ALCANCE DA META</a:t>
            </a:r>
            <a:r>
              <a:rPr lang="pt-BR" sz="1050" dirty="0" smtClean="0"/>
              <a:t> </a:t>
            </a:r>
            <a:endParaRPr lang="pt-BR" sz="1050" b="1" dirty="0">
              <a:solidFill>
                <a:srgbClr val="000000"/>
              </a:solidFill>
            </a:endParaRPr>
          </a:p>
        </p:txBody>
      </p:sp>
      <p:graphicFrame>
        <p:nvGraphicFramePr>
          <p:cNvPr id="4" name="Tabela 3"/>
          <p:cNvGraphicFramePr>
            <a:graphicFrameLocks noGrp="1"/>
          </p:cNvGraphicFramePr>
          <p:nvPr>
            <p:extLst>
              <p:ext uri="{D42A27DB-BD31-4B8C-83A1-F6EECF244321}">
                <p14:modId xmlns:p14="http://schemas.microsoft.com/office/powerpoint/2010/main" val="2246661616"/>
              </p:ext>
            </p:extLst>
          </p:nvPr>
        </p:nvGraphicFramePr>
        <p:xfrm>
          <a:off x="71406" y="285728"/>
          <a:ext cx="9001154" cy="6515634"/>
        </p:xfrm>
        <a:graphic>
          <a:graphicData uri="http://schemas.openxmlformats.org/drawingml/2006/table">
            <a:tbl>
              <a:tblPr/>
              <a:tblGrid>
                <a:gridCol w="500066"/>
                <a:gridCol w="357190"/>
                <a:gridCol w="7485277"/>
                <a:gridCol w="658621"/>
              </a:tblGrid>
              <a:tr h="121960">
                <a:tc gridSpan="4">
                  <a:txBody>
                    <a:bodyPr/>
                    <a:lstStyle/>
                    <a:p>
                      <a:pPr algn="ctr" fontAlgn="ctr"/>
                      <a:r>
                        <a:rPr lang="pt-BR" sz="1100" b="1" i="0" u="none" strike="noStrike" dirty="0">
                          <a:solidFill>
                            <a:srgbClr val="000000"/>
                          </a:solidFill>
                          <a:latin typeface="+mn-lt"/>
                        </a:rPr>
                        <a:t>Indicador 14 -</a:t>
                      </a:r>
                      <a:r>
                        <a:rPr lang="pt-BR" sz="1100" b="0" i="0" u="none" strike="noStrike" dirty="0">
                          <a:solidFill>
                            <a:srgbClr val="000000"/>
                          </a:solidFill>
                          <a:latin typeface="+mn-lt"/>
                        </a:rPr>
                        <a:t> Proporção de gravidez na </a:t>
                      </a:r>
                      <a:r>
                        <a:rPr lang="pt-BR" sz="1100" b="0" i="0" u="none" strike="noStrike" dirty="0" smtClean="0">
                          <a:solidFill>
                            <a:srgbClr val="000000"/>
                          </a:solidFill>
                          <a:latin typeface="+mn-lt"/>
                        </a:rPr>
                        <a:t>adolescência </a:t>
                      </a:r>
                      <a:r>
                        <a:rPr lang="pt-BR" sz="1100" b="0" i="0" u="none" strike="noStrike" dirty="0">
                          <a:solidFill>
                            <a:srgbClr val="000000"/>
                          </a:solidFill>
                          <a:latin typeface="+mn-lt"/>
                        </a:rPr>
                        <a:t>entre as faixas etárias 10 a 19 anos</a:t>
                      </a:r>
                      <a:endParaRPr lang="pt-BR" sz="1100" b="1" i="0" u="none" strike="noStrike" dirty="0">
                        <a:solidFill>
                          <a:srgbClr val="000000"/>
                        </a:solidFill>
                        <a:latin typeface="+mn-lt"/>
                      </a:endParaRP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113778">
                <a:tc gridSpan="4">
                  <a:txBody>
                    <a:bodyPr/>
                    <a:lstStyle/>
                    <a:p>
                      <a:pPr algn="ctr" fontAlgn="ctr"/>
                      <a:r>
                        <a:rPr lang="pt-BR" sz="800" b="1" i="0" u="none" strike="noStrike" dirty="0" smtClean="0">
                          <a:solidFill>
                            <a:srgbClr val="000000"/>
                          </a:solidFill>
                          <a:latin typeface="+mn-lt"/>
                        </a:rPr>
                        <a:t>Ministério </a:t>
                      </a:r>
                      <a:r>
                        <a:rPr lang="pt-BR" sz="800" b="1" i="0" u="none" strike="noStrike" dirty="0">
                          <a:solidFill>
                            <a:srgbClr val="000000"/>
                          </a:solidFill>
                          <a:latin typeface="+mn-lt"/>
                        </a:rPr>
                        <a:t>da </a:t>
                      </a:r>
                      <a:r>
                        <a:rPr lang="pt-BR" sz="800" b="1" i="0" u="none" strike="noStrike" dirty="0" smtClean="0">
                          <a:solidFill>
                            <a:srgbClr val="000000"/>
                          </a:solidFill>
                          <a:latin typeface="+mn-lt"/>
                        </a:rPr>
                        <a:t>Saúde</a:t>
                      </a:r>
                      <a:r>
                        <a:rPr lang="pt-BR" sz="800" b="1" i="0" u="none" strike="noStrike" baseline="0" dirty="0" smtClean="0">
                          <a:solidFill>
                            <a:srgbClr val="000000"/>
                          </a:solidFill>
                          <a:latin typeface="+mn-lt"/>
                        </a:rPr>
                        <a:t> - </a:t>
                      </a:r>
                      <a:r>
                        <a:rPr lang="pt-BR" sz="800" b="1" i="0" u="none" strike="noStrike" dirty="0" smtClean="0">
                          <a:solidFill>
                            <a:srgbClr val="000000"/>
                          </a:solidFill>
                          <a:latin typeface="+mn-lt"/>
                        </a:rPr>
                        <a:t>Atividades </a:t>
                      </a:r>
                      <a:r>
                        <a:rPr lang="pt-BR" sz="800" b="1" i="0" u="none" strike="noStrike" dirty="0">
                          <a:solidFill>
                            <a:srgbClr val="000000"/>
                          </a:solidFill>
                          <a:latin typeface="+mn-lt"/>
                        </a:rPr>
                        <a:t>Estratégicas                                                   </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b"/>
                      <a:endParaRPr lang="pt-BR" sz="1100" b="1"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800" b="1" i="0" u="none" strike="noStrike" dirty="0">
                        <a:solidFill>
                          <a:srgbClr val="000000"/>
                        </a:solidFill>
                        <a:latin typeface="+mn-lt"/>
                      </a:endParaRP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58911">
                <a:tc gridSpan="4">
                  <a:txBody>
                    <a:bodyPr/>
                    <a:lstStyle/>
                    <a:p>
                      <a:pPr algn="l" fontAlgn="b"/>
                      <a:r>
                        <a:rPr lang="pt-BR" sz="800" b="0" i="0" u="none" strike="noStrike" dirty="0">
                          <a:solidFill>
                            <a:srgbClr val="000000"/>
                          </a:solidFill>
                          <a:latin typeface="+mn-lt"/>
                        </a:rPr>
                        <a:t>Disponibilizar Caderneta de Saúde do Adolescente</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b"/>
                      <a:endParaRPr lang="pt-BR" sz="11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8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21960">
                <a:tc gridSpan="4">
                  <a:txBody>
                    <a:bodyPr/>
                    <a:lstStyle/>
                    <a:p>
                      <a:pPr algn="l" fontAlgn="b"/>
                      <a:r>
                        <a:rPr lang="pt-BR" sz="800" b="0" i="0" u="none" strike="noStrike" dirty="0">
                          <a:solidFill>
                            <a:srgbClr val="000000"/>
                          </a:solidFill>
                          <a:latin typeface="+mn-lt"/>
                        </a:rPr>
                        <a:t>Web conferencia sobre novas portarias, notas, protocolos, normas </a:t>
                      </a:r>
                      <a:r>
                        <a:rPr lang="pt-BR" sz="800" b="0" i="0" u="none" strike="noStrike" dirty="0" err="1">
                          <a:solidFill>
                            <a:srgbClr val="000000"/>
                          </a:solidFill>
                          <a:latin typeface="+mn-lt"/>
                        </a:rPr>
                        <a:t>tecnicas</a:t>
                      </a:r>
                      <a:r>
                        <a:rPr lang="pt-BR" sz="800" b="0" i="0" u="none" strike="noStrike" dirty="0">
                          <a:solidFill>
                            <a:srgbClr val="000000"/>
                          </a:solidFill>
                          <a:latin typeface="+mn-lt"/>
                        </a:rPr>
                        <a:t> relacionadas a saúde de adolescente</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b"/>
                      <a:endParaRPr lang="pt-BR" sz="11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8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7188">
                <a:tc gridSpan="4">
                  <a:txBody>
                    <a:bodyPr/>
                    <a:lstStyle/>
                    <a:p>
                      <a:pPr algn="l" fontAlgn="b"/>
                      <a:r>
                        <a:rPr lang="pt-BR" sz="800" b="0" i="0" u="none" strike="noStrike" dirty="0" err="1">
                          <a:solidFill>
                            <a:srgbClr val="000000"/>
                          </a:solidFill>
                          <a:latin typeface="+mn-lt"/>
                        </a:rPr>
                        <a:t>Disponibilizção</a:t>
                      </a:r>
                      <a:r>
                        <a:rPr lang="pt-BR" sz="800" b="0" i="0" u="none" strike="noStrike" dirty="0">
                          <a:solidFill>
                            <a:srgbClr val="000000"/>
                          </a:solidFill>
                          <a:latin typeface="+mn-lt"/>
                        </a:rPr>
                        <a:t> de materiais de apoio para qualificação da atenção integral a saúde da criança, adolescente e mulher</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b"/>
                      <a:endParaRPr lang="pt-BR" sz="11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8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89829">
                <a:tc gridSpan="4">
                  <a:txBody>
                    <a:bodyPr/>
                    <a:lstStyle/>
                    <a:p>
                      <a:pPr algn="l" fontAlgn="ctr"/>
                      <a:r>
                        <a:rPr lang="pt-BR" sz="800" b="0" i="0" u="none" strike="noStrike" dirty="0">
                          <a:solidFill>
                            <a:srgbClr val="000000"/>
                          </a:solidFill>
                          <a:latin typeface="+mn-lt"/>
                        </a:rPr>
                        <a:t>Articular com o Ministério da Educação estratégias de indução às mudanças curriculares nos cursos de graduação e </a:t>
                      </a:r>
                      <a:r>
                        <a:rPr lang="pt-BR" sz="800" b="0" i="0" u="none" strike="noStrike" dirty="0" err="1">
                          <a:solidFill>
                            <a:srgbClr val="000000"/>
                          </a:solidFill>
                          <a:latin typeface="+mn-lt"/>
                        </a:rPr>
                        <a:t>pósgraduação</a:t>
                      </a:r>
                      <a:r>
                        <a:rPr lang="pt-BR" sz="800" b="0" i="0" u="none" strike="noStrike" dirty="0">
                          <a:solidFill>
                            <a:srgbClr val="000000"/>
                          </a:solidFill>
                          <a:latin typeface="+mn-lt"/>
                        </a:rPr>
                        <a:t> na área da saúde, visando à formação de profissionais e gestores com perfil adequado à Atenção Básica</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b"/>
                      <a:endParaRPr lang="pt-BR" sz="11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ctr"/>
                      <a:endParaRPr lang="pt-BR" sz="800" b="0" i="0" u="none" strike="noStrike" dirty="0">
                        <a:solidFill>
                          <a:srgbClr val="000000"/>
                        </a:solidFill>
                        <a:latin typeface="+mn-lt"/>
                      </a:endParaRP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4123">
                <a:tc gridSpan="4">
                  <a:txBody>
                    <a:bodyPr/>
                    <a:lstStyle/>
                    <a:p>
                      <a:pPr algn="l" fontAlgn="b"/>
                      <a:r>
                        <a:rPr lang="pt-BR" sz="800" b="0" i="0" u="none" strike="noStrike" dirty="0">
                          <a:solidFill>
                            <a:srgbClr val="000000"/>
                          </a:solidFill>
                          <a:latin typeface="+mn-lt"/>
                        </a:rPr>
                        <a:t>Elaborar as diretrizes </a:t>
                      </a:r>
                      <a:r>
                        <a:rPr lang="pt-BR" sz="800" b="0" i="0" u="none" strike="noStrike" dirty="0" err="1">
                          <a:solidFill>
                            <a:srgbClr val="000000"/>
                          </a:solidFill>
                          <a:latin typeface="+mn-lt"/>
                        </a:rPr>
                        <a:t>politicas</a:t>
                      </a:r>
                      <a:r>
                        <a:rPr lang="pt-BR" sz="800" b="0" i="0" u="none" strike="noStrike" dirty="0">
                          <a:solidFill>
                            <a:srgbClr val="000000"/>
                          </a:solidFill>
                          <a:latin typeface="+mn-lt"/>
                        </a:rPr>
                        <a:t> e técnicas para a atenção integral a saúde da criança, adolescente e mulher, apoiando estados e </a:t>
                      </a:r>
                      <a:r>
                        <a:rPr lang="pt-BR" sz="800" b="0" i="0" u="none" strike="noStrike" dirty="0" err="1">
                          <a:solidFill>
                            <a:srgbClr val="000000"/>
                          </a:solidFill>
                          <a:latin typeface="+mn-lt"/>
                        </a:rPr>
                        <a:t>municipios</a:t>
                      </a:r>
                      <a:endParaRPr lang="pt-BR" sz="800" b="0" i="0" u="none" strike="noStrike" dirty="0">
                        <a:solidFill>
                          <a:srgbClr val="000000"/>
                        </a:solidFill>
                        <a:latin typeface="+mn-lt"/>
                      </a:endParaRP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b"/>
                      <a:endParaRPr lang="pt-BR" sz="11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8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21960">
                <a:tc gridSpan="4">
                  <a:txBody>
                    <a:bodyPr/>
                    <a:lstStyle/>
                    <a:p>
                      <a:pPr algn="l" fontAlgn="b"/>
                      <a:r>
                        <a:rPr lang="pt-BR" sz="800" b="0" i="0" u="none" strike="noStrike" dirty="0">
                          <a:solidFill>
                            <a:srgbClr val="000000"/>
                          </a:solidFill>
                          <a:latin typeface="+mn-lt"/>
                        </a:rPr>
                        <a:t>Disponibilizar materiais de apoio para qualificação da atenção integral a saúde da criança, adolescente e mulher,  apoiando estados e </a:t>
                      </a:r>
                      <a:r>
                        <a:rPr lang="pt-BR" sz="800" b="0" i="0" u="none" strike="noStrike" dirty="0" err="1">
                          <a:solidFill>
                            <a:srgbClr val="000000"/>
                          </a:solidFill>
                          <a:latin typeface="+mn-lt"/>
                        </a:rPr>
                        <a:t>municipios</a:t>
                      </a:r>
                      <a:endParaRPr lang="pt-BR" sz="800" b="0" i="0" u="none" strike="noStrike" dirty="0">
                        <a:solidFill>
                          <a:srgbClr val="000000"/>
                        </a:solidFill>
                        <a:latin typeface="+mn-lt"/>
                      </a:endParaRP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b"/>
                      <a:endParaRPr lang="pt-BR" sz="11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8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78182">
                <a:tc gridSpan="4">
                  <a:txBody>
                    <a:bodyPr/>
                    <a:lstStyle/>
                    <a:p>
                      <a:pPr algn="ctr" fontAlgn="ctr"/>
                      <a:r>
                        <a:rPr lang="pt-BR" sz="800" b="1" i="0" u="none" strike="noStrike" dirty="0" smtClean="0">
                          <a:solidFill>
                            <a:srgbClr val="000000"/>
                          </a:solidFill>
                          <a:latin typeface="+mn-lt"/>
                        </a:rPr>
                        <a:t>Secretaria </a:t>
                      </a:r>
                      <a:r>
                        <a:rPr lang="pt-BR" sz="800" b="1" i="0" u="none" strike="noStrike" dirty="0">
                          <a:solidFill>
                            <a:srgbClr val="000000"/>
                          </a:solidFill>
                          <a:latin typeface="+mn-lt"/>
                        </a:rPr>
                        <a:t>Estadual de </a:t>
                      </a:r>
                      <a:r>
                        <a:rPr lang="pt-BR" sz="800" b="1" i="0" u="none" strike="noStrike" dirty="0" smtClean="0">
                          <a:solidFill>
                            <a:srgbClr val="000000"/>
                          </a:solidFill>
                          <a:latin typeface="+mn-lt"/>
                        </a:rPr>
                        <a:t>Saúde</a:t>
                      </a:r>
                      <a:r>
                        <a:rPr lang="pt-BR" sz="800" b="1" i="0" u="none" strike="noStrike" baseline="0" dirty="0" smtClean="0">
                          <a:solidFill>
                            <a:srgbClr val="000000"/>
                          </a:solidFill>
                          <a:latin typeface="+mn-lt"/>
                        </a:rPr>
                        <a:t> - </a:t>
                      </a:r>
                      <a:r>
                        <a:rPr lang="pt-BR" sz="800" b="1" i="0" u="none" strike="noStrike" dirty="0" smtClean="0">
                          <a:solidFill>
                            <a:srgbClr val="000000"/>
                          </a:solidFill>
                          <a:latin typeface="+mn-lt"/>
                        </a:rPr>
                        <a:t>Atividades </a:t>
                      </a:r>
                      <a:r>
                        <a:rPr lang="pt-BR" sz="800" b="1" i="0" u="none" strike="noStrike" dirty="0">
                          <a:solidFill>
                            <a:srgbClr val="000000"/>
                          </a:solidFill>
                          <a:latin typeface="+mn-lt"/>
                        </a:rPr>
                        <a:t>Estratégicas                                                  </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b"/>
                      <a:endParaRPr lang="pt-BR" sz="1100" b="1"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800" b="1" i="0" u="none" strike="noStrike" dirty="0">
                        <a:solidFill>
                          <a:srgbClr val="000000"/>
                        </a:solidFill>
                        <a:latin typeface="+mn-lt"/>
                      </a:endParaRP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63439">
                <a:tc gridSpan="4">
                  <a:txBody>
                    <a:bodyPr/>
                    <a:lstStyle/>
                    <a:p>
                      <a:pPr algn="l" fontAlgn="b"/>
                      <a:r>
                        <a:rPr lang="pt-BR" sz="800" b="0" i="0" u="none" strike="noStrike" dirty="0">
                          <a:solidFill>
                            <a:srgbClr val="000000"/>
                          </a:solidFill>
                          <a:latin typeface="+mn-lt"/>
                        </a:rPr>
                        <a:t>Divulgar mensalmente para os municípios o resultado do indicador no drive;</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b"/>
                      <a:endParaRPr lang="pt-BR" sz="11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8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21960">
                <a:tc gridSpan="4">
                  <a:txBody>
                    <a:bodyPr/>
                    <a:lstStyle/>
                    <a:p>
                      <a:pPr algn="l" fontAlgn="b"/>
                      <a:r>
                        <a:rPr lang="pt-BR" sz="800" b="0" i="0" u="none" strike="noStrike" dirty="0">
                          <a:solidFill>
                            <a:srgbClr val="000000"/>
                          </a:solidFill>
                          <a:latin typeface="+mn-lt"/>
                        </a:rPr>
                        <a:t>Monitorar mensalmente o indicador de proporção de gravidez de adolescentes de 10 a 19 anos;</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b"/>
                      <a:endParaRPr lang="pt-BR" sz="11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8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21960">
                <a:tc gridSpan="4">
                  <a:txBody>
                    <a:bodyPr/>
                    <a:lstStyle/>
                    <a:p>
                      <a:pPr algn="l" fontAlgn="b"/>
                      <a:r>
                        <a:rPr lang="pt-BR" sz="800" b="0" i="0" u="none" strike="noStrike" dirty="0">
                          <a:solidFill>
                            <a:srgbClr val="000000"/>
                          </a:solidFill>
                          <a:latin typeface="+mn-lt"/>
                        </a:rPr>
                        <a:t>Fomentar junto aos municípios o desenvolvimento de ações intra e </a:t>
                      </a:r>
                      <a:r>
                        <a:rPr lang="pt-BR" sz="800" b="0" i="0" u="none" strike="noStrike" dirty="0" err="1">
                          <a:solidFill>
                            <a:srgbClr val="000000"/>
                          </a:solidFill>
                          <a:latin typeface="+mn-lt"/>
                        </a:rPr>
                        <a:t>intersetoriais</a:t>
                      </a:r>
                      <a:r>
                        <a:rPr lang="pt-BR" sz="800" b="0" i="0" u="none" strike="noStrike" dirty="0">
                          <a:solidFill>
                            <a:srgbClr val="000000"/>
                          </a:solidFill>
                          <a:latin typeface="+mn-lt"/>
                        </a:rPr>
                        <a:t> relacionadas a saúde sexual e reprodutiva;</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b"/>
                      <a:endParaRPr lang="pt-BR" sz="11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8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78917">
                <a:tc gridSpan="4">
                  <a:txBody>
                    <a:bodyPr/>
                    <a:lstStyle/>
                    <a:p>
                      <a:pPr algn="l" fontAlgn="b"/>
                      <a:r>
                        <a:rPr lang="pt-BR" sz="800" b="0" i="0" u="none" strike="noStrike" dirty="0">
                          <a:solidFill>
                            <a:srgbClr val="000000"/>
                          </a:solidFill>
                          <a:latin typeface="+mn-lt"/>
                        </a:rPr>
                        <a:t>Fomentar por meio de assessorias </a:t>
                      </a:r>
                      <a:r>
                        <a:rPr lang="pt-BR" sz="800" b="0" i="1" u="none" strike="noStrike" dirty="0">
                          <a:solidFill>
                            <a:srgbClr val="000000"/>
                          </a:solidFill>
                          <a:latin typeface="+mn-lt"/>
                        </a:rPr>
                        <a:t>online,</a:t>
                      </a:r>
                      <a:r>
                        <a:rPr lang="pt-BR" sz="800" b="0" i="0" u="none" strike="noStrike" dirty="0">
                          <a:solidFill>
                            <a:srgbClr val="000000"/>
                          </a:solidFill>
                          <a:latin typeface="+mn-lt"/>
                        </a:rPr>
                        <a:t> presenciais e/ou in loco a implantação da Caderneta de Saúde do Adolescente como instrumento de acompanhamento do crescimento e desenvolvimento;</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b"/>
                      <a:endParaRPr lang="pt-BR" sz="11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8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7708">
                <a:tc gridSpan="4">
                  <a:txBody>
                    <a:bodyPr/>
                    <a:lstStyle/>
                    <a:p>
                      <a:pPr algn="l" fontAlgn="b"/>
                      <a:r>
                        <a:rPr lang="pt-BR" sz="800" b="0" i="0" u="none" strike="noStrike" dirty="0">
                          <a:solidFill>
                            <a:srgbClr val="000000"/>
                          </a:solidFill>
                          <a:latin typeface="+mn-lt"/>
                        </a:rPr>
                        <a:t>Integrar o Grupo de Trabalho </a:t>
                      </a:r>
                      <a:r>
                        <a:rPr lang="pt-BR" sz="800" b="0" i="0" u="none" strike="noStrike" dirty="0" err="1">
                          <a:solidFill>
                            <a:srgbClr val="000000"/>
                          </a:solidFill>
                          <a:latin typeface="+mn-lt"/>
                        </a:rPr>
                        <a:t>Intersetorial</a:t>
                      </a:r>
                      <a:r>
                        <a:rPr lang="pt-BR" sz="800" b="0" i="0" u="none" strike="noStrike" dirty="0">
                          <a:solidFill>
                            <a:srgbClr val="000000"/>
                          </a:solidFill>
                          <a:latin typeface="+mn-lt"/>
                        </a:rPr>
                        <a:t> do Programa Saúde na Escola;</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b"/>
                      <a:endParaRPr lang="pt-BR" sz="11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8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71976">
                <a:tc gridSpan="4">
                  <a:txBody>
                    <a:bodyPr/>
                    <a:lstStyle/>
                    <a:p>
                      <a:pPr algn="l" fontAlgn="b"/>
                      <a:r>
                        <a:rPr lang="pt-BR" sz="800" b="0" i="0" u="none" strike="noStrike" dirty="0">
                          <a:solidFill>
                            <a:srgbClr val="000000"/>
                          </a:solidFill>
                          <a:latin typeface="+mn-lt"/>
                        </a:rPr>
                        <a:t>Analisar o indicador 14 para subsidiar o planejamento das ações estratégicas;</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b"/>
                      <a:endParaRPr lang="pt-BR" sz="11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8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8426">
                <a:tc gridSpan="4">
                  <a:txBody>
                    <a:bodyPr/>
                    <a:lstStyle/>
                    <a:p>
                      <a:pPr algn="l" fontAlgn="b"/>
                      <a:r>
                        <a:rPr lang="pt-BR" sz="800" b="0" i="0" u="none" strike="noStrike" dirty="0">
                          <a:solidFill>
                            <a:srgbClr val="000000"/>
                          </a:solidFill>
                          <a:latin typeface="+mn-lt"/>
                        </a:rPr>
                        <a:t>Acompanhar a realização das ações pactuadas no PSE - Programa Saúde na Escola,  pelos municípios na plataforma </a:t>
                      </a:r>
                      <a:r>
                        <a:rPr lang="pt-BR" sz="800" b="0" i="0" u="none" strike="noStrike" dirty="0" err="1">
                          <a:solidFill>
                            <a:srgbClr val="000000"/>
                          </a:solidFill>
                          <a:latin typeface="+mn-lt"/>
                        </a:rPr>
                        <a:t>e-gestor</a:t>
                      </a:r>
                      <a:r>
                        <a:rPr lang="pt-BR" sz="800" b="0" i="0" u="none" strike="noStrike" dirty="0">
                          <a:solidFill>
                            <a:srgbClr val="000000"/>
                          </a:solidFill>
                          <a:latin typeface="+mn-lt"/>
                        </a:rPr>
                        <a:t>;</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b"/>
                      <a:endParaRPr lang="pt-BR" sz="11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8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71976">
                <a:tc gridSpan="4">
                  <a:txBody>
                    <a:bodyPr/>
                    <a:lstStyle/>
                    <a:p>
                      <a:pPr algn="l" fontAlgn="b"/>
                      <a:r>
                        <a:rPr lang="pt-BR" sz="800" b="0" i="0" u="none" strike="noStrike" dirty="0">
                          <a:solidFill>
                            <a:srgbClr val="000000"/>
                          </a:solidFill>
                          <a:latin typeface="+mn-lt"/>
                        </a:rPr>
                        <a:t>Assessorar os municípios no processo de qualificação da Atenção Básica;</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b"/>
                      <a:endParaRPr lang="pt-BR" sz="11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8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76464">
                <a:tc gridSpan="4">
                  <a:txBody>
                    <a:bodyPr/>
                    <a:lstStyle/>
                    <a:p>
                      <a:pPr algn="l" fontAlgn="b"/>
                      <a:r>
                        <a:rPr lang="pt-BR" sz="800" b="0" i="0" u="none" strike="noStrike" dirty="0">
                          <a:solidFill>
                            <a:srgbClr val="000000"/>
                          </a:solidFill>
                          <a:latin typeface="+mn-lt"/>
                        </a:rPr>
                        <a:t>Disponibilizar aos municípios durante as assessorias instrumentos técnicos e pedagógicos que facilitem o processo de formação e educação permanente dos membros das equipes de gestão e de atenção.</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algn="ctr" fontAlgn="b"/>
                      <a:endParaRPr lang="pt-BR" sz="11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800" b="0" i="0" u="none" strike="noStrike" dirty="0">
                        <a:solidFill>
                          <a:srgbClr val="000000"/>
                        </a:solidFill>
                        <a:latin typeface="+mn-lt"/>
                      </a:endParaRP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21960">
                <a:tc rowSpan="2">
                  <a:txBody>
                    <a:bodyPr/>
                    <a:lstStyle/>
                    <a:p>
                      <a:pPr algn="ctr" fontAlgn="ctr"/>
                      <a:r>
                        <a:rPr lang="pt-BR" sz="800" b="1" i="0" u="none" strike="noStrike" dirty="0">
                          <a:solidFill>
                            <a:srgbClr val="000000"/>
                          </a:solidFill>
                          <a:latin typeface="+mn-lt"/>
                        </a:rPr>
                        <a:t>AÇÃO NA PAS (MUNCÍPIO) </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dirty="0">
                          <a:solidFill>
                            <a:srgbClr val="000000"/>
                          </a:solidFill>
                          <a:latin typeface="+mn-lt"/>
                        </a:rPr>
                        <a:t>Ord.</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dirty="0">
                          <a:solidFill>
                            <a:srgbClr val="000000"/>
                          </a:solidFill>
                          <a:latin typeface="+mn-lt"/>
                        </a:rPr>
                        <a:t>ATIVIDADES ESTRATÉGICAS SUGERIDAS PELA ÁREA TÉCNICA DA SES AOS MUNICÍPIOS                  </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800" b="1" i="0" u="none" strike="noStrike">
                          <a:solidFill>
                            <a:srgbClr val="000000"/>
                          </a:solidFill>
                          <a:latin typeface="+mn-lt"/>
                        </a:rPr>
                        <a:t>Municipal</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243921">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fontAlgn="ctr"/>
                      <a:r>
                        <a:rPr lang="pt-BR" sz="800" b="1" i="0" u="none" strike="noStrike" dirty="0">
                          <a:solidFill>
                            <a:srgbClr val="000000"/>
                          </a:solidFill>
                          <a:latin typeface="+mn-lt"/>
                        </a:rPr>
                        <a:t>(Marque com X as selecionadas)</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220747">
                <a:tc rowSpan="11">
                  <a:txBody>
                    <a:bodyPr/>
                    <a:lstStyle/>
                    <a:p>
                      <a:pPr algn="ctr" fontAlgn="ctr"/>
                      <a:r>
                        <a:rPr lang="pt-BR" sz="800" b="0" i="0" u="none" strike="noStrike" dirty="0">
                          <a:solidFill>
                            <a:srgbClr val="000000"/>
                          </a:solidFill>
                          <a:latin typeface="+mn-lt"/>
                        </a:rPr>
                        <a:t>ATENÇÃO -este campo será preenchido pelos </a:t>
                      </a:r>
                      <a:r>
                        <a:rPr lang="pt-BR" sz="800" b="0" i="0" u="none" strike="noStrike" dirty="0" smtClean="0">
                          <a:solidFill>
                            <a:srgbClr val="000000"/>
                          </a:solidFill>
                          <a:latin typeface="+mn-lt"/>
                        </a:rPr>
                        <a:t>municípios </a:t>
                      </a:r>
                      <a:r>
                        <a:rPr lang="pt-BR" sz="800" b="0" i="0" u="none" strike="noStrike" dirty="0">
                          <a:solidFill>
                            <a:srgbClr val="000000"/>
                          </a:solidFill>
                          <a:latin typeface="+mn-lt"/>
                        </a:rPr>
                        <a:t>conforme ação definida na PAS</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800" b="0" i="0" u="none" strike="noStrike" dirty="0">
                          <a:solidFill>
                            <a:srgbClr val="0000CC"/>
                          </a:solidFill>
                          <a:latin typeface="+mn-lt"/>
                        </a:rPr>
                        <a:t>1</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mn-lt"/>
                        </a:rPr>
                        <a:t>Participar e/ou desenvolver ações de promoção de saúde nos territórios, articulando e potencializando os diversos espaços e equipamentos comunitários, especialmente a escola;</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8073">
                <a:tc vMerge="1">
                  <a:txBody>
                    <a:bodyPr/>
                    <a:lstStyle/>
                    <a:p>
                      <a:endParaRPr lang="pt-BR"/>
                    </a:p>
                  </a:txBody>
                  <a:tcPr/>
                </a:tc>
                <a:tc>
                  <a:txBody>
                    <a:bodyPr/>
                    <a:lstStyle/>
                    <a:p>
                      <a:pPr algn="ctr" fontAlgn="ctr"/>
                      <a:r>
                        <a:rPr lang="pt-BR" sz="800" b="0" i="0" u="none" strike="noStrike" dirty="0">
                          <a:solidFill>
                            <a:srgbClr val="0000CC"/>
                          </a:solidFill>
                          <a:latin typeface="+mn-lt"/>
                        </a:rPr>
                        <a:t>2</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mn-lt"/>
                        </a:rPr>
                        <a:t>Articular parcerias e promover, junto às famílias, atividades de educação em saúde relacionadas à saúde sexual e reprodutiva, dando ênfase ao dialogo familiar como estratégia fundamental na melhoria das relações afetivas entre pais, responsáveis e filhos e favorecendo comportamentos, hábitos e ambientes seguros e saudáveis para adolescentes;</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8073">
                <a:tc vMerge="1">
                  <a:txBody>
                    <a:bodyPr/>
                    <a:lstStyle/>
                    <a:p>
                      <a:endParaRPr lang="pt-BR"/>
                    </a:p>
                  </a:txBody>
                  <a:tcPr/>
                </a:tc>
                <a:tc>
                  <a:txBody>
                    <a:bodyPr/>
                    <a:lstStyle/>
                    <a:p>
                      <a:pPr algn="ctr" fontAlgn="ctr"/>
                      <a:r>
                        <a:rPr lang="pt-BR" sz="800" b="0" i="0" u="none" strike="noStrike">
                          <a:solidFill>
                            <a:srgbClr val="0000CC"/>
                          </a:solidFill>
                          <a:latin typeface="+mn-lt"/>
                        </a:rPr>
                        <a:t>3</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mn-lt"/>
                        </a:rPr>
                        <a:t>Desenvolver ações educativas relacionadas à saúde sexual e saúde reprodutiva baseada nas demandas e necessidades trazidas pelos adolescentes criando ambientes participativos de discussões em grupo que favoreçam o exercício das relações afetivas e fortaleçam o autoconhecimento, o autocuidado e o cuidado com o outro para tomadas de decisões esclarecidas e responsáveis;</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8073">
                <a:tc vMerge="1">
                  <a:txBody>
                    <a:bodyPr/>
                    <a:lstStyle/>
                    <a:p>
                      <a:endParaRPr lang="pt-BR"/>
                    </a:p>
                  </a:txBody>
                  <a:tcPr/>
                </a:tc>
                <a:tc>
                  <a:txBody>
                    <a:bodyPr/>
                    <a:lstStyle/>
                    <a:p>
                      <a:pPr algn="ctr" fontAlgn="ctr"/>
                      <a:r>
                        <a:rPr lang="pt-BR" sz="800" b="0" i="0" u="none" strike="noStrike">
                          <a:solidFill>
                            <a:srgbClr val="0000CC"/>
                          </a:solidFill>
                          <a:latin typeface="+mn-lt"/>
                        </a:rPr>
                        <a:t>4</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mn-lt"/>
                        </a:rPr>
                        <a:t>Articular parcerias e desenvolver estratégias sistemáticas de busca ativa de adolescentes grávidas no território acolhendo-as e realizando atendimento pré-natal considerando as especificidades e necessidades deste grupo etário, envolvendo os parceiros e os familiares no atendimento;</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0747">
                <a:tc vMerge="1">
                  <a:txBody>
                    <a:bodyPr/>
                    <a:lstStyle/>
                    <a:p>
                      <a:endParaRPr lang="pt-BR"/>
                    </a:p>
                  </a:txBody>
                  <a:tcPr/>
                </a:tc>
                <a:tc>
                  <a:txBody>
                    <a:bodyPr/>
                    <a:lstStyle/>
                    <a:p>
                      <a:pPr algn="ctr" fontAlgn="ctr"/>
                      <a:r>
                        <a:rPr lang="pt-BR" sz="800" b="0" i="0" u="none" strike="noStrike">
                          <a:solidFill>
                            <a:srgbClr val="0000CC"/>
                          </a:solidFill>
                          <a:latin typeface="+mn-lt"/>
                        </a:rPr>
                        <a:t>5</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mn-lt"/>
                        </a:rPr>
                        <a:t>Ampliar o acesso aos métodos contraceptivos, como garantia de acesso igualitário a informações, disponibilizando-os em Unidade Básica de Saúde e hospitais públicos;</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1960">
                <a:tc vMerge="1">
                  <a:txBody>
                    <a:bodyPr/>
                    <a:lstStyle/>
                    <a:p>
                      <a:endParaRPr lang="pt-BR"/>
                    </a:p>
                  </a:txBody>
                  <a:tcPr/>
                </a:tc>
                <a:tc>
                  <a:txBody>
                    <a:bodyPr/>
                    <a:lstStyle/>
                    <a:p>
                      <a:pPr algn="ctr" fontAlgn="ctr"/>
                      <a:r>
                        <a:rPr lang="pt-BR" sz="800" b="0" i="0" u="none" strike="noStrike">
                          <a:solidFill>
                            <a:srgbClr val="0000CC"/>
                          </a:solidFill>
                          <a:latin typeface="+mn-lt"/>
                        </a:rPr>
                        <a:t>6</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mn-lt"/>
                        </a:rPr>
                        <a:t>Sugere-se o envolvimento do </a:t>
                      </a:r>
                      <a:r>
                        <a:rPr lang="pt-BR" sz="900" b="0" i="0" u="none" strike="noStrike" dirty="0" err="1">
                          <a:solidFill>
                            <a:srgbClr val="0000CC"/>
                          </a:solidFill>
                          <a:latin typeface="+mn-lt"/>
                        </a:rPr>
                        <a:t>Nasf-AB</a:t>
                      </a:r>
                      <a:r>
                        <a:rPr lang="pt-BR" sz="900" b="0" i="0" u="none" strike="noStrike" dirty="0">
                          <a:solidFill>
                            <a:srgbClr val="0000CC"/>
                          </a:solidFill>
                          <a:latin typeface="+mn-lt"/>
                        </a:rPr>
                        <a:t> no apoio ao planejamento e execução das atividades;</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0747">
                <a:tc vMerge="1">
                  <a:txBody>
                    <a:bodyPr/>
                    <a:lstStyle/>
                    <a:p>
                      <a:endParaRPr lang="pt-BR"/>
                    </a:p>
                  </a:txBody>
                  <a:tcPr/>
                </a:tc>
                <a:tc>
                  <a:txBody>
                    <a:bodyPr/>
                    <a:lstStyle/>
                    <a:p>
                      <a:pPr algn="ctr" fontAlgn="ctr"/>
                      <a:r>
                        <a:rPr lang="pt-BR" sz="800" b="0" i="0" u="none" strike="noStrike" dirty="0">
                          <a:solidFill>
                            <a:srgbClr val="0000CC"/>
                          </a:solidFill>
                          <a:latin typeface="+mn-lt"/>
                        </a:rPr>
                        <a:t>7</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mn-lt"/>
                        </a:rPr>
                        <a:t>Em relação ao sistema de informação: alimentar a descrição do público-alvo na Ficha de Atividade Coletiva e manter o registro no sistema </a:t>
                      </a:r>
                      <a:r>
                        <a:rPr lang="pt-BR" sz="900" b="0" i="0" u="none" strike="noStrike" dirty="0" err="1">
                          <a:solidFill>
                            <a:srgbClr val="0000CC"/>
                          </a:solidFill>
                          <a:latin typeface="+mn-lt"/>
                        </a:rPr>
                        <a:t>e-SUS</a:t>
                      </a:r>
                      <a:r>
                        <a:rPr lang="pt-BR" sz="900" b="0" i="0" u="none" strike="noStrike" dirty="0">
                          <a:solidFill>
                            <a:srgbClr val="0000CC"/>
                          </a:solidFill>
                          <a:latin typeface="+mn-lt"/>
                        </a:rPr>
                        <a:t> AB;</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0747">
                <a:tc vMerge="1">
                  <a:txBody>
                    <a:bodyPr/>
                    <a:lstStyle/>
                    <a:p>
                      <a:endParaRPr lang="pt-BR"/>
                    </a:p>
                  </a:txBody>
                  <a:tcPr/>
                </a:tc>
                <a:tc>
                  <a:txBody>
                    <a:bodyPr/>
                    <a:lstStyle/>
                    <a:p>
                      <a:pPr algn="ctr" fontAlgn="ctr"/>
                      <a:r>
                        <a:rPr lang="pt-BR" sz="800" b="0" i="0" u="none" strike="noStrike" dirty="0">
                          <a:solidFill>
                            <a:srgbClr val="0000CC"/>
                          </a:solidFill>
                          <a:latin typeface="+mn-lt"/>
                        </a:rPr>
                        <a:t>8</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mn-lt"/>
                        </a:rPr>
                        <a:t>As equipes da AP podem utilizar de tecnologias como meio de disseminação de informações e até consultas para o atendimento das mulheres </a:t>
                      </a:r>
                      <a:r>
                        <a:rPr lang="pt-BR" sz="900" b="0" i="0" u="none" strike="noStrike" dirty="0" smtClean="0">
                          <a:solidFill>
                            <a:srgbClr val="0000CC"/>
                          </a:solidFill>
                          <a:latin typeface="+mn-lt"/>
                        </a:rPr>
                        <a:t>(telemedicina </a:t>
                      </a:r>
                      <a:r>
                        <a:rPr lang="pt-BR" sz="900" b="0" i="0" u="none" strike="noStrike" dirty="0">
                          <a:solidFill>
                            <a:srgbClr val="0000CC"/>
                          </a:solidFill>
                          <a:latin typeface="+mn-lt"/>
                        </a:rPr>
                        <a:t>e outros.);</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0747">
                <a:tc vMerge="1">
                  <a:txBody>
                    <a:bodyPr/>
                    <a:lstStyle/>
                    <a:p>
                      <a:endParaRPr lang="pt-BR"/>
                    </a:p>
                  </a:txBody>
                  <a:tcPr/>
                </a:tc>
                <a:tc>
                  <a:txBody>
                    <a:bodyPr/>
                    <a:lstStyle/>
                    <a:p>
                      <a:pPr algn="ctr" fontAlgn="ctr"/>
                      <a:r>
                        <a:rPr lang="pt-BR" sz="800" b="0" i="0" u="none" strike="noStrike" dirty="0">
                          <a:solidFill>
                            <a:srgbClr val="0000CC"/>
                          </a:solidFill>
                          <a:latin typeface="+mn-lt"/>
                        </a:rPr>
                        <a:t>9</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mn-lt"/>
                        </a:rPr>
                        <a:t>As ações de planejamento reprodutivo devem ser mantidas para homens e mulheres, com foco na gravidez não planejada e na prevenção combinada das </a:t>
                      </a:r>
                      <a:r>
                        <a:rPr lang="pt-BR" sz="900" b="0" i="0" u="none" strike="noStrike" dirty="0" err="1">
                          <a:solidFill>
                            <a:srgbClr val="0000CC"/>
                          </a:solidFill>
                          <a:latin typeface="+mn-lt"/>
                        </a:rPr>
                        <a:t>ISTs</a:t>
                      </a:r>
                      <a:r>
                        <a:rPr lang="pt-BR" sz="900" b="0" i="0" u="none" strike="noStrike" dirty="0">
                          <a:solidFill>
                            <a:srgbClr val="0000CC"/>
                          </a:solidFill>
                          <a:latin typeface="+mn-lt"/>
                        </a:rPr>
                        <a:t>/ HIV/ </a:t>
                      </a:r>
                      <a:r>
                        <a:rPr lang="pt-BR" sz="900" b="0" i="0" u="none" strike="noStrike" dirty="0" err="1">
                          <a:solidFill>
                            <a:srgbClr val="0000CC"/>
                          </a:solidFill>
                          <a:latin typeface="+mn-lt"/>
                        </a:rPr>
                        <a:t>Aids</a:t>
                      </a:r>
                      <a:r>
                        <a:rPr lang="pt-BR" sz="900" b="0" i="0" u="none" strike="noStrike" dirty="0">
                          <a:solidFill>
                            <a:srgbClr val="0000CC"/>
                          </a:solidFill>
                          <a:latin typeface="+mn-lt"/>
                        </a:rPr>
                        <a:t> e hepatites virais B e C;</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8073">
                <a:tc vMerge="1">
                  <a:txBody>
                    <a:bodyPr/>
                    <a:lstStyle/>
                    <a:p>
                      <a:endParaRPr lang="pt-BR"/>
                    </a:p>
                  </a:txBody>
                  <a:tcPr/>
                </a:tc>
                <a:tc>
                  <a:txBody>
                    <a:bodyPr/>
                    <a:lstStyle/>
                    <a:p>
                      <a:pPr algn="ctr" fontAlgn="ctr"/>
                      <a:r>
                        <a:rPr lang="pt-BR" sz="800" b="0" i="0" u="none" strike="noStrike" dirty="0">
                          <a:solidFill>
                            <a:srgbClr val="0000CC"/>
                          </a:solidFill>
                          <a:latin typeface="+mn-lt"/>
                        </a:rPr>
                        <a:t>10</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900" b="0" i="0" u="none" strike="noStrike" dirty="0">
                          <a:solidFill>
                            <a:srgbClr val="0000CC"/>
                          </a:solidFill>
                          <a:latin typeface="+mn-lt"/>
                        </a:rPr>
                        <a:t>Os LARC (métodos contraceptivos reversíveis de longa duração) são especialmente indicados neste momento de pandemia pelo </a:t>
                      </a:r>
                      <a:r>
                        <a:rPr lang="pt-BR" sz="900" b="0" i="0" u="none" strike="noStrike" dirty="0" err="1">
                          <a:solidFill>
                            <a:srgbClr val="0000CC"/>
                          </a:solidFill>
                          <a:latin typeface="+mn-lt"/>
                        </a:rPr>
                        <a:t>SARS-CoV</a:t>
                      </a:r>
                      <a:r>
                        <a:rPr lang="pt-BR" sz="900" b="0" i="0" u="none" strike="noStrike" dirty="0">
                          <a:solidFill>
                            <a:srgbClr val="0000CC"/>
                          </a:solidFill>
                          <a:latin typeface="+mn-lt"/>
                        </a:rPr>
                        <a:t>-2, por não necessitarem de intervenção diária da mulher, possuírem alta eficácia e uso por longo tempo;</a:t>
                      </a:r>
                      <a:br>
                        <a:rPr lang="pt-BR" sz="900" b="0" i="0" u="none" strike="noStrike" dirty="0">
                          <a:solidFill>
                            <a:srgbClr val="0000CC"/>
                          </a:solidFill>
                          <a:latin typeface="+mn-lt"/>
                        </a:rPr>
                      </a:br>
                      <a:endParaRPr lang="pt-BR" sz="900" b="0" i="0" u="none" strike="noStrike" dirty="0">
                        <a:solidFill>
                          <a:srgbClr val="0000CC"/>
                        </a:solidFill>
                        <a:latin typeface="+mn-lt"/>
                      </a:endParaRPr>
                    </a:p>
                  </a:txBody>
                  <a:tcPr marL="4336" marR="4336" marT="433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1960">
                <a:tc vMerge="1">
                  <a:txBody>
                    <a:bodyPr/>
                    <a:lstStyle/>
                    <a:p>
                      <a:endParaRPr lang="pt-BR"/>
                    </a:p>
                  </a:txBody>
                  <a:tcPr/>
                </a:tc>
                <a:tc>
                  <a:txBody>
                    <a:bodyPr/>
                    <a:lstStyle/>
                    <a:p>
                      <a:pPr algn="ctr" fontAlgn="ctr"/>
                      <a:r>
                        <a:rPr lang="pt-BR" sz="800" b="0" i="0" u="none" strike="noStrike" dirty="0">
                          <a:solidFill>
                            <a:srgbClr val="0000CC"/>
                          </a:solidFill>
                          <a:latin typeface="+mn-lt"/>
                        </a:rPr>
                        <a:t>11</a:t>
                      </a:r>
                    </a:p>
                  </a:txBody>
                  <a:tcPr marL="4336" marR="4336" marT="43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900" b="0" i="0" u="none" strike="noStrike" dirty="0">
                          <a:solidFill>
                            <a:srgbClr val="0000CC"/>
                          </a:solidFill>
                          <a:latin typeface="+mn-lt"/>
                        </a:rPr>
                        <a:t>As atividades educativas em grupos presenciais devem ser suspensas, podendo ser substituídas por estratégias à distância.</a:t>
                      </a:r>
                    </a:p>
                  </a:txBody>
                  <a:tcPr marL="4336" marR="4336" marT="433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00"/>
                          </a:solidFill>
                          <a:latin typeface="+mn-lt"/>
                        </a:rPr>
                        <a:t> </a:t>
                      </a:r>
                    </a:p>
                  </a:txBody>
                  <a:tcPr marL="4336" marR="4336" marT="43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06" y="142852"/>
            <a:ext cx="8929718" cy="285752"/>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ctr" fontAlgn="ctr"/>
            <a:r>
              <a:rPr lang="pt-BR" sz="1050" b="1" dirty="0" smtClean="0"/>
              <a:t> ATIVIDADES SUGERIDAS AOS MUNICIPIOS PACTUAREM NA CIR PARA AUXILIAR NO ALCANCE DA META</a:t>
            </a:r>
            <a:r>
              <a:rPr lang="pt-BR" sz="1050" dirty="0" smtClean="0"/>
              <a:t> </a:t>
            </a:r>
            <a:endParaRPr lang="pt-BR" sz="1050" b="1" dirty="0">
              <a:solidFill>
                <a:srgbClr val="000000"/>
              </a:solidFill>
            </a:endParaRPr>
          </a:p>
        </p:txBody>
      </p:sp>
      <p:graphicFrame>
        <p:nvGraphicFramePr>
          <p:cNvPr id="5" name="Tabela 4"/>
          <p:cNvGraphicFramePr>
            <a:graphicFrameLocks noGrp="1"/>
          </p:cNvGraphicFramePr>
          <p:nvPr>
            <p:extLst>
              <p:ext uri="{D42A27DB-BD31-4B8C-83A1-F6EECF244321}">
                <p14:modId xmlns:p14="http://schemas.microsoft.com/office/powerpoint/2010/main" val="3512471349"/>
              </p:ext>
            </p:extLst>
          </p:nvPr>
        </p:nvGraphicFramePr>
        <p:xfrm>
          <a:off x="71406" y="440953"/>
          <a:ext cx="8929718" cy="6183309"/>
        </p:xfrm>
        <a:graphic>
          <a:graphicData uri="http://schemas.openxmlformats.org/drawingml/2006/table">
            <a:tbl>
              <a:tblPr/>
              <a:tblGrid>
                <a:gridCol w="585555"/>
                <a:gridCol w="365972"/>
                <a:gridCol w="7335281"/>
                <a:gridCol w="642910"/>
              </a:tblGrid>
              <a:tr h="111201">
                <a:tc gridSpan="4">
                  <a:txBody>
                    <a:bodyPr/>
                    <a:lstStyle/>
                    <a:p>
                      <a:pPr algn="ctr" fontAlgn="ctr"/>
                      <a:r>
                        <a:rPr lang="pt-BR" sz="1000" b="1" i="0" u="none" strike="noStrike" dirty="0">
                          <a:solidFill>
                            <a:srgbClr val="000000"/>
                          </a:solidFill>
                          <a:latin typeface="+mj-lt"/>
                        </a:rPr>
                        <a:t>Indicador 15 - Taxa de mortalidade infantil</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211100">
                <a:tc rowSpan="8">
                  <a:txBody>
                    <a:bodyPr/>
                    <a:lstStyle/>
                    <a:p>
                      <a:pPr algn="ctr" fontAlgn="ctr"/>
                      <a:r>
                        <a:rPr lang="pt-BR" sz="700" b="1" i="0" u="none" strike="noStrike" dirty="0">
                          <a:solidFill>
                            <a:srgbClr val="000000"/>
                          </a:solidFill>
                          <a:latin typeface="+mj-lt"/>
                        </a:rPr>
                        <a:t> </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b"/>
                      <a:r>
                        <a:rPr lang="pt-BR" sz="700" b="1" i="0" u="none" strike="noStrike" dirty="0">
                          <a:solidFill>
                            <a:srgbClr val="000000"/>
                          </a:solidFill>
                          <a:latin typeface="+mj-lt"/>
                        </a:rPr>
                        <a:t>Ord.</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700" b="1" i="0" u="none" strike="noStrike" dirty="0">
                          <a:solidFill>
                            <a:srgbClr val="000000"/>
                          </a:solidFill>
                          <a:latin typeface="+mj-lt"/>
                        </a:rPr>
                        <a:t>Ministério da </a:t>
                      </a:r>
                      <a:r>
                        <a:rPr lang="pt-BR" sz="700" b="1" i="0" u="none" strike="noStrike" dirty="0" smtClean="0">
                          <a:solidFill>
                            <a:srgbClr val="000000"/>
                          </a:solidFill>
                          <a:latin typeface="+mj-lt"/>
                        </a:rPr>
                        <a:t>Saúde</a:t>
                      </a:r>
                      <a:r>
                        <a:rPr lang="pt-BR" sz="700" b="1" i="0" u="none" strike="noStrike" baseline="0" dirty="0" smtClean="0">
                          <a:solidFill>
                            <a:srgbClr val="000000"/>
                          </a:solidFill>
                          <a:latin typeface="+mj-lt"/>
                        </a:rPr>
                        <a:t> - </a:t>
                      </a:r>
                      <a:r>
                        <a:rPr lang="pt-BR" sz="700" b="1" i="0" u="none" strike="noStrike" dirty="0" smtClean="0">
                          <a:solidFill>
                            <a:srgbClr val="000000"/>
                          </a:solidFill>
                          <a:latin typeface="+mj-lt"/>
                        </a:rPr>
                        <a:t>Atividades </a:t>
                      </a:r>
                      <a:r>
                        <a:rPr lang="pt-BR" sz="700" b="1" i="0" u="none" strike="noStrike" dirty="0">
                          <a:solidFill>
                            <a:srgbClr val="000000"/>
                          </a:solidFill>
                          <a:latin typeface="+mj-lt"/>
                        </a:rPr>
                        <a:t>Estratégicas                                                   </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11201">
                <a:tc vMerge="1">
                  <a:txBody>
                    <a:bodyPr/>
                    <a:lstStyle/>
                    <a:p>
                      <a:endParaRPr lang="pt-BR"/>
                    </a:p>
                  </a:txBody>
                  <a:tcPr/>
                </a:tc>
                <a:tc>
                  <a:txBody>
                    <a:bodyPr/>
                    <a:lstStyle/>
                    <a:p>
                      <a:pPr algn="ctr" fontAlgn="b"/>
                      <a:r>
                        <a:rPr lang="pt-BR" sz="700" b="0" i="0" u="none" strike="noStrike" dirty="0">
                          <a:solidFill>
                            <a:srgbClr val="000000"/>
                          </a:solidFill>
                          <a:latin typeface="+mj-lt"/>
                        </a:rPr>
                        <a:t>1</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Disponibilizar caderneta de saúde da Criança</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1201">
                <a:tc vMerge="1">
                  <a:txBody>
                    <a:bodyPr/>
                    <a:lstStyle/>
                    <a:p>
                      <a:endParaRPr lang="pt-BR"/>
                    </a:p>
                  </a:txBody>
                  <a:tcPr/>
                </a:tc>
                <a:tc>
                  <a:txBody>
                    <a:bodyPr/>
                    <a:lstStyle/>
                    <a:p>
                      <a:pPr algn="ctr" fontAlgn="b"/>
                      <a:r>
                        <a:rPr lang="pt-BR" sz="700" b="0" i="0" u="none" strike="noStrike" dirty="0">
                          <a:solidFill>
                            <a:srgbClr val="000000"/>
                          </a:solidFill>
                          <a:latin typeface="+mj-lt"/>
                        </a:rPr>
                        <a:t>2</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Disponibilizar caderneta da gestante</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r>
              <a:tr h="111201">
                <a:tc vMerge="1">
                  <a:txBody>
                    <a:bodyPr/>
                    <a:lstStyle/>
                    <a:p>
                      <a:endParaRPr lang="pt-BR"/>
                    </a:p>
                  </a:txBody>
                  <a:tcPr/>
                </a:tc>
                <a:tc>
                  <a:txBody>
                    <a:bodyPr/>
                    <a:lstStyle/>
                    <a:p>
                      <a:pPr algn="ctr" fontAlgn="b"/>
                      <a:r>
                        <a:rPr lang="pt-BR" sz="700" b="0" i="0" u="none" strike="noStrike" dirty="0">
                          <a:solidFill>
                            <a:srgbClr val="000000"/>
                          </a:solidFill>
                          <a:latin typeface="+mj-lt"/>
                        </a:rPr>
                        <a:t>3</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Apoio nas capacitações relacionadas a saúde da criança</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1201">
                <a:tc vMerge="1">
                  <a:txBody>
                    <a:bodyPr/>
                    <a:lstStyle/>
                    <a:p>
                      <a:endParaRPr lang="pt-BR"/>
                    </a:p>
                  </a:txBody>
                  <a:tcPr/>
                </a:tc>
                <a:tc>
                  <a:txBody>
                    <a:bodyPr/>
                    <a:lstStyle/>
                    <a:p>
                      <a:pPr algn="ctr" fontAlgn="b"/>
                      <a:r>
                        <a:rPr lang="pt-BR" sz="700" b="0" i="0" u="none" strike="noStrike">
                          <a:solidFill>
                            <a:srgbClr val="000000"/>
                          </a:solidFill>
                          <a:latin typeface="+mj-lt"/>
                        </a:rPr>
                        <a:t>4</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Web conferencia sobre novas portarias, notas, protocolos, normas </a:t>
                      </a:r>
                      <a:r>
                        <a:rPr lang="pt-BR" sz="700" b="0" i="0" u="none" strike="noStrike" dirty="0" smtClean="0">
                          <a:solidFill>
                            <a:srgbClr val="000000"/>
                          </a:solidFill>
                          <a:latin typeface="+mj-lt"/>
                        </a:rPr>
                        <a:t>técnicas </a:t>
                      </a:r>
                      <a:r>
                        <a:rPr lang="pt-BR" sz="700" b="0" i="0" u="none" strike="noStrike" dirty="0">
                          <a:solidFill>
                            <a:srgbClr val="000000"/>
                          </a:solidFill>
                          <a:latin typeface="+mj-lt"/>
                        </a:rPr>
                        <a:t>relacionadas a saúde da criança</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1201">
                <a:tc vMerge="1">
                  <a:txBody>
                    <a:bodyPr/>
                    <a:lstStyle/>
                    <a:p>
                      <a:endParaRPr lang="pt-BR"/>
                    </a:p>
                  </a:txBody>
                  <a:tcPr/>
                </a:tc>
                <a:tc>
                  <a:txBody>
                    <a:bodyPr/>
                    <a:lstStyle/>
                    <a:p>
                      <a:pPr algn="ctr" fontAlgn="b"/>
                      <a:r>
                        <a:rPr lang="pt-BR" sz="700" b="0" i="0" u="none" strike="noStrike">
                          <a:solidFill>
                            <a:srgbClr val="000000"/>
                          </a:solidFill>
                          <a:latin typeface="+mj-lt"/>
                        </a:rPr>
                        <a:t>5</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Elaborar as diretrizes politicas e técnicas para a atenção integral a saúde da criança, apoiando estados e </a:t>
                      </a:r>
                      <a:r>
                        <a:rPr lang="pt-BR" sz="700" b="0" i="0" u="none" strike="noStrike" dirty="0" smtClean="0">
                          <a:solidFill>
                            <a:srgbClr val="000000"/>
                          </a:solidFill>
                          <a:latin typeface="+mj-lt"/>
                        </a:rPr>
                        <a:t>municípios</a:t>
                      </a:r>
                      <a:endParaRPr lang="pt-BR" sz="700" b="0" i="0" u="none" strike="noStrike" dirty="0">
                        <a:solidFill>
                          <a:srgbClr val="000000"/>
                        </a:solidFill>
                        <a:latin typeface="+mj-lt"/>
                      </a:endParaRP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1201">
                <a:tc vMerge="1">
                  <a:txBody>
                    <a:bodyPr/>
                    <a:lstStyle/>
                    <a:p>
                      <a:endParaRPr lang="pt-BR"/>
                    </a:p>
                  </a:txBody>
                  <a:tcPr/>
                </a:tc>
                <a:tc>
                  <a:txBody>
                    <a:bodyPr/>
                    <a:lstStyle/>
                    <a:p>
                      <a:pPr algn="ctr" fontAlgn="b"/>
                      <a:r>
                        <a:rPr lang="pt-BR" sz="700" b="0" i="0" u="none" strike="noStrike">
                          <a:solidFill>
                            <a:srgbClr val="000000"/>
                          </a:solidFill>
                          <a:latin typeface="+mj-lt"/>
                        </a:rPr>
                        <a:t>6</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Disponibilizar materiais de apoio para qualificação da atenção integral a saúde da criança, adolescente e mulher</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01273">
                <a:tc vMerge="1">
                  <a:txBody>
                    <a:bodyPr/>
                    <a:lstStyle/>
                    <a:p>
                      <a:endParaRPr lang="pt-BR"/>
                    </a:p>
                  </a:txBody>
                  <a:tcPr/>
                </a:tc>
                <a:tc>
                  <a:txBody>
                    <a:bodyPr/>
                    <a:lstStyle/>
                    <a:p>
                      <a:pPr algn="ctr" fontAlgn="b"/>
                      <a:r>
                        <a:rPr lang="pt-BR" sz="700" b="0" i="0" u="none" strike="noStrike">
                          <a:solidFill>
                            <a:srgbClr val="000000"/>
                          </a:solidFill>
                          <a:latin typeface="+mj-lt"/>
                        </a:rPr>
                        <a:t>7</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700" b="0" i="0" u="none" strike="noStrike" dirty="0">
                          <a:solidFill>
                            <a:srgbClr val="000000"/>
                          </a:solidFill>
                          <a:latin typeface="+mj-lt"/>
                        </a:rPr>
                        <a:t>Articular com o Ministério da Educação estratégias de indução às mudanças curriculares nos cursos de graduação e </a:t>
                      </a:r>
                      <a:r>
                        <a:rPr lang="pt-BR" sz="700" b="0" i="0" u="none" strike="noStrike" dirty="0" smtClean="0">
                          <a:solidFill>
                            <a:srgbClr val="000000"/>
                          </a:solidFill>
                          <a:latin typeface="+mj-lt"/>
                        </a:rPr>
                        <a:t>pós graduação </a:t>
                      </a:r>
                      <a:r>
                        <a:rPr lang="pt-BR" sz="700" b="0" i="0" u="none" strike="noStrike" dirty="0">
                          <a:solidFill>
                            <a:srgbClr val="000000"/>
                          </a:solidFill>
                          <a:latin typeface="+mj-lt"/>
                        </a:rPr>
                        <a:t>na área da saúde, visando à formação de profissionais e gestores com perfil adequado à Atenção Básica</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1201">
                <a:tc>
                  <a:txBody>
                    <a:bodyPr/>
                    <a:lstStyle/>
                    <a:p>
                      <a:pPr algn="ctr" fontAlgn="ctr"/>
                      <a:r>
                        <a:rPr lang="pt-BR" sz="700" b="1" i="0" u="none" strike="noStrike">
                          <a:solidFill>
                            <a:srgbClr val="000000"/>
                          </a:solidFill>
                          <a:latin typeface="+mj-lt"/>
                        </a:rPr>
                        <a:t> </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b"/>
                      <a:r>
                        <a:rPr lang="pt-BR" sz="700" b="0" i="0" u="none" strike="noStrike">
                          <a:solidFill>
                            <a:srgbClr val="000000"/>
                          </a:solidFill>
                          <a:latin typeface="+mj-lt"/>
                        </a:rPr>
                        <a:t>8</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700" b="0" i="0" u="none" strike="noStrike" dirty="0">
                          <a:solidFill>
                            <a:srgbClr val="000000"/>
                          </a:solidFill>
                          <a:latin typeface="+mj-lt"/>
                        </a:rPr>
                        <a:t>Disponibilizar capacitação em AIDPI para os profissionais técnicos da Área Técnica de Saúde da Criança</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11100">
                <a:tc rowSpan="14">
                  <a:txBody>
                    <a:bodyPr/>
                    <a:lstStyle/>
                    <a:p>
                      <a:pPr algn="ctr" fontAlgn="ctr"/>
                      <a:r>
                        <a:rPr lang="pt-BR" sz="700" b="1" i="0" u="none" strike="noStrike">
                          <a:solidFill>
                            <a:srgbClr val="000000"/>
                          </a:solidFill>
                          <a:latin typeface="+mj-lt"/>
                        </a:rPr>
                        <a:t> </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b"/>
                      <a:r>
                        <a:rPr lang="pt-BR" sz="700" b="1" i="0" u="none" strike="noStrike">
                          <a:solidFill>
                            <a:srgbClr val="000000"/>
                          </a:solidFill>
                          <a:latin typeface="+mj-lt"/>
                        </a:rPr>
                        <a:t>Ord.</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700" b="1" i="0" u="none" strike="noStrike" dirty="0">
                          <a:solidFill>
                            <a:srgbClr val="000000"/>
                          </a:solidFill>
                          <a:latin typeface="+mj-lt"/>
                        </a:rPr>
                        <a:t>Secretaria Estadual de </a:t>
                      </a:r>
                      <a:r>
                        <a:rPr lang="pt-BR" sz="700" b="1" i="0" u="none" strike="noStrike" dirty="0" smtClean="0">
                          <a:solidFill>
                            <a:srgbClr val="000000"/>
                          </a:solidFill>
                          <a:latin typeface="+mj-lt"/>
                        </a:rPr>
                        <a:t>Saúde</a:t>
                      </a:r>
                      <a:r>
                        <a:rPr lang="pt-BR" sz="700" b="1" i="0" u="none" strike="noStrike" baseline="0" dirty="0" smtClean="0">
                          <a:solidFill>
                            <a:srgbClr val="000000"/>
                          </a:solidFill>
                          <a:latin typeface="+mj-lt"/>
                        </a:rPr>
                        <a:t> - </a:t>
                      </a:r>
                      <a:r>
                        <a:rPr lang="pt-BR" sz="700" b="1" i="0" u="none" strike="noStrike" dirty="0" smtClean="0">
                          <a:solidFill>
                            <a:srgbClr val="000000"/>
                          </a:solidFill>
                          <a:latin typeface="+mj-lt"/>
                        </a:rPr>
                        <a:t>Atividades </a:t>
                      </a:r>
                      <a:r>
                        <a:rPr lang="pt-BR" sz="700" b="1" i="0" u="none" strike="noStrike" dirty="0">
                          <a:solidFill>
                            <a:srgbClr val="000000"/>
                          </a:solidFill>
                          <a:latin typeface="+mj-lt"/>
                        </a:rPr>
                        <a:t>Estratégicas                                                  </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11201">
                <a:tc vMerge="1">
                  <a:txBody>
                    <a:bodyPr/>
                    <a:lstStyle/>
                    <a:p>
                      <a:endParaRPr lang="pt-BR"/>
                    </a:p>
                  </a:txBody>
                  <a:tcPr/>
                </a:tc>
                <a:tc>
                  <a:txBody>
                    <a:bodyPr/>
                    <a:lstStyle/>
                    <a:p>
                      <a:pPr algn="ctr" fontAlgn="b"/>
                      <a:r>
                        <a:rPr lang="pt-BR" sz="700" b="0" i="0" u="none" strike="noStrike">
                          <a:solidFill>
                            <a:srgbClr val="000000"/>
                          </a:solidFill>
                          <a:latin typeface="+mj-lt"/>
                        </a:rPr>
                        <a:t>2</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Acompanhar e analisar em parceria com a vigilância a ocorrência de óbitos evitáveis - Comitê Estadual de Investigação dos Óbitos infantis;</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01273">
                <a:tc vMerge="1">
                  <a:txBody>
                    <a:bodyPr/>
                    <a:lstStyle/>
                    <a:p>
                      <a:endParaRPr lang="pt-BR"/>
                    </a:p>
                  </a:txBody>
                  <a:tcPr/>
                </a:tc>
                <a:tc>
                  <a:txBody>
                    <a:bodyPr/>
                    <a:lstStyle/>
                    <a:p>
                      <a:pPr algn="ctr" fontAlgn="b"/>
                      <a:r>
                        <a:rPr lang="pt-BR" sz="700" b="0" i="0" u="none" strike="noStrike">
                          <a:solidFill>
                            <a:srgbClr val="000000"/>
                          </a:solidFill>
                          <a:latin typeface="+mj-lt"/>
                        </a:rPr>
                        <a:t>3</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Compor grupo de discussão de investigação dos óbitos infantis e fetais junto à vigilância; análise e acompanhamento dos casos, propondo intervenções de redução dos óbitos;</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1201">
                <a:tc vMerge="1">
                  <a:txBody>
                    <a:bodyPr/>
                    <a:lstStyle/>
                    <a:p>
                      <a:endParaRPr lang="pt-BR"/>
                    </a:p>
                  </a:txBody>
                  <a:tcPr/>
                </a:tc>
                <a:tc>
                  <a:txBody>
                    <a:bodyPr/>
                    <a:lstStyle/>
                    <a:p>
                      <a:pPr algn="ctr" fontAlgn="b"/>
                      <a:r>
                        <a:rPr lang="pt-BR" sz="700" b="0" i="0" u="none" strike="noStrike">
                          <a:solidFill>
                            <a:srgbClr val="000000"/>
                          </a:solidFill>
                          <a:latin typeface="+mj-lt"/>
                        </a:rPr>
                        <a:t>4</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Analisar o indicador mensalmente para subsidiar o planejamento das ações;</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1201">
                <a:tc vMerge="1">
                  <a:txBody>
                    <a:bodyPr/>
                    <a:lstStyle/>
                    <a:p>
                      <a:endParaRPr lang="pt-BR"/>
                    </a:p>
                  </a:txBody>
                  <a:tcPr/>
                </a:tc>
                <a:tc>
                  <a:txBody>
                    <a:bodyPr/>
                    <a:lstStyle/>
                    <a:p>
                      <a:pPr algn="ctr" fontAlgn="b"/>
                      <a:r>
                        <a:rPr lang="pt-BR" sz="700" b="0" i="0" u="none" strike="noStrike">
                          <a:solidFill>
                            <a:srgbClr val="000000"/>
                          </a:solidFill>
                          <a:latin typeface="+mj-lt"/>
                        </a:rPr>
                        <a:t>5</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Acompanhar e divulgar mensalmente o resultado do indicador Taxa de </a:t>
                      </a:r>
                      <a:r>
                        <a:rPr lang="pt-BR" sz="700" b="0" i="0" u="none" strike="noStrike" dirty="0" smtClean="0">
                          <a:solidFill>
                            <a:srgbClr val="000000"/>
                          </a:solidFill>
                          <a:latin typeface="+mj-lt"/>
                        </a:rPr>
                        <a:t>Mortalidade </a:t>
                      </a:r>
                      <a:r>
                        <a:rPr lang="pt-BR" sz="700" b="0" i="0" u="none" strike="noStrike" dirty="0">
                          <a:solidFill>
                            <a:srgbClr val="000000"/>
                          </a:solidFill>
                          <a:latin typeface="+mj-lt"/>
                        </a:rPr>
                        <a:t>Infantil;</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01273">
                <a:tc vMerge="1">
                  <a:txBody>
                    <a:bodyPr/>
                    <a:lstStyle/>
                    <a:p>
                      <a:endParaRPr lang="pt-BR"/>
                    </a:p>
                  </a:txBody>
                  <a:tcPr/>
                </a:tc>
                <a:tc>
                  <a:txBody>
                    <a:bodyPr/>
                    <a:lstStyle/>
                    <a:p>
                      <a:pPr algn="ctr" fontAlgn="b"/>
                      <a:r>
                        <a:rPr lang="pt-BR" sz="700" b="0" i="0" u="none" strike="noStrike">
                          <a:solidFill>
                            <a:srgbClr val="000000"/>
                          </a:solidFill>
                          <a:latin typeface="+mj-lt"/>
                        </a:rPr>
                        <a:t>7</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Acompanhar em conjunto com a área de saúde da mulher o indicador que expressa a cobertura de consultas de pré natal (Proporção de nascidos vivos com 7 ou mais consultas);</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1201">
                <a:tc vMerge="1">
                  <a:txBody>
                    <a:bodyPr/>
                    <a:lstStyle/>
                    <a:p>
                      <a:endParaRPr lang="pt-BR"/>
                    </a:p>
                  </a:txBody>
                  <a:tcPr/>
                </a:tc>
                <a:tc>
                  <a:txBody>
                    <a:bodyPr/>
                    <a:lstStyle/>
                    <a:p>
                      <a:pPr algn="ctr" fontAlgn="b"/>
                      <a:r>
                        <a:rPr lang="pt-BR" sz="700" b="0" i="0" u="none" strike="noStrike">
                          <a:solidFill>
                            <a:srgbClr val="000000"/>
                          </a:solidFill>
                          <a:latin typeface="+mj-lt"/>
                        </a:rPr>
                        <a:t>8</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Disponibilizar e orientar quanto a utilização da Caderneta de Saúde da Criança para o acompanhamento do crescimento e desenvolvimento infantil;</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01273">
                <a:tc vMerge="1">
                  <a:txBody>
                    <a:bodyPr/>
                    <a:lstStyle/>
                    <a:p>
                      <a:endParaRPr lang="pt-BR"/>
                    </a:p>
                  </a:txBody>
                  <a:tcPr/>
                </a:tc>
                <a:tc>
                  <a:txBody>
                    <a:bodyPr/>
                    <a:lstStyle/>
                    <a:p>
                      <a:pPr algn="ctr" fontAlgn="b"/>
                      <a:r>
                        <a:rPr lang="pt-BR" sz="700" b="0" i="0" u="none" strike="noStrike">
                          <a:solidFill>
                            <a:srgbClr val="000000"/>
                          </a:solidFill>
                          <a:latin typeface="+mj-lt"/>
                        </a:rPr>
                        <a:t>9</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Disponibilizar aos municípios instrumentos técnicos e pedagógicos que facilitem o processo de formação e educação permanente dos membros das equipes de gestão e de atenção; </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01273">
                <a:tc vMerge="1">
                  <a:txBody>
                    <a:bodyPr/>
                    <a:lstStyle/>
                    <a:p>
                      <a:endParaRPr lang="pt-BR"/>
                    </a:p>
                  </a:txBody>
                  <a:tcPr/>
                </a:tc>
                <a:tc>
                  <a:txBody>
                    <a:bodyPr/>
                    <a:lstStyle/>
                    <a:p>
                      <a:pPr algn="ctr" fontAlgn="b"/>
                      <a:r>
                        <a:rPr lang="pt-BR" sz="700" b="0" i="0" u="none" strike="noStrike">
                          <a:solidFill>
                            <a:srgbClr val="000000"/>
                          </a:solidFill>
                          <a:latin typeface="+mj-lt"/>
                        </a:rPr>
                        <a:t>10</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Realizar assessoria in loco e presencial na Diretoria de Atenção Primária aos municípios a fim de implementar ações que possam reduzir os óbitos evitáveis na Atenção Básica;</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1201">
                <a:tc vMerge="1">
                  <a:txBody>
                    <a:bodyPr/>
                    <a:lstStyle/>
                    <a:p>
                      <a:endParaRPr lang="pt-BR"/>
                    </a:p>
                  </a:txBody>
                  <a:tcPr/>
                </a:tc>
                <a:tc>
                  <a:txBody>
                    <a:bodyPr/>
                    <a:lstStyle/>
                    <a:p>
                      <a:pPr algn="ctr" fontAlgn="b"/>
                      <a:r>
                        <a:rPr lang="pt-BR" sz="700" b="0" i="0" u="none" strike="noStrike">
                          <a:solidFill>
                            <a:srgbClr val="000000"/>
                          </a:solidFill>
                          <a:latin typeface="+mj-lt"/>
                        </a:rPr>
                        <a:t>11</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Qualificar profissionais da AB quanto aos cuidados maternos e infantis;</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1201">
                <a:tc vMerge="1">
                  <a:txBody>
                    <a:bodyPr/>
                    <a:lstStyle/>
                    <a:p>
                      <a:endParaRPr lang="pt-BR"/>
                    </a:p>
                  </a:txBody>
                  <a:tcPr/>
                </a:tc>
                <a:tc>
                  <a:txBody>
                    <a:bodyPr/>
                    <a:lstStyle/>
                    <a:p>
                      <a:pPr algn="ctr" fontAlgn="b"/>
                      <a:r>
                        <a:rPr lang="pt-BR" sz="700" b="0" i="0" u="none" strike="noStrike">
                          <a:solidFill>
                            <a:srgbClr val="000000"/>
                          </a:solidFill>
                          <a:latin typeface="+mj-lt"/>
                        </a:rPr>
                        <a:t>12</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Avalia e apoiar a Iniciativa Hospital Amigo da Criança;</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1201">
                <a:tc vMerge="1">
                  <a:txBody>
                    <a:bodyPr/>
                    <a:lstStyle/>
                    <a:p>
                      <a:endParaRPr lang="pt-BR"/>
                    </a:p>
                  </a:txBody>
                  <a:tcPr/>
                </a:tc>
                <a:tc>
                  <a:txBody>
                    <a:bodyPr/>
                    <a:lstStyle/>
                    <a:p>
                      <a:pPr algn="ctr" fontAlgn="b"/>
                      <a:r>
                        <a:rPr lang="pt-BR" sz="700" b="0" i="0" u="none" strike="noStrike">
                          <a:solidFill>
                            <a:srgbClr val="000000"/>
                          </a:solidFill>
                          <a:latin typeface="+mj-lt"/>
                        </a:rPr>
                        <a:t>13</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Ampliar a Estratégia Amamenta Alimenta Brasil;</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1201">
                <a:tc vMerge="1">
                  <a:txBody>
                    <a:bodyPr/>
                    <a:lstStyle/>
                    <a:p>
                      <a:endParaRPr lang="pt-BR"/>
                    </a:p>
                  </a:txBody>
                  <a:tcPr/>
                </a:tc>
                <a:tc>
                  <a:txBody>
                    <a:bodyPr/>
                    <a:lstStyle/>
                    <a:p>
                      <a:pPr algn="ctr" fontAlgn="b"/>
                      <a:r>
                        <a:rPr lang="pt-BR" sz="700" b="0" i="0" u="none" strike="noStrike">
                          <a:solidFill>
                            <a:srgbClr val="000000"/>
                          </a:solidFill>
                          <a:latin typeface="+mj-lt"/>
                        </a:rPr>
                        <a:t>14</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Acompanhar o registro das informações das gestantes e crianças menores de um ano beneficiárias do Programa Bolsa Família;</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1201">
                <a:tc vMerge="1">
                  <a:txBody>
                    <a:bodyPr/>
                    <a:lstStyle/>
                    <a:p>
                      <a:endParaRPr lang="pt-BR"/>
                    </a:p>
                  </a:txBody>
                  <a:tcPr/>
                </a:tc>
                <a:tc>
                  <a:txBody>
                    <a:bodyPr/>
                    <a:lstStyle/>
                    <a:p>
                      <a:pPr algn="ctr" fontAlgn="b"/>
                      <a:r>
                        <a:rPr lang="pt-BR" sz="700" b="0" i="0" u="none" strike="noStrike">
                          <a:solidFill>
                            <a:srgbClr val="000000"/>
                          </a:solidFill>
                          <a:latin typeface="+mj-lt"/>
                        </a:rPr>
                        <a:t>15</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Sensibilizar os </a:t>
                      </a:r>
                      <a:r>
                        <a:rPr lang="pt-BR" sz="700" b="0" i="0" u="none" strike="noStrike" dirty="0" smtClean="0">
                          <a:solidFill>
                            <a:srgbClr val="000000"/>
                          </a:solidFill>
                          <a:latin typeface="+mj-lt"/>
                        </a:rPr>
                        <a:t>municípios </a:t>
                      </a:r>
                      <a:r>
                        <a:rPr lang="pt-BR" sz="700" b="0" i="0" u="none" strike="noStrike" dirty="0">
                          <a:solidFill>
                            <a:srgbClr val="000000"/>
                          </a:solidFill>
                          <a:latin typeface="+mj-lt"/>
                        </a:rPr>
                        <a:t>a implantar e implementar a estratégia pré - natal do parceiro;</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1201">
                <a:tc>
                  <a:txBody>
                    <a:bodyPr/>
                    <a:lstStyle/>
                    <a:p>
                      <a:pPr algn="ctr" fontAlgn="ctr"/>
                      <a:r>
                        <a:rPr lang="pt-BR" sz="700" b="1" i="0" u="none" strike="noStrike">
                          <a:solidFill>
                            <a:srgbClr val="000000"/>
                          </a:solidFill>
                          <a:latin typeface="+mj-lt"/>
                        </a:rPr>
                        <a:t> </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b"/>
                      <a:r>
                        <a:rPr lang="pt-BR" sz="700" b="0" i="0" u="none" strike="noStrike">
                          <a:solidFill>
                            <a:srgbClr val="000000"/>
                          </a:solidFill>
                          <a:latin typeface="+mj-lt"/>
                        </a:rPr>
                        <a:t>16</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700" b="0" i="0" u="none" strike="noStrike" dirty="0">
                          <a:solidFill>
                            <a:srgbClr val="000000"/>
                          </a:solidFill>
                          <a:latin typeface="+mj-lt"/>
                        </a:rPr>
                        <a:t>Ofertar aos profissionais da AB o curso de capacitação em AIDPI: Atenção Integrada às Doenças Prevalentes na Infância.</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11201">
                <a:tc rowSpan="2">
                  <a:txBody>
                    <a:bodyPr/>
                    <a:lstStyle/>
                    <a:p>
                      <a:pPr algn="ctr" fontAlgn="ctr"/>
                      <a:r>
                        <a:rPr lang="pt-BR" sz="700" b="1" i="0" u="none" strike="noStrike" dirty="0">
                          <a:solidFill>
                            <a:srgbClr val="000000"/>
                          </a:solidFill>
                          <a:latin typeface="+mj-lt"/>
                        </a:rPr>
                        <a:t>AÇÃO NA PAS (MUNCÍPIO) </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700" b="1" i="0" u="none" strike="noStrike" dirty="0">
                          <a:solidFill>
                            <a:srgbClr val="000000"/>
                          </a:solidFill>
                          <a:latin typeface="+mj-lt"/>
                        </a:rPr>
                        <a:t>Ord.</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700" b="1" i="0" u="none" strike="noStrike" dirty="0">
                          <a:solidFill>
                            <a:srgbClr val="000000"/>
                          </a:solidFill>
                          <a:latin typeface="+mj-lt"/>
                        </a:rPr>
                        <a:t>ATIVIDADES ESTRATÉGICAS SUGERIDAS PELA ÁREA TÉCNICA DA SES AOS MUNICÍPIOS                  </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700" b="1" i="0" u="none" strike="noStrike">
                          <a:solidFill>
                            <a:srgbClr val="000000"/>
                          </a:solidFill>
                          <a:latin typeface="+mj-lt"/>
                        </a:rPr>
                        <a:t>Municipal</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222401">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fontAlgn="ctr"/>
                      <a:r>
                        <a:rPr lang="pt-BR" sz="700" b="1" i="0" u="none" strike="noStrike" dirty="0">
                          <a:solidFill>
                            <a:srgbClr val="000000"/>
                          </a:solidFill>
                          <a:latin typeface="+mj-lt"/>
                        </a:rPr>
                        <a:t>(Marque com X as selecionadas)</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111201">
                <a:tc rowSpan="14">
                  <a:txBody>
                    <a:bodyPr/>
                    <a:lstStyle/>
                    <a:p>
                      <a:pPr algn="ctr" fontAlgn="ctr"/>
                      <a:r>
                        <a:rPr lang="pt-BR" sz="800" b="0" i="0" u="none" strike="noStrike" dirty="0">
                          <a:solidFill>
                            <a:srgbClr val="000000"/>
                          </a:solidFill>
                          <a:latin typeface="+mj-lt"/>
                        </a:rPr>
                        <a:t>ATENÇÃO -este campo será preenchido pelos </a:t>
                      </a:r>
                      <a:r>
                        <a:rPr lang="pt-BR" sz="800" b="0" i="0" u="none" strike="noStrike" dirty="0" smtClean="0">
                          <a:solidFill>
                            <a:srgbClr val="000000"/>
                          </a:solidFill>
                          <a:latin typeface="+mj-lt"/>
                        </a:rPr>
                        <a:t>municípios </a:t>
                      </a:r>
                      <a:r>
                        <a:rPr lang="pt-BR" sz="800" b="0" i="0" u="none" strike="noStrike" dirty="0">
                          <a:solidFill>
                            <a:srgbClr val="000000"/>
                          </a:solidFill>
                          <a:latin typeface="+mj-lt"/>
                        </a:rPr>
                        <a:t>conforme ação definida na PAS</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000" b="0" i="0" u="none" strike="noStrike" dirty="0">
                          <a:solidFill>
                            <a:srgbClr val="0000CC"/>
                          </a:solidFill>
                          <a:latin typeface="+mj-lt"/>
                        </a:rPr>
                        <a:t>1</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mj-lt"/>
                        </a:rPr>
                        <a:t>Monitorar e registrar aleitamento materno exclusivo até o sexto mês por meio do </a:t>
                      </a:r>
                      <a:r>
                        <a:rPr lang="pt-BR" sz="900" b="0" i="0" u="none" strike="noStrike" dirty="0" err="1">
                          <a:solidFill>
                            <a:srgbClr val="0000CC"/>
                          </a:solidFill>
                          <a:latin typeface="+mj-lt"/>
                        </a:rPr>
                        <a:t>e-SUS-AB</a:t>
                      </a:r>
                      <a:r>
                        <a:rPr lang="pt-BR" sz="900" b="0" i="0" u="none" strike="noStrike" dirty="0">
                          <a:solidFill>
                            <a:srgbClr val="0000CC"/>
                          </a:solidFill>
                          <a:latin typeface="+mj-lt"/>
                        </a:rPr>
                        <a:t>;</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a:solidFill>
                            <a:srgbClr val="000000"/>
                          </a:solidFill>
                          <a:latin typeface="+mj-lt"/>
                        </a:rPr>
                        <a:t> </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1201">
                <a:tc vMerge="1">
                  <a:txBody>
                    <a:bodyPr/>
                    <a:lstStyle/>
                    <a:p>
                      <a:endParaRPr lang="pt-BR"/>
                    </a:p>
                  </a:txBody>
                  <a:tcPr/>
                </a:tc>
                <a:tc>
                  <a:txBody>
                    <a:bodyPr/>
                    <a:lstStyle/>
                    <a:p>
                      <a:pPr algn="ctr" fontAlgn="ctr"/>
                      <a:r>
                        <a:rPr lang="pt-BR" sz="1000" b="0" i="0" u="none" strike="noStrike">
                          <a:solidFill>
                            <a:srgbClr val="0000CC"/>
                          </a:solidFill>
                          <a:latin typeface="+mj-lt"/>
                        </a:rPr>
                        <a:t>2</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mj-lt"/>
                        </a:rPr>
                        <a:t>Promover a Semana Municipal do Aleitamento Materno e Alimentação Complementar Saudável;</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a:solidFill>
                            <a:srgbClr val="000000"/>
                          </a:solidFill>
                          <a:latin typeface="+mj-lt"/>
                        </a:rPr>
                        <a:t> </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1201">
                <a:tc vMerge="1">
                  <a:txBody>
                    <a:bodyPr/>
                    <a:lstStyle/>
                    <a:p>
                      <a:endParaRPr lang="pt-BR"/>
                    </a:p>
                  </a:txBody>
                  <a:tcPr/>
                </a:tc>
                <a:tc>
                  <a:txBody>
                    <a:bodyPr/>
                    <a:lstStyle/>
                    <a:p>
                      <a:pPr algn="ctr" fontAlgn="ctr"/>
                      <a:r>
                        <a:rPr lang="pt-BR" sz="1000" b="0" i="0" u="none" strike="noStrike">
                          <a:solidFill>
                            <a:srgbClr val="0000CC"/>
                          </a:solidFill>
                          <a:latin typeface="+mj-lt"/>
                        </a:rPr>
                        <a:t>3</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mj-lt"/>
                        </a:rPr>
                        <a:t>Realizar atendimento na primeira semana de vida do bebê;</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a:solidFill>
                            <a:srgbClr val="000000"/>
                          </a:solidFill>
                          <a:latin typeface="+mj-lt"/>
                        </a:rPr>
                        <a:t> </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1201">
                <a:tc vMerge="1">
                  <a:txBody>
                    <a:bodyPr/>
                    <a:lstStyle/>
                    <a:p>
                      <a:endParaRPr lang="pt-BR"/>
                    </a:p>
                  </a:txBody>
                  <a:tcPr/>
                </a:tc>
                <a:tc>
                  <a:txBody>
                    <a:bodyPr/>
                    <a:lstStyle/>
                    <a:p>
                      <a:pPr algn="ctr" fontAlgn="ctr"/>
                      <a:r>
                        <a:rPr lang="pt-BR" sz="1000" b="0" i="0" u="none" strike="noStrike">
                          <a:solidFill>
                            <a:srgbClr val="0000CC"/>
                          </a:solidFill>
                          <a:latin typeface="+mj-lt"/>
                        </a:rPr>
                        <a:t>4</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mj-lt"/>
                        </a:rPr>
                        <a:t>Realizar consultas de puericultura conforme calendário do MS;</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a:solidFill>
                            <a:srgbClr val="000000"/>
                          </a:solidFill>
                          <a:latin typeface="+mj-lt"/>
                        </a:rPr>
                        <a:t> </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1201">
                <a:tc vMerge="1">
                  <a:txBody>
                    <a:bodyPr/>
                    <a:lstStyle/>
                    <a:p>
                      <a:endParaRPr lang="pt-BR"/>
                    </a:p>
                  </a:txBody>
                  <a:tcPr/>
                </a:tc>
                <a:tc>
                  <a:txBody>
                    <a:bodyPr/>
                    <a:lstStyle/>
                    <a:p>
                      <a:pPr algn="ctr" fontAlgn="ctr"/>
                      <a:r>
                        <a:rPr lang="pt-BR" sz="1000" b="0" i="0" u="none" strike="noStrike">
                          <a:solidFill>
                            <a:srgbClr val="0000CC"/>
                          </a:solidFill>
                          <a:latin typeface="+mj-lt"/>
                        </a:rPr>
                        <a:t>5</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mj-lt"/>
                        </a:rPr>
                        <a:t>Utilizar instrumentos de registro como a Caderneta da Saúde da Criança</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a:solidFill>
                            <a:srgbClr val="000000"/>
                          </a:solidFill>
                          <a:latin typeface="+mj-lt"/>
                        </a:rPr>
                        <a:t> </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1201">
                <a:tc vMerge="1">
                  <a:txBody>
                    <a:bodyPr/>
                    <a:lstStyle/>
                    <a:p>
                      <a:endParaRPr lang="pt-BR"/>
                    </a:p>
                  </a:txBody>
                  <a:tcPr/>
                </a:tc>
                <a:tc>
                  <a:txBody>
                    <a:bodyPr/>
                    <a:lstStyle/>
                    <a:p>
                      <a:pPr algn="ctr" fontAlgn="ctr"/>
                      <a:r>
                        <a:rPr lang="pt-BR" sz="1000" b="0" i="0" u="none" strike="noStrike">
                          <a:solidFill>
                            <a:srgbClr val="0000CC"/>
                          </a:solidFill>
                          <a:latin typeface="+mj-lt"/>
                        </a:rPr>
                        <a:t>6</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mj-lt"/>
                        </a:rPr>
                        <a:t>Realizar em tempo oportuno a triagem neonatal (testes do pezinho, orelhinha, olhinho e coraçãozinho);</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a:solidFill>
                            <a:srgbClr val="000000"/>
                          </a:solidFill>
                          <a:latin typeface="+mj-lt"/>
                        </a:rPr>
                        <a:t> </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1273">
                <a:tc vMerge="1">
                  <a:txBody>
                    <a:bodyPr/>
                    <a:lstStyle/>
                    <a:p>
                      <a:endParaRPr lang="pt-BR"/>
                    </a:p>
                  </a:txBody>
                  <a:tcPr/>
                </a:tc>
                <a:tc>
                  <a:txBody>
                    <a:bodyPr/>
                    <a:lstStyle/>
                    <a:p>
                      <a:pPr algn="ctr" fontAlgn="ctr"/>
                      <a:r>
                        <a:rPr lang="pt-BR" sz="1000" b="0" i="0" u="none" strike="noStrike">
                          <a:solidFill>
                            <a:srgbClr val="0000CC"/>
                          </a:solidFill>
                          <a:latin typeface="+mj-lt"/>
                        </a:rPr>
                        <a:t>7</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mj-lt"/>
                        </a:rPr>
                        <a:t>Realizar avaliação e classificação de sinais de risco e tratamento oportuno de todas as crianças, objetivando identificar as condições de vulnerabilidade;</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dirty="0">
                          <a:solidFill>
                            <a:srgbClr val="000000"/>
                          </a:solidFill>
                          <a:latin typeface="+mj-lt"/>
                        </a:rPr>
                        <a:t> </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1201">
                <a:tc vMerge="1">
                  <a:txBody>
                    <a:bodyPr/>
                    <a:lstStyle/>
                    <a:p>
                      <a:endParaRPr lang="pt-BR"/>
                    </a:p>
                  </a:txBody>
                  <a:tcPr/>
                </a:tc>
                <a:tc>
                  <a:txBody>
                    <a:bodyPr/>
                    <a:lstStyle/>
                    <a:p>
                      <a:pPr algn="ctr" fontAlgn="ctr"/>
                      <a:r>
                        <a:rPr lang="pt-BR" sz="1000" b="0" i="0" u="none" strike="noStrike">
                          <a:solidFill>
                            <a:srgbClr val="0000CC"/>
                          </a:solidFill>
                          <a:latin typeface="+mj-lt"/>
                        </a:rPr>
                        <a:t>8</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mj-lt"/>
                        </a:rPr>
                        <a:t>Acompanhamento do </a:t>
                      </a:r>
                      <a:r>
                        <a:rPr lang="pt-BR" sz="900" b="0" i="0" u="none" strike="noStrike" dirty="0" err="1">
                          <a:solidFill>
                            <a:srgbClr val="0000CC"/>
                          </a:solidFill>
                          <a:latin typeface="+mj-lt"/>
                        </a:rPr>
                        <a:t>Pré-natal</a:t>
                      </a:r>
                      <a:r>
                        <a:rPr lang="pt-BR" sz="900" b="0" i="0" u="none" strike="noStrike" dirty="0">
                          <a:solidFill>
                            <a:srgbClr val="0000CC"/>
                          </a:solidFill>
                          <a:latin typeface="+mj-lt"/>
                        </a:rPr>
                        <a:t> com a realização de 7 ou mais consultas;</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a:solidFill>
                            <a:srgbClr val="000000"/>
                          </a:solidFill>
                          <a:latin typeface="+mj-lt"/>
                        </a:rPr>
                        <a:t> </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1201">
                <a:tc vMerge="1">
                  <a:txBody>
                    <a:bodyPr/>
                    <a:lstStyle/>
                    <a:p>
                      <a:endParaRPr lang="pt-BR"/>
                    </a:p>
                  </a:txBody>
                  <a:tcPr/>
                </a:tc>
                <a:tc>
                  <a:txBody>
                    <a:bodyPr/>
                    <a:lstStyle/>
                    <a:p>
                      <a:pPr algn="ctr" fontAlgn="ctr"/>
                      <a:r>
                        <a:rPr lang="pt-BR" sz="1000" b="0" i="0" u="none" strike="noStrike">
                          <a:solidFill>
                            <a:srgbClr val="0000CC"/>
                          </a:solidFill>
                          <a:latin typeface="+mj-lt"/>
                        </a:rPr>
                        <a:t>9</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mj-lt"/>
                        </a:rPr>
                        <a:t>Promover a atualização dos profissionais em reanimação neonatal;</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a:solidFill>
                            <a:srgbClr val="000000"/>
                          </a:solidFill>
                          <a:latin typeface="+mj-lt"/>
                        </a:rPr>
                        <a:t> </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1273">
                <a:tc vMerge="1">
                  <a:txBody>
                    <a:bodyPr/>
                    <a:lstStyle/>
                    <a:p>
                      <a:endParaRPr lang="pt-BR"/>
                    </a:p>
                  </a:txBody>
                  <a:tcPr/>
                </a:tc>
                <a:tc>
                  <a:txBody>
                    <a:bodyPr/>
                    <a:lstStyle/>
                    <a:p>
                      <a:pPr algn="ctr" fontAlgn="ctr"/>
                      <a:r>
                        <a:rPr lang="pt-BR" sz="1000" b="0" i="0" u="none" strike="noStrike">
                          <a:solidFill>
                            <a:srgbClr val="0000CC"/>
                          </a:solidFill>
                          <a:latin typeface="+mj-lt"/>
                        </a:rPr>
                        <a:t>10</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900" b="0" i="0" u="none" strike="noStrike" dirty="0">
                          <a:solidFill>
                            <a:srgbClr val="0000CC"/>
                          </a:solidFill>
                          <a:latin typeface="+mj-lt"/>
                        </a:rPr>
                        <a:t>Estruturar comissão municipal de vigilância do óbito materno, fetal e infantil a fim de investigar, monitorar e garantir a qualidade dos registros das informações a fim de evidenciar os fatores causadores dos óbitos de forma precisa.</a:t>
                      </a:r>
                    </a:p>
                  </a:txBody>
                  <a:tcPr marL="4123" marR="4123" marT="412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a:solidFill>
                            <a:srgbClr val="000000"/>
                          </a:solidFill>
                          <a:latin typeface="+mj-lt"/>
                        </a:rPr>
                        <a:t> </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1201">
                <a:tc vMerge="1">
                  <a:txBody>
                    <a:bodyPr/>
                    <a:lstStyle/>
                    <a:p>
                      <a:endParaRPr lang="pt-BR"/>
                    </a:p>
                  </a:txBody>
                  <a:tcPr/>
                </a:tc>
                <a:tc>
                  <a:txBody>
                    <a:bodyPr/>
                    <a:lstStyle/>
                    <a:p>
                      <a:pPr algn="ctr" fontAlgn="ctr"/>
                      <a:r>
                        <a:rPr lang="pt-BR" sz="1000" b="0" i="0" u="none" strike="noStrike">
                          <a:solidFill>
                            <a:srgbClr val="0000CC"/>
                          </a:solidFill>
                          <a:latin typeface="+mj-lt"/>
                        </a:rPr>
                        <a:t>11</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900" b="0" i="0" u="none" strike="noStrike" dirty="0">
                          <a:solidFill>
                            <a:srgbClr val="0000CC"/>
                          </a:solidFill>
                          <a:latin typeface="+mj-lt"/>
                        </a:rPr>
                        <a:t>Promover atenção humanizada ao recém-nascido prematuro e de baixo peso, com a utilização do "Método Canguru”;</a:t>
                      </a:r>
                    </a:p>
                  </a:txBody>
                  <a:tcPr marL="4123" marR="4123" marT="412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a:solidFill>
                            <a:srgbClr val="000000"/>
                          </a:solidFill>
                          <a:latin typeface="+mj-lt"/>
                        </a:rPr>
                        <a:t> </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1201">
                <a:tc vMerge="1">
                  <a:txBody>
                    <a:bodyPr/>
                    <a:lstStyle/>
                    <a:p>
                      <a:endParaRPr lang="pt-BR"/>
                    </a:p>
                  </a:txBody>
                  <a:tcPr/>
                </a:tc>
                <a:tc>
                  <a:txBody>
                    <a:bodyPr/>
                    <a:lstStyle/>
                    <a:p>
                      <a:pPr algn="ctr" fontAlgn="ctr"/>
                      <a:r>
                        <a:rPr lang="pt-BR" sz="1000" b="0" i="0" u="none" strike="noStrike">
                          <a:solidFill>
                            <a:srgbClr val="0000CC"/>
                          </a:solidFill>
                          <a:latin typeface="+mj-lt"/>
                        </a:rPr>
                        <a:t>12</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900" b="0" i="0" u="none" strike="noStrike" dirty="0">
                          <a:solidFill>
                            <a:srgbClr val="0000CC"/>
                          </a:solidFill>
                          <a:latin typeface="+mj-lt"/>
                        </a:rPr>
                        <a:t>Promover educação em saúde para o parto durante o pré natal</a:t>
                      </a:r>
                    </a:p>
                  </a:txBody>
                  <a:tcPr marL="4123" marR="4123" marT="412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a:solidFill>
                            <a:srgbClr val="000000"/>
                          </a:solidFill>
                          <a:latin typeface="+mj-lt"/>
                        </a:rPr>
                        <a:t> </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1201">
                <a:tc vMerge="1">
                  <a:txBody>
                    <a:bodyPr/>
                    <a:lstStyle/>
                    <a:p>
                      <a:endParaRPr lang="pt-BR"/>
                    </a:p>
                  </a:txBody>
                  <a:tcPr/>
                </a:tc>
                <a:tc>
                  <a:txBody>
                    <a:bodyPr/>
                    <a:lstStyle/>
                    <a:p>
                      <a:pPr algn="ctr" fontAlgn="ctr"/>
                      <a:r>
                        <a:rPr lang="pt-BR" sz="1000" b="0" i="0" u="none" strike="noStrike">
                          <a:solidFill>
                            <a:srgbClr val="0000CC"/>
                          </a:solidFill>
                          <a:latin typeface="+mj-lt"/>
                        </a:rPr>
                        <a:t>13</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900" b="0" i="0" u="none" strike="noStrike" dirty="0">
                          <a:solidFill>
                            <a:srgbClr val="0000CC"/>
                          </a:solidFill>
                          <a:latin typeface="+mj-lt"/>
                        </a:rPr>
                        <a:t>Monitorar e registrar aleitamento materno exclusivo até o sexto mês por meio do </a:t>
                      </a:r>
                      <a:r>
                        <a:rPr lang="pt-BR" sz="900" b="0" i="0" u="none" strike="noStrike" dirty="0" err="1">
                          <a:solidFill>
                            <a:srgbClr val="0000CC"/>
                          </a:solidFill>
                          <a:latin typeface="+mj-lt"/>
                        </a:rPr>
                        <a:t>e-SUS-AB</a:t>
                      </a:r>
                      <a:endParaRPr lang="pt-BR" sz="900" b="0" i="0" u="none" strike="noStrike" dirty="0">
                        <a:solidFill>
                          <a:srgbClr val="0000CC"/>
                        </a:solidFill>
                        <a:latin typeface="+mj-lt"/>
                      </a:endParaRPr>
                    </a:p>
                  </a:txBody>
                  <a:tcPr marL="4123" marR="4123" marT="412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a:solidFill>
                            <a:srgbClr val="000000"/>
                          </a:solidFill>
                          <a:latin typeface="+mj-lt"/>
                        </a:rPr>
                        <a:t> </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1201">
                <a:tc vMerge="1">
                  <a:txBody>
                    <a:bodyPr/>
                    <a:lstStyle/>
                    <a:p>
                      <a:endParaRPr lang="pt-BR"/>
                    </a:p>
                  </a:txBody>
                  <a:tcPr/>
                </a:tc>
                <a:tc>
                  <a:txBody>
                    <a:bodyPr/>
                    <a:lstStyle/>
                    <a:p>
                      <a:pPr algn="ctr" fontAlgn="ctr"/>
                      <a:r>
                        <a:rPr lang="pt-BR" sz="1000" b="0" i="0" u="none" strike="noStrike">
                          <a:solidFill>
                            <a:srgbClr val="0000CC"/>
                          </a:solidFill>
                          <a:latin typeface="+mj-lt"/>
                        </a:rPr>
                        <a:t>14</a:t>
                      </a:r>
                    </a:p>
                  </a:txBody>
                  <a:tcPr marL="4123" marR="4123" marT="41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mj-lt"/>
                        </a:rPr>
                        <a:t>Realizar o calendário vacinal de toda criança</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dirty="0">
                          <a:solidFill>
                            <a:srgbClr val="000000"/>
                          </a:solidFill>
                          <a:latin typeface="+mj-lt"/>
                        </a:rPr>
                        <a:t> </a:t>
                      </a:r>
                    </a:p>
                  </a:txBody>
                  <a:tcPr marL="4123" marR="4123" marT="41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06" y="928670"/>
            <a:ext cx="8929718" cy="285752"/>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ctr" fontAlgn="ctr"/>
            <a:r>
              <a:rPr lang="pt-BR" sz="1050" b="1" dirty="0" smtClean="0"/>
              <a:t> ATIVIDADES SUGERIDAS AOS MUNICIPIOS PACTUAREM NA CIR PARA AUXILIAR NO ALCANCE DA META</a:t>
            </a:r>
            <a:r>
              <a:rPr lang="pt-BR" sz="1050" dirty="0" smtClean="0"/>
              <a:t> </a:t>
            </a:r>
            <a:endParaRPr lang="pt-BR" sz="1050" b="1" dirty="0">
              <a:solidFill>
                <a:srgbClr val="000000"/>
              </a:solidFill>
            </a:endParaRPr>
          </a:p>
        </p:txBody>
      </p:sp>
      <p:graphicFrame>
        <p:nvGraphicFramePr>
          <p:cNvPr id="4" name="Tabela 3"/>
          <p:cNvGraphicFramePr>
            <a:graphicFrameLocks noGrp="1"/>
          </p:cNvGraphicFramePr>
          <p:nvPr>
            <p:extLst>
              <p:ext uri="{D42A27DB-BD31-4B8C-83A1-F6EECF244321}">
                <p14:modId xmlns:p14="http://schemas.microsoft.com/office/powerpoint/2010/main" val="578679458"/>
              </p:ext>
            </p:extLst>
          </p:nvPr>
        </p:nvGraphicFramePr>
        <p:xfrm>
          <a:off x="136134" y="1295866"/>
          <a:ext cx="8865022" cy="5350588"/>
        </p:xfrm>
        <a:graphic>
          <a:graphicData uri="http://schemas.openxmlformats.org/drawingml/2006/table">
            <a:tbl>
              <a:tblPr/>
              <a:tblGrid>
                <a:gridCol w="1225780"/>
                <a:gridCol w="255371"/>
                <a:gridCol w="6537499"/>
                <a:gridCol w="846372"/>
              </a:tblGrid>
              <a:tr h="132920">
                <a:tc gridSpan="4">
                  <a:txBody>
                    <a:bodyPr/>
                    <a:lstStyle/>
                    <a:p>
                      <a:pPr algn="ctr" fontAlgn="ctr"/>
                      <a:r>
                        <a:rPr lang="pt-BR" sz="1000" b="1" i="0" u="none" strike="noStrike" dirty="0">
                          <a:solidFill>
                            <a:srgbClr val="000000"/>
                          </a:solidFill>
                          <a:latin typeface="+mn-lt"/>
                        </a:rPr>
                        <a:t>Indicador 16: Número de óbitos maternos em determinado período e local de residência</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255592">
                <a:tc rowSpan="12">
                  <a:txBody>
                    <a:bodyPr/>
                    <a:lstStyle/>
                    <a:p>
                      <a:pPr algn="ctr" fontAlgn="ctr"/>
                      <a:r>
                        <a:rPr lang="pt-BR" sz="800" b="1" i="0" u="none" strike="noStrike" dirty="0">
                          <a:solidFill>
                            <a:srgbClr val="000000"/>
                          </a:solidFill>
                          <a:latin typeface="+mn-lt"/>
                        </a:rPr>
                        <a:t>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b"/>
                      <a:r>
                        <a:rPr lang="pt-BR" sz="800" b="1" i="0" u="none" strike="noStrike">
                          <a:solidFill>
                            <a:srgbClr val="000000"/>
                          </a:solidFill>
                          <a:latin typeface="+mn-lt"/>
                        </a:rPr>
                        <a:t>Ord.</a:t>
                      </a:r>
                    </a:p>
                  </a:txBody>
                  <a:tcPr marL="4882" marR="4882" marT="4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800" b="1" i="0" u="none" strike="noStrike" dirty="0">
                          <a:solidFill>
                            <a:srgbClr val="000000"/>
                          </a:solidFill>
                          <a:latin typeface="+mn-lt"/>
                        </a:rPr>
                        <a:t>Ministério da Saúde</a:t>
                      </a:r>
                      <a:br>
                        <a:rPr lang="pt-BR" sz="800" b="1" i="0" u="none" strike="noStrike" dirty="0">
                          <a:solidFill>
                            <a:srgbClr val="000000"/>
                          </a:solidFill>
                          <a:latin typeface="+mn-lt"/>
                        </a:rPr>
                      </a:br>
                      <a:r>
                        <a:rPr lang="pt-BR" sz="800" b="1" i="0" u="none" strike="noStrike" dirty="0">
                          <a:solidFill>
                            <a:srgbClr val="000000"/>
                          </a:solidFill>
                          <a:latin typeface="+mn-lt"/>
                        </a:rPr>
                        <a:t>Atividades Estratégicas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dirty="0">
                          <a:solidFill>
                            <a:srgbClr val="000000"/>
                          </a:solidFill>
                          <a:latin typeface="+mn-lt"/>
                        </a:rPr>
                        <a:t>1</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a:solidFill>
                            <a:srgbClr val="000000"/>
                          </a:solidFill>
                          <a:latin typeface="+mn-lt"/>
                        </a:rPr>
                        <a:t>Disponibilizar a caderneta da gestante</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19188">
                <a:tc vMerge="1">
                  <a:txBody>
                    <a:bodyPr/>
                    <a:lstStyle/>
                    <a:p>
                      <a:endParaRPr lang="pt-BR"/>
                    </a:p>
                  </a:txBody>
                  <a:tcPr/>
                </a:tc>
                <a:tc>
                  <a:txBody>
                    <a:bodyPr/>
                    <a:lstStyle/>
                    <a:p>
                      <a:pPr algn="ctr" fontAlgn="ctr"/>
                      <a:r>
                        <a:rPr lang="pt-BR" sz="800" b="0" i="0" u="none" strike="noStrike" dirty="0">
                          <a:solidFill>
                            <a:srgbClr val="000000"/>
                          </a:solidFill>
                          <a:latin typeface="+mn-lt"/>
                        </a:rPr>
                        <a:t>2</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Publicação de atos normativos, portarias, notas, protocolos,  relacionadas a saúde da materna</a:t>
                      </a:r>
                      <a:r>
                        <a:rPr lang="pt-BR" sz="800" b="0" i="0" u="none" strike="noStrike" dirty="0" smtClean="0">
                          <a:solidFill>
                            <a:srgbClr val="000000"/>
                          </a:solidFill>
                          <a:latin typeface="+mn-lt"/>
                        </a:rPr>
                        <a:t>.</a:t>
                      </a:r>
                      <a:endParaRPr lang="pt-BR" sz="800" b="0" i="0" u="none" strike="noStrike" dirty="0">
                        <a:solidFill>
                          <a:srgbClr val="000000"/>
                        </a:solidFill>
                        <a:latin typeface="+mn-lt"/>
                      </a:endParaRPr>
                    </a:p>
                  </a:txBody>
                  <a:tcPr marL="4882" marR="4882" marT="4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ctr"/>
                      <a:endParaRPr lang="pt-BR" sz="1000" b="0" i="0" u="none" strike="noStrike" dirty="0">
                        <a:solidFill>
                          <a:srgbClr val="000000"/>
                        </a:solidFill>
                        <a:latin typeface="+mn-lt"/>
                      </a:endParaRP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Fomentar políticas públicas que garantam os direitos das mulheres</a:t>
                      </a:r>
                    </a:p>
                  </a:txBody>
                  <a:tcPr marL="4882" marR="4882" marT="4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800" b="0" i="0" u="none" strike="noStrike" dirty="0">
                          <a:solidFill>
                            <a:srgbClr val="000000"/>
                          </a:solidFill>
                          <a:latin typeface="+mn-lt"/>
                        </a:rPr>
                        <a:t>Disponibilizar materiais de apoio para qualificação da atenção integral a saúde das mulheres.</a:t>
                      </a:r>
                    </a:p>
                  </a:txBody>
                  <a:tcPr marL="4882" marR="4882" marT="4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Habilitar e </a:t>
                      </a:r>
                      <a:r>
                        <a:rPr lang="pt-BR" sz="800" b="0" i="0" u="none" strike="noStrike" dirty="0" smtClean="0">
                          <a:solidFill>
                            <a:srgbClr val="000000"/>
                          </a:solidFill>
                          <a:latin typeface="+mn-lt"/>
                        </a:rPr>
                        <a:t>financiar </a:t>
                      </a:r>
                      <a:r>
                        <a:rPr lang="pt-BR" sz="800" b="0" i="0" u="none" strike="noStrike" dirty="0">
                          <a:solidFill>
                            <a:srgbClr val="000000"/>
                          </a:solidFill>
                          <a:latin typeface="+mn-lt"/>
                        </a:rPr>
                        <a:t>novos serviços e novos exames.</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Reativar o Comitê Nacional de Mortalidade materna e apoiar e fortalecer os comitês locais de óbito materno</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Financiar as ações de saúde voltadas a saúde da mulher</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Implantar prontuário eletrônico único</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Prestar apoio técnico aos Estados e municípios referente a saúde da mulher.</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3</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Disponibilizar os métodos anticoncepcionais aos estados e municípios</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55592">
                <a:tc rowSpan="14">
                  <a:txBody>
                    <a:bodyPr/>
                    <a:lstStyle/>
                    <a:p>
                      <a:pPr algn="ctr" fontAlgn="ctr"/>
                      <a:r>
                        <a:rPr lang="pt-BR" sz="800" b="1" i="0" u="none" strike="noStrike">
                          <a:solidFill>
                            <a:srgbClr val="000000"/>
                          </a:solidFill>
                          <a:latin typeface="+mn-lt"/>
                        </a:rPr>
                        <a:t>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b"/>
                      <a:r>
                        <a:rPr lang="pt-BR" sz="800" b="1" i="0" u="none" strike="noStrike">
                          <a:solidFill>
                            <a:srgbClr val="000000"/>
                          </a:solidFill>
                          <a:latin typeface="+mn-lt"/>
                        </a:rPr>
                        <a:t>Ord.</a:t>
                      </a:r>
                    </a:p>
                  </a:txBody>
                  <a:tcPr marL="4882" marR="4882" marT="4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800" b="1" i="0" u="none" strike="noStrike" dirty="0">
                          <a:solidFill>
                            <a:srgbClr val="000000"/>
                          </a:solidFill>
                          <a:latin typeface="+mn-lt"/>
                        </a:rPr>
                        <a:t>Secretaria Estadual de Saúde</a:t>
                      </a:r>
                      <a:br>
                        <a:rPr lang="pt-BR" sz="800" b="1" i="0" u="none" strike="noStrike" dirty="0">
                          <a:solidFill>
                            <a:srgbClr val="000000"/>
                          </a:solidFill>
                          <a:latin typeface="+mn-lt"/>
                        </a:rPr>
                      </a:br>
                      <a:r>
                        <a:rPr lang="pt-BR" sz="800" b="1" i="0" u="none" strike="noStrike" dirty="0">
                          <a:solidFill>
                            <a:srgbClr val="000000"/>
                          </a:solidFill>
                          <a:latin typeface="+mn-lt"/>
                        </a:rPr>
                        <a:t>Atividades Estratégicas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1</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Implementar Protocolos assistenciais e capacitar os profissionais sobre a importância de cumprir os protocolos existentes baseados em evidência </a:t>
                      </a:r>
                      <a:r>
                        <a:rPr lang="pt-BR" sz="800" b="0" i="0" u="none" strike="noStrike" dirty="0" smtClean="0">
                          <a:solidFill>
                            <a:srgbClr val="000000"/>
                          </a:solidFill>
                          <a:latin typeface="+mn-lt"/>
                        </a:rPr>
                        <a:t>científica</a:t>
                      </a:r>
                      <a:endParaRPr lang="pt-BR" sz="800" b="0" i="0" u="none" strike="noStrike" dirty="0">
                        <a:solidFill>
                          <a:srgbClr val="000000"/>
                        </a:solidFill>
                        <a:latin typeface="+mn-lt"/>
                      </a:endParaRP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2</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Reduzir em parceria com os Municípios a taxa de cesárea no Estado.</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4</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Capacitar os profissionais de saúde através de oficinas de qualificação do Pré- Natal, Atenção ao Parto e Nascimento e </a:t>
                      </a:r>
                      <a:r>
                        <a:rPr lang="pt-BR" sz="800" b="0" i="0" u="none" strike="noStrike" dirty="0" smtClean="0">
                          <a:solidFill>
                            <a:srgbClr val="000000"/>
                          </a:solidFill>
                          <a:latin typeface="+mn-lt"/>
                        </a:rPr>
                        <a:t>Puérperas.</a:t>
                      </a:r>
                      <a:endParaRPr lang="pt-BR" sz="800" b="0" i="0" u="none" strike="noStrike" dirty="0">
                        <a:solidFill>
                          <a:srgbClr val="000000"/>
                        </a:solidFill>
                        <a:latin typeface="+mn-lt"/>
                      </a:endParaRP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5</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Distribuir aos profissionais de saúde o caderno 36 de Pré-Natal de baixo risco.</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6</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smtClean="0">
                          <a:solidFill>
                            <a:srgbClr val="000000"/>
                          </a:solidFill>
                          <a:latin typeface="+mn-lt"/>
                        </a:rPr>
                        <a:t>Conscientizar </a:t>
                      </a:r>
                      <a:r>
                        <a:rPr lang="pt-BR" sz="800" b="0" i="0" u="none" strike="noStrike" dirty="0">
                          <a:solidFill>
                            <a:srgbClr val="000000"/>
                          </a:solidFill>
                          <a:latin typeface="+mn-lt"/>
                        </a:rPr>
                        <a:t>profissionais de saúde e população dos riscos de uma cesariana</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7</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Manter funcionando e com oferta de vagas suficientes os ambulatórios de Alto Risco</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8</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Organizar a RAS materno infantil com serviços e profissionais suficientes para atender as gestantes e </a:t>
                      </a:r>
                      <a:r>
                        <a:rPr lang="pt-BR" sz="800" b="0" i="0" u="none" strike="noStrike" dirty="0" smtClean="0">
                          <a:solidFill>
                            <a:srgbClr val="000000"/>
                          </a:solidFill>
                          <a:latin typeface="+mn-lt"/>
                        </a:rPr>
                        <a:t>puérperas</a:t>
                      </a:r>
                      <a:endParaRPr lang="pt-BR" sz="800" b="0" i="0" u="none" strike="noStrike" dirty="0">
                        <a:solidFill>
                          <a:srgbClr val="000000"/>
                        </a:solidFill>
                        <a:latin typeface="+mn-lt"/>
                      </a:endParaRP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9</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Organizar a </a:t>
                      </a:r>
                      <a:r>
                        <a:rPr lang="pt-BR" sz="800" b="0" i="0" u="none" strike="noStrike" dirty="0" smtClean="0">
                          <a:solidFill>
                            <a:srgbClr val="000000"/>
                          </a:solidFill>
                          <a:latin typeface="+mn-lt"/>
                        </a:rPr>
                        <a:t>RAS</a:t>
                      </a:r>
                      <a:r>
                        <a:rPr lang="pt-BR" sz="800" b="0" i="0" u="none" strike="noStrike" baseline="0" dirty="0" smtClean="0">
                          <a:solidFill>
                            <a:srgbClr val="000000"/>
                          </a:solidFill>
                          <a:latin typeface="+mn-lt"/>
                        </a:rPr>
                        <a:t> </a:t>
                      </a:r>
                      <a:r>
                        <a:rPr lang="pt-BR" sz="800" b="0" i="0" u="none" strike="noStrike" dirty="0" smtClean="0">
                          <a:solidFill>
                            <a:srgbClr val="000000"/>
                          </a:solidFill>
                          <a:latin typeface="+mn-lt"/>
                        </a:rPr>
                        <a:t>de </a:t>
                      </a:r>
                      <a:r>
                        <a:rPr lang="pt-BR" sz="800" b="0" i="0" u="none" strike="noStrike" dirty="0">
                          <a:solidFill>
                            <a:srgbClr val="000000"/>
                          </a:solidFill>
                          <a:latin typeface="+mn-lt"/>
                        </a:rPr>
                        <a:t>Urgência e Emergência para atender as mulheres em situações graves e que necessitam de suporte avançado de vida</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10</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Organizar e </a:t>
                      </a:r>
                      <a:r>
                        <a:rPr lang="pt-BR" sz="800" b="0" i="0" u="none" strike="noStrike" dirty="0" err="1">
                          <a:solidFill>
                            <a:srgbClr val="000000"/>
                          </a:solidFill>
                          <a:latin typeface="+mn-lt"/>
                        </a:rPr>
                        <a:t>publicizar</a:t>
                      </a:r>
                      <a:r>
                        <a:rPr lang="pt-BR" sz="800" b="0" i="0" u="none" strike="noStrike" dirty="0">
                          <a:solidFill>
                            <a:srgbClr val="000000"/>
                          </a:solidFill>
                          <a:latin typeface="+mn-lt"/>
                        </a:rPr>
                        <a:t> os fluxos da RAS e redes temáticas</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11</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Estimular os Municípios a realizar o planejamento reprodutivo principalmente das mulheres que possuem fatores de risco e ainda assim deseja engravidar.</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12</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Aprimorar o projeto zero morte materna.</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13</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Investigar os óbitos Maternos através Comitê de Óbito Materno no estado do Tocantins.</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vMerge="1">
                  <a:txBody>
                    <a:bodyPr/>
                    <a:lstStyle/>
                    <a:p>
                      <a:endParaRPr lang="pt-BR"/>
                    </a:p>
                  </a:txBody>
                  <a:tcPr/>
                </a:tc>
                <a:tc>
                  <a:txBody>
                    <a:bodyPr/>
                    <a:lstStyle/>
                    <a:p>
                      <a:pPr algn="ctr" fontAlgn="ctr"/>
                      <a:r>
                        <a:rPr lang="pt-BR" sz="800" b="0" i="0" u="none" strike="noStrike">
                          <a:solidFill>
                            <a:srgbClr val="000000"/>
                          </a:solidFill>
                          <a:latin typeface="+mn-lt"/>
                        </a:rPr>
                        <a:t>14</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mn-lt"/>
                        </a:rPr>
                        <a:t>Acompanhar o indicador de 7 ou mais consultas de Pré- natal e prestar assessoria e apoio institucional aos municípios que estão distante do alcance do indicador</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32920">
                <a:tc rowSpan="2">
                  <a:txBody>
                    <a:bodyPr/>
                    <a:lstStyle/>
                    <a:p>
                      <a:pPr algn="ctr" fontAlgn="ctr"/>
                      <a:r>
                        <a:rPr lang="pt-BR" sz="1000" b="1" i="0" u="none" strike="noStrike">
                          <a:solidFill>
                            <a:srgbClr val="000000"/>
                          </a:solidFill>
                          <a:latin typeface="+mn-lt"/>
                        </a:rPr>
                        <a:t>AÇÃO NA PAS (MUNCÍPIO)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1000" b="1" i="0" u="none" strike="noStrike">
                          <a:solidFill>
                            <a:srgbClr val="000000"/>
                          </a:solidFill>
                          <a:latin typeface="+mn-lt"/>
                        </a:rPr>
                        <a:t>Ord.</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1000" b="1" i="0" u="none" strike="noStrike">
                          <a:solidFill>
                            <a:srgbClr val="000000"/>
                          </a:solidFill>
                          <a:latin typeface="+mn-lt"/>
                        </a:rPr>
                        <a:t>ATIVIDADES ESTRATÉGICAS SUGERIDAS PELA ÁREA TÉCNICA DA SES  AOS MUNICÍPIOS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1000" b="1" i="0" u="none" strike="noStrike">
                          <a:solidFill>
                            <a:srgbClr val="000000"/>
                          </a:solidFill>
                          <a:latin typeface="+mn-lt"/>
                        </a:rPr>
                        <a:t>Municipal</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265841">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fontAlgn="ctr"/>
                      <a:r>
                        <a:rPr lang="pt-BR" sz="1000" b="1" i="0" u="none" strike="noStrike">
                          <a:solidFill>
                            <a:srgbClr val="000000"/>
                          </a:solidFill>
                          <a:latin typeface="+mn-lt"/>
                        </a:rPr>
                        <a:t>(Marque com X as selecionadas)</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132920">
                <a:tc rowSpan="5">
                  <a:txBody>
                    <a:bodyPr/>
                    <a:lstStyle/>
                    <a:p>
                      <a:pPr algn="ctr" fontAlgn="ctr"/>
                      <a:r>
                        <a:rPr lang="pt-BR" sz="1000" b="0" i="0" u="none" strike="noStrike" dirty="0">
                          <a:solidFill>
                            <a:srgbClr val="000000"/>
                          </a:solidFill>
                          <a:latin typeface="+mn-lt"/>
                        </a:rPr>
                        <a:t>ATENÇÃO -este campo será preenchido pelos </a:t>
                      </a:r>
                      <a:r>
                        <a:rPr lang="pt-BR" sz="1000" b="0" i="0" u="none" strike="noStrike" dirty="0" smtClean="0">
                          <a:solidFill>
                            <a:srgbClr val="000000"/>
                          </a:solidFill>
                          <a:latin typeface="+mn-lt"/>
                        </a:rPr>
                        <a:t>municípios </a:t>
                      </a:r>
                      <a:r>
                        <a:rPr lang="pt-BR" sz="1000" b="0" i="0" u="none" strike="noStrike" dirty="0">
                          <a:solidFill>
                            <a:srgbClr val="000000"/>
                          </a:solidFill>
                          <a:latin typeface="+mn-lt"/>
                        </a:rPr>
                        <a:t>conforme ação definida na PAS</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000" b="0" i="0" u="none" strike="noStrike" dirty="0">
                          <a:solidFill>
                            <a:srgbClr val="0000CC"/>
                          </a:solidFill>
                          <a:latin typeface="+mn-lt"/>
                        </a:rPr>
                        <a:t>1</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a:solidFill>
                            <a:srgbClr val="0000CC"/>
                          </a:solidFill>
                          <a:latin typeface="+mn-lt"/>
                        </a:rPr>
                        <a:t>Investigação de Obíto;</a:t>
                      </a:r>
                    </a:p>
                  </a:txBody>
                  <a:tcPr marL="4882" marR="4882" marT="4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000" b="0" i="0" u="none" strike="noStrike">
                          <a:solidFill>
                            <a:srgbClr val="000000"/>
                          </a:solidFill>
                          <a:latin typeface="+mn-lt"/>
                        </a:rPr>
                        <a:t>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2920">
                <a:tc vMerge="1">
                  <a:txBody>
                    <a:bodyPr/>
                    <a:lstStyle/>
                    <a:p>
                      <a:endParaRPr lang="pt-BR"/>
                    </a:p>
                  </a:txBody>
                  <a:tcPr/>
                </a:tc>
                <a:tc>
                  <a:txBody>
                    <a:bodyPr/>
                    <a:lstStyle/>
                    <a:p>
                      <a:pPr algn="ctr" fontAlgn="ctr"/>
                      <a:r>
                        <a:rPr lang="pt-BR" sz="1000" b="0" i="0" u="none" strike="noStrike" dirty="0">
                          <a:solidFill>
                            <a:srgbClr val="0000CC"/>
                          </a:solidFill>
                          <a:latin typeface="+mn-lt"/>
                        </a:rPr>
                        <a:t>2</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dirty="0">
                          <a:solidFill>
                            <a:srgbClr val="0000CC"/>
                          </a:solidFill>
                          <a:latin typeface="+mn-lt"/>
                        </a:rPr>
                        <a:t>Ofertar consulta de pré-natal às gestantes e parceiro/ Classificação e </a:t>
                      </a:r>
                      <a:r>
                        <a:rPr lang="pt-BR" sz="1000" b="0" i="0" u="none" strike="noStrike" dirty="0" smtClean="0">
                          <a:solidFill>
                            <a:srgbClr val="0000CC"/>
                          </a:solidFill>
                          <a:latin typeface="+mn-lt"/>
                        </a:rPr>
                        <a:t>estratificação </a:t>
                      </a:r>
                      <a:r>
                        <a:rPr lang="pt-BR" sz="1000" b="0" i="0" u="none" strike="noStrike" dirty="0">
                          <a:solidFill>
                            <a:srgbClr val="0000CC"/>
                          </a:solidFill>
                          <a:latin typeface="+mn-lt"/>
                        </a:rPr>
                        <a:t>de risco das gestantes;</a:t>
                      </a:r>
                    </a:p>
                  </a:txBody>
                  <a:tcPr marL="4882" marR="4882" marT="4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000" b="0" i="0" u="none" strike="noStrike">
                          <a:solidFill>
                            <a:srgbClr val="000000"/>
                          </a:solidFill>
                          <a:latin typeface="+mn-lt"/>
                        </a:rPr>
                        <a:t>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2920">
                <a:tc vMerge="1">
                  <a:txBody>
                    <a:bodyPr/>
                    <a:lstStyle/>
                    <a:p>
                      <a:endParaRPr lang="pt-BR"/>
                    </a:p>
                  </a:txBody>
                  <a:tcPr/>
                </a:tc>
                <a:tc>
                  <a:txBody>
                    <a:bodyPr/>
                    <a:lstStyle/>
                    <a:p>
                      <a:pPr algn="ctr" fontAlgn="ctr"/>
                      <a:r>
                        <a:rPr lang="pt-BR" sz="1000" b="0" i="0" u="none" strike="noStrike">
                          <a:solidFill>
                            <a:srgbClr val="0000CC"/>
                          </a:solidFill>
                          <a:latin typeface="+mn-lt"/>
                        </a:rPr>
                        <a:t>3</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dirty="0">
                          <a:solidFill>
                            <a:srgbClr val="0000CC"/>
                          </a:solidFill>
                          <a:latin typeface="+mn-lt"/>
                        </a:rPr>
                        <a:t>Identificar as gestantes de alto risco e regular para o serviço de referência em tempo oportuno;</a:t>
                      </a:r>
                    </a:p>
                  </a:txBody>
                  <a:tcPr marL="4882" marR="4882" marT="4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000" b="0" i="0" u="none" strike="noStrike">
                          <a:solidFill>
                            <a:srgbClr val="000000"/>
                          </a:solidFill>
                          <a:latin typeface="+mn-lt"/>
                        </a:rPr>
                        <a:t>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2920">
                <a:tc vMerge="1">
                  <a:txBody>
                    <a:bodyPr/>
                    <a:lstStyle/>
                    <a:p>
                      <a:endParaRPr lang="pt-BR"/>
                    </a:p>
                  </a:txBody>
                  <a:tcPr/>
                </a:tc>
                <a:tc>
                  <a:txBody>
                    <a:bodyPr/>
                    <a:lstStyle/>
                    <a:p>
                      <a:pPr algn="ctr" fontAlgn="ctr"/>
                      <a:r>
                        <a:rPr lang="pt-BR" sz="1000" b="0" i="0" u="none" strike="noStrike">
                          <a:solidFill>
                            <a:srgbClr val="0000CC"/>
                          </a:solidFill>
                          <a:latin typeface="+mn-lt"/>
                        </a:rPr>
                        <a:t>4</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dirty="0">
                          <a:solidFill>
                            <a:srgbClr val="0000CC"/>
                          </a:solidFill>
                          <a:latin typeface="+mn-lt"/>
                        </a:rPr>
                        <a:t>Garantir a oferta de exames preconizados no pré-natal;</a:t>
                      </a:r>
                    </a:p>
                  </a:txBody>
                  <a:tcPr marL="4882" marR="4882" marT="4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000" b="0" i="0" u="none" strike="noStrike">
                          <a:solidFill>
                            <a:srgbClr val="000000"/>
                          </a:solidFill>
                          <a:latin typeface="+mn-lt"/>
                        </a:rPr>
                        <a:t>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2920">
                <a:tc vMerge="1">
                  <a:txBody>
                    <a:bodyPr/>
                    <a:lstStyle/>
                    <a:p>
                      <a:endParaRPr lang="pt-BR"/>
                    </a:p>
                  </a:txBody>
                  <a:tcPr/>
                </a:tc>
                <a:tc>
                  <a:txBody>
                    <a:bodyPr/>
                    <a:lstStyle/>
                    <a:p>
                      <a:pPr algn="ctr" fontAlgn="ctr"/>
                      <a:r>
                        <a:rPr lang="pt-BR" sz="1000" b="0" i="0" u="none" strike="noStrike">
                          <a:solidFill>
                            <a:srgbClr val="0000CC"/>
                          </a:solidFill>
                          <a:latin typeface="+mn-lt"/>
                        </a:rPr>
                        <a:t>5</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dirty="0">
                          <a:solidFill>
                            <a:srgbClr val="0000CC"/>
                          </a:solidFill>
                          <a:latin typeface="+mn-lt"/>
                        </a:rPr>
                        <a:t>Realizar eventos de promoção ao parto e prevenção de agravos que resultam em mortalidade materna através de divulgação.</a:t>
                      </a:r>
                    </a:p>
                  </a:txBody>
                  <a:tcPr marL="4882" marR="4882" marT="4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000" b="0" i="0" u="none" strike="noStrike" dirty="0">
                          <a:solidFill>
                            <a:srgbClr val="000000"/>
                          </a:solidFill>
                          <a:latin typeface="+mn-lt"/>
                        </a:rPr>
                        <a:t> </a:t>
                      </a:r>
                    </a:p>
                  </a:txBody>
                  <a:tcPr marL="4882" marR="4882" marT="4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06" y="1000108"/>
            <a:ext cx="8929718" cy="285752"/>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ctr" fontAlgn="ctr"/>
            <a:r>
              <a:rPr lang="pt-BR" sz="1050" b="1" dirty="0" smtClean="0"/>
              <a:t> ATIVIDADES SUGERIDAS AOS MUNICIPIOS PACTUAREM NA CIR PARA AUXILIAR NO ALCANCE DA META</a:t>
            </a:r>
            <a:r>
              <a:rPr lang="pt-BR" sz="1050" dirty="0" smtClean="0"/>
              <a:t> </a:t>
            </a:r>
            <a:endParaRPr lang="pt-BR" sz="1050" b="1" dirty="0">
              <a:solidFill>
                <a:srgbClr val="000000"/>
              </a:solidFill>
            </a:endParaRPr>
          </a:p>
        </p:txBody>
      </p:sp>
      <p:graphicFrame>
        <p:nvGraphicFramePr>
          <p:cNvPr id="5" name="Tabela 4"/>
          <p:cNvGraphicFramePr>
            <a:graphicFrameLocks noGrp="1"/>
          </p:cNvGraphicFramePr>
          <p:nvPr>
            <p:extLst>
              <p:ext uri="{D42A27DB-BD31-4B8C-83A1-F6EECF244321}">
                <p14:modId xmlns:p14="http://schemas.microsoft.com/office/powerpoint/2010/main" val="3600563579"/>
              </p:ext>
            </p:extLst>
          </p:nvPr>
        </p:nvGraphicFramePr>
        <p:xfrm>
          <a:off x="142844" y="1403029"/>
          <a:ext cx="8786873" cy="5026366"/>
        </p:xfrm>
        <a:graphic>
          <a:graphicData uri="http://schemas.openxmlformats.org/drawingml/2006/table">
            <a:tbl>
              <a:tblPr/>
              <a:tblGrid>
                <a:gridCol w="1214976"/>
                <a:gridCol w="253119"/>
                <a:gridCol w="5640956"/>
                <a:gridCol w="838911"/>
                <a:gridCol w="838911"/>
              </a:tblGrid>
              <a:tr h="215865">
                <a:tc gridSpan="5">
                  <a:txBody>
                    <a:bodyPr/>
                    <a:lstStyle/>
                    <a:p>
                      <a:pPr algn="ctr" fontAlgn="ctr"/>
                      <a:r>
                        <a:rPr lang="pt-BR" sz="1100" b="1" i="0" u="none" strike="noStrike" dirty="0">
                          <a:solidFill>
                            <a:srgbClr val="000000"/>
                          </a:solidFill>
                          <a:latin typeface="+mn-lt"/>
                        </a:rPr>
                        <a:t>Indicador 17 - Cobertura Populacional estimada pelas equipes de Atenção Básica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c hMerge="1">
                  <a:txBody>
                    <a:bodyPr/>
                    <a:lstStyle/>
                    <a:p>
                      <a:endParaRPr lang="pt-BR"/>
                    </a:p>
                  </a:txBody>
                  <a:tcPr/>
                </a:tc>
              </a:tr>
              <a:tr h="390714">
                <a:tc rowSpan="5">
                  <a:txBody>
                    <a:bodyPr/>
                    <a:lstStyle/>
                    <a:p>
                      <a:pPr algn="ctr" fontAlgn="ctr"/>
                      <a:r>
                        <a:rPr lang="pt-BR" sz="1100" b="1"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b"/>
                      <a:r>
                        <a:rPr lang="pt-BR" sz="1100" b="1" i="0" u="none" strike="noStrike">
                          <a:solidFill>
                            <a:srgbClr val="000000"/>
                          </a:solidFill>
                          <a:latin typeface="+mn-lt"/>
                        </a:rPr>
                        <a:t>Ord.</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3">
                  <a:txBody>
                    <a:bodyPr/>
                    <a:lstStyle/>
                    <a:p>
                      <a:pPr algn="ctr" fontAlgn="ctr"/>
                      <a:r>
                        <a:rPr lang="pt-BR" sz="1100" b="1" i="0" u="none" strike="noStrike">
                          <a:solidFill>
                            <a:srgbClr val="000000"/>
                          </a:solidFill>
                          <a:latin typeface="+mn-lt"/>
                        </a:rPr>
                        <a:t>Ministério da Saúde</a:t>
                      </a:r>
                      <a:br>
                        <a:rPr lang="pt-BR" sz="1100" b="1" i="0" u="none" strike="noStrike">
                          <a:solidFill>
                            <a:srgbClr val="000000"/>
                          </a:solidFill>
                          <a:latin typeface="+mn-lt"/>
                        </a:rPr>
                      </a:br>
                      <a:r>
                        <a:rPr lang="pt-BR" sz="1100" b="1" i="0" u="none" strike="noStrike">
                          <a:solidFill>
                            <a:srgbClr val="000000"/>
                          </a:solidFill>
                          <a:latin typeface="+mn-lt"/>
                        </a:rPr>
                        <a:t>Atividades 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c hMerge="1">
                  <a:txBody>
                    <a:bodyPr/>
                    <a:lstStyle/>
                    <a:p>
                      <a:endParaRPr lang="pt-BR"/>
                    </a:p>
                  </a:txBody>
                  <a:tcPr/>
                </a:tc>
              </a:tr>
              <a:tr h="215865">
                <a:tc vMerge="1">
                  <a:txBody>
                    <a:bodyPr/>
                    <a:lstStyle/>
                    <a:p>
                      <a:endParaRPr lang="pt-BR"/>
                    </a:p>
                  </a:txBody>
                  <a:tcPr/>
                </a:tc>
                <a:tc>
                  <a:txBody>
                    <a:bodyPr/>
                    <a:lstStyle/>
                    <a:p>
                      <a:pPr algn="ctr" fontAlgn="b"/>
                      <a:r>
                        <a:rPr lang="pt-BR" sz="1100" b="0" i="0" u="none" strike="noStrike">
                          <a:solidFill>
                            <a:srgbClr val="000000"/>
                          </a:solidFill>
                          <a:latin typeface="+mn-lt"/>
                        </a:rPr>
                        <a:t>1</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b"/>
                      <a:r>
                        <a:rPr lang="pt-BR" sz="1100" b="0" i="0" u="none" strike="noStrike">
                          <a:solidFill>
                            <a:srgbClr val="000000"/>
                          </a:solidFill>
                          <a:latin typeface="+mn-lt"/>
                        </a:rPr>
                        <a:t>Habilitação das equipes implantadas com o repasse do incentivo financeiro;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c hMerge="1">
                  <a:txBody>
                    <a:bodyPr/>
                    <a:lstStyle/>
                    <a:p>
                      <a:endParaRPr lang="pt-BR"/>
                    </a:p>
                  </a:txBody>
                  <a:tcPr/>
                </a:tc>
              </a:tr>
              <a:tr h="215865">
                <a:tc vMerge="1">
                  <a:txBody>
                    <a:bodyPr/>
                    <a:lstStyle/>
                    <a:p>
                      <a:endParaRPr lang="pt-BR"/>
                    </a:p>
                  </a:txBody>
                  <a:tcPr/>
                </a:tc>
                <a:tc>
                  <a:txBody>
                    <a:bodyPr/>
                    <a:lstStyle/>
                    <a:p>
                      <a:pPr algn="ctr" fontAlgn="b"/>
                      <a:r>
                        <a:rPr lang="pt-BR" sz="1100" b="0" i="0" u="none" strike="noStrike">
                          <a:solidFill>
                            <a:srgbClr val="000000"/>
                          </a:solidFill>
                          <a:latin typeface="+mn-lt"/>
                        </a:rPr>
                        <a:t>2</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b"/>
                      <a:r>
                        <a:rPr lang="pt-BR" sz="1100" b="0" i="0" u="none" strike="noStrike">
                          <a:solidFill>
                            <a:srgbClr val="000000"/>
                          </a:solidFill>
                          <a:latin typeface="+mn-lt"/>
                        </a:rPr>
                        <a:t>Publicação de edital para adesão ao Programa Requalifica UBS;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c hMerge="1">
                  <a:txBody>
                    <a:bodyPr/>
                    <a:lstStyle/>
                    <a:p>
                      <a:endParaRPr lang="pt-BR"/>
                    </a:p>
                  </a:txBody>
                  <a:tcPr/>
                </a:tc>
              </a:tr>
              <a:tr h="215865">
                <a:tc vMerge="1">
                  <a:txBody>
                    <a:bodyPr/>
                    <a:lstStyle/>
                    <a:p>
                      <a:endParaRPr lang="pt-BR"/>
                    </a:p>
                  </a:txBody>
                  <a:tcPr/>
                </a:tc>
                <a:tc>
                  <a:txBody>
                    <a:bodyPr/>
                    <a:lstStyle/>
                    <a:p>
                      <a:pPr algn="ctr" fontAlgn="b"/>
                      <a:r>
                        <a:rPr lang="pt-BR" sz="1100" b="0" i="0" u="none" strike="noStrike">
                          <a:solidFill>
                            <a:srgbClr val="000000"/>
                          </a:solidFill>
                          <a:latin typeface="+mn-lt"/>
                        </a:rPr>
                        <a:t>3</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b"/>
                      <a:r>
                        <a:rPr lang="pt-BR" sz="1100" b="0" i="0" u="none" strike="noStrike">
                          <a:solidFill>
                            <a:srgbClr val="000000"/>
                          </a:solidFill>
                          <a:latin typeface="+mn-lt"/>
                        </a:rPr>
                        <a:t>Publicação de edital para a ampliação do nº de vagas do Programa Mais Médicos para o Barsil;</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c hMerge="1">
                  <a:txBody>
                    <a:bodyPr/>
                    <a:lstStyle/>
                    <a:p>
                      <a:endParaRPr lang="pt-BR"/>
                    </a:p>
                  </a:txBody>
                  <a:tcPr/>
                </a:tc>
              </a:tr>
              <a:tr h="215865">
                <a:tc vMerge="1">
                  <a:txBody>
                    <a:bodyPr/>
                    <a:lstStyle/>
                    <a:p>
                      <a:endParaRPr lang="pt-BR"/>
                    </a:p>
                  </a:txBody>
                  <a:tcPr/>
                </a:tc>
                <a:tc>
                  <a:txBody>
                    <a:bodyPr/>
                    <a:lstStyle/>
                    <a:p>
                      <a:pPr algn="ctr" fontAlgn="b"/>
                      <a:r>
                        <a:rPr lang="pt-BR" sz="1100" b="0" i="0" u="none" strike="noStrike">
                          <a:solidFill>
                            <a:srgbClr val="000000"/>
                          </a:solidFill>
                          <a:latin typeface="+mn-lt"/>
                        </a:rPr>
                        <a:t>4</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b"/>
                      <a:r>
                        <a:rPr lang="pt-BR" sz="1100" b="0" i="0" u="none" strike="noStrike">
                          <a:solidFill>
                            <a:srgbClr val="000000"/>
                          </a:solidFill>
                          <a:latin typeface="+mn-lt"/>
                        </a:rPr>
                        <a:t>Publicação de edital para adesão ao Programa Mais Médicos para o Brasil.</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c hMerge="1">
                  <a:txBody>
                    <a:bodyPr/>
                    <a:lstStyle/>
                    <a:p>
                      <a:endParaRPr lang="pt-BR"/>
                    </a:p>
                  </a:txBody>
                  <a:tcPr/>
                </a:tc>
              </a:tr>
              <a:tr h="390714">
                <a:tc rowSpan="6">
                  <a:txBody>
                    <a:bodyPr/>
                    <a:lstStyle/>
                    <a:p>
                      <a:pPr algn="ctr" fontAlgn="ctr"/>
                      <a:r>
                        <a:rPr lang="pt-BR" sz="1100" b="1"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b"/>
                      <a:r>
                        <a:rPr lang="pt-BR" sz="1100" b="1" i="0" u="none" strike="noStrike">
                          <a:solidFill>
                            <a:srgbClr val="000000"/>
                          </a:solidFill>
                          <a:latin typeface="+mn-lt"/>
                        </a:rPr>
                        <a:t>Ord.</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3">
                  <a:txBody>
                    <a:bodyPr/>
                    <a:lstStyle/>
                    <a:p>
                      <a:pPr algn="ctr" fontAlgn="ctr"/>
                      <a:r>
                        <a:rPr lang="pt-BR" sz="1100" b="1" i="0" u="none" strike="noStrike">
                          <a:solidFill>
                            <a:srgbClr val="000000"/>
                          </a:solidFill>
                          <a:latin typeface="+mn-lt"/>
                        </a:rPr>
                        <a:t>Secretaria Estadual de Saúde</a:t>
                      </a:r>
                      <a:br>
                        <a:rPr lang="pt-BR" sz="1100" b="1" i="0" u="none" strike="noStrike">
                          <a:solidFill>
                            <a:srgbClr val="000000"/>
                          </a:solidFill>
                          <a:latin typeface="+mn-lt"/>
                        </a:rPr>
                      </a:br>
                      <a:r>
                        <a:rPr lang="pt-BR" sz="1100" b="1" i="0" u="none" strike="noStrike">
                          <a:solidFill>
                            <a:srgbClr val="000000"/>
                          </a:solidFill>
                          <a:latin typeface="+mn-lt"/>
                        </a:rPr>
                        <a:t>Atividades 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c hMerge="1">
                  <a:txBody>
                    <a:bodyPr/>
                    <a:lstStyle/>
                    <a:p>
                      <a:endParaRPr lang="pt-BR"/>
                    </a:p>
                  </a:txBody>
                  <a:tcPr/>
                </a:tc>
              </a:tr>
              <a:tr h="368304">
                <a:tc vMerge="1">
                  <a:txBody>
                    <a:bodyPr/>
                    <a:lstStyle/>
                    <a:p>
                      <a:endParaRPr lang="pt-BR"/>
                    </a:p>
                  </a:txBody>
                  <a:tcPr/>
                </a:tc>
                <a:tc>
                  <a:txBody>
                    <a:bodyPr/>
                    <a:lstStyle/>
                    <a:p>
                      <a:pPr algn="ctr" fontAlgn="b"/>
                      <a:r>
                        <a:rPr lang="pt-BR" sz="1100" b="0" i="0" u="none" strike="noStrike">
                          <a:solidFill>
                            <a:srgbClr val="000000"/>
                          </a:solidFill>
                          <a:latin typeface="+mn-lt"/>
                        </a:rPr>
                        <a:t>1</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b"/>
                      <a:r>
                        <a:rPr lang="pt-BR" sz="1100" b="0" i="0" u="none" strike="noStrike">
                          <a:solidFill>
                            <a:srgbClr val="000000"/>
                          </a:solidFill>
                          <a:latin typeface="+mn-lt"/>
                        </a:rPr>
                        <a:t>Acompanhar o envio sistemático da produção das equipes de Saúde da Família mensalmente na plataforma e - Gestor (SISAB) e base do CNES;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c hMerge="1">
                  <a:txBody>
                    <a:bodyPr/>
                    <a:lstStyle/>
                    <a:p>
                      <a:endParaRPr lang="pt-BR"/>
                    </a:p>
                  </a:txBody>
                  <a:tcPr/>
                </a:tc>
              </a:tr>
              <a:tr h="368304">
                <a:tc vMerge="1">
                  <a:txBody>
                    <a:bodyPr/>
                    <a:lstStyle/>
                    <a:p>
                      <a:endParaRPr lang="pt-BR"/>
                    </a:p>
                  </a:txBody>
                  <a:tcPr/>
                </a:tc>
                <a:tc>
                  <a:txBody>
                    <a:bodyPr/>
                    <a:lstStyle/>
                    <a:p>
                      <a:pPr algn="ctr" fontAlgn="b"/>
                      <a:r>
                        <a:rPr lang="pt-BR" sz="1100" b="0" i="0" u="none" strike="noStrike">
                          <a:solidFill>
                            <a:srgbClr val="000000"/>
                          </a:solidFill>
                          <a:latin typeface="+mn-lt"/>
                        </a:rPr>
                        <a:t>2</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b"/>
                      <a:r>
                        <a:rPr lang="pt-BR" sz="1100" b="0" i="0" u="none" strike="noStrike">
                          <a:solidFill>
                            <a:srgbClr val="000000"/>
                          </a:solidFill>
                          <a:latin typeface="+mn-lt"/>
                        </a:rPr>
                        <a:t>Assessorar os municípios quanto a ampliação das equipes de Saúde da Família de acordo com a Politica Nacional de Atenção Básica - PNAB;</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c hMerge="1">
                  <a:txBody>
                    <a:bodyPr/>
                    <a:lstStyle/>
                    <a:p>
                      <a:endParaRPr lang="pt-BR"/>
                    </a:p>
                  </a:txBody>
                  <a:tcPr/>
                </a:tc>
              </a:tr>
              <a:tr h="215865">
                <a:tc vMerge="1">
                  <a:txBody>
                    <a:bodyPr/>
                    <a:lstStyle/>
                    <a:p>
                      <a:endParaRPr lang="pt-BR"/>
                    </a:p>
                  </a:txBody>
                  <a:tcPr/>
                </a:tc>
                <a:tc>
                  <a:txBody>
                    <a:bodyPr/>
                    <a:lstStyle/>
                    <a:p>
                      <a:pPr algn="ctr" fontAlgn="b"/>
                      <a:r>
                        <a:rPr lang="pt-BR" sz="1100" b="0" i="0" u="none" strike="noStrike">
                          <a:solidFill>
                            <a:srgbClr val="000000"/>
                          </a:solidFill>
                          <a:latin typeface="+mn-lt"/>
                        </a:rPr>
                        <a:t>3</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b"/>
                      <a:r>
                        <a:rPr lang="pt-BR" sz="1100" b="0" i="0" u="none" strike="noStrike">
                          <a:solidFill>
                            <a:srgbClr val="000000"/>
                          </a:solidFill>
                          <a:latin typeface="+mn-lt"/>
                        </a:rPr>
                        <a:t>Assessorar os municípios quanto ao cumprimento da Política Nacional de Atenção Básica - PNAB;</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c hMerge="1">
                  <a:txBody>
                    <a:bodyPr/>
                    <a:lstStyle/>
                    <a:p>
                      <a:endParaRPr lang="pt-BR"/>
                    </a:p>
                  </a:txBody>
                  <a:tcPr/>
                </a:tc>
              </a:tr>
              <a:tr h="215865">
                <a:tc vMerge="1">
                  <a:txBody>
                    <a:bodyPr/>
                    <a:lstStyle/>
                    <a:p>
                      <a:endParaRPr lang="pt-BR"/>
                    </a:p>
                  </a:txBody>
                  <a:tcPr/>
                </a:tc>
                <a:tc>
                  <a:txBody>
                    <a:bodyPr/>
                    <a:lstStyle/>
                    <a:p>
                      <a:pPr algn="ctr" fontAlgn="b"/>
                      <a:r>
                        <a:rPr lang="pt-BR" sz="1100" b="0" i="0" u="none" strike="noStrike">
                          <a:solidFill>
                            <a:srgbClr val="000000"/>
                          </a:solidFill>
                          <a:latin typeface="+mn-lt"/>
                        </a:rPr>
                        <a:t>4</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b"/>
                      <a:r>
                        <a:rPr lang="pt-BR" sz="1100" b="0" i="0" u="none" strike="noStrike">
                          <a:solidFill>
                            <a:srgbClr val="000000"/>
                          </a:solidFill>
                          <a:latin typeface="+mn-lt"/>
                        </a:rPr>
                        <a:t> Apoiar os municípios no processo de adesão ao programa mais médicos para o Brasil;</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c hMerge="1">
                  <a:txBody>
                    <a:bodyPr/>
                    <a:lstStyle/>
                    <a:p>
                      <a:endParaRPr lang="pt-BR"/>
                    </a:p>
                  </a:txBody>
                  <a:tcPr/>
                </a:tc>
              </a:tr>
              <a:tr h="215865">
                <a:tc vMerge="1">
                  <a:txBody>
                    <a:bodyPr/>
                    <a:lstStyle/>
                    <a:p>
                      <a:endParaRPr lang="pt-BR"/>
                    </a:p>
                  </a:txBody>
                  <a:tcPr/>
                </a:tc>
                <a:tc>
                  <a:txBody>
                    <a:bodyPr/>
                    <a:lstStyle/>
                    <a:p>
                      <a:pPr algn="ctr" fontAlgn="b"/>
                      <a:r>
                        <a:rPr lang="pt-BR" sz="1100" b="0" i="0" u="none" strike="noStrike">
                          <a:solidFill>
                            <a:srgbClr val="000000"/>
                          </a:solidFill>
                          <a:latin typeface="+mn-lt"/>
                        </a:rPr>
                        <a:t>5</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fontAlgn="b"/>
                      <a:r>
                        <a:rPr lang="pt-BR" sz="1100" b="0" i="0" u="none" strike="noStrike">
                          <a:solidFill>
                            <a:srgbClr val="000000"/>
                          </a:solidFill>
                          <a:latin typeface="+mn-lt"/>
                        </a:rPr>
                        <a:t>Monitorar o prazo para o cadastramento no CNES  das equipes habilitadas pelo MS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c hMerge="1">
                  <a:txBody>
                    <a:bodyPr/>
                    <a:lstStyle/>
                    <a:p>
                      <a:endParaRPr lang="pt-BR"/>
                    </a:p>
                  </a:txBody>
                  <a:tcPr/>
                </a:tc>
              </a:tr>
              <a:tr h="215865">
                <a:tc rowSpan="2">
                  <a:txBody>
                    <a:bodyPr/>
                    <a:lstStyle/>
                    <a:p>
                      <a:pPr algn="ctr" fontAlgn="ctr"/>
                      <a:r>
                        <a:rPr lang="pt-BR" sz="1100" b="1" i="0" u="none" strike="noStrike">
                          <a:solidFill>
                            <a:srgbClr val="000000"/>
                          </a:solidFill>
                          <a:latin typeface="+mn-lt"/>
                        </a:rPr>
                        <a:t>AÇÃO NA PAS (MUNCÍPIO)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1100" b="1" i="0" u="none" strike="noStrike">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gridSpan="2">
                  <a:txBody>
                    <a:bodyPr/>
                    <a:lstStyle/>
                    <a:p>
                      <a:pPr algn="ctr" fontAlgn="ctr"/>
                      <a:r>
                        <a:rPr lang="pt-BR" sz="1100" b="1" i="0" u="none" strike="noStrike" dirty="0">
                          <a:solidFill>
                            <a:srgbClr val="000000"/>
                          </a:solidFill>
                          <a:latin typeface="+mn-lt"/>
                        </a:rPr>
                        <a:t>ATIVIDADES ESTRATÉGICAS SUGERIDAS PELA ÁREA TÉCNICA DA SES  AOS MUNICÍPIOS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hMerge="1">
                  <a:txBody>
                    <a:bodyPr/>
                    <a:lstStyle/>
                    <a:p>
                      <a:endParaRPr lang="pt-BR"/>
                    </a:p>
                  </a:txBody>
                  <a:tcPr/>
                </a:tc>
                <a:tc>
                  <a:txBody>
                    <a:bodyPr/>
                    <a:lstStyle/>
                    <a:p>
                      <a:pPr algn="ctr" fontAlgn="ctr"/>
                      <a:r>
                        <a:rPr lang="pt-BR" sz="1100" b="1" i="0" u="none" strike="noStrike">
                          <a:solidFill>
                            <a:srgbClr val="000000"/>
                          </a:solidFill>
                          <a:latin typeface="+mn-lt"/>
                        </a:rPr>
                        <a:t>Municipal</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549646">
                <a:tc vMerge="1">
                  <a:txBody>
                    <a:bodyPr/>
                    <a:lstStyle/>
                    <a:p>
                      <a:endParaRPr lang="pt-BR"/>
                    </a:p>
                  </a:txBody>
                  <a:tcPr/>
                </a:tc>
                <a:tc vMerge="1">
                  <a:txBody>
                    <a:bodyPr/>
                    <a:lstStyle/>
                    <a:p>
                      <a:endParaRPr lang="pt-BR"/>
                    </a:p>
                  </a:txBody>
                  <a:tcPr/>
                </a:tc>
                <a:tc gridSpan="2" vMerge="1">
                  <a:txBody>
                    <a:bodyPr/>
                    <a:lstStyle/>
                    <a:p>
                      <a:endParaRPr lang="pt-BR"/>
                    </a:p>
                  </a:txBody>
                  <a:tcPr/>
                </a:tc>
                <a:tc hMerge="1" vMerge="1">
                  <a:txBody>
                    <a:bodyPr/>
                    <a:lstStyle/>
                    <a:p>
                      <a:endParaRPr lang="pt-BR"/>
                    </a:p>
                  </a:txBody>
                  <a:tcPr/>
                </a:tc>
                <a:tc>
                  <a:txBody>
                    <a:bodyPr/>
                    <a:lstStyle/>
                    <a:p>
                      <a:pPr algn="ctr" fontAlgn="ctr"/>
                      <a:r>
                        <a:rPr lang="pt-BR" sz="1100" b="1" i="0" u="none" strike="noStrike">
                          <a:solidFill>
                            <a:srgbClr val="000000"/>
                          </a:solidFill>
                          <a:latin typeface="+mn-lt"/>
                        </a:rPr>
                        <a:t>(Marque com X as selecionadas)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368304">
                <a:tc rowSpan="4">
                  <a:txBody>
                    <a:bodyPr/>
                    <a:lstStyle/>
                    <a:p>
                      <a:pPr algn="ctr" fontAlgn="ctr"/>
                      <a:r>
                        <a:rPr lang="pt-BR" sz="1100" b="0" i="0" u="none" strike="noStrike">
                          <a:solidFill>
                            <a:srgbClr val="000000"/>
                          </a:solidFill>
                          <a:latin typeface="+mn-lt"/>
                        </a:rPr>
                        <a:t>ATENÇÃO -este campo será preenchido pelos municipios conforme ação definida na PAS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dirty="0">
                          <a:solidFill>
                            <a:srgbClr val="0000CC"/>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100" b="0" i="0" u="none" strike="noStrike" dirty="0">
                          <a:solidFill>
                            <a:srgbClr val="0000CC"/>
                          </a:solidFill>
                          <a:latin typeface="+mn-lt"/>
                        </a:rPr>
                        <a:t>Envio sistemático da produção das Equipes de Saúde da Família mensalmente na plataforma e- Gestor – AB (SISAB) e da base do CNES E</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5865">
                <a:tc vMerge="1">
                  <a:txBody>
                    <a:bodyPr/>
                    <a:lstStyle/>
                    <a:p>
                      <a:endParaRPr lang="pt-BR"/>
                    </a:p>
                  </a:txBody>
                  <a:tcPr/>
                </a:tc>
                <a:tc>
                  <a:txBody>
                    <a:bodyPr/>
                    <a:lstStyle/>
                    <a:p>
                      <a:pPr algn="ctr" fontAlgn="ctr"/>
                      <a:r>
                        <a:rPr lang="pt-BR" sz="1100" b="0" i="0" u="none" strike="noStrike">
                          <a:solidFill>
                            <a:srgbClr val="0000CC"/>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100" b="0" i="0" u="none" strike="noStrike" dirty="0">
                          <a:solidFill>
                            <a:srgbClr val="0000CC"/>
                          </a:solidFill>
                          <a:latin typeface="+mn-lt"/>
                        </a:rPr>
                        <a:t>Ampliação das Equipes de Saúde da </a:t>
                      </a:r>
                      <a:r>
                        <a:rPr lang="pt-BR" sz="1100" b="0" i="0" u="none" strike="noStrike" dirty="0" smtClean="0">
                          <a:solidFill>
                            <a:srgbClr val="0000CC"/>
                          </a:solidFill>
                          <a:latin typeface="+mn-lt"/>
                        </a:rPr>
                        <a:t>Família </a:t>
                      </a:r>
                      <a:r>
                        <a:rPr lang="pt-BR" sz="1100" b="0" i="0" u="none" strike="noStrike" dirty="0">
                          <a:solidFill>
                            <a:srgbClr val="0000CC"/>
                          </a:solidFill>
                          <a:latin typeface="+mn-lt"/>
                        </a:rPr>
                        <a:t>de acordo com a Política Nacional de Atenção Básica - PNAB;</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5865">
                <a:tc vMerge="1">
                  <a:txBody>
                    <a:bodyPr/>
                    <a:lstStyle/>
                    <a:p>
                      <a:endParaRPr lang="pt-BR"/>
                    </a:p>
                  </a:txBody>
                  <a:tcPr/>
                </a:tc>
                <a:tc>
                  <a:txBody>
                    <a:bodyPr/>
                    <a:lstStyle/>
                    <a:p>
                      <a:pPr algn="ctr" fontAlgn="ctr"/>
                      <a:r>
                        <a:rPr lang="pt-BR" sz="1100" b="0" i="0" u="none" strike="noStrike">
                          <a:solidFill>
                            <a:srgbClr val="0000CC"/>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Cumprimento da </a:t>
                      </a:r>
                      <a:r>
                        <a:rPr lang="pt-BR" sz="1100" b="0" i="0" u="none" strike="noStrike" dirty="0" smtClean="0">
                          <a:solidFill>
                            <a:srgbClr val="0000CC"/>
                          </a:solidFill>
                          <a:latin typeface="+mn-lt"/>
                        </a:rPr>
                        <a:t>Política </a:t>
                      </a:r>
                      <a:r>
                        <a:rPr lang="pt-BR" sz="1100" b="0" i="0" u="none" strike="noStrike" dirty="0">
                          <a:solidFill>
                            <a:srgbClr val="0000CC"/>
                          </a:solidFill>
                          <a:latin typeface="+mn-lt"/>
                        </a:rPr>
                        <a:t>Nacional de Atenção Básica - PNAB;</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5865">
                <a:tc vMerge="1">
                  <a:txBody>
                    <a:bodyPr/>
                    <a:lstStyle/>
                    <a:p>
                      <a:endParaRPr lang="pt-BR"/>
                    </a:p>
                  </a:txBody>
                  <a:tcPr/>
                </a:tc>
                <a:tc>
                  <a:txBody>
                    <a:bodyPr/>
                    <a:lstStyle/>
                    <a:p>
                      <a:pPr algn="ctr" fontAlgn="ctr"/>
                      <a:r>
                        <a:rPr lang="pt-BR" sz="1100" b="0" i="0" u="none" strike="noStrike">
                          <a:solidFill>
                            <a:srgbClr val="0000CC"/>
                          </a:solidFill>
                          <a:latin typeface="+mn-lt"/>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100" b="0" i="0" u="none" strike="noStrike" dirty="0">
                          <a:solidFill>
                            <a:srgbClr val="0000CC"/>
                          </a:solidFill>
                          <a:latin typeface="+mn-lt"/>
                        </a:rPr>
                        <a:t>Observar o prazo para o cadastramento no CNES das equipes habilitadas pelo MS;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c>
                  <a:txBody>
                    <a:bodyPr/>
                    <a:lstStyle/>
                    <a:p>
                      <a:pPr algn="l" fontAlgn="b"/>
                      <a:r>
                        <a:rPr lang="pt-BR" sz="1100" b="0" i="0" u="none" strike="noStrike" dirty="0">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06" y="-24"/>
            <a:ext cx="8929718" cy="285752"/>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ctr" fontAlgn="ctr"/>
            <a:r>
              <a:rPr lang="pt-BR" sz="1050" b="1" dirty="0" smtClean="0"/>
              <a:t> ATIVIDADES SUGERIDAS AOS MUNICIPIOS PACTUAREM NA CIR PARA AUXILIAR NO ALCANCE DA META</a:t>
            </a:r>
            <a:r>
              <a:rPr lang="pt-BR" sz="1050" dirty="0" smtClean="0"/>
              <a:t> </a:t>
            </a:r>
            <a:endParaRPr lang="pt-BR" sz="1050" b="1" dirty="0">
              <a:solidFill>
                <a:srgbClr val="000000"/>
              </a:solidFill>
            </a:endParaRPr>
          </a:p>
        </p:txBody>
      </p:sp>
      <p:graphicFrame>
        <p:nvGraphicFramePr>
          <p:cNvPr id="4" name="Tabela 3"/>
          <p:cNvGraphicFramePr>
            <a:graphicFrameLocks noGrp="1"/>
          </p:cNvGraphicFramePr>
          <p:nvPr>
            <p:extLst>
              <p:ext uri="{D42A27DB-BD31-4B8C-83A1-F6EECF244321}">
                <p14:modId xmlns:p14="http://schemas.microsoft.com/office/powerpoint/2010/main" val="1745042702"/>
              </p:ext>
            </p:extLst>
          </p:nvPr>
        </p:nvGraphicFramePr>
        <p:xfrm>
          <a:off x="71437" y="285728"/>
          <a:ext cx="9001157" cy="6400194"/>
        </p:xfrm>
        <a:graphic>
          <a:graphicData uri="http://schemas.openxmlformats.org/drawingml/2006/table">
            <a:tbl>
              <a:tblPr/>
              <a:tblGrid>
                <a:gridCol w="571473"/>
                <a:gridCol w="285752"/>
                <a:gridCol w="7708392"/>
                <a:gridCol w="435540"/>
              </a:tblGrid>
              <a:tr h="106978">
                <a:tc gridSpan="4">
                  <a:txBody>
                    <a:bodyPr/>
                    <a:lstStyle/>
                    <a:p>
                      <a:pPr algn="ctr" fontAlgn="ctr"/>
                      <a:r>
                        <a:rPr lang="pt-BR" sz="1000" b="1" i="0" u="none" strike="noStrike" dirty="0">
                          <a:solidFill>
                            <a:srgbClr val="000000"/>
                          </a:solidFill>
                          <a:latin typeface="Calibri"/>
                        </a:rPr>
                        <a:t>Indicador 18 - Cobertura de acompanhamento das </a:t>
                      </a:r>
                      <a:r>
                        <a:rPr lang="pt-BR" sz="1000" b="1" i="0" u="none" strike="noStrike" dirty="0" err="1">
                          <a:solidFill>
                            <a:srgbClr val="000000"/>
                          </a:solidFill>
                          <a:latin typeface="Calibri"/>
                        </a:rPr>
                        <a:t>condicionalidades</a:t>
                      </a:r>
                      <a:r>
                        <a:rPr lang="pt-BR" sz="1000" b="1" i="0" u="none" strike="noStrike" dirty="0">
                          <a:solidFill>
                            <a:srgbClr val="000000"/>
                          </a:solidFill>
                          <a:latin typeface="Calibri"/>
                        </a:rPr>
                        <a:t> de saúde do Programa Bolsa Família</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206373">
                <a:tc rowSpan="6">
                  <a:txBody>
                    <a:bodyPr/>
                    <a:lstStyle/>
                    <a:p>
                      <a:pPr algn="ctr" fontAlgn="ctr"/>
                      <a:r>
                        <a:rPr lang="pt-BR" sz="800" b="1" i="0" u="none" strike="noStrike" dirty="0">
                          <a:solidFill>
                            <a:srgbClr val="000000"/>
                          </a:solidFill>
                          <a:latin typeface="Calibri"/>
                        </a:rPr>
                        <a:t> </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700" b="1" i="0" u="none" strike="noStrike" dirty="0">
                          <a:solidFill>
                            <a:srgbClr val="000000"/>
                          </a:solidFill>
                          <a:latin typeface="Calibri"/>
                        </a:rPr>
                        <a:t>Ord.</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800" b="1" i="0" u="none" strike="noStrike" dirty="0">
                          <a:solidFill>
                            <a:srgbClr val="000000"/>
                          </a:solidFill>
                          <a:latin typeface="Calibri"/>
                        </a:rPr>
                        <a:t>Ministério da </a:t>
                      </a:r>
                      <a:r>
                        <a:rPr lang="pt-BR" sz="800" b="1" i="0" u="none" strike="noStrike" dirty="0" smtClean="0">
                          <a:solidFill>
                            <a:srgbClr val="000000"/>
                          </a:solidFill>
                          <a:latin typeface="Calibri"/>
                        </a:rPr>
                        <a:t>Saúde</a:t>
                      </a:r>
                      <a:r>
                        <a:rPr lang="pt-BR" sz="800" b="1" i="0" u="none" strike="noStrike" baseline="0" dirty="0" smtClean="0">
                          <a:solidFill>
                            <a:srgbClr val="000000"/>
                          </a:solidFill>
                          <a:latin typeface="Calibri"/>
                        </a:rPr>
                        <a:t> - </a:t>
                      </a:r>
                      <a:r>
                        <a:rPr lang="pt-BR" sz="800" b="1" i="0" u="none" strike="noStrike" dirty="0" smtClean="0">
                          <a:solidFill>
                            <a:srgbClr val="000000"/>
                          </a:solidFill>
                          <a:latin typeface="Calibri"/>
                        </a:rPr>
                        <a:t>Atividades </a:t>
                      </a:r>
                      <a:r>
                        <a:rPr lang="pt-BR" sz="800" b="1" i="0" u="none" strike="noStrike" dirty="0">
                          <a:solidFill>
                            <a:srgbClr val="000000"/>
                          </a:solidFill>
                          <a:latin typeface="Calibri"/>
                        </a:rPr>
                        <a:t>Estratégicas                                                   </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06978">
                <a:tc vMerge="1">
                  <a:txBody>
                    <a:bodyPr/>
                    <a:lstStyle/>
                    <a:p>
                      <a:endParaRPr lang="pt-BR"/>
                    </a:p>
                  </a:txBody>
                  <a:tcPr/>
                </a:tc>
                <a:tc>
                  <a:txBody>
                    <a:bodyPr/>
                    <a:lstStyle/>
                    <a:p>
                      <a:pPr algn="ctr" fontAlgn="ctr"/>
                      <a:r>
                        <a:rPr lang="pt-BR" sz="700" b="0" i="0" u="none" strike="noStrike" dirty="0">
                          <a:solidFill>
                            <a:srgbClr val="000000"/>
                          </a:solidFill>
                          <a:latin typeface="Calibri"/>
                        </a:rPr>
                        <a:t>1</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Calibri"/>
                        </a:rPr>
                        <a:t>Capacitar para implementação do Programa na Saúde</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06978">
                <a:tc vMerge="1">
                  <a:txBody>
                    <a:bodyPr/>
                    <a:lstStyle/>
                    <a:p>
                      <a:endParaRPr lang="pt-BR"/>
                    </a:p>
                  </a:txBody>
                  <a:tcPr/>
                </a:tc>
                <a:tc>
                  <a:txBody>
                    <a:bodyPr/>
                    <a:lstStyle/>
                    <a:p>
                      <a:pPr algn="ctr" fontAlgn="ctr"/>
                      <a:r>
                        <a:rPr lang="pt-BR" sz="700" b="0" i="0" u="none" strike="noStrike" dirty="0">
                          <a:solidFill>
                            <a:srgbClr val="000000"/>
                          </a:solidFill>
                          <a:latin typeface="Calibri"/>
                        </a:rPr>
                        <a:t>2</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Calibri"/>
                        </a:rPr>
                        <a:t>Capacitar para uso dos Sistema PBF na Saúde</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06978">
                <a:tc vMerge="1">
                  <a:txBody>
                    <a:bodyPr/>
                    <a:lstStyle/>
                    <a:p>
                      <a:endParaRPr lang="pt-BR"/>
                    </a:p>
                  </a:txBody>
                  <a:tcPr/>
                </a:tc>
                <a:tc>
                  <a:txBody>
                    <a:bodyPr/>
                    <a:lstStyle/>
                    <a:p>
                      <a:pPr algn="ctr" fontAlgn="ctr"/>
                      <a:r>
                        <a:rPr lang="pt-BR" sz="700" b="0" i="0" u="none" strike="noStrike" dirty="0">
                          <a:solidFill>
                            <a:srgbClr val="000000"/>
                          </a:solidFill>
                          <a:latin typeface="Calibri"/>
                        </a:rPr>
                        <a:t>3</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Calibri"/>
                        </a:rPr>
                        <a:t>Disponibilizar as bases de dados do Programa semestralmente.</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06978">
                <a:tc vMerge="1">
                  <a:txBody>
                    <a:bodyPr/>
                    <a:lstStyle/>
                    <a:p>
                      <a:endParaRPr lang="pt-BR"/>
                    </a:p>
                  </a:txBody>
                  <a:tcPr/>
                </a:tc>
                <a:tc>
                  <a:txBody>
                    <a:bodyPr/>
                    <a:lstStyle/>
                    <a:p>
                      <a:pPr algn="ctr" fontAlgn="ctr"/>
                      <a:r>
                        <a:rPr lang="pt-BR" sz="700" b="0" i="0" u="none" strike="noStrike" dirty="0">
                          <a:solidFill>
                            <a:srgbClr val="000000"/>
                          </a:solidFill>
                          <a:latin typeface="Calibri"/>
                        </a:rPr>
                        <a:t>4</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Calibri"/>
                        </a:rPr>
                        <a:t>Informar sobre atualizações nas condutas e no sistema.</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06978">
                <a:tc vMerge="1">
                  <a:txBody>
                    <a:bodyPr/>
                    <a:lstStyle/>
                    <a:p>
                      <a:endParaRPr lang="pt-BR"/>
                    </a:p>
                  </a:txBody>
                  <a:tcPr/>
                </a:tc>
                <a:tc>
                  <a:txBody>
                    <a:bodyPr/>
                    <a:lstStyle/>
                    <a:p>
                      <a:pPr algn="ctr" fontAlgn="ctr"/>
                      <a:r>
                        <a:rPr lang="pt-BR" sz="700" b="0" i="0" u="none" strike="noStrike">
                          <a:solidFill>
                            <a:srgbClr val="000000"/>
                          </a:solidFill>
                          <a:latin typeface="Calibri"/>
                        </a:rPr>
                        <a:t>5</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Calibri"/>
                        </a:rPr>
                        <a:t>Monitorar os resultados do acompanhamento das </a:t>
                      </a:r>
                      <a:r>
                        <a:rPr lang="pt-BR" sz="800" b="0" i="0" u="none" strike="noStrike" dirty="0" err="1">
                          <a:solidFill>
                            <a:srgbClr val="000000"/>
                          </a:solidFill>
                          <a:latin typeface="Calibri"/>
                        </a:rPr>
                        <a:t>condicionalidades</a:t>
                      </a:r>
                      <a:r>
                        <a:rPr lang="pt-BR" sz="800" b="0" i="0" u="none" strike="noStrike" dirty="0">
                          <a:solidFill>
                            <a:srgbClr val="000000"/>
                          </a:solidFill>
                          <a:latin typeface="Calibri"/>
                        </a:rPr>
                        <a:t>.</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06373">
                <a:tc rowSpan="10">
                  <a:txBody>
                    <a:bodyPr/>
                    <a:lstStyle/>
                    <a:p>
                      <a:pPr algn="ctr" fontAlgn="ctr"/>
                      <a:r>
                        <a:rPr lang="pt-BR" sz="800" b="1" i="0" u="none" strike="noStrike">
                          <a:solidFill>
                            <a:srgbClr val="000000"/>
                          </a:solidFill>
                          <a:latin typeface="Calibri"/>
                        </a:rPr>
                        <a:t> </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700" b="1" i="0" u="none" strike="noStrike" dirty="0">
                          <a:solidFill>
                            <a:srgbClr val="000000"/>
                          </a:solidFill>
                          <a:latin typeface="Calibri"/>
                        </a:rPr>
                        <a:t>Ord.</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800" b="1" i="0" u="none" strike="noStrike" dirty="0">
                          <a:solidFill>
                            <a:srgbClr val="000000"/>
                          </a:solidFill>
                          <a:latin typeface="Calibri"/>
                        </a:rPr>
                        <a:t>Secretaria Estadual de </a:t>
                      </a:r>
                      <a:r>
                        <a:rPr lang="pt-BR" sz="800" b="1" i="0" u="none" strike="noStrike" dirty="0" smtClean="0">
                          <a:solidFill>
                            <a:srgbClr val="000000"/>
                          </a:solidFill>
                          <a:latin typeface="Calibri"/>
                        </a:rPr>
                        <a:t>Saúde</a:t>
                      </a:r>
                      <a:r>
                        <a:rPr lang="pt-BR" sz="800" b="1" i="0" u="none" strike="noStrike" baseline="0" dirty="0" smtClean="0">
                          <a:solidFill>
                            <a:srgbClr val="000000"/>
                          </a:solidFill>
                          <a:latin typeface="Calibri"/>
                        </a:rPr>
                        <a:t> - </a:t>
                      </a:r>
                      <a:r>
                        <a:rPr lang="pt-BR" sz="800" b="1" i="0" u="none" strike="noStrike" dirty="0" smtClean="0">
                          <a:solidFill>
                            <a:srgbClr val="000000"/>
                          </a:solidFill>
                          <a:latin typeface="Calibri"/>
                        </a:rPr>
                        <a:t>Atividades </a:t>
                      </a:r>
                      <a:r>
                        <a:rPr lang="pt-BR" sz="800" b="1" i="0" u="none" strike="noStrike" dirty="0">
                          <a:solidFill>
                            <a:srgbClr val="000000"/>
                          </a:solidFill>
                          <a:latin typeface="Calibri"/>
                        </a:rPr>
                        <a:t>Estratégicas                                                  </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06978">
                <a:tc vMerge="1">
                  <a:txBody>
                    <a:bodyPr/>
                    <a:lstStyle/>
                    <a:p>
                      <a:endParaRPr lang="pt-BR"/>
                    </a:p>
                  </a:txBody>
                  <a:tcPr/>
                </a:tc>
                <a:tc>
                  <a:txBody>
                    <a:bodyPr/>
                    <a:lstStyle/>
                    <a:p>
                      <a:pPr algn="ctr" fontAlgn="ctr"/>
                      <a:r>
                        <a:rPr lang="pt-BR" sz="700" b="0" i="0" u="none" strike="noStrike" dirty="0">
                          <a:solidFill>
                            <a:srgbClr val="000000"/>
                          </a:solidFill>
                          <a:latin typeface="Calibri"/>
                        </a:rPr>
                        <a:t>1</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Calibri"/>
                        </a:rPr>
                        <a:t>Fomentar junto aos municípios a avaliação das condicionalidades da população beneficiária do Programa Bolsa Família</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06978">
                <a:tc vMerge="1">
                  <a:txBody>
                    <a:bodyPr/>
                    <a:lstStyle/>
                    <a:p>
                      <a:endParaRPr lang="pt-BR"/>
                    </a:p>
                  </a:txBody>
                  <a:tcPr/>
                </a:tc>
                <a:tc>
                  <a:txBody>
                    <a:bodyPr/>
                    <a:lstStyle/>
                    <a:p>
                      <a:pPr algn="ctr" fontAlgn="ctr"/>
                      <a:r>
                        <a:rPr lang="pt-BR" sz="700" b="0" i="0" u="none" strike="noStrike" dirty="0">
                          <a:solidFill>
                            <a:srgbClr val="000000"/>
                          </a:solidFill>
                          <a:latin typeface="Calibri"/>
                        </a:rPr>
                        <a:t>2</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Calibri"/>
                        </a:rPr>
                        <a:t>Realizar cooperação </a:t>
                      </a:r>
                      <a:r>
                        <a:rPr lang="pt-BR" sz="800" b="0" i="0" u="none" strike="noStrike" dirty="0" err="1">
                          <a:solidFill>
                            <a:srgbClr val="000000"/>
                          </a:solidFill>
                          <a:latin typeface="Calibri"/>
                        </a:rPr>
                        <a:t>intersetorial</a:t>
                      </a:r>
                      <a:r>
                        <a:rPr lang="pt-BR" sz="800" b="0" i="0" u="none" strike="noStrike" dirty="0">
                          <a:solidFill>
                            <a:srgbClr val="000000"/>
                          </a:solidFill>
                          <a:latin typeface="Calibri"/>
                        </a:rPr>
                        <a:t> para o Programa Bolsa Família em parceria com a SETAS  e SEDUC para melhor operacionalização do programa.</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06978">
                <a:tc vMerge="1">
                  <a:txBody>
                    <a:bodyPr/>
                    <a:lstStyle/>
                    <a:p>
                      <a:endParaRPr lang="pt-BR"/>
                    </a:p>
                  </a:txBody>
                  <a:tcPr/>
                </a:tc>
                <a:tc>
                  <a:txBody>
                    <a:bodyPr/>
                    <a:lstStyle/>
                    <a:p>
                      <a:pPr algn="ctr" fontAlgn="ctr"/>
                      <a:r>
                        <a:rPr lang="pt-BR" sz="700" b="0" i="0" u="none" strike="noStrike">
                          <a:solidFill>
                            <a:srgbClr val="000000"/>
                          </a:solidFill>
                          <a:latin typeface="Calibri"/>
                        </a:rPr>
                        <a:t>3</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Calibri"/>
                        </a:rPr>
                        <a:t>Assessorar aos municípios quanto à alimentação regular do sistema na plataforma </a:t>
                      </a:r>
                      <a:r>
                        <a:rPr lang="pt-BR" sz="800" b="0" i="0" u="none" strike="noStrike" dirty="0" err="1">
                          <a:solidFill>
                            <a:srgbClr val="000000"/>
                          </a:solidFill>
                          <a:latin typeface="Calibri"/>
                        </a:rPr>
                        <a:t>e-gestor</a:t>
                      </a:r>
                      <a:endParaRPr lang="pt-BR" sz="800" b="0" i="0" u="none" strike="noStrike" dirty="0">
                        <a:solidFill>
                          <a:srgbClr val="000000"/>
                        </a:solidFill>
                        <a:latin typeface="Calibri"/>
                      </a:endParaRP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06978">
                <a:tc vMerge="1">
                  <a:txBody>
                    <a:bodyPr/>
                    <a:lstStyle/>
                    <a:p>
                      <a:endParaRPr lang="pt-BR"/>
                    </a:p>
                  </a:txBody>
                  <a:tcPr/>
                </a:tc>
                <a:tc>
                  <a:txBody>
                    <a:bodyPr/>
                    <a:lstStyle/>
                    <a:p>
                      <a:pPr algn="ctr" fontAlgn="ctr"/>
                      <a:r>
                        <a:rPr lang="pt-BR" sz="700" b="0" i="0" u="none" strike="noStrike" dirty="0">
                          <a:solidFill>
                            <a:srgbClr val="000000"/>
                          </a:solidFill>
                          <a:latin typeface="Calibri"/>
                        </a:rPr>
                        <a:t>4</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Calibri"/>
                        </a:rPr>
                        <a:t>Participar do Encontro Nacional de Coordenadores do programa</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06978">
                <a:tc vMerge="1">
                  <a:txBody>
                    <a:bodyPr/>
                    <a:lstStyle/>
                    <a:p>
                      <a:endParaRPr lang="pt-BR"/>
                    </a:p>
                  </a:txBody>
                  <a:tcPr/>
                </a:tc>
                <a:tc>
                  <a:txBody>
                    <a:bodyPr/>
                    <a:lstStyle/>
                    <a:p>
                      <a:pPr algn="ctr" fontAlgn="ctr"/>
                      <a:r>
                        <a:rPr lang="pt-BR" sz="700" b="0" i="0" u="none" strike="noStrike" dirty="0">
                          <a:solidFill>
                            <a:srgbClr val="000000"/>
                          </a:solidFill>
                          <a:latin typeface="Calibri"/>
                        </a:rPr>
                        <a:t>5</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Calibri"/>
                        </a:rPr>
                        <a:t>Realizar planejamento anual </a:t>
                      </a:r>
                      <a:r>
                        <a:rPr lang="pt-BR" sz="800" b="0" i="0" u="none" strike="noStrike" dirty="0" err="1">
                          <a:solidFill>
                            <a:srgbClr val="000000"/>
                          </a:solidFill>
                          <a:latin typeface="Calibri"/>
                        </a:rPr>
                        <a:t>intersetorial</a:t>
                      </a:r>
                      <a:r>
                        <a:rPr lang="pt-BR" sz="800" b="0" i="0" u="none" strike="noStrike" dirty="0">
                          <a:solidFill>
                            <a:srgbClr val="000000"/>
                          </a:solidFill>
                          <a:latin typeface="Calibri"/>
                        </a:rPr>
                        <a:t> das ações do programa.</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06978">
                <a:tc vMerge="1">
                  <a:txBody>
                    <a:bodyPr/>
                    <a:lstStyle/>
                    <a:p>
                      <a:endParaRPr lang="pt-BR"/>
                    </a:p>
                  </a:txBody>
                  <a:tcPr/>
                </a:tc>
                <a:tc>
                  <a:txBody>
                    <a:bodyPr/>
                    <a:lstStyle/>
                    <a:p>
                      <a:pPr algn="ctr" fontAlgn="ctr"/>
                      <a:r>
                        <a:rPr lang="pt-BR" sz="700" b="0" i="0" u="none" strike="noStrike" dirty="0">
                          <a:solidFill>
                            <a:srgbClr val="000000"/>
                          </a:solidFill>
                          <a:latin typeface="Calibri"/>
                        </a:rPr>
                        <a:t>6</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Calibri"/>
                        </a:rPr>
                        <a:t>Realizar monitoramento </a:t>
                      </a:r>
                      <a:r>
                        <a:rPr lang="pt-BR" sz="800" b="0" i="0" u="none" strike="noStrike" dirty="0" err="1">
                          <a:solidFill>
                            <a:srgbClr val="000000"/>
                          </a:solidFill>
                          <a:latin typeface="Calibri"/>
                        </a:rPr>
                        <a:t>intersetorial</a:t>
                      </a:r>
                      <a:r>
                        <a:rPr lang="pt-BR" sz="800" b="0" i="0" u="none" strike="noStrike" dirty="0">
                          <a:solidFill>
                            <a:srgbClr val="000000"/>
                          </a:solidFill>
                          <a:latin typeface="Calibri"/>
                        </a:rPr>
                        <a:t> do Programa Bolsa </a:t>
                      </a:r>
                      <a:r>
                        <a:rPr lang="pt-BR" sz="800" b="0" i="0" u="none" strike="noStrike" dirty="0" smtClean="0">
                          <a:solidFill>
                            <a:srgbClr val="000000"/>
                          </a:solidFill>
                          <a:latin typeface="Calibri"/>
                        </a:rPr>
                        <a:t>Família </a:t>
                      </a:r>
                      <a:r>
                        <a:rPr lang="pt-BR" sz="800" b="0" i="0" u="none" strike="noStrike" dirty="0">
                          <a:solidFill>
                            <a:srgbClr val="000000"/>
                          </a:solidFill>
                          <a:latin typeface="Calibri"/>
                        </a:rPr>
                        <a:t>e informar os resultados nas reuniões da Comissão </a:t>
                      </a:r>
                      <a:r>
                        <a:rPr lang="pt-BR" sz="800" b="0" i="0" u="none" strike="noStrike" dirty="0" err="1">
                          <a:solidFill>
                            <a:srgbClr val="000000"/>
                          </a:solidFill>
                          <a:latin typeface="Calibri"/>
                        </a:rPr>
                        <a:t>Intergestora</a:t>
                      </a:r>
                      <a:r>
                        <a:rPr lang="pt-BR" sz="800" b="0" i="0" u="none" strike="noStrike" dirty="0">
                          <a:solidFill>
                            <a:srgbClr val="000000"/>
                          </a:solidFill>
                          <a:latin typeface="Calibri"/>
                        </a:rPr>
                        <a:t> Regional.</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06978">
                <a:tc vMerge="1">
                  <a:txBody>
                    <a:bodyPr/>
                    <a:lstStyle/>
                    <a:p>
                      <a:endParaRPr lang="pt-BR"/>
                    </a:p>
                  </a:txBody>
                  <a:tcPr/>
                </a:tc>
                <a:tc>
                  <a:txBody>
                    <a:bodyPr/>
                    <a:lstStyle/>
                    <a:p>
                      <a:pPr algn="ctr" fontAlgn="ctr"/>
                      <a:r>
                        <a:rPr lang="pt-BR" sz="700" b="0" i="0" u="none" strike="noStrike" dirty="0">
                          <a:solidFill>
                            <a:srgbClr val="000000"/>
                          </a:solidFill>
                          <a:latin typeface="Calibri"/>
                        </a:rPr>
                        <a:t>7</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Calibri"/>
                        </a:rPr>
                        <a:t>Manter a articulação intra e </a:t>
                      </a:r>
                      <a:r>
                        <a:rPr lang="pt-BR" sz="800" b="0" i="0" u="none" strike="noStrike" dirty="0" err="1">
                          <a:solidFill>
                            <a:srgbClr val="000000"/>
                          </a:solidFill>
                          <a:latin typeface="Calibri"/>
                        </a:rPr>
                        <a:t>intersetorial</a:t>
                      </a:r>
                      <a:r>
                        <a:rPr lang="pt-BR" sz="800" b="0" i="0" u="none" strike="noStrike" dirty="0">
                          <a:solidFill>
                            <a:srgbClr val="000000"/>
                          </a:solidFill>
                          <a:latin typeface="Calibri"/>
                        </a:rPr>
                        <a:t> para o acompanhamento das </a:t>
                      </a:r>
                      <a:r>
                        <a:rPr lang="pt-BR" sz="800" b="0" i="0" u="none" strike="noStrike" dirty="0" err="1">
                          <a:solidFill>
                            <a:srgbClr val="000000"/>
                          </a:solidFill>
                          <a:latin typeface="Calibri"/>
                        </a:rPr>
                        <a:t>condicionalidades</a:t>
                      </a:r>
                      <a:r>
                        <a:rPr lang="pt-BR" sz="800" b="0" i="0" u="none" strike="noStrike" dirty="0">
                          <a:solidFill>
                            <a:srgbClr val="000000"/>
                          </a:solidFill>
                          <a:latin typeface="Calibri"/>
                        </a:rPr>
                        <a:t> de saúde do PBF</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06978">
                <a:tc vMerge="1">
                  <a:txBody>
                    <a:bodyPr/>
                    <a:lstStyle/>
                    <a:p>
                      <a:endParaRPr lang="pt-BR"/>
                    </a:p>
                  </a:txBody>
                  <a:tcPr/>
                </a:tc>
                <a:tc>
                  <a:txBody>
                    <a:bodyPr/>
                    <a:lstStyle/>
                    <a:p>
                      <a:pPr algn="ctr" fontAlgn="ctr"/>
                      <a:r>
                        <a:rPr lang="pt-BR" sz="700" b="0" i="0" u="none" strike="noStrike" dirty="0">
                          <a:solidFill>
                            <a:srgbClr val="000000"/>
                          </a:solidFill>
                          <a:latin typeface="Calibri"/>
                        </a:rPr>
                        <a:t>8</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Calibri"/>
                        </a:rPr>
                        <a:t>Cooperação técnica </a:t>
                      </a:r>
                      <a:r>
                        <a:rPr lang="pt-BR" sz="800" b="0" i="0" u="none" strike="noStrike" dirty="0" err="1">
                          <a:solidFill>
                            <a:srgbClr val="000000"/>
                          </a:solidFill>
                          <a:latin typeface="Calibri"/>
                        </a:rPr>
                        <a:t>intersetorial</a:t>
                      </a:r>
                      <a:r>
                        <a:rPr lang="pt-BR" sz="800" b="0" i="0" u="none" strike="noStrike" dirty="0">
                          <a:solidFill>
                            <a:srgbClr val="000000"/>
                          </a:solidFill>
                          <a:latin typeface="Calibri"/>
                        </a:rPr>
                        <a:t> in loco nos </a:t>
                      </a:r>
                      <a:r>
                        <a:rPr lang="pt-BR" sz="800" b="0" i="0" u="none" strike="noStrike" dirty="0" smtClean="0">
                          <a:solidFill>
                            <a:srgbClr val="000000"/>
                          </a:solidFill>
                          <a:latin typeface="Calibri"/>
                        </a:rPr>
                        <a:t>municípios </a:t>
                      </a:r>
                      <a:r>
                        <a:rPr lang="pt-BR" sz="800" b="0" i="0" u="none" strike="noStrike" dirty="0">
                          <a:solidFill>
                            <a:srgbClr val="000000"/>
                          </a:solidFill>
                          <a:latin typeface="Calibri"/>
                        </a:rPr>
                        <a:t>prioritários.</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06978">
                <a:tc vMerge="1">
                  <a:txBody>
                    <a:bodyPr/>
                    <a:lstStyle/>
                    <a:p>
                      <a:endParaRPr lang="pt-BR"/>
                    </a:p>
                  </a:txBody>
                  <a:tcPr/>
                </a:tc>
                <a:tc>
                  <a:txBody>
                    <a:bodyPr/>
                    <a:lstStyle/>
                    <a:p>
                      <a:pPr algn="ctr" fontAlgn="ctr"/>
                      <a:r>
                        <a:rPr lang="pt-BR" sz="700" b="0" i="0" u="none" strike="noStrike" dirty="0">
                          <a:solidFill>
                            <a:srgbClr val="000000"/>
                          </a:solidFill>
                          <a:latin typeface="Calibri"/>
                        </a:rPr>
                        <a:t>9</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800" b="0" i="0" u="none" strike="noStrike" dirty="0">
                          <a:solidFill>
                            <a:srgbClr val="000000"/>
                          </a:solidFill>
                          <a:latin typeface="Calibri"/>
                        </a:rPr>
                        <a:t>Participar das reuniões mensais da Coordenação </a:t>
                      </a:r>
                      <a:r>
                        <a:rPr lang="pt-BR" sz="800" b="0" i="0" u="none" strike="noStrike" dirty="0" err="1">
                          <a:solidFill>
                            <a:srgbClr val="000000"/>
                          </a:solidFill>
                          <a:latin typeface="Calibri"/>
                        </a:rPr>
                        <a:t>intersetorial</a:t>
                      </a:r>
                      <a:r>
                        <a:rPr lang="pt-BR" sz="800" b="0" i="0" u="none" strike="noStrike" dirty="0">
                          <a:solidFill>
                            <a:srgbClr val="000000"/>
                          </a:solidFill>
                          <a:latin typeface="Calibri"/>
                        </a:rPr>
                        <a:t>.</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320933">
                <a:tc>
                  <a:txBody>
                    <a:bodyPr/>
                    <a:lstStyle/>
                    <a:p>
                      <a:pPr algn="ctr" fontAlgn="ctr"/>
                      <a:r>
                        <a:rPr lang="pt-BR" sz="800" b="1" i="0" u="none" strike="noStrike" dirty="0">
                          <a:solidFill>
                            <a:srgbClr val="000000"/>
                          </a:solidFill>
                          <a:latin typeface="Calibri"/>
                        </a:rPr>
                        <a:t>AÇÃO NA PAS (MUNCÍPIO) </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700" b="1" i="0" u="none" strike="noStrike" dirty="0">
                          <a:solidFill>
                            <a:srgbClr val="000000"/>
                          </a:solidFill>
                          <a:latin typeface="Calibri"/>
                        </a:rPr>
                        <a:t>Ord.</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800" b="1" i="0" u="none" strike="noStrike" dirty="0" smtClean="0">
                          <a:solidFill>
                            <a:srgbClr val="000000"/>
                          </a:solidFill>
                          <a:latin typeface="+mn-lt"/>
                        </a:rPr>
                        <a:t>ATIVIDADES ESTRATÉGICAS SUGERIDAS PELA ÁREA TÉCNICA DA SES  AOS MUNICÍPIOS                </a:t>
                      </a:r>
                    </a:p>
                    <a:p>
                      <a:pPr algn="ctr" fontAlgn="ctr"/>
                      <a:endParaRPr lang="pt-BR" sz="800" b="1" i="0" u="none" strike="noStrike" dirty="0">
                        <a:solidFill>
                          <a:srgbClr val="000000"/>
                        </a:solidFill>
                        <a:latin typeface="Calibri"/>
                      </a:endParaRP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800" b="1" i="0" u="none" strike="noStrike" dirty="0">
                          <a:solidFill>
                            <a:srgbClr val="000000"/>
                          </a:solidFill>
                          <a:latin typeface="Calibri"/>
                        </a:rPr>
                        <a:t>(Marque com X as selecionadas)</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299537">
                <a:tc rowSpan="12">
                  <a:txBody>
                    <a:bodyPr/>
                    <a:lstStyle/>
                    <a:p>
                      <a:pPr algn="ctr" fontAlgn="ctr"/>
                      <a:r>
                        <a:rPr lang="pt-BR" sz="1000" b="0" i="0" u="none" strike="noStrike" dirty="0">
                          <a:solidFill>
                            <a:srgbClr val="000000"/>
                          </a:solidFill>
                          <a:latin typeface="Calibri"/>
                        </a:rPr>
                        <a:t>A</a:t>
                      </a:r>
                      <a:r>
                        <a:rPr lang="pt-BR" sz="800" b="0" i="0" u="none" strike="noStrike" dirty="0">
                          <a:solidFill>
                            <a:srgbClr val="000000"/>
                          </a:solidFill>
                          <a:latin typeface="Calibri"/>
                        </a:rPr>
                        <a:t>TENÇÃO -este campo será preenchido pelos </a:t>
                      </a:r>
                      <a:r>
                        <a:rPr lang="pt-BR" sz="800" b="0" i="0" u="none" strike="noStrike" dirty="0" smtClean="0">
                          <a:solidFill>
                            <a:srgbClr val="000000"/>
                          </a:solidFill>
                          <a:latin typeface="Calibri"/>
                        </a:rPr>
                        <a:t>municípios </a:t>
                      </a:r>
                      <a:r>
                        <a:rPr lang="pt-BR" sz="800" b="0" i="0" u="none" strike="noStrike" dirty="0">
                          <a:solidFill>
                            <a:srgbClr val="000000"/>
                          </a:solidFill>
                          <a:latin typeface="Calibri"/>
                        </a:rPr>
                        <a:t>conforme ação definida na PAS</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700" b="0" i="0" u="none" strike="noStrike" dirty="0">
                          <a:solidFill>
                            <a:srgbClr val="0000CC"/>
                          </a:solidFill>
                          <a:latin typeface="Calibri"/>
                        </a:rPr>
                        <a:t>1</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Calibri"/>
                        </a:rPr>
                        <a:t>A Equipe de saúde local, responsável pela Atenção Básica à Saúde, firmemente apoiada pela estratégia Saúde da Família e pelo Programa de Agentes Comunitários de Saúde, deve conhecer os beneficiários na comunidade em que atua e promover um acompanhamento que vise à promoção da saúde;</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pt-BR" sz="1000" b="0" i="0" u="none" strike="noStrike" dirty="0">
                          <a:solidFill>
                            <a:srgbClr val="000000"/>
                          </a:solidFill>
                          <a:latin typeface="Calibri"/>
                        </a:rPr>
                        <a:t> </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8606">
                <a:tc vMerge="1">
                  <a:txBody>
                    <a:bodyPr/>
                    <a:lstStyle/>
                    <a:p>
                      <a:endParaRPr lang="pt-BR"/>
                    </a:p>
                  </a:txBody>
                  <a:tcPr/>
                </a:tc>
                <a:tc>
                  <a:txBody>
                    <a:bodyPr/>
                    <a:lstStyle/>
                    <a:p>
                      <a:pPr algn="ctr" fontAlgn="ctr"/>
                      <a:r>
                        <a:rPr lang="pt-BR" sz="700" b="0" i="0" u="none" strike="noStrike" dirty="0">
                          <a:solidFill>
                            <a:srgbClr val="0000CC"/>
                          </a:solidFill>
                          <a:latin typeface="Calibri"/>
                        </a:rPr>
                        <a:t>2</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Calibri"/>
                        </a:rPr>
                        <a:t>Participar da Coordenação </a:t>
                      </a:r>
                      <a:r>
                        <a:rPr lang="pt-BR" sz="900" b="0" i="0" u="none" strike="noStrike" dirty="0" err="1">
                          <a:solidFill>
                            <a:srgbClr val="0000CC"/>
                          </a:solidFill>
                          <a:latin typeface="Calibri"/>
                        </a:rPr>
                        <a:t>Intersetorial</a:t>
                      </a:r>
                      <a:r>
                        <a:rPr lang="pt-BR" sz="900" b="0" i="0" u="none" strike="noStrike" dirty="0">
                          <a:solidFill>
                            <a:srgbClr val="0000CC"/>
                          </a:solidFill>
                          <a:latin typeface="Calibri"/>
                        </a:rPr>
                        <a:t> </a:t>
                      </a:r>
                      <a:r>
                        <a:rPr lang="pt-BR" sz="900" b="0" i="0" u="none" strike="noStrike" dirty="0" smtClean="0">
                          <a:solidFill>
                            <a:srgbClr val="0000CC"/>
                          </a:solidFill>
                          <a:latin typeface="Calibri"/>
                        </a:rPr>
                        <a:t> Municipal </a:t>
                      </a:r>
                      <a:r>
                        <a:rPr lang="pt-BR" sz="900" b="0" i="0" u="none" strike="noStrike" dirty="0">
                          <a:solidFill>
                            <a:srgbClr val="0000CC"/>
                          </a:solidFill>
                          <a:latin typeface="Calibri"/>
                        </a:rPr>
                        <a:t>do Programa Bolsa Família, prevista no Art. 14 do Decreto nº 5.209, de 2004;</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pt-BR" sz="1000" b="0" i="0" u="none" strike="noStrike">
                          <a:solidFill>
                            <a:srgbClr val="000000"/>
                          </a:solidFill>
                          <a:latin typeface="Calibri"/>
                        </a:rPr>
                        <a:t> </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3630">
                <a:tc vMerge="1">
                  <a:txBody>
                    <a:bodyPr/>
                    <a:lstStyle/>
                    <a:p>
                      <a:endParaRPr lang="pt-BR"/>
                    </a:p>
                  </a:txBody>
                  <a:tcPr/>
                </a:tc>
                <a:tc>
                  <a:txBody>
                    <a:bodyPr/>
                    <a:lstStyle/>
                    <a:p>
                      <a:pPr algn="ctr" fontAlgn="ctr"/>
                      <a:r>
                        <a:rPr lang="pt-BR" sz="700" b="0" i="0" u="none" strike="noStrike" dirty="0">
                          <a:solidFill>
                            <a:srgbClr val="0000CC"/>
                          </a:solidFill>
                          <a:latin typeface="Calibri"/>
                        </a:rPr>
                        <a:t>3</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Calibri"/>
                        </a:rPr>
                        <a:t>Elaborar e promover atividades em parceria com a Coordenação Municipal, principalmente Secretaria de Assistência Social e Educação, com objetivo de otimizar o acompanhamento;</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pt-BR" sz="1000" b="0" i="0" u="none" strike="noStrike">
                          <a:solidFill>
                            <a:srgbClr val="000000"/>
                          </a:solidFill>
                          <a:latin typeface="Calibri"/>
                        </a:rPr>
                        <a:t> </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7770">
                <a:tc vMerge="1">
                  <a:txBody>
                    <a:bodyPr/>
                    <a:lstStyle/>
                    <a:p>
                      <a:endParaRPr lang="pt-BR"/>
                    </a:p>
                  </a:txBody>
                  <a:tcPr/>
                </a:tc>
                <a:tc>
                  <a:txBody>
                    <a:bodyPr/>
                    <a:lstStyle/>
                    <a:p>
                      <a:pPr algn="ctr" fontAlgn="ctr"/>
                      <a:r>
                        <a:rPr lang="pt-BR" sz="700" b="0" i="0" u="none" strike="noStrike" dirty="0">
                          <a:solidFill>
                            <a:srgbClr val="0000CC"/>
                          </a:solidFill>
                          <a:latin typeface="Calibri"/>
                        </a:rPr>
                        <a:t>4</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Calibri"/>
                        </a:rPr>
                        <a:t>O Gestor Municipal deverá indicar um responsável técnico, da Área de Saúde, para coordenar o acompanhamento das famílias do Programa Bolsa Família, no âmbito da saúde e também participar da Coordenação </a:t>
                      </a:r>
                      <a:r>
                        <a:rPr lang="pt-BR" sz="900" b="0" i="0" u="none" strike="noStrike" dirty="0" err="1">
                          <a:solidFill>
                            <a:srgbClr val="0000CC"/>
                          </a:solidFill>
                          <a:latin typeface="Calibri"/>
                        </a:rPr>
                        <a:t>Intersetorial</a:t>
                      </a:r>
                      <a:r>
                        <a:rPr lang="pt-BR" sz="900" b="0" i="0" u="none" strike="noStrike" dirty="0">
                          <a:solidFill>
                            <a:srgbClr val="0000CC"/>
                          </a:solidFill>
                          <a:latin typeface="Calibri"/>
                        </a:rPr>
                        <a:t> </a:t>
                      </a:r>
                      <a:r>
                        <a:rPr lang="pt-BR" sz="900" b="0" i="0" u="none" strike="noStrike" dirty="0" smtClean="0">
                          <a:solidFill>
                            <a:srgbClr val="0000CC"/>
                          </a:solidFill>
                          <a:latin typeface="Calibri"/>
                        </a:rPr>
                        <a:t> Municipal </a:t>
                      </a:r>
                      <a:r>
                        <a:rPr lang="pt-BR" sz="900" b="0" i="0" u="none" strike="noStrike" dirty="0">
                          <a:solidFill>
                            <a:srgbClr val="0000CC"/>
                          </a:solidFill>
                          <a:latin typeface="Calibri"/>
                        </a:rPr>
                        <a:t>do Programa, sendo recomendado, preferencialmente, um nutricionista ou outro profissional da Atenção Básica de nível superior;</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pt-BR" sz="1000" b="0" i="0" u="none" strike="noStrike">
                          <a:solidFill>
                            <a:srgbClr val="000000"/>
                          </a:solidFill>
                          <a:latin typeface="Calibri"/>
                        </a:rPr>
                        <a:t> </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3630">
                <a:tc vMerge="1">
                  <a:txBody>
                    <a:bodyPr/>
                    <a:lstStyle/>
                    <a:p>
                      <a:endParaRPr lang="pt-BR"/>
                    </a:p>
                  </a:txBody>
                  <a:tcPr/>
                </a:tc>
                <a:tc>
                  <a:txBody>
                    <a:bodyPr/>
                    <a:lstStyle/>
                    <a:p>
                      <a:pPr algn="ctr" fontAlgn="ctr"/>
                      <a:r>
                        <a:rPr lang="pt-BR" sz="700" b="0" i="0" u="none" strike="noStrike" dirty="0">
                          <a:solidFill>
                            <a:srgbClr val="0000CC"/>
                          </a:solidFill>
                          <a:latin typeface="Calibri"/>
                        </a:rPr>
                        <a:t>5</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Calibri"/>
                        </a:rPr>
                        <a:t>Otimizar a coleta de dados dos beneficiários na rotina da Unidade de Saúde, realizando cruzamentos de dados entre o </a:t>
                      </a:r>
                      <a:r>
                        <a:rPr lang="pt-BR" sz="900" b="0" i="0" u="none" strike="noStrike" dirty="0" err="1">
                          <a:solidFill>
                            <a:srgbClr val="0000CC"/>
                          </a:solidFill>
                          <a:latin typeface="Calibri"/>
                        </a:rPr>
                        <a:t>Sisprenatal</a:t>
                      </a:r>
                      <a:r>
                        <a:rPr lang="pt-BR" sz="900" b="0" i="0" u="none" strike="noStrike" dirty="0">
                          <a:solidFill>
                            <a:srgbClr val="0000CC"/>
                          </a:solidFill>
                          <a:latin typeface="Calibri"/>
                        </a:rPr>
                        <a:t> e o Programa Bolsa Família para localizar possíveis gestantes com perfil de beneficiárias;</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pt-BR" sz="1000" b="0" i="0" u="none" strike="noStrike">
                          <a:solidFill>
                            <a:srgbClr val="000000"/>
                          </a:solidFill>
                          <a:latin typeface="Calibri"/>
                        </a:rPr>
                        <a:t> </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7770">
                <a:tc vMerge="1">
                  <a:txBody>
                    <a:bodyPr/>
                    <a:lstStyle/>
                    <a:p>
                      <a:endParaRPr lang="pt-BR"/>
                    </a:p>
                  </a:txBody>
                  <a:tcPr/>
                </a:tc>
                <a:tc>
                  <a:txBody>
                    <a:bodyPr/>
                    <a:lstStyle/>
                    <a:p>
                      <a:pPr algn="ctr" fontAlgn="ctr"/>
                      <a:r>
                        <a:rPr lang="pt-BR" sz="700" b="0" i="0" u="none" strike="noStrike" dirty="0">
                          <a:solidFill>
                            <a:srgbClr val="0000CC"/>
                          </a:solidFill>
                          <a:latin typeface="Calibri"/>
                        </a:rPr>
                        <a:t>6</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Calibri"/>
                        </a:rPr>
                        <a:t>Informar ao órgão municipal responsável pelo Cadastramento Único qualquer alteração identificada sobre os dados cadastrais das famílias beneficiadas pelo Programa Bolsa Família, afim de que possíveis erros de localização das famílias beneficiárias possam ser sanados e para que mantenham o cadastro único municipal atualizado;</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pt-BR" sz="1000" b="0" i="0" u="none" strike="noStrike">
                          <a:solidFill>
                            <a:srgbClr val="000000"/>
                          </a:solidFill>
                          <a:latin typeface="Calibri"/>
                        </a:rPr>
                        <a:t> </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7770">
                <a:tc vMerge="1">
                  <a:txBody>
                    <a:bodyPr/>
                    <a:lstStyle/>
                    <a:p>
                      <a:endParaRPr lang="pt-BR"/>
                    </a:p>
                  </a:txBody>
                  <a:tcPr/>
                </a:tc>
                <a:tc>
                  <a:txBody>
                    <a:bodyPr/>
                    <a:lstStyle/>
                    <a:p>
                      <a:pPr algn="ctr" fontAlgn="ctr"/>
                      <a:r>
                        <a:rPr lang="pt-BR" sz="700" b="0" i="0" u="none" strike="noStrike" dirty="0">
                          <a:solidFill>
                            <a:srgbClr val="0000CC"/>
                          </a:solidFill>
                          <a:latin typeface="Calibri"/>
                        </a:rPr>
                        <a:t>7</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Calibri"/>
                        </a:rPr>
                        <a:t>O Coordenador deve promover continuamente capacitação para toda a equipe de saúde responsável para o acompanhamento de gestantes, nutrizes e crianças das famílias do Programa Bolsa Família, principalmente em: Antropometria (Pesar, Medir), Pré-natal, Aleitamento Materno e Alimentação Complementar Saudável;</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pt-BR" sz="1000" b="0" i="0" u="none" strike="noStrike">
                          <a:solidFill>
                            <a:srgbClr val="000000"/>
                          </a:solidFill>
                          <a:latin typeface="Calibri"/>
                        </a:rPr>
                        <a:t> </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3630">
                <a:tc vMerge="1">
                  <a:txBody>
                    <a:bodyPr/>
                    <a:lstStyle/>
                    <a:p>
                      <a:endParaRPr lang="pt-BR"/>
                    </a:p>
                  </a:txBody>
                  <a:tcPr/>
                </a:tc>
                <a:tc>
                  <a:txBody>
                    <a:bodyPr/>
                    <a:lstStyle/>
                    <a:p>
                      <a:pPr algn="ctr" fontAlgn="ctr"/>
                      <a:r>
                        <a:rPr lang="pt-BR" sz="700" b="0" i="0" u="none" strike="noStrike" dirty="0">
                          <a:solidFill>
                            <a:srgbClr val="0000CC"/>
                          </a:solidFill>
                          <a:latin typeface="Calibri"/>
                        </a:rPr>
                        <a:t>8</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Calibri"/>
                        </a:rPr>
                        <a:t>Realizar reuniões com os beneficiários, em parceria com Assistência Social e Educação, com objetivo de estimular e mobilizar as famílias para o cumprimento das </a:t>
                      </a:r>
                      <a:r>
                        <a:rPr lang="pt-BR" sz="900" b="0" i="0" u="none" strike="noStrike" dirty="0" err="1">
                          <a:solidFill>
                            <a:srgbClr val="0000CC"/>
                          </a:solidFill>
                          <a:latin typeface="Calibri"/>
                        </a:rPr>
                        <a:t>condicionalidades</a:t>
                      </a:r>
                      <a:r>
                        <a:rPr lang="pt-BR" sz="900" b="0" i="0" u="none" strike="noStrike" dirty="0">
                          <a:solidFill>
                            <a:srgbClr val="0000CC"/>
                          </a:solidFill>
                          <a:latin typeface="Calibri"/>
                        </a:rPr>
                        <a:t>;</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pt-BR" sz="1000" b="0" i="0" u="none" strike="noStrike">
                          <a:solidFill>
                            <a:srgbClr val="000000"/>
                          </a:solidFill>
                          <a:latin typeface="Calibri"/>
                        </a:rPr>
                        <a:t> </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3630">
                <a:tc vMerge="1">
                  <a:txBody>
                    <a:bodyPr/>
                    <a:lstStyle/>
                    <a:p>
                      <a:endParaRPr lang="pt-BR"/>
                    </a:p>
                  </a:txBody>
                  <a:tcPr/>
                </a:tc>
                <a:tc>
                  <a:txBody>
                    <a:bodyPr/>
                    <a:lstStyle/>
                    <a:p>
                      <a:pPr algn="ctr" fontAlgn="ctr"/>
                      <a:r>
                        <a:rPr lang="pt-BR" sz="700" b="0" i="0" u="none" strike="noStrike" dirty="0">
                          <a:solidFill>
                            <a:srgbClr val="0000CC"/>
                          </a:solidFill>
                          <a:latin typeface="Calibri"/>
                        </a:rPr>
                        <a:t>9</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Calibri"/>
                        </a:rPr>
                        <a:t>Realizar busca ativa, por meio do Programa de Agentes Comunitários de Saúde, a famílias beneficiárias residentes na zona rural e da zona urbana que não estão comparecendo a Unidade de Saúde;</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pt-BR" sz="1000" b="0" i="0" u="none" strike="noStrike">
                          <a:solidFill>
                            <a:srgbClr val="000000"/>
                          </a:solidFill>
                          <a:latin typeface="Calibri"/>
                        </a:rPr>
                        <a:t> </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3630">
                <a:tc vMerge="1">
                  <a:txBody>
                    <a:bodyPr/>
                    <a:lstStyle/>
                    <a:p>
                      <a:endParaRPr lang="pt-BR"/>
                    </a:p>
                  </a:txBody>
                  <a:tcPr/>
                </a:tc>
                <a:tc>
                  <a:txBody>
                    <a:bodyPr/>
                    <a:lstStyle/>
                    <a:p>
                      <a:pPr algn="ctr" fontAlgn="ctr"/>
                      <a:r>
                        <a:rPr lang="pt-BR" sz="700" b="0" i="0" u="none" strike="noStrike" dirty="0">
                          <a:solidFill>
                            <a:srgbClr val="0000CC"/>
                          </a:solidFill>
                          <a:latin typeface="Calibri"/>
                        </a:rPr>
                        <a:t>10</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Calibri"/>
                        </a:rPr>
                        <a:t>Implantar a Vigilância Alimentar e Nutricional, nas Unidades Básicas de Saúde, que proverá as informações sobre o acompanhamento das famílias do Programa Bolsa Família;</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pt-BR" sz="1000" b="0" i="0" u="none" strike="noStrike">
                          <a:solidFill>
                            <a:srgbClr val="000000"/>
                          </a:solidFill>
                          <a:latin typeface="Calibri"/>
                        </a:rPr>
                        <a:t> </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3630">
                <a:tc vMerge="1">
                  <a:txBody>
                    <a:bodyPr/>
                    <a:lstStyle/>
                    <a:p>
                      <a:endParaRPr lang="pt-BR"/>
                    </a:p>
                  </a:txBody>
                  <a:tcPr/>
                </a:tc>
                <a:tc>
                  <a:txBody>
                    <a:bodyPr/>
                    <a:lstStyle/>
                    <a:p>
                      <a:pPr algn="ctr" fontAlgn="ctr"/>
                      <a:r>
                        <a:rPr lang="pt-BR" sz="700" b="0" i="0" u="none" strike="noStrike" dirty="0">
                          <a:solidFill>
                            <a:srgbClr val="0000CC"/>
                          </a:solidFill>
                          <a:latin typeface="Calibri"/>
                        </a:rPr>
                        <a:t>11</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Calibri"/>
                        </a:rPr>
                        <a:t>O Coordenador do Programa na Saúde deverá acompanhar o processo de inserção e atualização das informações de acompanhamento das famílias no Programa como também nos aplicativos do Sistema de Informação do Programa Bolsa Família;</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a:solidFill>
                            <a:srgbClr val="000000"/>
                          </a:solidFill>
                          <a:latin typeface="Calibri"/>
                        </a:rPr>
                        <a:t> </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3630">
                <a:tc vMerge="1">
                  <a:txBody>
                    <a:bodyPr/>
                    <a:lstStyle/>
                    <a:p>
                      <a:endParaRPr lang="pt-BR"/>
                    </a:p>
                  </a:txBody>
                  <a:tcPr/>
                </a:tc>
                <a:tc>
                  <a:txBody>
                    <a:bodyPr/>
                    <a:lstStyle/>
                    <a:p>
                      <a:pPr algn="ctr" fontAlgn="ctr"/>
                      <a:r>
                        <a:rPr lang="pt-BR" sz="700" b="0" i="0" u="none" strike="noStrike" dirty="0">
                          <a:solidFill>
                            <a:srgbClr val="0000CC"/>
                          </a:solidFill>
                          <a:latin typeface="Calibri"/>
                        </a:rPr>
                        <a:t>12</a:t>
                      </a:r>
                    </a:p>
                  </a:txBody>
                  <a:tcPr marL="4055" marR="4055" marT="40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CC"/>
                          </a:solidFill>
                          <a:latin typeface="Calibri"/>
                        </a:rPr>
                        <a:t>O Coordenador do PBF na Saúde, juntamente com toda equipe da ESF, deverá iniciar a coleta dos dados logo no inicio de cada vigência, ou seja, no inicio de cada semestre.</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000" b="0" i="0" u="none" strike="noStrike" dirty="0">
                          <a:solidFill>
                            <a:srgbClr val="000000"/>
                          </a:solidFill>
                          <a:latin typeface="Calibri"/>
                        </a:rPr>
                        <a:t> </a:t>
                      </a:r>
                    </a:p>
                  </a:txBody>
                  <a:tcPr marL="4055" marR="4055" marT="40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06" y="928670"/>
            <a:ext cx="8929718" cy="285752"/>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ctr" fontAlgn="ctr"/>
            <a:r>
              <a:rPr lang="pt-BR" sz="1050" b="1" dirty="0" smtClean="0"/>
              <a:t> ATIVIDADES SUGERIDAS AOS MUNICIPIOS PACTUAREM NA CIR PARA AUXILIAR NO ALCANCE DA META</a:t>
            </a:r>
            <a:r>
              <a:rPr lang="pt-BR" sz="1050" dirty="0" smtClean="0"/>
              <a:t> </a:t>
            </a:r>
            <a:endParaRPr lang="pt-BR" sz="1050" b="1" dirty="0">
              <a:solidFill>
                <a:srgbClr val="000000"/>
              </a:solidFill>
            </a:endParaRPr>
          </a:p>
        </p:txBody>
      </p:sp>
      <p:graphicFrame>
        <p:nvGraphicFramePr>
          <p:cNvPr id="5" name="Tabela 4"/>
          <p:cNvGraphicFramePr>
            <a:graphicFrameLocks noGrp="1"/>
          </p:cNvGraphicFramePr>
          <p:nvPr>
            <p:extLst>
              <p:ext uri="{D42A27DB-BD31-4B8C-83A1-F6EECF244321}">
                <p14:modId xmlns:p14="http://schemas.microsoft.com/office/powerpoint/2010/main" val="1953627523"/>
              </p:ext>
            </p:extLst>
          </p:nvPr>
        </p:nvGraphicFramePr>
        <p:xfrm>
          <a:off x="214282" y="1214422"/>
          <a:ext cx="8715436" cy="5286200"/>
        </p:xfrm>
        <a:graphic>
          <a:graphicData uri="http://schemas.openxmlformats.org/drawingml/2006/table">
            <a:tbl>
              <a:tblPr/>
              <a:tblGrid>
                <a:gridCol w="1000132"/>
                <a:gridCol w="506880"/>
                <a:gridCol w="6347273"/>
                <a:gridCol w="861151"/>
              </a:tblGrid>
              <a:tr h="218538">
                <a:tc gridSpan="4">
                  <a:txBody>
                    <a:bodyPr/>
                    <a:lstStyle/>
                    <a:p>
                      <a:pPr algn="ctr" fontAlgn="ctr"/>
                      <a:r>
                        <a:rPr lang="pt-BR" sz="1100" b="1" i="0" u="none" strike="noStrike" dirty="0">
                          <a:solidFill>
                            <a:srgbClr val="000000"/>
                          </a:solidFill>
                          <a:latin typeface="+mn-lt"/>
                        </a:rPr>
                        <a:t>Indicador 19 - Cobertura populacional estimada de saúde bucal na atenção básica.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395551">
                <a:tc rowSpan="4">
                  <a:txBody>
                    <a:bodyPr/>
                    <a:lstStyle/>
                    <a:p>
                      <a:pPr algn="ctr" fontAlgn="ctr"/>
                      <a:r>
                        <a:rPr lang="pt-BR" sz="1100" b="1"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1100" b="1" i="0" u="none" strike="noStrike">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1100" b="1" i="0" u="none" strike="noStrike" dirty="0">
                          <a:solidFill>
                            <a:srgbClr val="000000"/>
                          </a:solidFill>
                          <a:latin typeface="+mn-lt"/>
                        </a:rPr>
                        <a:t>Ministério da Saúde</a:t>
                      </a:r>
                      <a:br>
                        <a:rPr lang="pt-BR" sz="1100" b="1" i="0" u="none" strike="noStrike" dirty="0">
                          <a:solidFill>
                            <a:srgbClr val="000000"/>
                          </a:solidFill>
                          <a:latin typeface="+mn-lt"/>
                        </a:rPr>
                      </a:br>
                      <a:r>
                        <a:rPr lang="pt-BR" sz="1100" b="1" i="0" u="none" strike="noStrike" dirty="0">
                          <a:solidFill>
                            <a:srgbClr val="000000"/>
                          </a:solidFill>
                          <a:latin typeface="+mn-lt"/>
                        </a:rPr>
                        <a:t>Atividades 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218538">
                <a:tc vMerge="1">
                  <a:txBody>
                    <a:bodyPr/>
                    <a:lstStyle/>
                    <a:p>
                      <a:endParaRPr lang="pt-BR"/>
                    </a:p>
                  </a:txBody>
                  <a:tcPr/>
                </a:tc>
                <a:tc>
                  <a:txBody>
                    <a:bodyPr/>
                    <a:lstStyle/>
                    <a:p>
                      <a:pPr algn="ctr" fontAlgn="b"/>
                      <a:r>
                        <a:rPr lang="pt-BR" sz="1100" b="0" i="0" u="none" strike="noStrike">
                          <a:solidFill>
                            <a:srgbClr val="000000"/>
                          </a:solidFill>
                          <a:latin typeface="+mn-lt"/>
                        </a:rPr>
                        <a:t>1</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100" b="0" i="0" u="none" strike="noStrike">
                          <a:solidFill>
                            <a:srgbClr val="000000"/>
                          </a:solidFill>
                          <a:latin typeface="+mn-lt"/>
                        </a:rPr>
                        <a:t>Habilitação das equipes implantadas com o repasse do incentivo financeiro;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18538">
                <a:tc vMerge="1">
                  <a:txBody>
                    <a:bodyPr/>
                    <a:lstStyle/>
                    <a:p>
                      <a:endParaRPr lang="pt-BR"/>
                    </a:p>
                  </a:txBody>
                  <a:tcPr/>
                </a:tc>
                <a:tc>
                  <a:txBody>
                    <a:bodyPr/>
                    <a:lstStyle/>
                    <a:p>
                      <a:pPr algn="ctr" fontAlgn="b"/>
                      <a:r>
                        <a:rPr lang="pt-BR" sz="1100" b="0" i="0" u="none" strike="noStrike">
                          <a:solidFill>
                            <a:srgbClr val="000000"/>
                          </a:solidFill>
                          <a:latin typeface="+mn-lt"/>
                        </a:rPr>
                        <a:t>2</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100" b="0" i="0" u="none" strike="noStrike">
                          <a:solidFill>
                            <a:srgbClr val="000000"/>
                          </a:solidFill>
                          <a:latin typeface="+mn-lt"/>
                        </a:rPr>
                        <a:t>Publicação de edital para adesão ao Programa Requalifica UBS;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18538">
                <a:tc vMerge="1">
                  <a:txBody>
                    <a:bodyPr/>
                    <a:lstStyle/>
                    <a:p>
                      <a:endParaRPr lang="pt-BR"/>
                    </a:p>
                  </a:txBody>
                  <a:tcPr/>
                </a:tc>
                <a:tc>
                  <a:txBody>
                    <a:bodyPr/>
                    <a:lstStyle/>
                    <a:p>
                      <a:pPr algn="ctr" fontAlgn="b"/>
                      <a:r>
                        <a:rPr lang="pt-BR" sz="1100" b="0" i="0" u="none" strike="noStrike">
                          <a:solidFill>
                            <a:srgbClr val="000000"/>
                          </a:solidFill>
                          <a:latin typeface="+mn-lt"/>
                        </a:rPr>
                        <a:t>3</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100" b="0" i="0" u="none" strike="noStrike">
                          <a:solidFill>
                            <a:srgbClr val="000000"/>
                          </a:solidFill>
                          <a:latin typeface="+mn-lt"/>
                        </a:rPr>
                        <a:t>Publicação de edital para Estruturação da Rede de Serviços da Atenção Básica.</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395551">
                <a:tc rowSpan="5">
                  <a:txBody>
                    <a:bodyPr/>
                    <a:lstStyle/>
                    <a:p>
                      <a:pPr algn="ctr" fontAlgn="ctr"/>
                      <a:r>
                        <a:rPr lang="pt-BR" sz="1100" b="1"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1100" b="1" i="0" u="none" strike="noStrike">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1100" b="1" i="0" u="none" strike="noStrike">
                          <a:solidFill>
                            <a:srgbClr val="000000"/>
                          </a:solidFill>
                          <a:latin typeface="+mn-lt"/>
                        </a:rPr>
                        <a:t>Secretaria Estadual de Saúde</a:t>
                      </a:r>
                      <a:br>
                        <a:rPr lang="pt-BR" sz="1100" b="1" i="0" u="none" strike="noStrike">
                          <a:solidFill>
                            <a:srgbClr val="000000"/>
                          </a:solidFill>
                          <a:latin typeface="+mn-lt"/>
                        </a:rPr>
                      </a:br>
                      <a:r>
                        <a:rPr lang="pt-BR" sz="1100" b="1" i="0" u="none" strike="noStrike">
                          <a:solidFill>
                            <a:srgbClr val="000000"/>
                          </a:solidFill>
                          <a:latin typeface="+mn-lt"/>
                        </a:rPr>
                        <a:t>Atividades 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218538">
                <a:tc vMerge="1">
                  <a:txBody>
                    <a:bodyPr/>
                    <a:lstStyle/>
                    <a:p>
                      <a:endParaRPr lang="pt-BR"/>
                    </a:p>
                  </a:txBody>
                  <a:tcPr/>
                </a:tc>
                <a:tc>
                  <a:txBody>
                    <a:bodyPr/>
                    <a:lstStyle/>
                    <a:p>
                      <a:pPr algn="ctr" fontAlgn="ctr"/>
                      <a:r>
                        <a:rPr lang="pt-BR" sz="1100" b="0" i="0" u="none" strike="noStrike">
                          <a:solidFill>
                            <a:srgbClr val="000000"/>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100" b="0" i="0" u="none" strike="noStrike">
                          <a:solidFill>
                            <a:srgbClr val="000000"/>
                          </a:solidFill>
                          <a:latin typeface="+mn-lt"/>
                        </a:rPr>
                        <a:t>Acompanhar o envio sistemático da produção das Equipes de Saúde Bucal mensalmente na plataforma e - Gestor (SISAB) e base do CNES;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pt-BR"/>
                    </a:p>
                  </a:txBody>
                  <a:tcPr/>
                </a:tc>
              </a:tr>
              <a:tr h="218538">
                <a:tc vMerge="1">
                  <a:txBody>
                    <a:bodyPr/>
                    <a:lstStyle/>
                    <a:p>
                      <a:endParaRPr lang="pt-BR"/>
                    </a:p>
                  </a:txBody>
                  <a:tcPr/>
                </a:tc>
                <a:tc>
                  <a:txBody>
                    <a:bodyPr/>
                    <a:lstStyle/>
                    <a:p>
                      <a:pPr algn="ctr" fontAlgn="ctr"/>
                      <a:r>
                        <a:rPr lang="pt-BR" sz="1100" b="0" i="0" u="none" strike="noStrike">
                          <a:solidFill>
                            <a:srgbClr val="000000"/>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100" b="0" i="0" u="none" strike="noStrike" dirty="0">
                          <a:solidFill>
                            <a:srgbClr val="000000"/>
                          </a:solidFill>
                          <a:latin typeface="+mn-lt"/>
                        </a:rPr>
                        <a:t>Assessorar os municípios quanto a ampliação das Equipes de Saúde Bucal de acordo com a </a:t>
                      </a:r>
                      <a:r>
                        <a:rPr lang="pt-BR" sz="1100" b="0" i="0" u="none" strike="noStrike" dirty="0" smtClean="0">
                          <a:solidFill>
                            <a:srgbClr val="000000"/>
                          </a:solidFill>
                          <a:latin typeface="+mn-lt"/>
                        </a:rPr>
                        <a:t>Política </a:t>
                      </a:r>
                      <a:r>
                        <a:rPr lang="pt-BR" sz="1100" b="0" i="0" u="none" strike="noStrike" dirty="0">
                          <a:solidFill>
                            <a:srgbClr val="000000"/>
                          </a:solidFill>
                          <a:latin typeface="+mn-lt"/>
                        </a:rPr>
                        <a:t>Nacional de Atenção Básica - PNAB;</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18538">
                <a:tc vMerge="1">
                  <a:txBody>
                    <a:bodyPr/>
                    <a:lstStyle/>
                    <a:p>
                      <a:endParaRPr lang="pt-BR"/>
                    </a:p>
                  </a:txBody>
                  <a:tcPr/>
                </a:tc>
                <a:tc>
                  <a:txBody>
                    <a:bodyPr/>
                    <a:lstStyle/>
                    <a:p>
                      <a:pPr algn="ctr" fontAlgn="ctr"/>
                      <a:r>
                        <a:rPr lang="pt-BR" sz="1100" b="0" i="0" u="none" strike="noStrike">
                          <a:solidFill>
                            <a:srgbClr val="000000"/>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100" b="0" i="0" u="none" strike="noStrike">
                          <a:solidFill>
                            <a:srgbClr val="000000"/>
                          </a:solidFill>
                          <a:latin typeface="+mn-lt"/>
                        </a:rPr>
                        <a:t>Assessorar os municípios quanto ao cumprimento da Política Nacional de Atenção Básica - PNAB;</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18538">
                <a:tc vMerge="1">
                  <a:txBody>
                    <a:bodyPr/>
                    <a:lstStyle/>
                    <a:p>
                      <a:endParaRPr lang="pt-BR"/>
                    </a:p>
                  </a:txBody>
                  <a:tcPr/>
                </a:tc>
                <a:tc>
                  <a:txBody>
                    <a:bodyPr/>
                    <a:lstStyle/>
                    <a:p>
                      <a:pPr algn="ctr" fontAlgn="ctr"/>
                      <a:r>
                        <a:rPr lang="pt-BR" sz="1100" b="0" i="0" u="none" strike="noStrike">
                          <a:solidFill>
                            <a:srgbClr val="000000"/>
                          </a:solidFill>
                          <a:latin typeface="+mn-lt"/>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100" b="0" i="0" u="none" strike="noStrike">
                          <a:solidFill>
                            <a:srgbClr val="000000"/>
                          </a:solidFill>
                          <a:latin typeface="+mn-lt"/>
                        </a:rPr>
                        <a:t>Monitorar o prazo para o cadastramento no CNES das equipes habilitadas pelo MS.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18538">
                <a:tc rowSpan="2">
                  <a:txBody>
                    <a:bodyPr/>
                    <a:lstStyle/>
                    <a:p>
                      <a:pPr algn="ctr" fontAlgn="ctr"/>
                      <a:r>
                        <a:rPr lang="pt-BR" sz="1100" b="1" i="0" u="none" strike="noStrike">
                          <a:solidFill>
                            <a:srgbClr val="000000"/>
                          </a:solidFill>
                          <a:latin typeface="+mn-lt"/>
                        </a:rPr>
                        <a:t>AÇÃO NA PAS (MUNCÍPIO)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1100" b="1" i="0" u="none" strike="noStrike">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1100" b="1" i="0" u="none" strike="noStrike">
                          <a:solidFill>
                            <a:srgbClr val="000000"/>
                          </a:solidFill>
                          <a:latin typeface="+mn-lt"/>
                        </a:rPr>
                        <a:t>ATIVIDADES ESTRATÉGICAS SUGERIDAS PELA ÁREA TÉCNICA DA SES AOS MUNICÍPIOS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1100" b="1" i="0" u="none" strike="noStrike">
                          <a:solidFill>
                            <a:srgbClr val="000000"/>
                          </a:solidFill>
                          <a:latin typeface="+mn-lt"/>
                        </a:rPr>
                        <a:t>Municipal</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437074">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fontAlgn="ctr"/>
                      <a:r>
                        <a:rPr lang="pt-BR" sz="1100" b="1" i="0" u="none" strike="noStrike">
                          <a:solidFill>
                            <a:srgbClr val="000000"/>
                          </a:solidFill>
                          <a:latin typeface="+mn-lt"/>
                        </a:rPr>
                        <a:t>(Marque com X as selecionadas)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218538">
                <a:tc rowSpan="5">
                  <a:txBody>
                    <a:bodyPr/>
                    <a:lstStyle/>
                    <a:p>
                      <a:pPr algn="ctr" fontAlgn="ctr"/>
                      <a:r>
                        <a:rPr lang="pt-BR" sz="1100" b="0" i="0" u="none" strike="noStrike" dirty="0">
                          <a:solidFill>
                            <a:srgbClr val="000000"/>
                          </a:solidFill>
                          <a:latin typeface="+mn-lt"/>
                        </a:rPr>
                        <a:t>ATENÇÃO -este campo será preenchido pelos </a:t>
                      </a:r>
                      <a:r>
                        <a:rPr lang="pt-BR" sz="1100" b="0" i="0" u="none" strike="noStrike" dirty="0" smtClean="0">
                          <a:solidFill>
                            <a:srgbClr val="000000"/>
                          </a:solidFill>
                          <a:latin typeface="+mn-lt"/>
                        </a:rPr>
                        <a:t>municípios </a:t>
                      </a:r>
                      <a:r>
                        <a:rPr lang="pt-BR" sz="1100" b="0" i="0" u="none" strike="noStrike" dirty="0">
                          <a:solidFill>
                            <a:srgbClr val="000000"/>
                          </a:solidFill>
                          <a:latin typeface="+mn-lt"/>
                        </a:rPr>
                        <a:t>conforme ação definida na PAS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dirty="0">
                          <a:solidFill>
                            <a:srgbClr val="0000CC"/>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Envio sistemático da produção das Equipes de Saúde Bucal mensalmente na plataforma e- Gestor – AB (SISAB) e da base do CNES E</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538">
                <a:tc vMerge="1">
                  <a:txBody>
                    <a:bodyPr/>
                    <a:lstStyle/>
                    <a:p>
                      <a:endParaRPr lang="pt-BR"/>
                    </a:p>
                  </a:txBody>
                  <a:tcPr/>
                </a:tc>
                <a:tc>
                  <a:txBody>
                    <a:bodyPr/>
                    <a:lstStyle/>
                    <a:p>
                      <a:pPr algn="ctr" fontAlgn="ctr"/>
                      <a:r>
                        <a:rPr lang="pt-BR" sz="1100" b="0" i="0" u="none" strike="noStrike">
                          <a:solidFill>
                            <a:srgbClr val="0000CC"/>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Ampliação das Equipes de Saúde Bucal de acordo com a Política Nacional de Atenção Básica - PNAB;</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538">
                <a:tc vMerge="1">
                  <a:txBody>
                    <a:bodyPr/>
                    <a:lstStyle/>
                    <a:p>
                      <a:endParaRPr lang="pt-BR"/>
                    </a:p>
                  </a:txBody>
                  <a:tcPr/>
                </a:tc>
                <a:tc>
                  <a:txBody>
                    <a:bodyPr/>
                    <a:lstStyle/>
                    <a:p>
                      <a:pPr algn="ctr" fontAlgn="ctr"/>
                      <a:r>
                        <a:rPr lang="pt-BR" sz="1100" b="0" i="0" u="none" strike="noStrike">
                          <a:solidFill>
                            <a:srgbClr val="0000CC"/>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Cumprimento da Politica Nacional de Atenção Básica - PNAB;</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8538">
                <a:tc vMerge="1">
                  <a:txBody>
                    <a:bodyPr/>
                    <a:lstStyle/>
                    <a:p>
                      <a:endParaRPr lang="pt-BR"/>
                    </a:p>
                  </a:txBody>
                  <a:tcPr/>
                </a:tc>
                <a:tc>
                  <a:txBody>
                    <a:bodyPr/>
                    <a:lstStyle/>
                    <a:p>
                      <a:pPr algn="ctr" fontAlgn="ctr"/>
                      <a:r>
                        <a:rPr lang="pt-BR" sz="1100" b="0" i="0" u="none" strike="noStrike">
                          <a:solidFill>
                            <a:srgbClr val="0000CC"/>
                          </a:solidFill>
                          <a:latin typeface="+mn-lt"/>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Observar o prazo para o cadastramento no CNES das equipes habilitadas pelo MS;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0178">
                <a:tc vMerge="1">
                  <a:txBody>
                    <a:bodyPr/>
                    <a:lstStyle/>
                    <a:p>
                      <a:endParaRPr lang="pt-BR"/>
                    </a:p>
                  </a:txBody>
                  <a:tcPr/>
                </a:tc>
                <a:tc>
                  <a:txBody>
                    <a:bodyPr/>
                    <a:lstStyle/>
                    <a:p>
                      <a:pPr algn="ctr" fontAlgn="ctr"/>
                      <a:r>
                        <a:rPr lang="pt-BR" sz="1100" b="0" i="0" u="none" strike="noStrike">
                          <a:solidFill>
                            <a:srgbClr val="0000CC"/>
                          </a:solidFill>
                          <a:latin typeface="+mn-lt"/>
                        </a:rPr>
                        <a:t>5</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Atualizar o XML do CNES após a criação do INE da Equipe de Saúde Bucal (71) , visto que esta atualização ocorre de forma manual e é imprescindível para identificação das novas equipes pelo sistema de informação.</a:t>
                      </a:r>
                      <a:br>
                        <a:rPr lang="pt-BR" sz="1100" b="0" i="0" u="none" strike="noStrike" dirty="0">
                          <a:solidFill>
                            <a:srgbClr val="0000CC"/>
                          </a:solidFill>
                          <a:latin typeface="+mn-lt"/>
                        </a:rPr>
                      </a:br>
                      <a:r>
                        <a:rPr lang="pt-BR" sz="1100" b="0" i="0" u="none" strike="noStrike" dirty="0">
                          <a:solidFill>
                            <a:srgbClr val="0000CC"/>
                          </a:solidFill>
                          <a:latin typeface="+mn-lt"/>
                        </a:rPr>
                        <a:t>    </a:t>
                      </a:r>
                      <a:br>
                        <a:rPr lang="pt-BR" sz="1100" b="0" i="0" u="none" strike="noStrike" dirty="0">
                          <a:solidFill>
                            <a:srgbClr val="0000CC"/>
                          </a:solidFill>
                          <a:latin typeface="+mn-lt"/>
                        </a:rPr>
                      </a:br>
                      <a:endParaRPr lang="pt-BR" sz="1100" b="0" i="0" u="none" strike="noStrike" dirty="0">
                        <a:solidFill>
                          <a:srgbClr val="0000CC"/>
                        </a:solidFill>
                        <a:latin typeface="+mn-lt"/>
                      </a:endParaRP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dirty="0">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06" y="928670"/>
            <a:ext cx="8929718" cy="285752"/>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ctr" fontAlgn="ctr"/>
            <a:r>
              <a:rPr lang="pt-BR" sz="1050" b="1" dirty="0" smtClean="0"/>
              <a:t> ATIVIDADES SUGERIDAS AOS MUNICIPIOS PACTUAREM NA CIR PARA AUXILIAR NO ALCANCE DA META</a:t>
            </a:r>
            <a:r>
              <a:rPr lang="pt-BR" sz="1050" dirty="0" smtClean="0"/>
              <a:t> </a:t>
            </a:r>
            <a:endParaRPr lang="pt-BR" sz="1050" b="1" dirty="0">
              <a:solidFill>
                <a:srgbClr val="000000"/>
              </a:solidFill>
            </a:endParaRPr>
          </a:p>
        </p:txBody>
      </p:sp>
      <p:graphicFrame>
        <p:nvGraphicFramePr>
          <p:cNvPr id="4" name="Tabela 3"/>
          <p:cNvGraphicFramePr>
            <a:graphicFrameLocks noGrp="1"/>
          </p:cNvGraphicFramePr>
          <p:nvPr>
            <p:extLst>
              <p:ext uri="{D42A27DB-BD31-4B8C-83A1-F6EECF244321}">
                <p14:modId xmlns:p14="http://schemas.microsoft.com/office/powerpoint/2010/main" val="2451622711"/>
              </p:ext>
            </p:extLst>
          </p:nvPr>
        </p:nvGraphicFramePr>
        <p:xfrm>
          <a:off x="357156" y="1285860"/>
          <a:ext cx="8572561" cy="5366076"/>
        </p:xfrm>
        <a:graphic>
          <a:graphicData uri="http://schemas.openxmlformats.org/drawingml/2006/table">
            <a:tbl>
              <a:tblPr/>
              <a:tblGrid>
                <a:gridCol w="1071572"/>
                <a:gridCol w="410737"/>
                <a:gridCol w="6243218"/>
                <a:gridCol w="847034"/>
              </a:tblGrid>
              <a:tr h="232501">
                <a:tc gridSpan="4">
                  <a:txBody>
                    <a:bodyPr/>
                    <a:lstStyle/>
                    <a:p>
                      <a:pPr algn="ctr" fontAlgn="ctr"/>
                      <a:r>
                        <a:rPr lang="pt-BR" sz="1100" b="1" i="0" u="none" strike="noStrike" dirty="0">
                          <a:solidFill>
                            <a:srgbClr val="000000"/>
                          </a:solidFill>
                          <a:latin typeface="+mn-lt"/>
                        </a:rPr>
                        <a:t>Indicador 21: Ações de </a:t>
                      </a:r>
                      <a:r>
                        <a:rPr lang="pt-BR" sz="1100" b="1" i="0" u="none" strike="noStrike" dirty="0" err="1">
                          <a:solidFill>
                            <a:srgbClr val="000000"/>
                          </a:solidFill>
                          <a:latin typeface="+mn-lt"/>
                        </a:rPr>
                        <a:t>Matriciamento</a:t>
                      </a:r>
                      <a:r>
                        <a:rPr lang="pt-BR" sz="1100" b="1" i="0" u="none" strike="noStrike" dirty="0">
                          <a:solidFill>
                            <a:srgbClr val="000000"/>
                          </a:solidFill>
                          <a:latin typeface="+mn-lt"/>
                        </a:rPr>
                        <a:t> realizadas por CAPS com equipes de Atenção Básica</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420824">
                <a:tc rowSpan="3">
                  <a:txBody>
                    <a:bodyPr/>
                    <a:lstStyle/>
                    <a:p>
                      <a:pPr algn="ctr" fontAlgn="ctr"/>
                      <a:r>
                        <a:rPr lang="pt-BR" sz="1100" b="1"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1100" b="1" i="0" u="none" strike="noStrike">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1100" b="1" i="0" u="none" strike="noStrike">
                          <a:solidFill>
                            <a:srgbClr val="000000"/>
                          </a:solidFill>
                          <a:latin typeface="+mn-lt"/>
                        </a:rPr>
                        <a:t>Ministério da Saúde</a:t>
                      </a:r>
                      <a:br>
                        <a:rPr lang="pt-BR" sz="1100" b="1" i="0" u="none" strike="noStrike">
                          <a:solidFill>
                            <a:srgbClr val="000000"/>
                          </a:solidFill>
                          <a:latin typeface="+mn-lt"/>
                        </a:rPr>
                      </a:br>
                      <a:r>
                        <a:rPr lang="pt-BR" sz="1100" b="1" i="0" u="none" strike="noStrike">
                          <a:solidFill>
                            <a:srgbClr val="000000"/>
                          </a:solidFill>
                          <a:latin typeface="+mn-lt"/>
                        </a:rPr>
                        <a:t>Atividades 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420824">
                <a:tc vMerge="1">
                  <a:txBody>
                    <a:bodyPr/>
                    <a:lstStyle/>
                    <a:p>
                      <a:endParaRPr lang="pt-BR"/>
                    </a:p>
                  </a:txBody>
                  <a:tcPr/>
                </a:tc>
                <a:tc>
                  <a:txBody>
                    <a:bodyPr/>
                    <a:lstStyle/>
                    <a:p>
                      <a:pPr algn="ctr" fontAlgn="ctr"/>
                      <a:r>
                        <a:rPr lang="pt-BR" sz="1100" b="0" i="0" u="none" strike="noStrike">
                          <a:solidFill>
                            <a:srgbClr val="000000"/>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100" b="0" i="0" u="none" strike="noStrike">
                          <a:solidFill>
                            <a:srgbClr val="000000"/>
                          </a:solidFill>
                          <a:latin typeface="+mn-lt"/>
                        </a:rPr>
                        <a:t>Integração da Atenção Primária no cuidado em saúde mental </a:t>
                      </a:r>
                      <a:br>
                        <a:rPr lang="pt-BR" sz="1100" b="0" i="0" u="none" strike="noStrike">
                          <a:solidFill>
                            <a:srgbClr val="000000"/>
                          </a:solidFill>
                          <a:latin typeface="+mn-lt"/>
                        </a:rPr>
                      </a:br>
                      <a:endParaRPr lang="pt-BR" sz="1100" b="0" i="0" u="none" strike="noStrike">
                        <a:solidFill>
                          <a:srgbClr val="000000"/>
                        </a:solidFill>
                        <a:latin typeface="+mn-lt"/>
                      </a:endParaRP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32501">
                <a:tc vMerge="1">
                  <a:txBody>
                    <a:bodyPr/>
                    <a:lstStyle/>
                    <a:p>
                      <a:endParaRPr lang="pt-BR"/>
                    </a:p>
                  </a:txBody>
                  <a:tcPr/>
                </a:tc>
                <a:tc>
                  <a:txBody>
                    <a:bodyPr/>
                    <a:lstStyle/>
                    <a:p>
                      <a:pPr algn="ctr" fontAlgn="ctr"/>
                      <a:r>
                        <a:rPr lang="pt-BR" sz="1100" b="0" i="0" u="none" strike="noStrike">
                          <a:solidFill>
                            <a:srgbClr val="000000"/>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100" b="0" i="0" u="none" strike="noStrike">
                          <a:solidFill>
                            <a:srgbClr val="000000"/>
                          </a:solidFill>
                          <a:latin typeface="+mn-lt"/>
                        </a:rPr>
                        <a:t>Capacitar profissionais da saúde geral, que atuam no nível dos cuidados primários ou básicos de saúde</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420824">
                <a:tc rowSpan="3">
                  <a:txBody>
                    <a:bodyPr/>
                    <a:lstStyle/>
                    <a:p>
                      <a:pPr algn="ctr" fontAlgn="ctr"/>
                      <a:r>
                        <a:rPr lang="pt-BR" sz="1100" b="1"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1100" b="1" i="0" u="none" strike="noStrike">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1100" b="1" i="0" u="none" strike="noStrike">
                          <a:solidFill>
                            <a:srgbClr val="000000"/>
                          </a:solidFill>
                          <a:latin typeface="+mn-lt"/>
                        </a:rPr>
                        <a:t>Secretaria Estadual de Saúde</a:t>
                      </a:r>
                      <a:br>
                        <a:rPr lang="pt-BR" sz="1100" b="1" i="0" u="none" strike="noStrike">
                          <a:solidFill>
                            <a:srgbClr val="000000"/>
                          </a:solidFill>
                          <a:latin typeface="+mn-lt"/>
                        </a:rPr>
                      </a:br>
                      <a:r>
                        <a:rPr lang="pt-BR" sz="1100" b="1" i="0" u="none" strike="noStrike">
                          <a:solidFill>
                            <a:srgbClr val="000000"/>
                          </a:solidFill>
                          <a:latin typeface="+mn-lt"/>
                        </a:rPr>
                        <a:t>Atividades 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232501">
                <a:tc vMerge="1">
                  <a:txBody>
                    <a:bodyPr/>
                    <a:lstStyle/>
                    <a:p>
                      <a:endParaRPr lang="pt-BR"/>
                    </a:p>
                  </a:txBody>
                  <a:tcPr/>
                </a:tc>
                <a:tc>
                  <a:txBody>
                    <a:bodyPr/>
                    <a:lstStyle/>
                    <a:p>
                      <a:pPr algn="ctr" fontAlgn="ctr"/>
                      <a:r>
                        <a:rPr lang="pt-BR" sz="1100" b="0" i="0" u="none" strike="noStrike">
                          <a:solidFill>
                            <a:srgbClr val="000000"/>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100" b="0" i="0" u="none" strike="noStrike">
                          <a:solidFill>
                            <a:srgbClr val="000000"/>
                          </a:solidFill>
                          <a:latin typeface="+mn-lt"/>
                        </a:rPr>
                        <a:t>Realizar capacitações em matriciamento em saúde mental para todos os CAPS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32501">
                <a:tc vMerge="1">
                  <a:txBody>
                    <a:bodyPr/>
                    <a:lstStyle/>
                    <a:p>
                      <a:endParaRPr lang="pt-BR"/>
                    </a:p>
                  </a:txBody>
                  <a:tcPr/>
                </a:tc>
                <a:tc>
                  <a:txBody>
                    <a:bodyPr/>
                    <a:lstStyle/>
                    <a:p>
                      <a:pPr algn="ctr" fontAlgn="ctr"/>
                      <a:r>
                        <a:rPr lang="pt-BR" sz="1100" b="0" i="0" u="none" strike="noStrike">
                          <a:solidFill>
                            <a:srgbClr val="000000"/>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pt-BR" sz="1100" b="0" i="0" u="none" strike="noStrike">
                          <a:solidFill>
                            <a:srgbClr val="000000"/>
                          </a:solidFill>
                          <a:latin typeface="+mn-lt"/>
                        </a:rPr>
                        <a:t>Realizar integração da Rede de Atenção a Saúde com o CAPS e Rede Estadual de Saúde</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32501">
                <a:tc rowSpan="2">
                  <a:txBody>
                    <a:bodyPr/>
                    <a:lstStyle/>
                    <a:p>
                      <a:pPr algn="ctr" fontAlgn="ctr"/>
                      <a:r>
                        <a:rPr lang="pt-BR" sz="1100" b="1" i="0" u="none" strike="noStrike">
                          <a:solidFill>
                            <a:srgbClr val="000000"/>
                          </a:solidFill>
                          <a:latin typeface="+mn-lt"/>
                        </a:rPr>
                        <a:t>AÇÃO NA PAS (MUNCÍPIO)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1100" b="1" i="0" u="none" strike="noStrike">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1100" b="1" i="0" u="none" strike="noStrike">
                          <a:solidFill>
                            <a:srgbClr val="000000"/>
                          </a:solidFill>
                          <a:latin typeface="+mn-lt"/>
                        </a:rPr>
                        <a:t>ATIVIDADES ESTRATÉGICAS SUGERIDAS PELA ÁREA TÉCNICA DA SES AOS MUNICÍPIOS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1100" b="1" i="0" u="none" strike="noStrike">
                          <a:solidFill>
                            <a:srgbClr val="000000"/>
                          </a:solidFill>
                          <a:latin typeface="+mn-lt"/>
                        </a:rPr>
                        <a:t>Municipal</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465000">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fontAlgn="ctr"/>
                      <a:r>
                        <a:rPr lang="pt-BR" sz="1100" b="1" i="0" u="none" strike="noStrike">
                          <a:solidFill>
                            <a:srgbClr val="000000"/>
                          </a:solidFill>
                          <a:latin typeface="+mn-lt"/>
                        </a:rPr>
                        <a:t>(Marque com X as selecionadas)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232501">
                <a:tc rowSpan="10">
                  <a:txBody>
                    <a:bodyPr/>
                    <a:lstStyle/>
                    <a:p>
                      <a:pPr algn="ctr" fontAlgn="ctr"/>
                      <a:r>
                        <a:rPr lang="pt-BR" sz="1100" b="0" i="0" u="none" strike="noStrike" dirty="0">
                          <a:solidFill>
                            <a:srgbClr val="000000"/>
                          </a:solidFill>
                          <a:latin typeface="+mn-lt"/>
                        </a:rPr>
                        <a:t>ATENÇÃO -este campo será preenchido pelos </a:t>
                      </a:r>
                      <a:r>
                        <a:rPr lang="pt-BR" sz="1100" b="0" i="0" u="none" strike="noStrike" dirty="0" smtClean="0">
                          <a:solidFill>
                            <a:srgbClr val="000000"/>
                          </a:solidFill>
                          <a:latin typeface="+mn-lt"/>
                        </a:rPr>
                        <a:t>municípios </a:t>
                      </a:r>
                      <a:r>
                        <a:rPr lang="pt-BR" sz="1100" b="0" i="0" u="none" strike="noStrike" dirty="0">
                          <a:solidFill>
                            <a:srgbClr val="000000"/>
                          </a:solidFill>
                          <a:latin typeface="+mn-lt"/>
                        </a:rPr>
                        <a:t>conforme ação definida na PAS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dirty="0">
                          <a:solidFill>
                            <a:srgbClr val="0000CC"/>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Realizar capacitação de </a:t>
                      </a:r>
                      <a:r>
                        <a:rPr lang="pt-BR" sz="1100" b="0" i="0" u="none" strike="noStrike" dirty="0" err="1">
                          <a:solidFill>
                            <a:srgbClr val="0000CC"/>
                          </a:solidFill>
                          <a:latin typeface="+mn-lt"/>
                        </a:rPr>
                        <a:t>matriciamento</a:t>
                      </a:r>
                      <a:r>
                        <a:rPr lang="pt-BR" sz="1100" b="0" i="0" u="none" strike="noStrike" dirty="0">
                          <a:solidFill>
                            <a:srgbClr val="0000CC"/>
                          </a:solidFill>
                          <a:latin typeface="+mn-lt"/>
                        </a:rPr>
                        <a:t> em saúde mental para as equipes de </a:t>
                      </a:r>
                      <a:r>
                        <a:rPr lang="pt-BR" sz="1100" b="0" i="0" u="none" strike="noStrike" dirty="0" smtClean="0">
                          <a:solidFill>
                            <a:srgbClr val="0000CC"/>
                          </a:solidFill>
                          <a:latin typeface="+mn-lt"/>
                        </a:rPr>
                        <a:t>estratégias </a:t>
                      </a:r>
                      <a:r>
                        <a:rPr lang="pt-BR" sz="1100" b="0" i="0" u="none" strike="noStrike" dirty="0">
                          <a:solidFill>
                            <a:srgbClr val="0000CC"/>
                          </a:solidFill>
                          <a:latin typeface="+mn-lt"/>
                        </a:rPr>
                        <a:t>de saúde da </a:t>
                      </a:r>
                      <a:r>
                        <a:rPr lang="pt-BR" sz="1100" b="0" i="0" u="none" strike="noStrike" dirty="0" smtClean="0">
                          <a:solidFill>
                            <a:srgbClr val="0000CC"/>
                          </a:solidFill>
                          <a:latin typeface="+mn-lt"/>
                        </a:rPr>
                        <a:t>família</a:t>
                      </a:r>
                      <a:r>
                        <a:rPr lang="pt-BR" sz="1100" b="0" i="0" u="none" strike="noStrike" dirty="0">
                          <a:solidFill>
                            <a:srgbClr val="0000CC"/>
                          </a:solidFill>
                          <a:latin typeface="+mn-lt"/>
                        </a:rPr>
                        <a:t>, local e regional</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2501">
                <a:tc vMerge="1">
                  <a:txBody>
                    <a:bodyPr/>
                    <a:lstStyle/>
                    <a:p>
                      <a:endParaRPr lang="pt-BR"/>
                    </a:p>
                  </a:txBody>
                  <a:tcPr/>
                </a:tc>
                <a:tc>
                  <a:txBody>
                    <a:bodyPr/>
                    <a:lstStyle/>
                    <a:p>
                      <a:pPr algn="ctr" fontAlgn="ctr"/>
                      <a:r>
                        <a:rPr lang="pt-BR" sz="1100" b="0" i="0" u="none" strike="noStrike">
                          <a:solidFill>
                            <a:srgbClr val="0000CC"/>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Estruturar o serviço com equipe </a:t>
                      </a:r>
                      <a:r>
                        <a:rPr lang="pt-BR" sz="1100" b="0" i="0" u="none" strike="noStrike" dirty="0" smtClean="0">
                          <a:solidFill>
                            <a:srgbClr val="0000CC"/>
                          </a:solidFill>
                          <a:latin typeface="+mn-lt"/>
                        </a:rPr>
                        <a:t>mínima necessária </a:t>
                      </a:r>
                      <a:r>
                        <a:rPr lang="pt-BR" sz="1100" b="0" i="0" u="none" strike="noStrike" dirty="0">
                          <a:solidFill>
                            <a:srgbClr val="0000CC"/>
                          </a:solidFill>
                          <a:latin typeface="+mn-lt"/>
                        </a:rPr>
                        <a:t>para o atendimento ao </a:t>
                      </a:r>
                      <a:r>
                        <a:rPr lang="pt-BR" sz="1100" b="0" i="0" u="none" strike="noStrike" dirty="0" smtClean="0">
                          <a:solidFill>
                            <a:srgbClr val="0000CC"/>
                          </a:solidFill>
                          <a:latin typeface="+mn-lt"/>
                        </a:rPr>
                        <a:t>usuário</a:t>
                      </a:r>
                      <a:endParaRPr lang="pt-BR" sz="1100" b="0" i="0" u="none" strike="noStrike" dirty="0">
                        <a:solidFill>
                          <a:srgbClr val="0000CC"/>
                        </a:solidFill>
                        <a:latin typeface="+mn-lt"/>
                      </a:endParaRP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2501">
                <a:tc vMerge="1">
                  <a:txBody>
                    <a:bodyPr/>
                    <a:lstStyle/>
                    <a:p>
                      <a:endParaRPr lang="pt-BR"/>
                    </a:p>
                  </a:txBody>
                  <a:tcPr/>
                </a:tc>
                <a:tc>
                  <a:txBody>
                    <a:bodyPr/>
                    <a:lstStyle/>
                    <a:p>
                      <a:pPr algn="ctr" fontAlgn="ctr"/>
                      <a:r>
                        <a:rPr lang="pt-BR" sz="1100" b="0" i="0" u="none" strike="noStrike">
                          <a:solidFill>
                            <a:srgbClr val="0000CC"/>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Coordenar as </a:t>
                      </a:r>
                      <a:r>
                        <a:rPr lang="pt-BR" sz="1100" b="0" i="0" u="none" strike="noStrike" dirty="0" smtClean="0">
                          <a:solidFill>
                            <a:srgbClr val="0000CC"/>
                          </a:solidFill>
                          <a:latin typeface="+mn-lt"/>
                        </a:rPr>
                        <a:t>ações </a:t>
                      </a:r>
                      <a:r>
                        <a:rPr lang="pt-BR" sz="1100" b="0" i="0" u="none" strike="noStrike" dirty="0">
                          <a:solidFill>
                            <a:srgbClr val="0000CC"/>
                          </a:solidFill>
                          <a:latin typeface="+mn-lt"/>
                        </a:rPr>
                        <a:t>de </a:t>
                      </a:r>
                      <a:r>
                        <a:rPr lang="pt-BR" sz="1100" b="0" i="0" u="none" strike="noStrike" dirty="0" err="1">
                          <a:solidFill>
                            <a:srgbClr val="0000CC"/>
                          </a:solidFill>
                          <a:latin typeface="+mn-lt"/>
                        </a:rPr>
                        <a:t>matriciamento</a:t>
                      </a:r>
                      <a:r>
                        <a:rPr lang="pt-BR" sz="1100" b="0" i="0" u="none" strike="noStrike" dirty="0">
                          <a:solidFill>
                            <a:srgbClr val="0000CC"/>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2501">
                <a:tc vMerge="1">
                  <a:txBody>
                    <a:bodyPr/>
                    <a:lstStyle/>
                    <a:p>
                      <a:endParaRPr lang="pt-BR"/>
                    </a:p>
                  </a:txBody>
                  <a:tcPr/>
                </a:tc>
                <a:tc>
                  <a:txBody>
                    <a:bodyPr/>
                    <a:lstStyle/>
                    <a:p>
                      <a:pPr algn="ctr" fontAlgn="ctr"/>
                      <a:r>
                        <a:rPr lang="pt-BR" sz="1100" b="0" i="0" u="none" strike="noStrike">
                          <a:solidFill>
                            <a:srgbClr val="0000CC"/>
                          </a:solidFill>
                          <a:latin typeface="+mn-lt"/>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Reorganizar o processo de trabalho interno para garantir melhor qualidade da assistência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2501">
                <a:tc vMerge="1">
                  <a:txBody>
                    <a:bodyPr/>
                    <a:lstStyle/>
                    <a:p>
                      <a:endParaRPr lang="pt-BR"/>
                    </a:p>
                  </a:txBody>
                  <a:tcPr/>
                </a:tc>
                <a:tc>
                  <a:txBody>
                    <a:bodyPr/>
                    <a:lstStyle/>
                    <a:p>
                      <a:pPr algn="ctr" fontAlgn="ctr"/>
                      <a:r>
                        <a:rPr lang="pt-BR" sz="1100" b="0" i="0" u="none" strike="noStrike">
                          <a:solidFill>
                            <a:srgbClr val="0000CC"/>
                          </a:solidFill>
                          <a:latin typeface="+mn-lt"/>
                        </a:rPr>
                        <a:t>5</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Elaborar Plano </a:t>
                      </a:r>
                      <a:r>
                        <a:rPr lang="pt-BR" sz="1100" b="0" i="0" u="none" strike="noStrike" dirty="0" smtClean="0">
                          <a:solidFill>
                            <a:srgbClr val="0000CC"/>
                          </a:solidFill>
                          <a:latin typeface="+mn-lt"/>
                        </a:rPr>
                        <a:t>Terapêutico </a:t>
                      </a:r>
                      <a:r>
                        <a:rPr lang="pt-BR" sz="1100" b="0" i="0" u="none" strike="noStrike" dirty="0">
                          <a:solidFill>
                            <a:srgbClr val="0000CC"/>
                          </a:solidFill>
                          <a:latin typeface="+mn-lt"/>
                        </a:rPr>
                        <a:t>Singular de todos os </a:t>
                      </a:r>
                      <a:r>
                        <a:rPr lang="pt-BR" sz="1100" b="0" i="0" u="none" strike="noStrike" dirty="0" smtClean="0">
                          <a:solidFill>
                            <a:srgbClr val="0000CC"/>
                          </a:solidFill>
                          <a:latin typeface="+mn-lt"/>
                        </a:rPr>
                        <a:t>usuários </a:t>
                      </a:r>
                      <a:r>
                        <a:rPr lang="pt-BR" sz="1100" b="0" i="0" u="none" strike="noStrike" dirty="0">
                          <a:solidFill>
                            <a:srgbClr val="0000CC"/>
                          </a:solidFill>
                          <a:latin typeface="+mn-lt"/>
                        </a:rPr>
                        <a:t>do Serviço.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2501">
                <a:tc vMerge="1">
                  <a:txBody>
                    <a:bodyPr/>
                    <a:lstStyle/>
                    <a:p>
                      <a:endParaRPr lang="pt-BR"/>
                    </a:p>
                  </a:txBody>
                  <a:tcPr/>
                </a:tc>
                <a:tc>
                  <a:txBody>
                    <a:bodyPr/>
                    <a:lstStyle/>
                    <a:p>
                      <a:pPr algn="ctr" fontAlgn="ctr"/>
                      <a:r>
                        <a:rPr lang="pt-BR" sz="1100" b="0" i="0" u="none" strike="noStrike">
                          <a:solidFill>
                            <a:srgbClr val="000000"/>
                          </a:solidFill>
                          <a:latin typeface="+mn-lt"/>
                        </a:rPr>
                        <a:t>6</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2501">
                <a:tc vMerge="1">
                  <a:txBody>
                    <a:bodyPr/>
                    <a:lstStyle/>
                    <a:p>
                      <a:endParaRPr lang="pt-BR"/>
                    </a:p>
                  </a:txBody>
                  <a:tcPr/>
                </a:tc>
                <a:tc>
                  <a:txBody>
                    <a:bodyPr/>
                    <a:lstStyle/>
                    <a:p>
                      <a:pPr algn="ctr" fontAlgn="ctr"/>
                      <a:r>
                        <a:rPr lang="pt-BR" sz="1100" b="0" i="0" u="none" strike="noStrike">
                          <a:solidFill>
                            <a:srgbClr val="000000"/>
                          </a:solidFill>
                          <a:latin typeface="+mn-lt"/>
                        </a:rPr>
                        <a:t>7</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2501">
                <a:tc vMerge="1">
                  <a:txBody>
                    <a:bodyPr/>
                    <a:lstStyle/>
                    <a:p>
                      <a:endParaRPr lang="pt-BR"/>
                    </a:p>
                  </a:txBody>
                  <a:tcPr/>
                </a:tc>
                <a:tc>
                  <a:txBody>
                    <a:bodyPr/>
                    <a:lstStyle/>
                    <a:p>
                      <a:pPr algn="ctr" fontAlgn="ctr"/>
                      <a:r>
                        <a:rPr lang="pt-BR" sz="1100" b="0" i="0" u="none" strike="noStrike">
                          <a:solidFill>
                            <a:srgbClr val="000000"/>
                          </a:solidFill>
                          <a:latin typeface="+mn-lt"/>
                        </a:rPr>
                        <a:t>8</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a:solidFill>
                            <a:srgbClr val="000000"/>
                          </a:solidFill>
                          <a:latin typeface="+mn-lt"/>
                        </a:rPr>
                        <a:t> </a:t>
                      </a:r>
                    </a:p>
                  </a:txBody>
                  <a:tcPr marL="5195" marR="5195" marT="519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2501">
                <a:tc vMerge="1">
                  <a:txBody>
                    <a:bodyPr/>
                    <a:lstStyle/>
                    <a:p>
                      <a:endParaRPr lang="pt-BR"/>
                    </a:p>
                  </a:txBody>
                  <a:tcPr/>
                </a:tc>
                <a:tc>
                  <a:txBody>
                    <a:bodyPr/>
                    <a:lstStyle/>
                    <a:p>
                      <a:pPr algn="ctr" fontAlgn="ctr"/>
                      <a:r>
                        <a:rPr lang="pt-BR" sz="1100" b="0" i="0" u="none" strike="noStrike">
                          <a:solidFill>
                            <a:srgbClr val="000000"/>
                          </a:solidFill>
                          <a:latin typeface="+mn-lt"/>
                        </a:rPr>
                        <a:t>9</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a:solidFill>
                            <a:srgbClr val="000000"/>
                          </a:solidFill>
                          <a:latin typeface="+mn-lt"/>
                        </a:rPr>
                        <a:t> </a:t>
                      </a:r>
                    </a:p>
                  </a:txBody>
                  <a:tcPr marL="5195" marR="5195" marT="519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2501">
                <a:tc vMerge="1">
                  <a:txBody>
                    <a:bodyPr/>
                    <a:lstStyle/>
                    <a:p>
                      <a:endParaRPr lang="pt-BR"/>
                    </a:p>
                  </a:txBody>
                  <a:tcPr/>
                </a:tc>
                <a:tc>
                  <a:txBody>
                    <a:bodyPr/>
                    <a:lstStyle/>
                    <a:p>
                      <a:pPr algn="ctr" fontAlgn="ctr"/>
                      <a:r>
                        <a:rPr lang="pt-BR" sz="1100" b="0" i="0" u="none" strike="noStrike">
                          <a:solidFill>
                            <a:srgbClr val="000000"/>
                          </a:solidFill>
                          <a:latin typeface="+mn-lt"/>
                        </a:rPr>
                        <a:t>10</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a:solidFill>
                            <a:srgbClr val="000000"/>
                          </a:solidFill>
                          <a:latin typeface="+mn-lt"/>
                        </a:rPr>
                        <a:t> </a:t>
                      </a:r>
                    </a:p>
                  </a:txBody>
                  <a:tcPr marL="5195" marR="5195" marT="519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TextShape 1"/>
          <p:cNvSpPr txBox="1"/>
          <p:nvPr/>
        </p:nvSpPr>
        <p:spPr>
          <a:xfrm>
            <a:off x="0" y="1285860"/>
            <a:ext cx="9144000" cy="711062"/>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rmAutofit/>
          </a:bodyPr>
          <a:lstStyle/>
          <a:p>
            <a:pPr algn="ctr">
              <a:lnSpc>
                <a:spcPct val="100000"/>
              </a:lnSpc>
            </a:pPr>
            <a:r>
              <a:rPr lang="pt-BR" sz="2800" b="1" i="1" strike="noStrike" spc="-1" dirty="0" smtClean="0">
                <a:solidFill>
                  <a:srgbClr val="000000"/>
                </a:solidFill>
                <a:latin typeface="Calibri"/>
              </a:rPr>
              <a:t>NOTA TÉCNICA Nº1 SES/SGAE/2020 – APRESENTAÇÃO  </a:t>
            </a:r>
            <a:endParaRPr lang="pt-BR" sz="2800" b="0" strike="noStrike" spc="-1" dirty="0">
              <a:solidFill>
                <a:srgbClr val="000000"/>
              </a:solidFill>
              <a:latin typeface="Calibri"/>
            </a:endParaRPr>
          </a:p>
        </p:txBody>
      </p:sp>
      <p:sp>
        <p:nvSpPr>
          <p:cNvPr id="4" name="TextShape 2"/>
          <p:cNvSpPr txBox="1"/>
          <p:nvPr/>
        </p:nvSpPr>
        <p:spPr>
          <a:xfrm>
            <a:off x="86836" y="2634470"/>
            <a:ext cx="8914320" cy="2803609"/>
          </a:xfrm>
          <a:prstGeom prst="rect">
            <a:avLst/>
          </a:prstGeom>
          <a:noFill/>
          <a:ln>
            <a:noFill/>
          </a:ln>
        </p:spPr>
        <p:txBody>
          <a:bodyPr wrap="square" lIns="90000" tIns="45000" rIns="90000" bIns="45000">
            <a:spAutoFit/>
          </a:bodyPr>
          <a:lstStyle/>
          <a:p>
            <a:pPr algn="just">
              <a:lnSpc>
                <a:spcPct val="150000"/>
              </a:lnSpc>
            </a:pPr>
            <a:r>
              <a:rPr lang="pt-PT" sz="2400" dirty="0" smtClean="0"/>
              <a:t>Esta nota técnica tem por objetivo apresentar a título de sugestão um elenco de atividades estratégicas para a organização e sistematização do planejamento em âmbito municipal, com vistas ao alcance das metas dos indicadores de Pactuação Interfederativa para o ano de 2021. </a:t>
            </a:r>
            <a:endParaRPr lang="pt-BR" sz="24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1"/>
          <p:cNvSpPr txBox="1"/>
          <p:nvPr/>
        </p:nvSpPr>
        <p:spPr>
          <a:xfrm>
            <a:off x="71406" y="928670"/>
            <a:ext cx="8929718" cy="285752"/>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Autofit/>
          </a:bodyPr>
          <a:lstStyle/>
          <a:p>
            <a:pPr algn="ctr" fontAlgn="ctr"/>
            <a:r>
              <a:rPr lang="pt-BR" sz="1050" b="1" dirty="0" smtClean="0"/>
              <a:t> ATIVIDADES SUGERIDAS AOS MUNICIPIOS PACTUAREM NA CIR PARA AUXILIAR NO ALCANCE DA META</a:t>
            </a:r>
            <a:r>
              <a:rPr lang="pt-BR" sz="1050" dirty="0" smtClean="0"/>
              <a:t> </a:t>
            </a:r>
            <a:endParaRPr lang="pt-BR" sz="1050" b="1" dirty="0">
              <a:solidFill>
                <a:srgbClr val="000000"/>
              </a:solidFill>
            </a:endParaRPr>
          </a:p>
        </p:txBody>
      </p:sp>
      <p:graphicFrame>
        <p:nvGraphicFramePr>
          <p:cNvPr id="5" name="Tabela 4"/>
          <p:cNvGraphicFramePr>
            <a:graphicFrameLocks noGrp="1"/>
          </p:cNvGraphicFramePr>
          <p:nvPr>
            <p:extLst>
              <p:ext uri="{D42A27DB-BD31-4B8C-83A1-F6EECF244321}">
                <p14:modId xmlns:p14="http://schemas.microsoft.com/office/powerpoint/2010/main" val="4248864383"/>
              </p:ext>
            </p:extLst>
          </p:nvPr>
        </p:nvGraphicFramePr>
        <p:xfrm>
          <a:off x="142845" y="1214422"/>
          <a:ext cx="8786873" cy="5498891"/>
        </p:xfrm>
        <a:graphic>
          <a:graphicData uri="http://schemas.openxmlformats.org/drawingml/2006/table">
            <a:tbl>
              <a:tblPr/>
              <a:tblGrid>
                <a:gridCol w="1214446"/>
                <a:gridCol w="423090"/>
                <a:gridCol w="6295245"/>
                <a:gridCol w="854092"/>
              </a:tblGrid>
              <a:tr h="158134">
                <a:tc gridSpan="4">
                  <a:txBody>
                    <a:bodyPr/>
                    <a:lstStyle/>
                    <a:p>
                      <a:pPr algn="ctr" fontAlgn="ctr"/>
                      <a:r>
                        <a:rPr lang="pt-BR" sz="1100" b="1" i="0" u="none" strike="noStrike" dirty="0">
                          <a:solidFill>
                            <a:srgbClr val="000000"/>
                          </a:solidFill>
                          <a:latin typeface="+mn-lt"/>
                        </a:rPr>
                        <a:t>Indicador 22: Número de ciclos que atingiram mínimo de 80% de cobertura de imóveis visitados para controle vetorial da dengue</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184359">
                <a:tc rowSpan="4">
                  <a:txBody>
                    <a:bodyPr/>
                    <a:lstStyle/>
                    <a:p>
                      <a:pPr algn="ctr" fontAlgn="ctr"/>
                      <a:r>
                        <a:rPr lang="pt-BR" sz="1000" b="1" i="0" u="none" strike="noStrike" dirty="0">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1000" b="1" i="0" u="none" strike="noStrike" dirty="0">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1000" b="1" i="0" u="none" strike="noStrike" dirty="0">
                          <a:solidFill>
                            <a:srgbClr val="000000"/>
                          </a:solidFill>
                          <a:latin typeface="+mn-lt"/>
                        </a:rPr>
                        <a:t>Ministério da </a:t>
                      </a:r>
                      <a:r>
                        <a:rPr lang="pt-BR" sz="1000" b="1" i="0" u="none" strike="noStrike" dirty="0" smtClean="0">
                          <a:solidFill>
                            <a:srgbClr val="000000"/>
                          </a:solidFill>
                          <a:latin typeface="+mn-lt"/>
                        </a:rPr>
                        <a:t>Saúde</a:t>
                      </a:r>
                      <a:r>
                        <a:rPr lang="pt-BR" sz="1000" b="1" i="0" u="none" strike="noStrike" baseline="0" dirty="0" smtClean="0">
                          <a:solidFill>
                            <a:srgbClr val="000000"/>
                          </a:solidFill>
                          <a:latin typeface="+mn-lt"/>
                        </a:rPr>
                        <a:t> - </a:t>
                      </a:r>
                      <a:r>
                        <a:rPr lang="pt-BR" sz="1000" b="1" i="0" u="none" strike="noStrike" dirty="0" smtClean="0">
                          <a:solidFill>
                            <a:srgbClr val="000000"/>
                          </a:solidFill>
                          <a:latin typeface="+mn-lt"/>
                        </a:rPr>
                        <a:t>Atividades </a:t>
                      </a:r>
                      <a:r>
                        <a:rPr lang="pt-BR" sz="1000" b="1" i="0" u="none" strike="noStrike" dirty="0">
                          <a:solidFill>
                            <a:srgbClr val="000000"/>
                          </a:solidFill>
                          <a:latin typeface="+mn-lt"/>
                        </a:rPr>
                        <a:t>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58134">
                <a:tc vMerge="1">
                  <a:txBody>
                    <a:bodyPr/>
                    <a:lstStyle/>
                    <a:p>
                      <a:endParaRPr lang="pt-BR"/>
                    </a:p>
                  </a:txBody>
                  <a:tcPr/>
                </a:tc>
                <a:tc>
                  <a:txBody>
                    <a:bodyPr/>
                    <a:lstStyle/>
                    <a:p>
                      <a:pPr algn="ctr" fontAlgn="ctr"/>
                      <a:r>
                        <a:rPr lang="pt-BR" sz="1000" b="0" i="0" u="none" strike="noStrike">
                          <a:solidFill>
                            <a:srgbClr val="000000"/>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mn-lt"/>
                        </a:rPr>
                        <a:t>Fornecimento de insumos para controle químico do </a:t>
                      </a:r>
                      <a:r>
                        <a:rPr lang="pt-BR" sz="1000" b="0" i="0" u="none" strike="noStrike" dirty="0" err="1">
                          <a:solidFill>
                            <a:srgbClr val="000000"/>
                          </a:solidFill>
                          <a:latin typeface="+mn-lt"/>
                        </a:rPr>
                        <a:t>Aedes</a:t>
                      </a:r>
                      <a:r>
                        <a:rPr lang="pt-BR" sz="1000" b="0" i="0" u="none" strike="noStrike" dirty="0">
                          <a:solidFill>
                            <a:srgbClr val="000000"/>
                          </a:solidFill>
                          <a:latin typeface="+mn-lt"/>
                        </a:rPr>
                        <a:t>.</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8134">
                <a:tc vMerge="1">
                  <a:txBody>
                    <a:bodyPr/>
                    <a:lstStyle/>
                    <a:p>
                      <a:endParaRPr lang="pt-BR"/>
                    </a:p>
                  </a:txBody>
                  <a:tcPr/>
                </a:tc>
                <a:tc>
                  <a:txBody>
                    <a:bodyPr/>
                    <a:lstStyle/>
                    <a:p>
                      <a:pPr algn="ctr" fontAlgn="ctr"/>
                      <a:r>
                        <a:rPr lang="pt-BR" sz="1000" b="0" i="0" u="none" strike="noStrike">
                          <a:solidFill>
                            <a:srgbClr val="000000"/>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mn-lt"/>
                        </a:rPr>
                        <a:t>Repasse financeiro para ações de vigilância.</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8134">
                <a:tc vMerge="1">
                  <a:txBody>
                    <a:bodyPr/>
                    <a:lstStyle/>
                    <a:p>
                      <a:endParaRPr lang="pt-BR"/>
                    </a:p>
                  </a:txBody>
                  <a:tcPr/>
                </a:tc>
                <a:tc>
                  <a:txBody>
                    <a:bodyPr/>
                    <a:lstStyle/>
                    <a:p>
                      <a:pPr algn="ctr" fontAlgn="ctr"/>
                      <a:r>
                        <a:rPr lang="pt-BR" sz="1000" b="0" i="0" u="none" strike="noStrike">
                          <a:solidFill>
                            <a:srgbClr val="000000"/>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mn-lt"/>
                        </a:rPr>
                        <a:t>Diretrizes para prevenção e controle das </a:t>
                      </a:r>
                      <a:r>
                        <a:rPr lang="pt-BR" sz="1000" b="0" i="0" u="none" strike="noStrike" dirty="0" err="1">
                          <a:solidFill>
                            <a:srgbClr val="000000"/>
                          </a:solidFill>
                          <a:latin typeface="+mn-lt"/>
                        </a:rPr>
                        <a:t>arboviroses</a:t>
                      </a:r>
                      <a:r>
                        <a:rPr lang="pt-BR" sz="1000" b="0" i="0" u="none" strike="noStrike" dirty="0">
                          <a:solidFill>
                            <a:srgbClr val="000000"/>
                          </a:solidFill>
                          <a:latin typeface="+mn-lt"/>
                        </a:rPr>
                        <a:t>.</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8540">
                <a:tc rowSpan="11">
                  <a:txBody>
                    <a:bodyPr/>
                    <a:lstStyle/>
                    <a:p>
                      <a:pPr algn="ctr" fontAlgn="ctr"/>
                      <a:r>
                        <a:rPr lang="pt-BR" sz="1000" b="1"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1000" b="1" i="0" u="none" strike="noStrike">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gridSpan="2">
                  <a:txBody>
                    <a:bodyPr/>
                    <a:lstStyle/>
                    <a:p>
                      <a:pPr algn="ctr" fontAlgn="ctr"/>
                      <a:r>
                        <a:rPr lang="pt-BR" sz="1000" b="1" i="0" u="none" strike="noStrike" dirty="0">
                          <a:solidFill>
                            <a:srgbClr val="000000"/>
                          </a:solidFill>
                          <a:latin typeface="+mn-lt"/>
                        </a:rPr>
                        <a:t>Secretaria Estadual de </a:t>
                      </a:r>
                      <a:r>
                        <a:rPr lang="pt-BR" sz="1000" b="1" i="0" u="none" strike="noStrike" dirty="0" smtClean="0">
                          <a:solidFill>
                            <a:srgbClr val="000000"/>
                          </a:solidFill>
                          <a:latin typeface="+mn-lt"/>
                        </a:rPr>
                        <a:t>Saúde</a:t>
                      </a:r>
                      <a:r>
                        <a:rPr lang="pt-BR" sz="1000" b="1" i="0" u="none" strike="noStrike" baseline="0" dirty="0" smtClean="0">
                          <a:solidFill>
                            <a:srgbClr val="000000"/>
                          </a:solidFill>
                          <a:latin typeface="+mn-lt"/>
                        </a:rPr>
                        <a:t> - </a:t>
                      </a:r>
                      <a:r>
                        <a:rPr lang="pt-BR" sz="1000" b="1" i="0" u="none" strike="noStrike" dirty="0" smtClean="0">
                          <a:solidFill>
                            <a:srgbClr val="000000"/>
                          </a:solidFill>
                          <a:latin typeface="+mn-lt"/>
                        </a:rPr>
                        <a:t>Atividades </a:t>
                      </a:r>
                      <a:r>
                        <a:rPr lang="pt-BR" sz="1000" b="1" i="0" u="none" strike="noStrike" dirty="0">
                          <a:solidFill>
                            <a:srgbClr val="000000"/>
                          </a:solidFill>
                          <a:latin typeface="+mn-lt"/>
                        </a:rPr>
                        <a:t>Estratégicas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58134">
                <a:tc vMerge="1">
                  <a:txBody>
                    <a:bodyPr/>
                    <a:lstStyle/>
                    <a:p>
                      <a:endParaRPr lang="pt-BR"/>
                    </a:p>
                  </a:txBody>
                  <a:tcPr/>
                </a:tc>
                <a:tc>
                  <a:txBody>
                    <a:bodyPr/>
                    <a:lstStyle/>
                    <a:p>
                      <a:pPr algn="ctr" fontAlgn="ctr"/>
                      <a:r>
                        <a:rPr lang="pt-BR" sz="1000" b="0" i="0" u="none" strike="noStrike">
                          <a:solidFill>
                            <a:srgbClr val="000000"/>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mn-lt"/>
                        </a:rPr>
                        <a:t>Capacitações para digitadores, ACE, enfermeiros e médicos.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8134">
                <a:tc vMerge="1">
                  <a:txBody>
                    <a:bodyPr/>
                    <a:lstStyle/>
                    <a:p>
                      <a:endParaRPr lang="pt-BR"/>
                    </a:p>
                  </a:txBody>
                  <a:tcPr/>
                </a:tc>
                <a:tc>
                  <a:txBody>
                    <a:bodyPr/>
                    <a:lstStyle/>
                    <a:p>
                      <a:pPr algn="ctr" fontAlgn="ctr"/>
                      <a:r>
                        <a:rPr lang="pt-BR" sz="1000" b="0" i="0" u="none" strike="noStrike">
                          <a:solidFill>
                            <a:srgbClr val="000000"/>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mn-lt"/>
                        </a:rPr>
                        <a:t>Assessorias para as equipes de vigilância municipal.</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8134">
                <a:tc vMerge="1">
                  <a:txBody>
                    <a:bodyPr/>
                    <a:lstStyle/>
                    <a:p>
                      <a:endParaRPr lang="pt-BR"/>
                    </a:p>
                  </a:txBody>
                  <a:tcPr/>
                </a:tc>
                <a:tc>
                  <a:txBody>
                    <a:bodyPr/>
                    <a:lstStyle/>
                    <a:p>
                      <a:pPr algn="ctr" fontAlgn="ctr"/>
                      <a:r>
                        <a:rPr lang="pt-BR" sz="1000" b="0" i="0" u="none" strike="noStrike">
                          <a:solidFill>
                            <a:srgbClr val="000000"/>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mn-lt"/>
                        </a:rPr>
                        <a:t>Provimento, acondicionamento, fracionamento e distribuição de inseticidas.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8134">
                <a:tc vMerge="1">
                  <a:txBody>
                    <a:bodyPr/>
                    <a:lstStyle/>
                    <a:p>
                      <a:endParaRPr lang="pt-BR"/>
                    </a:p>
                  </a:txBody>
                  <a:tcPr/>
                </a:tc>
                <a:tc>
                  <a:txBody>
                    <a:bodyPr/>
                    <a:lstStyle/>
                    <a:p>
                      <a:pPr algn="ctr" fontAlgn="ctr"/>
                      <a:r>
                        <a:rPr lang="pt-BR" sz="1000" b="0" i="0" u="none" strike="noStrike">
                          <a:solidFill>
                            <a:srgbClr val="000000"/>
                          </a:solidFill>
                          <a:latin typeface="+mn-lt"/>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mn-lt"/>
                        </a:rPr>
                        <a:t>Aquisição e fornecimento de bombas e máscaras.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8134">
                <a:tc vMerge="1">
                  <a:txBody>
                    <a:bodyPr/>
                    <a:lstStyle/>
                    <a:p>
                      <a:endParaRPr lang="pt-BR"/>
                    </a:p>
                  </a:txBody>
                  <a:tcPr/>
                </a:tc>
                <a:tc>
                  <a:txBody>
                    <a:bodyPr/>
                    <a:lstStyle/>
                    <a:p>
                      <a:pPr algn="ctr" fontAlgn="ctr"/>
                      <a:r>
                        <a:rPr lang="pt-BR" sz="1000" b="0" i="0" u="none" strike="noStrike">
                          <a:solidFill>
                            <a:srgbClr val="000000"/>
                          </a:solidFill>
                          <a:latin typeface="+mn-lt"/>
                        </a:rPr>
                        <a:t>5</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mn-lt"/>
                        </a:rPr>
                        <a:t>Monitoramento por meio dos sistemas de informação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8134">
                <a:tc vMerge="1">
                  <a:txBody>
                    <a:bodyPr/>
                    <a:lstStyle/>
                    <a:p>
                      <a:endParaRPr lang="pt-BR"/>
                    </a:p>
                  </a:txBody>
                  <a:tcPr/>
                </a:tc>
                <a:tc>
                  <a:txBody>
                    <a:bodyPr/>
                    <a:lstStyle/>
                    <a:p>
                      <a:pPr algn="ctr" fontAlgn="ctr"/>
                      <a:r>
                        <a:rPr lang="pt-BR" sz="1000" b="0" i="0" u="none" strike="noStrike">
                          <a:solidFill>
                            <a:srgbClr val="000000"/>
                          </a:solidFill>
                          <a:latin typeface="+mn-lt"/>
                        </a:rPr>
                        <a:t>6</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mn-lt"/>
                        </a:rPr>
                        <a:t>Emissão de monitores, boletins e alertas epidemiológicos.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8134">
                <a:tc vMerge="1">
                  <a:txBody>
                    <a:bodyPr/>
                    <a:lstStyle/>
                    <a:p>
                      <a:endParaRPr lang="pt-BR"/>
                    </a:p>
                  </a:txBody>
                  <a:tcPr/>
                </a:tc>
                <a:tc>
                  <a:txBody>
                    <a:bodyPr/>
                    <a:lstStyle/>
                    <a:p>
                      <a:pPr algn="ctr" fontAlgn="ctr"/>
                      <a:r>
                        <a:rPr lang="pt-BR" sz="1000" b="0" i="0" u="none" strike="noStrike">
                          <a:solidFill>
                            <a:srgbClr val="000000"/>
                          </a:solidFill>
                          <a:latin typeface="+mn-lt"/>
                        </a:rPr>
                        <a:t>7</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mn-lt"/>
                        </a:rPr>
                        <a:t>Aquisição e/ou distribuição de material informativo.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8134">
                <a:tc vMerge="1">
                  <a:txBody>
                    <a:bodyPr/>
                    <a:lstStyle/>
                    <a:p>
                      <a:endParaRPr lang="pt-BR"/>
                    </a:p>
                  </a:txBody>
                  <a:tcPr/>
                </a:tc>
                <a:tc>
                  <a:txBody>
                    <a:bodyPr/>
                    <a:lstStyle/>
                    <a:p>
                      <a:pPr algn="ctr" fontAlgn="ctr"/>
                      <a:r>
                        <a:rPr lang="pt-BR" sz="1000" b="0" i="0" u="none" strike="noStrike">
                          <a:solidFill>
                            <a:srgbClr val="000000"/>
                          </a:solidFill>
                          <a:latin typeface="+mn-lt"/>
                        </a:rPr>
                        <a:t>8</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mn-lt"/>
                        </a:rPr>
                        <a:t>Fornecimento de insumos para coleta e identificação de larvas e pupas de </a:t>
                      </a:r>
                      <a:r>
                        <a:rPr lang="pt-BR" sz="1000" b="0" i="0" u="none" strike="noStrike" dirty="0" err="1">
                          <a:solidFill>
                            <a:srgbClr val="000000"/>
                          </a:solidFill>
                          <a:latin typeface="+mn-lt"/>
                        </a:rPr>
                        <a:t>Aedes</a:t>
                      </a:r>
                      <a:r>
                        <a:rPr lang="pt-BR" sz="1000" b="0" i="0" u="none" strike="noStrike" dirty="0">
                          <a:solidFill>
                            <a:srgbClr val="000000"/>
                          </a:solidFill>
                          <a:latin typeface="+mn-lt"/>
                        </a:rPr>
                        <a:t>.</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8134">
                <a:tc vMerge="1">
                  <a:txBody>
                    <a:bodyPr/>
                    <a:lstStyle/>
                    <a:p>
                      <a:endParaRPr lang="pt-BR"/>
                    </a:p>
                  </a:txBody>
                  <a:tcPr/>
                </a:tc>
                <a:tc>
                  <a:txBody>
                    <a:bodyPr/>
                    <a:lstStyle/>
                    <a:p>
                      <a:pPr algn="ctr" fontAlgn="ctr"/>
                      <a:r>
                        <a:rPr lang="pt-BR" sz="1000" b="0" i="0" u="none" strike="noStrike">
                          <a:solidFill>
                            <a:srgbClr val="000000"/>
                          </a:solidFill>
                          <a:latin typeface="+mn-lt"/>
                        </a:rPr>
                        <a:t>9</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mn-lt"/>
                        </a:rPr>
                        <a:t>Controle de qualidade das amostras de larvas e pupas de </a:t>
                      </a:r>
                      <a:r>
                        <a:rPr lang="pt-BR" sz="1000" b="0" i="0" u="none" strike="noStrike" dirty="0" err="1">
                          <a:solidFill>
                            <a:srgbClr val="000000"/>
                          </a:solidFill>
                          <a:latin typeface="+mn-lt"/>
                        </a:rPr>
                        <a:t>Aedes</a:t>
                      </a:r>
                      <a:r>
                        <a:rPr lang="pt-BR" sz="1000" b="0" i="0" u="none" strike="noStrike" dirty="0">
                          <a:solidFill>
                            <a:srgbClr val="000000"/>
                          </a:solidFill>
                          <a:latin typeface="+mn-lt"/>
                        </a:rPr>
                        <a:t>.</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8134">
                <a:tc vMerge="1">
                  <a:txBody>
                    <a:bodyPr/>
                    <a:lstStyle/>
                    <a:p>
                      <a:endParaRPr lang="pt-BR"/>
                    </a:p>
                  </a:txBody>
                  <a:tcPr/>
                </a:tc>
                <a:tc>
                  <a:txBody>
                    <a:bodyPr/>
                    <a:lstStyle/>
                    <a:p>
                      <a:pPr algn="ctr" fontAlgn="ctr"/>
                      <a:r>
                        <a:rPr lang="pt-BR" sz="1000" b="0" i="0" u="none" strike="noStrike">
                          <a:solidFill>
                            <a:srgbClr val="000000"/>
                          </a:solidFill>
                          <a:latin typeface="+mn-lt"/>
                        </a:rPr>
                        <a:t>10</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pt-BR" sz="1000" b="0" i="0" u="none" strike="noStrike" dirty="0">
                          <a:solidFill>
                            <a:srgbClr val="000000"/>
                          </a:solidFill>
                          <a:latin typeface="+mn-lt"/>
                        </a:rPr>
                        <a:t>Incentivo e apoio à mobilização social.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58134">
                <a:tc rowSpan="2">
                  <a:txBody>
                    <a:bodyPr/>
                    <a:lstStyle/>
                    <a:p>
                      <a:pPr algn="ctr" fontAlgn="ctr"/>
                      <a:r>
                        <a:rPr lang="pt-BR" sz="1100" b="1" i="0" u="none" strike="noStrike" dirty="0">
                          <a:solidFill>
                            <a:srgbClr val="000000"/>
                          </a:solidFill>
                          <a:latin typeface="+mn-lt"/>
                        </a:rPr>
                        <a:t>AÇÃO NA PAS (MUNCÍPIO)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1100" b="1" i="0" u="none" strike="noStrike">
                          <a:solidFill>
                            <a:srgbClr val="000000"/>
                          </a:solidFill>
                          <a:latin typeface="+mn-lt"/>
                        </a:rPr>
                        <a:t>Ord.</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1100" b="1" i="0" u="none" strike="noStrike" dirty="0">
                          <a:solidFill>
                            <a:srgbClr val="000000"/>
                          </a:solidFill>
                          <a:latin typeface="+mn-lt"/>
                        </a:rPr>
                        <a:t>ATIVIDADES ESTRATÉGICAS SUGERIDAS PELA ÁREA TÉCNICA DA SES AOS MUNICÍPIOS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1100" b="1" i="0" u="none" strike="noStrike">
                          <a:solidFill>
                            <a:srgbClr val="000000"/>
                          </a:solidFill>
                          <a:latin typeface="+mn-lt"/>
                        </a:rPr>
                        <a:t>Municipal</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316268">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fontAlgn="ctr"/>
                      <a:r>
                        <a:rPr lang="pt-BR" sz="1100" b="1" i="0" u="none" strike="noStrike">
                          <a:solidFill>
                            <a:srgbClr val="000000"/>
                          </a:solidFill>
                          <a:latin typeface="+mn-lt"/>
                        </a:rPr>
                        <a:t>(Marque com X as selecionadas)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158134">
                <a:tc rowSpan="11">
                  <a:txBody>
                    <a:bodyPr/>
                    <a:lstStyle/>
                    <a:p>
                      <a:pPr algn="ctr" fontAlgn="ctr"/>
                      <a:r>
                        <a:rPr lang="pt-BR" sz="1100" b="0" i="0" u="none" strike="noStrike" dirty="0">
                          <a:solidFill>
                            <a:srgbClr val="000000"/>
                          </a:solidFill>
                          <a:latin typeface="+mn-lt"/>
                        </a:rPr>
                        <a:t>ATENÇÃO -este campo será preenchido pelos </a:t>
                      </a:r>
                      <a:r>
                        <a:rPr lang="pt-BR" sz="1100" b="0" i="0" u="none" strike="noStrike" dirty="0" smtClean="0">
                          <a:solidFill>
                            <a:srgbClr val="000000"/>
                          </a:solidFill>
                          <a:latin typeface="+mn-lt"/>
                        </a:rPr>
                        <a:t>municípios </a:t>
                      </a:r>
                      <a:r>
                        <a:rPr lang="pt-BR" sz="1100" b="0" i="0" u="none" strike="noStrike" dirty="0">
                          <a:solidFill>
                            <a:srgbClr val="000000"/>
                          </a:solidFill>
                          <a:latin typeface="+mn-lt"/>
                        </a:rPr>
                        <a:t>conforme ação definida na PAS</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dirty="0">
                          <a:solidFill>
                            <a:srgbClr val="0000CC"/>
                          </a:solidFill>
                          <a:latin typeface="+mn-lt"/>
                        </a:rPr>
                        <a:t>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Realizar visitas </a:t>
                      </a:r>
                      <a:r>
                        <a:rPr lang="pt-BR" sz="1100" b="0" i="0" u="none" strike="noStrike" dirty="0" smtClean="0">
                          <a:solidFill>
                            <a:srgbClr val="0000CC"/>
                          </a:solidFill>
                          <a:latin typeface="+mn-lt"/>
                        </a:rPr>
                        <a:t>domiciliares </a:t>
                      </a:r>
                      <a:r>
                        <a:rPr lang="pt-BR" sz="1100" b="0" i="0" u="none" strike="noStrike" dirty="0">
                          <a:solidFill>
                            <a:srgbClr val="0000CC"/>
                          </a:solidFill>
                          <a:latin typeface="+mn-lt"/>
                        </a:rPr>
                        <a:t>para o controle vetorial da dengue.</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134">
                <a:tc vMerge="1">
                  <a:txBody>
                    <a:bodyPr/>
                    <a:lstStyle/>
                    <a:p>
                      <a:endParaRPr lang="pt-BR"/>
                    </a:p>
                  </a:txBody>
                  <a:tcPr/>
                </a:tc>
                <a:tc>
                  <a:txBody>
                    <a:bodyPr/>
                    <a:lstStyle/>
                    <a:p>
                      <a:pPr algn="ctr" fontAlgn="ctr"/>
                      <a:r>
                        <a:rPr lang="pt-BR" sz="1100" b="0" i="0" u="none" strike="noStrike">
                          <a:solidFill>
                            <a:srgbClr val="0000CC"/>
                          </a:solidFill>
                          <a:latin typeface="+mn-lt"/>
                        </a:rPr>
                        <a:t>2</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Alimentar um banco de dados local com informações das visitas domiciliares.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134">
                <a:tc vMerge="1">
                  <a:txBody>
                    <a:bodyPr/>
                    <a:lstStyle/>
                    <a:p>
                      <a:endParaRPr lang="pt-BR"/>
                    </a:p>
                  </a:txBody>
                  <a:tcPr/>
                </a:tc>
                <a:tc>
                  <a:txBody>
                    <a:bodyPr/>
                    <a:lstStyle/>
                    <a:p>
                      <a:pPr algn="ctr" fontAlgn="ctr"/>
                      <a:r>
                        <a:rPr lang="pt-BR" sz="1100" b="0" i="0" u="none" strike="noStrike">
                          <a:solidFill>
                            <a:srgbClr val="0000CC"/>
                          </a:solidFill>
                          <a:latin typeface="+mn-lt"/>
                        </a:rPr>
                        <a:t>3</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Monitorar semanalmente a cobertura das visitas domiciliares durante cada ciclo.</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134">
                <a:tc vMerge="1">
                  <a:txBody>
                    <a:bodyPr/>
                    <a:lstStyle/>
                    <a:p>
                      <a:endParaRPr lang="pt-BR"/>
                    </a:p>
                  </a:txBody>
                  <a:tcPr/>
                </a:tc>
                <a:tc>
                  <a:txBody>
                    <a:bodyPr/>
                    <a:lstStyle/>
                    <a:p>
                      <a:pPr algn="ctr" fontAlgn="ctr"/>
                      <a:r>
                        <a:rPr lang="pt-BR" sz="1100" b="0" i="0" u="none" strike="noStrike">
                          <a:solidFill>
                            <a:srgbClr val="0000CC"/>
                          </a:solidFill>
                          <a:latin typeface="+mn-lt"/>
                        </a:rPr>
                        <a:t>4</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Supervisionar as visitas domiciliares.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134">
                <a:tc vMerge="1">
                  <a:txBody>
                    <a:bodyPr/>
                    <a:lstStyle/>
                    <a:p>
                      <a:endParaRPr lang="pt-BR"/>
                    </a:p>
                  </a:txBody>
                  <a:tcPr/>
                </a:tc>
                <a:tc>
                  <a:txBody>
                    <a:bodyPr/>
                    <a:lstStyle/>
                    <a:p>
                      <a:pPr algn="ctr" fontAlgn="ctr"/>
                      <a:r>
                        <a:rPr lang="pt-BR" sz="1100" b="0" i="0" u="none" strike="noStrike">
                          <a:solidFill>
                            <a:srgbClr val="0000CC"/>
                          </a:solidFill>
                          <a:latin typeface="+mn-lt"/>
                        </a:rPr>
                        <a:t>5</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Atualizar o reconhecimento geográfico (RG) das localidades elegíveis.</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134">
                <a:tc vMerge="1">
                  <a:txBody>
                    <a:bodyPr/>
                    <a:lstStyle/>
                    <a:p>
                      <a:endParaRPr lang="pt-BR"/>
                    </a:p>
                  </a:txBody>
                  <a:tcPr/>
                </a:tc>
                <a:tc>
                  <a:txBody>
                    <a:bodyPr/>
                    <a:lstStyle/>
                    <a:p>
                      <a:pPr algn="ctr" fontAlgn="ctr"/>
                      <a:r>
                        <a:rPr lang="pt-BR" sz="1100" b="0" i="0" u="none" strike="noStrike">
                          <a:solidFill>
                            <a:srgbClr val="0000CC"/>
                          </a:solidFill>
                          <a:latin typeface="+mn-lt"/>
                        </a:rPr>
                        <a:t>6</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Alimentar semanalmente o </a:t>
                      </a:r>
                      <a:r>
                        <a:rPr lang="pt-BR" sz="1100" b="0" i="0" u="none" strike="noStrike" dirty="0" err="1">
                          <a:solidFill>
                            <a:srgbClr val="0000CC"/>
                          </a:solidFill>
                          <a:latin typeface="+mn-lt"/>
                        </a:rPr>
                        <a:t>SisPNCD</a:t>
                      </a:r>
                      <a:r>
                        <a:rPr lang="pt-BR" sz="1100" b="0" i="0" u="none" strike="noStrike" dirty="0">
                          <a:solidFill>
                            <a:srgbClr val="0000CC"/>
                          </a:solidFill>
                          <a:latin typeface="+mn-lt"/>
                        </a:rPr>
                        <a:t> (Sistema do Programa Nacional do Controle da Dengue).</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100" b="0" i="0" u="none" strike="noStrike">
                          <a:solidFill>
                            <a:srgbClr val="000000"/>
                          </a:solidFill>
                          <a:latin typeface="+mn-lt"/>
                        </a:rPr>
                        <a:t> </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134">
                <a:tc vMerge="1">
                  <a:txBody>
                    <a:bodyPr/>
                    <a:lstStyle/>
                    <a:p>
                      <a:endParaRPr lang="pt-BR"/>
                    </a:p>
                  </a:txBody>
                  <a:tcPr/>
                </a:tc>
                <a:tc>
                  <a:txBody>
                    <a:bodyPr/>
                    <a:lstStyle/>
                    <a:p>
                      <a:pPr algn="ctr" fontAlgn="ctr"/>
                      <a:r>
                        <a:rPr lang="pt-BR" sz="1100" b="0" i="0" u="none" strike="noStrike">
                          <a:solidFill>
                            <a:srgbClr val="0000CC"/>
                          </a:solidFill>
                          <a:latin typeface="+mn-lt"/>
                        </a:rPr>
                        <a:t>7</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CC"/>
                          </a:solidFill>
                          <a:latin typeface="+mn-lt"/>
                        </a:rPr>
                        <a:t>Alinhamento das informações inseridas nos sistemas de informação (CNES, SISPNCD, SISLOC e localidade).</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134">
                <a:tc vMerge="1">
                  <a:txBody>
                    <a:bodyPr/>
                    <a:lstStyle/>
                    <a:p>
                      <a:endParaRPr lang="pt-BR"/>
                    </a:p>
                  </a:txBody>
                  <a:tcPr/>
                </a:tc>
                <a:tc>
                  <a:txBody>
                    <a:bodyPr/>
                    <a:lstStyle/>
                    <a:p>
                      <a:pPr algn="ctr" fontAlgn="ctr"/>
                      <a:r>
                        <a:rPr lang="pt-BR" sz="1100" b="0" i="0" u="none" strike="noStrike">
                          <a:solidFill>
                            <a:srgbClr val="0000CC"/>
                          </a:solidFill>
                          <a:latin typeface="+mn-lt"/>
                        </a:rPr>
                        <a:t>8</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dirty="0">
                          <a:solidFill>
                            <a:srgbClr val="0000CC"/>
                          </a:solidFill>
                          <a:latin typeface="+mn-lt"/>
                        </a:rPr>
                        <a:t>Compatibilização das </a:t>
                      </a:r>
                      <a:r>
                        <a:rPr lang="pt-BR" sz="1100" b="0" i="0" u="none" strike="noStrike" dirty="0" smtClean="0">
                          <a:solidFill>
                            <a:srgbClr val="0000CC"/>
                          </a:solidFill>
                          <a:latin typeface="+mn-lt"/>
                        </a:rPr>
                        <a:t>micro áreas </a:t>
                      </a:r>
                      <a:r>
                        <a:rPr lang="pt-BR" sz="1100" b="0" i="0" u="none" strike="noStrike" dirty="0">
                          <a:solidFill>
                            <a:srgbClr val="0000CC"/>
                          </a:solidFill>
                          <a:latin typeface="+mn-lt"/>
                        </a:rPr>
                        <a:t>dos ACE e ACS para o fortalecimento das ações de prevenção das </a:t>
                      </a:r>
                      <a:r>
                        <a:rPr lang="pt-BR" sz="1100" b="0" i="0" u="none" strike="noStrike" dirty="0" err="1">
                          <a:solidFill>
                            <a:srgbClr val="0000CC"/>
                          </a:solidFill>
                          <a:latin typeface="+mn-lt"/>
                        </a:rPr>
                        <a:t>arboviroses</a:t>
                      </a:r>
                      <a:r>
                        <a:rPr lang="pt-BR" sz="1100" b="0" i="0" u="none" strike="noStrike" dirty="0">
                          <a:solidFill>
                            <a:srgbClr val="0000CC"/>
                          </a:solidFill>
                          <a:latin typeface="+mn-lt"/>
                        </a:rPr>
                        <a:t>.</a:t>
                      </a:r>
                    </a:p>
                  </a:txBody>
                  <a:tcPr marL="5195" marR="5195" marT="519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134">
                <a:tc vMerge="1">
                  <a:txBody>
                    <a:bodyPr/>
                    <a:lstStyle/>
                    <a:p>
                      <a:endParaRPr lang="pt-BR"/>
                    </a:p>
                  </a:txBody>
                  <a:tcPr/>
                </a:tc>
                <a:tc>
                  <a:txBody>
                    <a:bodyPr/>
                    <a:lstStyle/>
                    <a:p>
                      <a:pPr algn="ctr" fontAlgn="ctr"/>
                      <a:r>
                        <a:rPr lang="pt-BR" sz="1100" b="0" i="0" u="none" strike="noStrike">
                          <a:solidFill>
                            <a:srgbClr val="0000CC"/>
                          </a:solidFill>
                          <a:latin typeface="+mn-lt"/>
                        </a:rPr>
                        <a:t>9</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dirty="0">
                          <a:solidFill>
                            <a:srgbClr val="0000CC"/>
                          </a:solidFill>
                          <a:latin typeface="+mn-lt"/>
                        </a:rPr>
                        <a:t>Manter o quantitativo mínimo de profissionais para realizar as ações de controle do vetor.</a:t>
                      </a:r>
                    </a:p>
                  </a:txBody>
                  <a:tcPr marL="5195" marR="5195" marT="519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6221">
                <a:tc vMerge="1">
                  <a:txBody>
                    <a:bodyPr/>
                    <a:lstStyle/>
                    <a:p>
                      <a:endParaRPr lang="pt-BR"/>
                    </a:p>
                  </a:txBody>
                  <a:tcPr/>
                </a:tc>
                <a:tc>
                  <a:txBody>
                    <a:bodyPr/>
                    <a:lstStyle/>
                    <a:p>
                      <a:pPr algn="ctr" fontAlgn="ctr"/>
                      <a:r>
                        <a:rPr lang="pt-BR" sz="1100" b="0" i="0" u="none" strike="noStrike">
                          <a:solidFill>
                            <a:srgbClr val="0000CC"/>
                          </a:solidFill>
                          <a:latin typeface="+mn-lt"/>
                        </a:rPr>
                        <a:t>10</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dirty="0">
                          <a:solidFill>
                            <a:srgbClr val="0000CC"/>
                          </a:solidFill>
                          <a:latin typeface="+mn-lt"/>
                        </a:rPr>
                        <a:t>Elaborar o Plano Municipal de Contingência das </a:t>
                      </a:r>
                      <a:r>
                        <a:rPr lang="pt-BR" sz="1100" b="0" i="0" u="none" strike="noStrike" dirty="0" err="1">
                          <a:solidFill>
                            <a:srgbClr val="0000CC"/>
                          </a:solidFill>
                          <a:latin typeface="+mn-lt"/>
                        </a:rPr>
                        <a:t>Arboviroses</a:t>
                      </a:r>
                      <a:r>
                        <a:rPr lang="pt-BR" sz="1100" b="0" i="0" u="none" strike="noStrike" dirty="0">
                          <a:solidFill>
                            <a:srgbClr val="0000CC"/>
                          </a:solidFill>
                          <a:latin typeface="+mn-lt"/>
                        </a:rPr>
                        <a:t> para o ano de 2021 como um dos instrumentos norteadores para a execução de ações de promoção, prevenção e controle de surtos e/ou epidemias. </a:t>
                      </a:r>
                    </a:p>
                  </a:txBody>
                  <a:tcPr marL="5195" marR="5195" marT="519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8134">
                <a:tc vMerge="1">
                  <a:txBody>
                    <a:bodyPr/>
                    <a:lstStyle/>
                    <a:p>
                      <a:endParaRPr lang="pt-BR"/>
                    </a:p>
                  </a:txBody>
                  <a:tcPr/>
                </a:tc>
                <a:tc>
                  <a:txBody>
                    <a:bodyPr/>
                    <a:lstStyle/>
                    <a:p>
                      <a:pPr algn="ctr" fontAlgn="ctr"/>
                      <a:r>
                        <a:rPr lang="pt-BR" sz="1100" b="0" i="0" u="none" strike="noStrike">
                          <a:solidFill>
                            <a:srgbClr val="000000"/>
                          </a:solidFill>
                          <a:latin typeface="+mn-lt"/>
                        </a:rPr>
                        <a:t>11</a:t>
                      </a:r>
                    </a:p>
                  </a:txBody>
                  <a:tcPr marL="5195" marR="5195" marT="51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1100" b="0" i="0" u="none" strike="noStrike">
                          <a:solidFill>
                            <a:srgbClr val="000000"/>
                          </a:solidFill>
                          <a:latin typeface="+mn-lt"/>
                        </a:rPr>
                        <a:t> </a:t>
                      </a:r>
                    </a:p>
                  </a:txBody>
                  <a:tcPr marL="5195" marR="5195" marT="519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1100" b="0" i="0" u="none" strike="noStrike" dirty="0">
                          <a:solidFill>
                            <a:srgbClr val="000000"/>
                          </a:solidFill>
                          <a:latin typeface="+mn-lt"/>
                        </a:rPr>
                        <a:t> </a:t>
                      </a:r>
                    </a:p>
                  </a:txBody>
                  <a:tcPr marL="5195" marR="5195" marT="51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a 3"/>
          <p:cNvGraphicFramePr>
            <a:graphicFrameLocks noGrp="1"/>
          </p:cNvGraphicFramePr>
          <p:nvPr>
            <p:extLst>
              <p:ext uri="{D42A27DB-BD31-4B8C-83A1-F6EECF244321}">
                <p14:modId xmlns:p14="http://schemas.microsoft.com/office/powerpoint/2010/main" val="3361497857"/>
              </p:ext>
            </p:extLst>
          </p:nvPr>
        </p:nvGraphicFramePr>
        <p:xfrm>
          <a:off x="142845" y="-24"/>
          <a:ext cx="8786873" cy="6499845"/>
        </p:xfrm>
        <a:graphic>
          <a:graphicData uri="http://schemas.openxmlformats.org/drawingml/2006/table">
            <a:tbl>
              <a:tblPr/>
              <a:tblGrid>
                <a:gridCol w="357189"/>
                <a:gridCol w="285752"/>
                <a:gridCol w="7715304"/>
                <a:gridCol w="428628"/>
              </a:tblGrid>
              <a:tr h="88548">
                <a:tc gridSpan="4">
                  <a:txBody>
                    <a:bodyPr/>
                    <a:lstStyle/>
                    <a:p>
                      <a:pPr algn="ctr" fontAlgn="ctr"/>
                      <a:r>
                        <a:rPr lang="pt-BR" sz="900" b="1" i="0" u="none" strike="noStrike" dirty="0">
                          <a:solidFill>
                            <a:srgbClr val="000000"/>
                          </a:solidFill>
                          <a:latin typeface="+mn-lt"/>
                        </a:rPr>
                        <a:t>Indicador 23: Proporção de preenchimento  do campo "ocupação" nas notificações de agravos relacionados ao trabalho</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pt-BR"/>
                    </a:p>
                  </a:txBody>
                  <a:tcPr/>
                </a:tc>
                <a:tc hMerge="1">
                  <a:txBody>
                    <a:bodyPr/>
                    <a:lstStyle/>
                    <a:p>
                      <a:endParaRPr lang="pt-BR"/>
                    </a:p>
                  </a:txBody>
                  <a:tcPr/>
                </a:tc>
                <a:tc hMerge="1">
                  <a:txBody>
                    <a:bodyPr/>
                    <a:lstStyle/>
                    <a:p>
                      <a:endParaRPr lang="pt-BR"/>
                    </a:p>
                  </a:txBody>
                  <a:tcPr/>
                </a:tc>
              </a:tr>
              <a:tr h="106232">
                <a:tc gridSpan="4">
                  <a:txBody>
                    <a:bodyPr/>
                    <a:lstStyle/>
                    <a:p>
                      <a:pPr algn="ctr" fontAlgn="ctr"/>
                      <a:r>
                        <a:rPr lang="pt-BR" sz="800" b="1" i="0" u="none" strike="noStrike" dirty="0" smtClean="0">
                          <a:solidFill>
                            <a:srgbClr val="000000"/>
                          </a:solidFill>
                          <a:latin typeface="+mn-lt"/>
                        </a:rPr>
                        <a:t>Ministério da Saúde</a:t>
                      </a:r>
                      <a:r>
                        <a:rPr lang="pt-BR" sz="800" b="1" i="0" u="none" strike="noStrike" baseline="0" dirty="0" smtClean="0">
                          <a:solidFill>
                            <a:srgbClr val="000000"/>
                          </a:solidFill>
                          <a:latin typeface="+mn-lt"/>
                        </a:rPr>
                        <a:t> - </a:t>
                      </a:r>
                      <a:r>
                        <a:rPr lang="pt-BR" sz="800" b="1" i="0" u="none" strike="noStrike" dirty="0" smtClean="0">
                          <a:solidFill>
                            <a:srgbClr val="000000"/>
                          </a:solidFill>
                          <a:latin typeface="+mn-lt"/>
                        </a:rPr>
                        <a:t>Atividades Estratégicas                                                   </a:t>
                      </a:r>
                      <a:endParaRPr lang="pt-BR" sz="800" b="1" i="0" u="none" strike="noStrike" dirty="0">
                        <a:solidFill>
                          <a:srgbClr val="000000"/>
                        </a:solidFill>
                        <a:latin typeface="+mn-lt"/>
                      </a:endParaRP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1" i="0" u="none" strike="noStrike" dirty="0">
                        <a:solidFill>
                          <a:srgbClr val="000000"/>
                        </a:solidFill>
                        <a:latin typeface="+mn-lt"/>
                      </a:endParaRP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1" i="0" u="none" strike="noStrike" dirty="0">
                        <a:solidFill>
                          <a:srgbClr val="000000"/>
                        </a:solidFill>
                        <a:latin typeface="+mn-lt"/>
                      </a:endParaRP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60271">
                <a:tc gridSpan="4">
                  <a:txBody>
                    <a:bodyPr/>
                    <a:lstStyle/>
                    <a:p>
                      <a:pPr algn="l" fontAlgn="b"/>
                      <a:r>
                        <a:rPr lang="pt-BR" sz="700" b="0" i="0" u="none" strike="noStrike" dirty="0">
                          <a:solidFill>
                            <a:srgbClr val="000000"/>
                          </a:solidFill>
                          <a:latin typeface="+mn-lt"/>
                        </a:rPr>
                        <a:t>Conduzir as negociações nas instâncias do SUS, visando inserir ações, metas e indicadores de saúde do trabalhador no Plano Nacional de Saúde e na Programação Anual de Saúde, a partir de planejamento estratégico que considere a Política Nacional de Saúde do Trabalhador e da Trabalhadora;</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0" i="0" u="none" strike="noStrike" dirty="0">
                        <a:solidFill>
                          <a:srgbClr val="000000"/>
                        </a:solidFill>
                        <a:latin typeface="+mn-lt"/>
                      </a:endParaRP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900" b="0" i="0" u="none" strike="noStrike" dirty="0">
                        <a:solidFill>
                          <a:srgbClr val="000000"/>
                        </a:solidFill>
                        <a:latin typeface="+mn-lt"/>
                      </a:endParaRP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88548">
                <a:tc gridSpan="4">
                  <a:txBody>
                    <a:bodyPr/>
                    <a:lstStyle/>
                    <a:p>
                      <a:pPr algn="l" fontAlgn="b"/>
                      <a:r>
                        <a:rPr lang="pt-BR" sz="700" b="0" i="0" u="none" strike="noStrike" dirty="0">
                          <a:solidFill>
                            <a:srgbClr val="000000"/>
                          </a:solidFill>
                          <a:latin typeface="+mn-lt"/>
                        </a:rPr>
                        <a:t>Alocar recursos orçamentários e financeiros para a implementação desta Política, aprovados no Conselho Nacional de Saúde (CNS);</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0" i="0" u="none" strike="noStrike" dirty="0">
                        <a:solidFill>
                          <a:srgbClr val="000000"/>
                        </a:solidFill>
                        <a:latin typeface="+mn-lt"/>
                      </a:endParaRP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900" b="0" i="0" u="none" strike="noStrike" dirty="0">
                        <a:solidFill>
                          <a:srgbClr val="000000"/>
                        </a:solidFill>
                        <a:latin typeface="+mn-lt"/>
                      </a:endParaRP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08706">
                <a:tc gridSpan="4">
                  <a:txBody>
                    <a:bodyPr/>
                    <a:lstStyle/>
                    <a:p>
                      <a:pPr algn="l" fontAlgn="b"/>
                      <a:r>
                        <a:rPr lang="pt-BR" sz="700" b="0" i="0" u="none" strike="noStrike" dirty="0">
                          <a:solidFill>
                            <a:srgbClr val="000000"/>
                          </a:solidFill>
                          <a:latin typeface="+mn-lt"/>
                        </a:rPr>
                        <a:t>Apoiar tecnicamente as Secretarias de Saúde dos Estados, do Distrito Federal e dos Municípios, na implementação e execução da Política Nacional de Saúde do Trabalhador e da Trabalhadora;</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0" i="0" u="none" strike="noStrike" dirty="0">
                        <a:solidFill>
                          <a:srgbClr val="000000"/>
                        </a:solidFill>
                        <a:latin typeface="+mn-lt"/>
                      </a:endParaRP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900" b="0" i="0" u="none" strike="noStrike" dirty="0">
                        <a:solidFill>
                          <a:srgbClr val="000000"/>
                        </a:solidFill>
                        <a:latin typeface="+mn-lt"/>
                      </a:endParaRP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70188">
                <a:tc gridSpan="4">
                  <a:txBody>
                    <a:bodyPr/>
                    <a:lstStyle/>
                    <a:p>
                      <a:pPr algn="l" fontAlgn="b"/>
                      <a:r>
                        <a:rPr lang="pt-BR" sz="700" b="0" i="0" u="none" strike="noStrike" dirty="0">
                          <a:solidFill>
                            <a:srgbClr val="000000"/>
                          </a:solidFill>
                          <a:latin typeface="+mn-lt"/>
                        </a:rPr>
                        <a:t>Estabelecer rotinas de sistematização, processamento, análise e divulgação dos dados gerados nos Municípios e nos Estados a partir dos sistemas de informação em saúde, de acordo com os interesses e necessidades do planejamento estratégico da Política Nacional de Saúde do Trabalhador e da Trabalhadora;</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0" i="0" u="none" strike="noStrike" dirty="0">
                        <a:solidFill>
                          <a:srgbClr val="000000"/>
                        </a:solidFill>
                        <a:latin typeface="+mn-lt"/>
                      </a:endParaRP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900" b="0" i="0" u="none" strike="noStrike" dirty="0">
                        <a:solidFill>
                          <a:srgbClr val="000000"/>
                        </a:solidFill>
                        <a:latin typeface="+mn-lt"/>
                      </a:endParaRP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0271">
                <a:tc gridSpan="4">
                  <a:txBody>
                    <a:bodyPr/>
                    <a:lstStyle/>
                    <a:p>
                      <a:pPr algn="l" fontAlgn="b"/>
                      <a:r>
                        <a:rPr lang="pt-BR" sz="700" b="0" i="0" u="none" strike="noStrike" dirty="0">
                          <a:solidFill>
                            <a:srgbClr val="000000"/>
                          </a:solidFill>
                          <a:latin typeface="+mn-lt"/>
                        </a:rPr>
                        <a:t>Conduzir a revisão periódica da listagem oficial de doenças relacionadas ao trabalho no território nacional e a inclusão do elenco prioritário de agravos relacionados ao trabalho na listagem nacional de agravos de notificação compulsória;</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0" i="0" u="none" strike="noStrike" dirty="0">
                        <a:solidFill>
                          <a:srgbClr val="000000"/>
                        </a:solidFill>
                        <a:latin typeface="+mn-lt"/>
                      </a:endParaRP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900" b="0" i="0" u="none" strike="noStrike" dirty="0">
                        <a:solidFill>
                          <a:srgbClr val="000000"/>
                        </a:solidFill>
                        <a:latin typeface="+mn-lt"/>
                      </a:endParaRP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7825">
                <a:tc gridSpan="4">
                  <a:txBody>
                    <a:bodyPr/>
                    <a:lstStyle/>
                    <a:p>
                      <a:pPr algn="ctr" fontAlgn="ctr"/>
                      <a:r>
                        <a:rPr lang="pt-BR" sz="700" b="1" i="0" u="none" strike="noStrike" dirty="0">
                          <a:solidFill>
                            <a:srgbClr val="000000"/>
                          </a:solidFill>
                          <a:latin typeface="+mn-lt"/>
                        </a:rPr>
                        <a:t> </a:t>
                      </a:r>
                      <a:r>
                        <a:rPr lang="pt-BR" sz="700" b="1" i="0" u="none" strike="noStrike" dirty="0" smtClean="0">
                          <a:solidFill>
                            <a:srgbClr val="000000"/>
                          </a:solidFill>
                          <a:latin typeface="+mn-lt"/>
                        </a:rPr>
                        <a:t>Secretaria </a:t>
                      </a:r>
                      <a:r>
                        <a:rPr lang="pt-BR" sz="700" b="1" i="0" u="none" strike="noStrike" dirty="0">
                          <a:solidFill>
                            <a:srgbClr val="000000"/>
                          </a:solidFill>
                          <a:latin typeface="+mn-lt"/>
                        </a:rPr>
                        <a:t>Estadual de </a:t>
                      </a:r>
                      <a:r>
                        <a:rPr lang="pt-BR" sz="700" b="1" i="0" u="none" strike="noStrike" dirty="0" smtClean="0">
                          <a:solidFill>
                            <a:srgbClr val="000000"/>
                          </a:solidFill>
                          <a:latin typeface="+mn-lt"/>
                        </a:rPr>
                        <a:t>Saúde</a:t>
                      </a:r>
                      <a:r>
                        <a:rPr lang="pt-BR" sz="700" b="1" i="0" u="none" strike="noStrike" baseline="0" dirty="0" smtClean="0">
                          <a:solidFill>
                            <a:srgbClr val="000000"/>
                          </a:solidFill>
                          <a:latin typeface="+mn-lt"/>
                        </a:rPr>
                        <a:t> - </a:t>
                      </a:r>
                      <a:r>
                        <a:rPr lang="pt-BR" sz="700" b="1" i="0" u="none" strike="noStrike" dirty="0" smtClean="0">
                          <a:solidFill>
                            <a:srgbClr val="000000"/>
                          </a:solidFill>
                          <a:latin typeface="+mn-lt"/>
                        </a:rPr>
                        <a:t>Atividades </a:t>
                      </a:r>
                      <a:r>
                        <a:rPr lang="pt-BR" sz="700" b="1" i="0" u="none" strike="noStrike" dirty="0">
                          <a:solidFill>
                            <a:srgbClr val="000000"/>
                          </a:solidFill>
                          <a:latin typeface="+mn-lt"/>
                        </a:rPr>
                        <a:t>Estratégicas                                                  </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1" i="0" u="none" strike="noStrike" dirty="0">
                        <a:solidFill>
                          <a:srgbClr val="000000"/>
                        </a:solidFill>
                        <a:latin typeface="+mn-lt"/>
                      </a:endParaRP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1" i="0" u="none" strike="noStrike" dirty="0">
                        <a:solidFill>
                          <a:srgbClr val="000000"/>
                        </a:solidFill>
                        <a:latin typeface="+mn-lt"/>
                      </a:endParaRP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endParaRPr lang="pt-BR"/>
                    </a:p>
                  </a:txBody>
                  <a:tcPr/>
                </a:tc>
              </a:tr>
              <a:tr h="199594">
                <a:tc gridSpan="4">
                  <a:txBody>
                    <a:bodyPr/>
                    <a:lstStyle/>
                    <a:p>
                      <a:pPr algn="l" fontAlgn="b"/>
                      <a:r>
                        <a:rPr lang="pt-BR" sz="700" b="0" i="0" u="none" strike="noStrike" dirty="0">
                          <a:solidFill>
                            <a:srgbClr val="000000"/>
                          </a:solidFill>
                          <a:latin typeface="+mn-lt"/>
                        </a:rPr>
                        <a:t>Conduzir as negociações nas instâncias estaduais do SUS, visando inserir ações, metas e indicadores de saúde do trabalhador no Plano Estadual de Saúde e na Programação Anual de Saúde, a partir de planejamento estratégico que considere a Política Nacional de Saúde do Trabalhador e da Trabalhadora;</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0" i="0" u="none" strike="noStrike" dirty="0">
                        <a:solidFill>
                          <a:srgbClr val="000000"/>
                        </a:solidFill>
                        <a:latin typeface="+mn-lt"/>
                      </a:endParaRP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900" b="0" i="0" u="none" strike="noStrike" dirty="0">
                        <a:solidFill>
                          <a:srgbClr val="000000"/>
                        </a:solidFill>
                        <a:latin typeface="+mn-lt"/>
                      </a:endParaRP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0271">
                <a:tc gridSpan="4">
                  <a:txBody>
                    <a:bodyPr/>
                    <a:lstStyle/>
                    <a:p>
                      <a:pPr algn="l" fontAlgn="b"/>
                      <a:r>
                        <a:rPr lang="pt-BR" sz="700" b="0" i="0" u="none" strike="noStrike" dirty="0">
                          <a:solidFill>
                            <a:srgbClr val="000000"/>
                          </a:solidFill>
                          <a:latin typeface="+mn-lt"/>
                        </a:rPr>
                        <a:t>Desenvolver estratégias visando o fortalecimento da participação da comunidade, dos trabalhadores e do controle social, incluindo o apoio e fortalecimento da CIST do CES;</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0" i="0" u="none" strike="noStrike" dirty="0">
                        <a:solidFill>
                          <a:srgbClr val="000000"/>
                        </a:solidFill>
                        <a:latin typeface="+mn-lt"/>
                      </a:endParaRP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900" b="0" i="0" u="none" strike="noStrike" dirty="0">
                        <a:solidFill>
                          <a:srgbClr val="000000"/>
                        </a:solidFill>
                        <a:latin typeface="+mn-lt"/>
                      </a:endParaRP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88548">
                <a:tc gridSpan="4">
                  <a:txBody>
                    <a:bodyPr/>
                    <a:lstStyle/>
                    <a:p>
                      <a:pPr algn="l" fontAlgn="b"/>
                      <a:r>
                        <a:rPr lang="pt-BR" sz="700" b="0" i="0" u="none" strike="noStrike" dirty="0">
                          <a:solidFill>
                            <a:srgbClr val="000000"/>
                          </a:solidFill>
                          <a:latin typeface="+mn-lt"/>
                        </a:rPr>
                        <a:t>Apoiar tecnicamente e atuar de forma integrada com as Secretarias Municipais de Saúde na implementação das ações de saúde do trabalhador.</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0" i="0" u="none" strike="noStrike" dirty="0">
                        <a:solidFill>
                          <a:srgbClr val="000000"/>
                        </a:solidFill>
                        <a:latin typeface="+mn-lt"/>
                      </a:endParaRP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900" b="0" i="0" u="none" strike="noStrike" dirty="0">
                        <a:solidFill>
                          <a:srgbClr val="000000"/>
                        </a:solidFill>
                        <a:latin typeface="+mn-lt"/>
                      </a:endParaRP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23880">
                <a:tc gridSpan="4">
                  <a:txBody>
                    <a:bodyPr/>
                    <a:lstStyle/>
                    <a:p>
                      <a:pPr algn="l" fontAlgn="b"/>
                      <a:r>
                        <a:rPr lang="pt-BR" sz="700" b="0" i="0" u="none" strike="noStrike" dirty="0">
                          <a:solidFill>
                            <a:srgbClr val="000000"/>
                          </a:solidFill>
                          <a:latin typeface="+mn-lt"/>
                        </a:rPr>
                        <a:t>Organizar ações de promoção, vigilância e assistência à saúde do trabalhador nas regiões de saúde, considerando os diferentes níveis de complexidade, tendo como centro ordenador a Atenção Primária em Saúde, definindo, em conjunto com os municípios, os mecanismos e os fluxos de referência, contra-referência e de apoio matricial, além de outras medidas, para assegurar o desenvolvimento de ações de promoção, vigilância e assistência em saúde do trabalhador;</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0" i="0" u="none" strike="noStrike" dirty="0">
                        <a:solidFill>
                          <a:srgbClr val="000000"/>
                        </a:solidFill>
                        <a:latin typeface="+mn-lt"/>
                      </a:endParaRP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900" b="0" i="0" u="none" strike="noStrike" dirty="0">
                        <a:solidFill>
                          <a:srgbClr val="000000"/>
                        </a:solidFill>
                        <a:latin typeface="+mn-lt"/>
                      </a:endParaRP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7896">
                <a:tc gridSpan="4">
                  <a:txBody>
                    <a:bodyPr/>
                    <a:lstStyle/>
                    <a:p>
                      <a:pPr algn="l" fontAlgn="b"/>
                      <a:r>
                        <a:rPr lang="pt-BR" sz="700" b="0" i="0" u="none" strike="noStrike" dirty="0">
                          <a:solidFill>
                            <a:srgbClr val="000000"/>
                          </a:solidFill>
                          <a:latin typeface="+mn-lt"/>
                        </a:rPr>
                        <a:t>Participar da elaboração de propostas normativas e elaborar normas técnicas pertinentes à sua esfera de competência, com outros atores sociais como entidades representativas dos trabalhadores, universidades e organizações não governamentais;</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0" i="0" u="none" strike="noStrike" dirty="0">
                        <a:solidFill>
                          <a:srgbClr val="000000"/>
                        </a:solidFill>
                        <a:latin typeface="+mn-lt"/>
                      </a:endParaRP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900" b="0" i="0" u="none" strike="noStrike" dirty="0">
                        <a:solidFill>
                          <a:srgbClr val="000000"/>
                        </a:solidFill>
                        <a:latin typeface="+mn-lt"/>
                      </a:endParaRP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215680">
                <a:tc gridSpan="4">
                  <a:txBody>
                    <a:bodyPr/>
                    <a:lstStyle/>
                    <a:p>
                      <a:pPr algn="l" fontAlgn="b"/>
                      <a:r>
                        <a:rPr lang="pt-BR" sz="700" b="0" i="0" u="none" strike="noStrike" dirty="0">
                          <a:solidFill>
                            <a:srgbClr val="000000"/>
                          </a:solidFill>
                          <a:latin typeface="+mn-lt"/>
                        </a:rPr>
                        <a:t>Promover a formação e capacitação em saúde do trabalhador para os profissionais de saúde do SUS, inclusive na forma de educação continuada, respeitadas as diretrizes da Política Nacional de Educação Permanente em Saúde, bem como estimular a parceria entre os órgãos e instituições pertinentes para formação e capacitação da comunidade, dos trabalhadores e do controle social, em consonância com a legislação de regência;</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0" i="0" u="none" strike="noStrike" dirty="0">
                        <a:solidFill>
                          <a:srgbClr val="000000"/>
                        </a:solidFill>
                        <a:latin typeface="+mn-lt"/>
                      </a:endParaRP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900" b="0" i="0" u="none" strike="noStrike" dirty="0">
                        <a:solidFill>
                          <a:srgbClr val="000000"/>
                        </a:solidFill>
                        <a:latin typeface="+mn-lt"/>
                      </a:endParaRP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95328">
                <a:tc gridSpan="4">
                  <a:txBody>
                    <a:bodyPr/>
                    <a:lstStyle/>
                    <a:p>
                      <a:pPr algn="l" fontAlgn="b"/>
                      <a:r>
                        <a:rPr lang="pt-BR" sz="700" b="0" i="0" u="none" strike="noStrike" dirty="0">
                          <a:solidFill>
                            <a:srgbClr val="000000"/>
                          </a:solidFill>
                          <a:latin typeface="+mn-lt"/>
                        </a:rPr>
                        <a:t>Realizar monitoramento epidemiológico dos agravos e doenças relacionados ao trabalho e elaborar materiais de divulgação visando disponibilizar informações de análise de situação de saúde relativo à saúde dos trabalhadores.</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0" i="0" u="none" strike="noStrike" dirty="0">
                        <a:solidFill>
                          <a:srgbClr val="000000"/>
                        </a:solidFill>
                        <a:latin typeface="+mn-lt"/>
                      </a:endParaRP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900" b="0" i="0" u="none" strike="noStrike" dirty="0">
                        <a:solidFill>
                          <a:srgbClr val="000000"/>
                        </a:solidFill>
                        <a:latin typeface="+mn-lt"/>
                      </a:endParaRP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160271">
                <a:tc gridSpan="4">
                  <a:txBody>
                    <a:bodyPr/>
                    <a:lstStyle/>
                    <a:p>
                      <a:pPr algn="l" fontAlgn="b"/>
                      <a:r>
                        <a:rPr lang="pt-BR" sz="700" b="0" i="0" u="none" strike="noStrike" dirty="0">
                          <a:solidFill>
                            <a:srgbClr val="000000"/>
                          </a:solidFill>
                          <a:latin typeface="+mn-lt"/>
                        </a:rPr>
                        <a:t>Promover, no âmbito estadual, a articulação </a:t>
                      </a:r>
                      <a:r>
                        <a:rPr lang="pt-BR" sz="700" b="0" i="0" u="none" strike="noStrike" dirty="0" err="1">
                          <a:solidFill>
                            <a:srgbClr val="000000"/>
                          </a:solidFill>
                          <a:latin typeface="+mn-lt"/>
                        </a:rPr>
                        <a:t>intersetorial</a:t>
                      </a:r>
                      <a:r>
                        <a:rPr lang="pt-BR" sz="700" b="0" i="0" u="none" strike="noStrike" dirty="0">
                          <a:solidFill>
                            <a:srgbClr val="000000"/>
                          </a:solidFill>
                          <a:latin typeface="+mn-lt"/>
                        </a:rPr>
                        <a:t> com vistas à promoção de ambientes e processos de trabalho saudáveis e ao acesso às informações e bases de dados de interesse à saúde dos trabalhadores.</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hMerge="1">
                  <a:txBody>
                    <a:bodyPr/>
                    <a:lstStyle/>
                    <a:p>
                      <a:pPr algn="ctr" fontAlgn="ctr"/>
                      <a:endParaRPr lang="pt-BR" sz="900" b="0" i="0" u="none" strike="noStrike" dirty="0">
                        <a:solidFill>
                          <a:srgbClr val="000000"/>
                        </a:solidFill>
                        <a:latin typeface="+mn-lt"/>
                      </a:endParaRP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pt-BR" sz="900" b="0" i="0" u="none" strike="noStrike" dirty="0">
                        <a:solidFill>
                          <a:srgbClr val="000000"/>
                        </a:solidFill>
                        <a:latin typeface="+mn-lt"/>
                      </a:endParaRP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pt-BR"/>
                    </a:p>
                  </a:txBody>
                  <a:tcPr/>
                </a:tc>
              </a:tr>
              <a:tr h="88548">
                <a:tc rowSpan="2">
                  <a:txBody>
                    <a:bodyPr/>
                    <a:lstStyle/>
                    <a:p>
                      <a:pPr algn="ctr" fontAlgn="ctr"/>
                      <a:r>
                        <a:rPr lang="pt-BR" sz="700" b="1" i="0" u="none" strike="noStrike" dirty="0">
                          <a:solidFill>
                            <a:srgbClr val="000000"/>
                          </a:solidFill>
                          <a:latin typeface="+mn-lt"/>
                        </a:rPr>
                        <a:t>AÇÃO NA PAS (MUNCÍPIO) </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dirty="0">
                          <a:solidFill>
                            <a:srgbClr val="000000"/>
                          </a:solidFill>
                          <a:latin typeface="+mn-lt"/>
                        </a:rPr>
                        <a:t>Ord.</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rowSpan="2">
                  <a:txBody>
                    <a:bodyPr/>
                    <a:lstStyle/>
                    <a:p>
                      <a:pPr algn="ctr" fontAlgn="ctr"/>
                      <a:r>
                        <a:rPr lang="pt-BR" sz="800" b="1" i="0" u="none" strike="noStrike" dirty="0">
                          <a:solidFill>
                            <a:srgbClr val="000000"/>
                          </a:solidFill>
                          <a:latin typeface="+mn-lt"/>
                        </a:rPr>
                        <a:t>ATIVIDADES ESTRATÉGICAS SUGERIDAS PELA ÁREA TÉCNICA DA SES AOS MUNICÍPIOS                 </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c>
                  <a:txBody>
                    <a:bodyPr/>
                    <a:lstStyle/>
                    <a:p>
                      <a:pPr algn="ctr" fontAlgn="ctr"/>
                      <a:r>
                        <a:rPr lang="pt-BR" sz="700" b="1" i="0" u="none" strike="noStrike" dirty="0">
                          <a:solidFill>
                            <a:srgbClr val="000000"/>
                          </a:solidFill>
                          <a:latin typeface="+mn-lt"/>
                        </a:rPr>
                        <a:t>Municipal</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177095">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fontAlgn="ctr"/>
                      <a:r>
                        <a:rPr lang="pt-BR" sz="700" b="1" i="0" u="none" strike="noStrike" dirty="0">
                          <a:solidFill>
                            <a:srgbClr val="000000"/>
                          </a:solidFill>
                          <a:latin typeface="+mn-lt"/>
                        </a:rPr>
                        <a:t>(Marque com X as selecionadas)</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0"/>
                    </a:solidFill>
                  </a:tcPr>
                </a:tc>
              </a:tr>
              <a:tr h="243505">
                <a:tc rowSpan="13">
                  <a:txBody>
                    <a:bodyPr/>
                    <a:lstStyle/>
                    <a:p>
                      <a:pPr algn="ctr" fontAlgn="ctr"/>
                      <a:r>
                        <a:rPr lang="pt-BR" sz="700" b="0" i="0" u="none" strike="noStrike" dirty="0">
                          <a:solidFill>
                            <a:srgbClr val="000000"/>
                          </a:solidFill>
                          <a:latin typeface="+mn-lt"/>
                        </a:rPr>
                        <a:t>ATENÇÃO -este campo será preenchido pelos </a:t>
                      </a:r>
                      <a:r>
                        <a:rPr lang="pt-BR" sz="700" b="0" i="0" u="none" strike="noStrike" dirty="0" smtClean="0">
                          <a:solidFill>
                            <a:srgbClr val="000000"/>
                          </a:solidFill>
                          <a:latin typeface="+mn-lt"/>
                        </a:rPr>
                        <a:t>municípios </a:t>
                      </a:r>
                      <a:r>
                        <a:rPr lang="pt-BR" sz="700" b="0" i="0" u="none" strike="noStrike" dirty="0">
                          <a:solidFill>
                            <a:srgbClr val="000000"/>
                          </a:solidFill>
                          <a:latin typeface="+mn-lt"/>
                        </a:rPr>
                        <a:t>conforme ação definida na PAS</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800" b="0" i="0" u="none" strike="noStrike" dirty="0">
                          <a:solidFill>
                            <a:srgbClr val="000000"/>
                          </a:solidFill>
                          <a:latin typeface="+mn-lt"/>
                        </a:rPr>
                        <a:t>1</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800" b="0" i="0" u="none" strike="noStrike" dirty="0">
                          <a:solidFill>
                            <a:srgbClr val="000000"/>
                          </a:solidFill>
                          <a:latin typeface="+mn-lt"/>
                        </a:rPr>
                        <a:t>Conduzir as negociações nas instâncias municipais do SUS, visando inserir ações, metas e indicadores de saúde do trabalhador no Plano Municipal de Saúde e na Programação Anual de Saúde, a partir de planejamento estratégico que considere a Política Nacional de Saúde do Trabalhador e da Trabalhadora;</a:t>
                      </a: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900" b="0" i="0" u="none" strike="noStrike">
                          <a:solidFill>
                            <a:srgbClr val="000000"/>
                          </a:solidFill>
                          <a:latin typeface="+mn-lt"/>
                        </a:rPr>
                        <a:t> </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0271">
                <a:tc vMerge="1">
                  <a:txBody>
                    <a:bodyPr/>
                    <a:lstStyle/>
                    <a:p>
                      <a:endParaRPr lang="pt-BR"/>
                    </a:p>
                  </a:txBody>
                  <a:tcPr/>
                </a:tc>
                <a:tc>
                  <a:txBody>
                    <a:bodyPr/>
                    <a:lstStyle/>
                    <a:p>
                      <a:pPr algn="ctr" fontAlgn="ctr"/>
                      <a:r>
                        <a:rPr lang="pt-BR" sz="800" b="0" i="0" u="none" strike="noStrike" dirty="0">
                          <a:solidFill>
                            <a:srgbClr val="000000"/>
                          </a:solidFill>
                          <a:latin typeface="+mn-lt"/>
                        </a:rPr>
                        <a:t>2</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800" b="0" i="0" u="none" strike="noStrike" dirty="0">
                          <a:solidFill>
                            <a:srgbClr val="000000"/>
                          </a:solidFill>
                          <a:latin typeface="+mn-lt"/>
                        </a:rPr>
                        <a:t>Desenvolver estratégias visando o fortalecimento da participação da comunidade, dos trabalhadores e do controle social, incluindo o apoio e fortalecimento da CIST do CMS;</a:t>
                      </a: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900" b="0" i="0" u="none" strike="noStrike">
                          <a:solidFill>
                            <a:srgbClr val="000000"/>
                          </a:solidFill>
                          <a:latin typeface="+mn-lt"/>
                        </a:rPr>
                        <a:t> </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0271">
                <a:tc vMerge="1">
                  <a:txBody>
                    <a:bodyPr/>
                    <a:lstStyle/>
                    <a:p>
                      <a:endParaRPr lang="pt-BR"/>
                    </a:p>
                  </a:txBody>
                  <a:tcPr/>
                </a:tc>
                <a:tc>
                  <a:txBody>
                    <a:bodyPr/>
                    <a:lstStyle/>
                    <a:p>
                      <a:pPr algn="ctr" fontAlgn="ctr"/>
                      <a:r>
                        <a:rPr lang="pt-BR" sz="800" b="0" i="0" u="none" strike="noStrike" dirty="0">
                          <a:solidFill>
                            <a:srgbClr val="000000"/>
                          </a:solidFill>
                          <a:latin typeface="+mn-lt"/>
                        </a:rPr>
                        <a:t>3</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800" b="0" i="0" u="none" strike="noStrike" dirty="0">
                          <a:solidFill>
                            <a:srgbClr val="000000"/>
                          </a:solidFill>
                          <a:latin typeface="+mn-lt"/>
                        </a:rPr>
                        <a:t>Constituir referências técnicas em saúde do trabalhador e/ou grupos matriciais responsáveis pela implementação da Política Nacional de Saúde do Trabalhador e da Trabalhadora;</a:t>
                      </a: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900" b="0" i="0" u="none" strike="noStrike">
                          <a:solidFill>
                            <a:srgbClr val="000000"/>
                          </a:solidFill>
                          <a:latin typeface="+mn-lt"/>
                        </a:rPr>
                        <a:t> </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0271">
                <a:tc vMerge="1">
                  <a:txBody>
                    <a:bodyPr/>
                    <a:lstStyle/>
                    <a:p>
                      <a:endParaRPr lang="pt-BR"/>
                    </a:p>
                  </a:txBody>
                  <a:tcPr/>
                </a:tc>
                <a:tc>
                  <a:txBody>
                    <a:bodyPr/>
                    <a:lstStyle/>
                    <a:p>
                      <a:pPr algn="ctr" fontAlgn="ctr"/>
                      <a:r>
                        <a:rPr lang="pt-BR" sz="800" b="0" i="0" u="none" strike="noStrike" dirty="0">
                          <a:solidFill>
                            <a:srgbClr val="000000"/>
                          </a:solidFill>
                          <a:latin typeface="+mn-lt"/>
                        </a:rPr>
                        <a:t>4</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800" b="0" i="0" u="none" strike="noStrike" dirty="0">
                          <a:solidFill>
                            <a:srgbClr val="000000"/>
                          </a:solidFill>
                          <a:latin typeface="+mn-lt"/>
                        </a:rPr>
                        <a:t>Articular-se regionalmente para integrar a organização, o planejamento e a execução de ações e serviços de saúde quando da identificação de problemas e prioridades comuns;</a:t>
                      </a: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900" b="0" i="0" u="none" strike="noStrike">
                          <a:solidFill>
                            <a:srgbClr val="000000"/>
                          </a:solidFill>
                          <a:latin typeface="+mn-lt"/>
                        </a:rPr>
                        <a:t> </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4036">
                <a:tc vMerge="1">
                  <a:txBody>
                    <a:bodyPr/>
                    <a:lstStyle/>
                    <a:p>
                      <a:endParaRPr lang="pt-BR"/>
                    </a:p>
                  </a:txBody>
                  <a:tcPr/>
                </a:tc>
                <a:tc>
                  <a:txBody>
                    <a:bodyPr/>
                    <a:lstStyle/>
                    <a:p>
                      <a:pPr algn="ctr" fontAlgn="ctr"/>
                      <a:r>
                        <a:rPr lang="pt-BR" sz="800" b="0" i="0" u="none" strike="noStrike" dirty="0">
                          <a:solidFill>
                            <a:srgbClr val="000000"/>
                          </a:solidFill>
                          <a:latin typeface="+mn-lt"/>
                        </a:rPr>
                        <a:t>5</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800" b="0" i="0" u="none" strike="noStrike" dirty="0">
                          <a:solidFill>
                            <a:srgbClr val="000000"/>
                          </a:solidFill>
                          <a:latin typeface="+mn-lt"/>
                        </a:rPr>
                        <a:t>Implementar, na Rede de Atenção à Saúde do SUS, e na rede privada, a notificação compulsória dos agravos à saúde relacionados com o trabalho, assim como o registro dos dados pertinentes à saúde do trabalhador no conjunto dos sistemas de informação em saúde, alimentando regularmente os sistemas de informações em seu âmbito de atuação, estabelecendo rotinas de sistematização, processamento e análise dos dados gerados no Município, de acordo com os interesses e necessidades do planejamento da Política Nacional de Saúde do Trabalhador e da Trabalhadora;</a:t>
                      </a: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t-BR" sz="900" b="0" i="0" u="none" strike="noStrike">
                          <a:solidFill>
                            <a:srgbClr val="000000"/>
                          </a:solidFill>
                          <a:latin typeface="+mn-lt"/>
                        </a:rPr>
                        <a:t> </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8193">
                <a:tc vMerge="1">
                  <a:txBody>
                    <a:bodyPr/>
                    <a:lstStyle/>
                    <a:p>
                      <a:endParaRPr lang="pt-BR"/>
                    </a:p>
                  </a:txBody>
                  <a:tcPr/>
                </a:tc>
                <a:tc>
                  <a:txBody>
                    <a:bodyPr/>
                    <a:lstStyle/>
                    <a:p>
                      <a:pPr algn="ctr" fontAlgn="ctr"/>
                      <a:r>
                        <a:rPr lang="pt-BR" sz="800" b="0" i="0" u="none" strike="noStrike" dirty="0">
                          <a:solidFill>
                            <a:srgbClr val="000000"/>
                          </a:solidFill>
                          <a:latin typeface="+mn-lt"/>
                        </a:rPr>
                        <a:t>6</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pt-BR" sz="800" b="0" i="0" u="none" strike="noStrike" dirty="0">
                          <a:solidFill>
                            <a:srgbClr val="000000"/>
                          </a:solidFill>
                          <a:latin typeface="+mn-lt"/>
                        </a:rPr>
                        <a:t>Instituir e manter cadastro atualizado de empresas classificadas na diversas atividades </a:t>
                      </a:r>
                      <a:r>
                        <a:rPr lang="pt-BR" sz="800" b="0" i="0" u="none" strike="noStrike" dirty="0" smtClean="0">
                          <a:solidFill>
                            <a:srgbClr val="000000"/>
                          </a:solidFill>
                          <a:latin typeface="+mn-lt"/>
                        </a:rPr>
                        <a:t> econômicas </a:t>
                      </a:r>
                      <a:r>
                        <a:rPr lang="pt-BR" sz="800" b="0" i="0" u="none" strike="noStrike" dirty="0">
                          <a:solidFill>
                            <a:srgbClr val="000000"/>
                          </a:solidFill>
                          <a:latin typeface="+mn-lt"/>
                        </a:rPr>
                        <a:t>desenvolvidas no </a:t>
                      </a:r>
                      <a:r>
                        <a:rPr lang="pt-BR" sz="800" b="0" i="0" u="none" strike="noStrike" dirty="0" smtClean="0">
                          <a:solidFill>
                            <a:srgbClr val="000000"/>
                          </a:solidFill>
                          <a:latin typeface="+mn-lt"/>
                        </a:rPr>
                        <a:t>município, </a:t>
                      </a:r>
                      <a:r>
                        <a:rPr lang="pt-BR" sz="800" b="0" i="0" u="none" strike="noStrike" dirty="0">
                          <a:solidFill>
                            <a:srgbClr val="000000"/>
                          </a:solidFill>
                          <a:latin typeface="+mn-lt"/>
                        </a:rPr>
                        <a:t>com indicação dos fatores de risco que possam ser gerados para os trabalhadores e o </a:t>
                      </a:r>
                      <a:r>
                        <a:rPr lang="pt-BR" sz="800" b="0" i="0" u="none" strike="noStrike" dirty="0" smtClean="0">
                          <a:solidFill>
                            <a:srgbClr val="000000"/>
                          </a:solidFill>
                          <a:latin typeface="+mn-lt"/>
                        </a:rPr>
                        <a:t>contingente </a:t>
                      </a:r>
                      <a:r>
                        <a:rPr lang="pt-BR" sz="800" b="0" i="0" u="none" strike="noStrike" dirty="0">
                          <a:solidFill>
                            <a:srgbClr val="000000"/>
                          </a:solidFill>
                          <a:latin typeface="+mn-lt"/>
                        </a:rPr>
                        <a:t>populacional direta ou indiretamente a eles expostos, em articulação com a </a:t>
                      </a:r>
                      <a:r>
                        <a:rPr lang="pt-BR" sz="800" b="0" i="0" u="none" strike="noStrike" dirty="0" smtClean="0">
                          <a:solidFill>
                            <a:srgbClr val="000000"/>
                          </a:solidFill>
                          <a:latin typeface="+mn-lt"/>
                        </a:rPr>
                        <a:t>vigilância </a:t>
                      </a:r>
                      <a:r>
                        <a:rPr lang="pt-BR" sz="800" b="0" i="0" u="none" strike="noStrike" dirty="0">
                          <a:solidFill>
                            <a:srgbClr val="000000"/>
                          </a:solidFill>
                          <a:latin typeface="+mn-lt"/>
                        </a:rPr>
                        <a:t>ambiental;</a:t>
                      </a: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900" b="0" i="0" u="none" strike="noStrike">
                          <a:solidFill>
                            <a:srgbClr val="000000"/>
                          </a:solidFill>
                          <a:latin typeface="+mn-lt"/>
                        </a:rPr>
                        <a:t> </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0271">
                <a:tc vMerge="1">
                  <a:txBody>
                    <a:bodyPr/>
                    <a:lstStyle/>
                    <a:p>
                      <a:endParaRPr lang="pt-BR"/>
                    </a:p>
                  </a:txBody>
                  <a:tcPr/>
                </a:tc>
                <a:tc>
                  <a:txBody>
                    <a:bodyPr/>
                    <a:lstStyle/>
                    <a:p>
                      <a:pPr algn="ctr" fontAlgn="ctr"/>
                      <a:r>
                        <a:rPr lang="pt-BR" sz="800" b="0" i="0" u="none" strike="noStrike" dirty="0">
                          <a:solidFill>
                            <a:srgbClr val="000000"/>
                          </a:solidFill>
                          <a:latin typeface="+mn-lt"/>
                        </a:rPr>
                        <a:t>7</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800" b="0" i="0" u="none" strike="noStrike" dirty="0">
                          <a:solidFill>
                            <a:srgbClr val="000000"/>
                          </a:solidFill>
                          <a:latin typeface="+mn-lt"/>
                        </a:rPr>
                        <a:t>Elaborar, em seu âmbito de competência, perfil produtivo e epidemiológico, a partir de fontes de informação existentes e de estudos específicos, com vistas a subsidiar a programação e avaliação das ações de atenção à saúde do trabalhador;</a:t>
                      </a: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a:solidFill>
                            <a:srgbClr val="000000"/>
                          </a:solidFill>
                          <a:latin typeface="+mn-lt"/>
                        </a:rPr>
                        <a:t> </a:t>
                      </a: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4036">
                <a:tc vMerge="1">
                  <a:txBody>
                    <a:bodyPr/>
                    <a:lstStyle/>
                    <a:p>
                      <a:endParaRPr lang="pt-BR"/>
                    </a:p>
                  </a:txBody>
                  <a:tcPr/>
                </a:tc>
                <a:tc>
                  <a:txBody>
                    <a:bodyPr/>
                    <a:lstStyle/>
                    <a:p>
                      <a:pPr algn="ctr" fontAlgn="ctr"/>
                      <a:r>
                        <a:rPr lang="pt-BR" sz="800" b="0" i="0" u="none" strike="noStrike" dirty="0">
                          <a:solidFill>
                            <a:srgbClr val="000000"/>
                          </a:solidFill>
                          <a:latin typeface="+mn-lt"/>
                        </a:rPr>
                        <a:t>8</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800" b="0" i="0" u="none" strike="noStrike" dirty="0">
                          <a:solidFill>
                            <a:srgbClr val="000000"/>
                          </a:solidFill>
                          <a:latin typeface="+mn-lt"/>
                        </a:rPr>
                        <a:t>Capacitar, em parceria com as Secretarias Estaduais de Saúde e com os CEREST,  os profissionais e as equipes de saúde do SUS, para identificar e atuar nas situações de riscos à saúde relacionados ao trabalho, assim como para o diagnóstico dos agravos à  saúde relacionados com o trabalho, em consonância com as diretrizes para  implementação da Política Nacional de Educação Permanente em Saúde, bem como  estimular a parceria entre os órgãos e instituições pertinentes para formação e  capacitação da comunidade, dos trabalhadores e do controle social, em consonância  com a legislação de regência;</a:t>
                      </a: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a:solidFill>
                            <a:srgbClr val="000000"/>
                          </a:solidFill>
                          <a:latin typeface="+mn-lt"/>
                        </a:rPr>
                        <a:t> </a:t>
                      </a: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0271">
                <a:tc vMerge="1">
                  <a:txBody>
                    <a:bodyPr/>
                    <a:lstStyle/>
                    <a:p>
                      <a:endParaRPr lang="pt-BR"/>
                    </a:p>
                  </a:txBody>
                  <a:tcPr/>
                </a:tc>
                <a:tc>
                  <a:txBody>
                    <a:bodyPr/>
                    <a:lstStyle/>
                    <a:p>
                      <a:pPr algn="ctr" fontAlgn="ctr"/>
                      <a:r>
                        <a:rPr lang="pt-BR" sz="800" b="0" i="0" u="none" strike="noStrike" dirty="0">
                          <a:solidFill>
                            <a:srgbClr val="000000"/>
                          </a:solidFill>
                          <a:latin typeface="+mn-lt"/>
                        </a:rPr>
                        <a:t>9</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800" b="0" i="0" u="none" strike="noStrike" dirty="0">
                          <a:solidFill>
                            <a:srgbClr val="000000"/>
                          </a:solidFill>
                          <a:latin typeface="+mn-lt"/>
                        </a:rPr>
                        <a:t>Promover, no âmbito municipal, articulação </a:t>
                      </a:r>
                      <a:r>
                        <a:rPr lang="pt-BR" sz="800" b="0" i="0" u="none" strike="noStrike" dirty="0" err="1">
                          <a:solidFill>
                            <a:srgbClr val="000000"/>
                          </a:solidFill>
                          <a:latin typeface="+mn-lt"/>
                        </a:rPr>
                        <a:t>intersetorial</a:t>
                      </a:r>
                      <a:r>
                        <a:rPr lang="pt-BR" sz="800" b="0" i="0" u="none" strike="noStrike" dirty="0">
                          <a:solidFill>
                            <a:srgbClr val="000000"/>
                          </a:solidFill>
                          <a:latin typeface="+mn-lt"/>
                        </a:rPr>
                        <a:t> com vistas à promoção de ambientes e processos de trabalho saudáveis e ao acesso às informações e bases de dados de interesse à saúde dos trabalhadores.</a:t>
                      </a: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a:solidFill>
                            <a:srgbClr val="000000"/>
                          </a:solidFill>
                          <a:latin typeface="+mn-lt"/>
                        </a:rPr>
                        <a:t> </a:t>
                      </a: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0271">
                <a:tc vMerge="1">
                  <a:txBody>
                    <a:bodyPr/>
                    <a:lstStyle/>
                    <a:p>
                      <a:endParaRPr lang="pt-BR"/>
                    </a:p>
                  </a:txBody>
                  <a:tcPr/>
                </a:tc>
                <a:tc>
                  <a:txBody>
                    <a:bodyPr/>
                    <a:lstStyle/>
                    <a:p>
                      <a:pPr algn="ctr" fontAlgn="ctr"/>
                      <a:r>
                        <a:rPr lang="pt-BR" sz="800" b="0" i="0" u="none" strike="noStrike" dirty="0">
                          <a:solidFill>
                            <a:srgbClr val="000000"/>
                          </a:solidFill>
                          <a:latin typeface="+mn-lt"/>
                        </a:rPr>
                        <a:t>10</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800" b="0" i="0" u="none" strike="noStrike" dirty="0">
                          <a:solidFill>
                            <a:srgbClr val="000000"/>
                          </a:solidFill>
                          <a:latin typeface="+mn-lt"/>
                        </a:rPr>
                        <a:t>Vigilância de ambientes e processos de trabalho: Inspeção para mapeamento de fatores de riscos ocupacionais e para investigação de causas de acidentes de trabalho;</a:t>
                      </a:r>
                    </a:p>
                  </a:txBody>
                  <a:tcPr marL="3304" marR="3304" marT="33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a:solidFill>
                            <a:srgbClr val="000000"/>
                          </a:solidFill>
                          <a:latin typeface="+mn-lt"/>
                        </a:rPr>
                        <a:t> </a:t>
                      </a: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0271">
                <a:tc vMerge="1">
                  <a:txBody>
                    <a:bodyPr/>
                    <a:lstStyle/>
                    <a:p>
                      <a:endParaRPr lang="pt-BR"/>
                    </a:p>
                  </a:txBody>
                  <a:tcPr/>
                </a:tc>
                <a:tc>
                  <a:txBody>
                    <a:bodyPr/>
                    <a:lstStyle/>
                    <a:p>
                      <a:pPr algn="ctr" fontAlgn="ctr"/>
                      <a:r>
                        <a:rPr lang="pt-BR" sz="800" b="0" i="0" u="none" strike="noStrike" dirty="0">
                          <a:solidFill>
                            <a:srgbClr val="000000"/>
                          </a:solidFill>
                          <a:latin typeface="+mn-lt"/>
                        </a:rPr>
                        <a:t>11</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800" b="0" i="0" u="none" strike="noStrike" dirty="0">
                          <a:solidFill>
                            <a:srgbClr val="000000"/>
                          </a:solidFill>
                          <a:latin typeface="+mn-lt"/>
                        </a:rPr>
                        <a:t>Vigilância </a:t>
                      </a:r>
                      <a:r>
                        <a:rPr lang="pt-BR" sz="800" b="0" i="0" u="none" strike="noStrike" dirty="0" smtClean="0">
                          <a:solidFill>
                            <a:srgbClr val="000000"/>
                          </a:solidFill>
                          <a:latin typeface="+mn-lt"/>
                        </a:rPr>
                        <a:t>epidemiológica: </a:t>
                      </a:r>
                      <a:r>
                        <a:rPr lang="pt-BR" sz="800" b="0" i="0" u="none" strike="noStrike" dirty="0">
                          <a:solidFill>
                            <a:srgbClr val="000000"/>
                          </a:solidFill>
                          <a:latin typeface="+mn-lt"/>
                        </a:rPr>
                        <a:t>Qualificação do registro das notificações do </a:t>
                      </a:r>
                      <a:r>
                        <a:rPr lang="pt-BR" sz="800" b="0" i="0" u="none" strike="noStrike" dirty="0" err="1">
                          <a:solidFill>
                            <a:srgbClr val="000000"/>
                          </a:solidFill>
                          <a:latin typeface="+mn-lt"/>
                        </a:rPr>
                        <a:t>Sinan</a:t>
                      </a:r>
                      <a:r>
                        <a:rPr lang="pt-BR" sz="800" b="0" i="0" u="none" strike="noStrike" dirty="0">
                          <a:solidFill>
                            <a:srgbClr val="000000"/>
                          </a:solidFill>
                          <a:latin typeface="+mn-lt"/>
                        </a:rPr>
                        <a:t> e das Declarações de Óbito, principalmente dos campos ocupação, CNAE e Acidente de Trabalho; </a:t>
                      </a:r>
                    </a:p>
                  </a:txBody>
                  <a:tcPr marL="3304" marR="3304" marT="33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a:solidFill>
                            <a:srgbClr val="000000"/>
                          </a:solidFill>
                          <a:latin typeface="+mn-lt"/>
                        </a:rPr>
                        <a:t> </a:t>
                      </a: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0271">
                <a:tc vMerge="1">
                  <a:txBody>
                    <a:bodyPr/>
                    <a:lstStyle/>
                    <a:p>
                      <a:endParaRPr lang="pt-BR"/>
                    </a:p>
                  </a:txBody>
                  <a:tcPr/>
                </a:tc>
                <a:tc>
                  <a:txBody>
                    <a:bodyPr/>
                    <a:lstStyle/>
                    <a:p>
                      <a:pPr algn="ctr" fontAlgn="ctr"/>
                      <a:r>
                        <a:rPr lang="pt-BR" sz="800" b="0" i="0" u="none" strike="noStrike" dirty="0">
                          <a:solidFill>
                            <a:srgbClr val="000000"/>
                          </a:solidFill>
                          <a:latin typeface="+mn-lt"/>
                        </a:rPr>
                        <a:t>12</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800" b="0" i="0" u="none" strike="noStrike" dirty="0">
                          <a:solidFill>
                            <a:srgbClr val="000000"/>
                          </a:solidFill>
                          <a:latin typeface="+mn-lt"/>
                        </a:rPr>
                        <a:t>Na Vigilância do óbito atentar-se na Investigação dos óbitos por causas externas com o campo relacionado ao trabalho como &lt;ignorado ou em branco&gt;; realizar correção no SIM e notificação no </a:t>
                      </a:r>
                      <a:r>
                        <a:rPr lang="pt-BR" sz="800" b="0" i="0" u="none" strike="noStrike" dirty="0" err="1">
                          <a:solidFill>
                            <a:srgbClr val="000000"/>
                          </a:solidFill>
                          <a:latin typeface="+mn-lt"/>
                        </a:rPr>
                        <a:t>Sinan</a:t>
                      </a:r>
                      <a:r>
                        <a:rPr lang="pt-BR" sz="800" b="0" i="0" u="none" strike="noStrike" dirty="0">
                          <a:solidFill>
                            <a:srgbClr val="000000"/>
                          </a:solidFill>
                          <a:latin typeface="+mn-lt"/>
                        </a:rPr>
                        <a:t>, se for acidente de trabalho</a:t>
                      </a:r>
                    </a:p>
                  </a:txBody>
                  <a:tcPr marL="3304" marR="3304" marT="33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a:solidFill>
                            <a:srgbClr val="000000"/>
                          </a:solidFill>
                          <a:latin typeface="+mn-lt"/>
                        </a:rPr>
                        <a:t> </a:t>
                      </a: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3967">
                <a:tc vMerge="1">
                  <a:txBody>
                    <a:bodyPr/>
                    <a:lstStyle/>
                    <a:p>
                      <a:endParaRPr lang="pt-BR"/>
                    </a:p>
                  </a:txBody>
                  <a:tcPr/>
                </a:tc>
                <a:tc>
                  <a:txBody>
                    <a:bodyPr/>
                    <a:lstStyle/>
                    <a:p>
                      <a:pPr algn="ctr" fontAlgn="ctr"/>
                      <a:r>
                        <a:rPr lang="pt-BR" sz="800" b="0" i="0" u="none" strike="noStrike" dirty="0">
                          <a:solidFill>
                            <a:srgbClr val="000000"/>
                          </a:solidFill>
                          <a:latin typeface="+mn-lt"/>
                        </a:rPr>
                        <a:t>13</a:t>
                      </a:r>
                    </a:p>
                  </a:txBody>
                  <a:tcPr marL="3304" marR="3304" marT="33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pt-BR" sz="800" b="0" i="0" u="none" strike="noStrike" dirty="0">
                          <a:solidFill>
                            <a:srgbClr val="000000"/>
                          </a:solidFill>
                          <a:latin typeface="+mn-lt"/>
                        </a:rPr>
                        <a:t>Identificação de serviços de saúde notificantes e silenciosos e intervenção para que estes passem a notificar;</a:t>
                      </a:r>
                    </a:p>
                  </a:txBody>
                  <a:tcPr marL="3304" marR="3304" marT="33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pt-BR" sz="900" b="0" i="0" u="none" strike="noStrike" dirty="0">
                          <a:solidFill>
                            <a:srgbClr val="000000"/>
                          </a:solidFill>
                          <a:latin typeface="+mn-lt"/>
                        </a:rPr>
                        <a:t> </a:t>
                      </a:r>
                    </a:p>
                  </a:txBody>
                  <a:tcPr marL="3304" marR="3304" marT="330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a 3"/>
          <p:cNvGraphicFramePr/>
          <p:nvPr>
            <p:extLst>
              <p:ext uri="{D42A27DB-BD31-4B8C-83A1-F6EECF244321}">
                <p14:modId xmlns:p14="http://schemas.microsoft.com/office/powerpoint/2010/main" val="2313940520"/>
              </p:ext>
            </p:extLst>
          </p:nvPr>
        </p:nvGraphicFramePr>
        <p:xfrm>
          <a:off x="107504" y="980728"/>
          <a:ext cx="9036496" cy="54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069628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11"/>
          <p:cNvSpPr>
            <a:spLocks noChangeArrowheads="1"/>
          </p:cNvSpPr>
          <p:nvPr/>
        </p:nvSpPr>
        <p:spPr bwMode="auto">
          <a:xfrm>
            <a:off x="35496" y="3786190"/>
            <a:ext cx="6266308"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0" fontAlgn="base" hangingPunct="0">
              <a:spcBef>
                <a:spcPct val="0"/>
              </a:spcBef>
              <a:spcAft>
                <a:spcPct val="0"/>
              </a:spcAft>
            </a:pPr>
            <a:r>
              <a:rPr lang="pt-BR" sz="1200" b="1" dirty="0">
                <a:solidFill>
                  <a:prstClr val="black"/>
                </a:solidFill>
                <a:cs typeface="Times New Roman" pitchFamily="18" charset="0"/>
              </a:rPr>
              <a:t>Contatos: </a:t>
            </a:r>
          </a:p>
          <a:p>
            <a:pPr algn="just" eaLnBrk="0" fontAlgn="base" hangingPunct="0">
              <a:spcBef>
                <a:spcPct val="0"/>
              </a:spcBef>
              <a:spcAft>
                <a:spcPct val="0"/>
              </a:spcAft>
            </a:pPr>
            <a:r>
              <a:rPr lang="pt-BR" sz="1200" dirty="0">
                <a:solidFill>
                  <a:prstClr val="black"/>
                </a:solidFill>
                <a:cs typeface="Times New Roman" pitchFamily="18" charset="0"/>
              </a:rPr>
              <a:t>Gabinete do Secretário da Saúde</a:t>
            </a:r>
          </a:p>
          <a:p>
            <a:pPr algn="just" eaLnBrk="0" fontAlgn="base" hangingPunct="0">
              <a:spcBef>
                <a:spcPct val="0"/>
              </a:spcBef>
              <a:spcAft>
                <a:spcPct val="0"/>
              </a:spcAft>
            </a:pPr>
            <a:r>
              <a:rPr lang="pt-BR" sz="1200" dirty="0">
                <a:solidFill>
                  <a:prstClr val="black"/>
                </a:solidFill>
                <a:cs typeface="Times New Roman" pitchFamily="18" charset="0"/>
              </a:rPr>
              <a:t>Telefones: (63) 3218-1757</a:t>
            </a:r>
          </a:p>
          <a:p>
            <a:pPr algn="just" eaLnBrk="0" fontAlgn="base" hangingPunct="0">
              <a:spcBef>
                <a:spcPct val="0"/>
              </a:spcBef>
              <a:spcAft>
                <a:spcPct val="0"/>
              </a:spcAft>
            </a:pPr>
            <a:r>
              <a:rPr lang="pt-BR" sz="1200" dirty="0">
                <a:solidFill>
                  <a:prstClr val="black"/>
                </a:solidFill>
                <a:latin typeface="Arial" charset="0"/>
                <a:cs typeface="Arial" charset="0"/>
              </a:rPr>
              <a:t>e-mail: </a:t>
            </a:r>
            <a:r>
              <a:rPr lang="pt-BR" sz="1200" dirty="0">
                <a:solidFill>
                  <a:prstClr val="black"/>
                </a:solidFill>
                <a:latin typeface="Arial" charset="0"/>
                <a:cs typeface="Arial" charset="0"/>
                <a:hlinkClick r:id="rId2"/>
              </a:rPr>
              <a:t>gabsec@saude.to.gov.br</a:t>
            </a:r>
            <a:r>
              <a:rPr lang="pt-BR" sz="1200" dirty="0">
                <a:solidFill>
                  <a:prstClr val="black"/>
                </a:solidFill>
                <a:latin typeface="Arial" charset="0"/>
                <a:cs typeface="Arial" charset="0"/>
              </a:rPr>
              <a:t>            </a:t>
            </a:r>
            <a:endParaRPr lang="pt-BR" sz="1200" dirty="0">
              <a:solidFill>
                <a:prstClr val="black"/>
              </a:solidFill>
              <a:latin typeface="Arial" charset="0"/>
              <a:cs typeface="Times New Roman" pitchFamily="18" charset="0"/>
            </a:endParaRPr>
          </a:p>
          <a:p>
            <a:pPr algn="just" eaLnBrk="0" fontAlgn="base" hangingPunct="0">
              <a:spcBef>
                <a:spcPct val="0"/>
              </a:spcBef>
              <a:spcAft>
                <a:spcPct val="0"/>
              </a:spcAft>
            </a:pPr>
            <a:endParaRPr lang="pt-BR" sz="1200" dirty="0">
              <a:solidFill>
                <a:prstClr val="black"/>
              </a:solidFill>
              <a:cs typeface="Times New Roman" pitchFamily="18" charset="0"/>
            </a:endParaRPr>
          </a:p>
          <a:p>
            <a:pPr algn="just" eaLnBrk="0" fontAlgn="base" hangingPunct="0">
              <a:spcBef>
                <a:spcPct val="0"/>
              </a:spcBef>
              <a:spcAft>
                <a:spcPct val="0"/>
              </a:spcAft>
            </a:pPr>
            <a:r>
              <a:rPr lang="pt-BR" sz="1200" b="1" dirty="0">
                <a:solidFill>
                  <a:prstClr val="black"/>
                </a:solidFill>
                <a:cs typeface="Times New Roman" pitchFamily="18" charset="0"/>
              </a:rPr>
              <a:t>Superintendência de Gestão e Acompanhamento </a:t>
            </a:r>
            <a:r>
              <a:rPr lang="pt-BR" sz="1200" b="1" dirty="0" smtClean="0">
                <a:solidFill>
                  <a:prstClr val="black"/>
                </a:solidFill>
                <a:cs typeface="Times New Roman" pitchFamily="18" charset="0"/>
              </a:rPr>
              <a:t>Estratégico</a:t>
            </a:r>
          </a:p>
          <a:p>
            <a:pPr algn="just" eaLnBrk="0" fontAlgn="base" hangingPunct="0">
              <a:spcBef>
                <a:spcPct val="0"/>
              </a:spcBef>
              <a:spcAft>
                <a:spcPct val="0"/>
              </a:spcAft>
            </a:pPr>
            <a:r>
              <a:rPr lang="pt-BR" sz="1200" dirty="0" smtClean="0">
                <a:solidFill>
                  <a:prstClr val="black"/>
                </a:solidFill>
                <a:cs typeface="Times New Roman" pitchFamily="18" charset="0"/>
              </a:rPr>
              <a:t>Luiza Regina Dias </a:t>
            </a:r>
            <a:r>
              <a:rPr lang="pt-BR" sz="1200" dirty="0" err="1" smtClean="0">
                <a:solidFill>
                  <a:prstClr val="black"/>
                </a:solidFill>
                <a:cs typeface="Times New Roman" pitchFamily="18" charset="0"/>
              </a:rPr>
              <a:t>Noleto</a:t>
            </a:r>
            <a:endParaRPr lang="pt-BR" sz="1200" dirty="0">
              <a:solidFill>
                <a:prstClr val="black"/>
              </a:solidFill>
              <a:cs typeface="Times New Roman" pitchFamily="18" charset="0"/>
            </a:endParaRPr>
          </a:p>
          <a:p>
            <a:pPr algn="just" eaLnBrk="0" fontAlgn="base" hangingPunct="0">
              <a:spcBef>
                <a:spcPct val="0"/>
              </a:spcBef>
              <a:spcAft>
                <a:spcPct val="0"/>
              </a:spcAft>
            </a:pPr>
            <a:r>
              <a:rPr lang="pt-BR" sz="1200" b="1" dirty="0" smtClean="0">
                <a:solidFill>
                  <a:prstClr val="black"/>
                </a:solidFill>
                <a:cs typeface="Times New Roman" pitchFamily="18" charset="0"/>
              </a:rPr>
              <a:t>Diretoria  </a:t>
            </a:r>
            <a:r>
              <a:rPr lang="pt-BR" sz="1200" b="1" dirty="0">
                <a:solidFill>
                  <a:prstClr val="black"/>
                </a:solidFill>
                <a:cs typeface="Times New Roman" pitchFamily="18" charset="0"/>
              </a:rPr>
              <a:t>de Desenvolvimento e Políticas de </a:t>
            </a:r>
            <a:r>
              <a:rPr lang="pt-BR" sz="1200" b="1" dirty="0" smtClean="0">
                <a:solidFill>
                  <a:prstClr val="black"/>
                </a:solidFill>
                <a:cs typeface="Times New Roman" pitchFamily="18" charset="0"/>
              </a:rPr>
              <a:t>Saúde</a:t>
            </a:r>
          </a:p>
          <a:p>
            <a:pPr algn="just" eaLnBrk="0" fontAlgn="base" hangingPunct="0">
              <a:spcBef>
                <a:spcPct val="0"/>
              </a:spcBef>
              <a:spcAft>
                <a:spcPct val="0"/>
              </a:spcAft>
            </a:pPr>
            <a:r>
              <a:rPr lang="pt-BR" sz="1200" dirty="0" smtClean="0">
                <a:solidFill>
                  <a:prstClr val="black"/>
                </a:solidFill>
                <a:cs typeface="Times New Roman" pitchFamily="18" charset="0"/>
              </a:rPr>
              <a:t>Ana Maria </a:t>
            </a:r>
            <a:r>
              <a:rPr lang="pt-BR" sz="1200" dirty="0" err="1" smtClean="0">
                <a:solidFill>
                  <a:prstClr val="black"/>
                </a:solidFill>
                <a:cs typeface="Times New Roman" pitchFamily="18" charset="0"/>
              </a:rPr>
              <a:t>Kapes</a:t>
            </a:r>
            <a:endParaRPr lang="pt-BR" sz="1200" dirty="0" smtClean="0">
              <a:solidFill>
                <a:prstClr val="black"/>
              </a:solidFill>
              <a:cs typeface="Times New Roman" pitchFamily="18" charset="0"/>
            </a:endParaRPr>
          </a:p>
          <a:p>
            <a:pPr algn="just" eaLnBrk="0" fontAlgn="base" hangingPunct="0">
              <a:spcBef>
                <a:spcPct val="0"/>
              </a:spcBef>
              <a:spcAft>
                <a:spcPct val="0"/>
              </a:spcAft>
            </a:pPr>
            <a:r>
              <a:rPr lang="pt-BR" sz="1200" b="1" dirty="0" smtClean="0">
                <a:solidFill>
                  <a:prstClr val="black"/>
                </a:solidFill>
                <a:cs typeface="Times New Roman" pitchFamily="18" charset="0"/>
              </a:rPr>
              <a:t>Equipe técnica:</a:t>
            </a:r>
            <a:endParaRPr lang="pt-BR" sz="1200" b="1" dirty="0">
              <a:solidFill>
                <a:prstClr val="black"/>
              </a:solidFill>
              <a:cs typeface="Times New Roman" pitchFamily="18" charset="0"/>
            </a:endParaRPr>
          </a:p>
          <a:p>
            <a:pPr algn="just">
              <a:buNone/>
            </a:pPr>
            <a:r>
              <a:rPr lang="pt-BR" sz="1200" dirty="0" smtClean="0">
                <a:latin typeface="Calibri" pitchFamily="34" charset="0"/>
              </a:rPr>
              <a:t>Claudia</a:t>
            </a:r>
          </a:p>
          <a:p>
            <a:pPr algn="just"/>
            <a:r>
              <a:rPr lang="pt-BR" sz="1200" dirty="0">
                <a:latin typeface="Calibri" pitchFamily="34" charset="0"/>
              </a:rPr>
              <a:t>Maria Alzira </a:t>
            </a:r>
          </a:p>
          <a:p>
            <a:pPr algn="just">
              <a:buNone/>
            </a:pPr>
            <a:r>
              <a:rPr lang="pt-BR" sz="1200" dirty="0">
                <a:latin typeface="Calibri" pitchFamily="34" charset="0"/>
              </a:rPr>
              <a:t>Marilene</a:t>
            </a:r>
          </a:p>
          <a:p>
            <a:pPr algn="just">
              <a:buNone/>
            </a:pPr>
            <a:r>
              <a:rPr lang="pt-BR" sz="1200" dirty="0" err="1">
                <a:latin typeface="Calibri" pitchFamily="34" charset="0"/>
              </a:rPr>
              <a:t>Marleide</a:t>
            </a:r>
            <a:endParaRPr lang="pt-BR" sz="1200" dirty="0">
              <a:latin typeface="Calibri" pitchFamily="34" charset="0"/>
            </a:endParaRPr>
          </a:p>
          <a:p>
            <a:pPr eaLnBrk="0" fontAlgn="base" hangingPunct="0">
              <a:spcBef>
                <a:spcPct val="0"/>
              </a:spcBef>
              <a:spcAft>
                <a:spcPct val="0"/>
              </a:spcAft>
            </a:pPr>
            <a:r>
              <a:rPr lang="pt-BR" sz="1200" dirty="0" smtClean="0">
                <a:solidFill>
                  <a:prstClr val="black"/>
                </a:solidFill>
                <a:cs typeface="Times New Roman" pitchFamily="18" charset="0"/>
              </a:rPr>
              <a:t>Telefones</a:t>
            </a:r>
            <a:r>
              <a:rPr lang="pt-BR" sz="1200" dirty="0">
                <a:solidFill>
                  <a:prstClr val="black"/>
                </a:solidFill>
                <a:cs typeface="Times New Roman" pitchFamily="18" charset="0"/>
              </a:rPr>
              <a:t>: (63) </a:t>
            </a:r>
            <a:r>
              <a:rPr lang="pt-BR" sz="1200" dirty="0" smtClean="0">
                <a:solidFill>
                  <a:prstClr val="black"/>
                </a:solidFill>
                <a:cs typeface="Times New Roman" pitchFamily="18" charset="0"/>
              </a:rPr>
              <a:t>3218-1025/ </a:t>
            </a:r>
            <a:r>
              <a:rPr lang="pt-BR" sz="1200" dirty="0">
                <a:solidFill>
                  <a:prstClr val="black"/>
                </a:solidFill>
                <a:cs typeface="Times New Roman" pitchFamily="18" charset="0"/>
              </a:rPr>
              <a:t>1737 / 2806            Cel. 9243-7653</a:t>
            </a:r>
          </a:p>
          <a:p>
            <a:pPr eaLnBrk="0" fontAlgn="base" hangingPunct="0">
              <a:spcBef>
                <a:spcPct val="0"/>
              </a:spcBef>
              <a:spcAft>
                <a:spcPct val="0"/>
              </a:spcAft>
            </a:pPr>
            <a:r>
              <a:rPr lang="pt-BR" sz="1200" dirty="0">
                <a:solidFill>
                  <a:prstClr val="black"/>
                </a:solidFill>
                <a:latin typeface="Arial" charset="0"/>
                <a:cs typeface="Times New Roman" pitchFamily="18" charset="0"/>
              </a:rPr>
              <a:t>e-mail:   Sispacto.to@gmail.com</a:t>
            </a:r>
          </a:p>
        </p:txBody>
      </p:sp>
      <p:sp>
        <p:nvSpPr>
          <p:cNvPr id="5" name="Retângulo 11"/>
          <p:cNvSpPr>
            <a:spLocks noChangeArrowheads="1"/>
          </p:cNvSpPr>
          <p:nvPr/>
        </p:nvSpPr>
        <p:spPr bwMode="auto">
          <a:xfrm>
            <a:off x="107505" y="1556792"/>
            <a:ext cx="9001000" cy="2508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eaLnBrk="0" fontAlgn="base" hangingPunct="0">
              <a:spcBef>
                <a:spcPct val="0"/>
              </a:spcBef>
              <a:spcAft>
                <a:spcPct val="0"/>
              </a:spcAft>
            </a:pPr>
            <a:r>
              <a:rPr lang="pt-BR" sz="1400" b="1" dirty="0" smtClean="0">
                <a:solidFill>
                  <a:prstClr val="black"/>
                </a:solidFill>
                <a:latin typeface="Arial Rounded MT Bold" pitchFamily="34" charset="0"/>
                <a:cs typeface="Arial" charset="0"/>
              </a:rPr>
              <a:t>MAURO CARLESSE</a:t>
            </a:r>
          </a:p>
          <a:p>
            <a:pPr algn="r" eaLnBrk="0" fontAlgn="base" hangingPunct="0">
              <a:spcBef>
                <a:spcPct val="0"/>
              </a:spcBef>
              <a:spcAft>
                <a:spcPct val="0"/>
              </a:spcAft>
            </a:pPr>
            <a:r>
              <a:rPr lang="pt-BR" sz="1400" dirty="0">
                <a:solidFill>
                  <a:prstClr val="black"/>
                </a:solidFill>
                <a:latin typeface="Arial Rounded MT Bold" pitchFamily="34" charset="0"/>
                <a:cs typeface="Arial" charset="0"/>
              </a:rPr>
              <a:t>Governador do Estado do </a:t>
            </a:r>
            <a:r>
              <a:rPr lang="pt-BR" sz="1400" dirty="0" smtClean="0">
                <a:solidFill>
                  <a:prstClr val="black"/>
                </a:solidFill>
                <a:latin typeface="Arial Rounded MT Bold" pitchFamily="34" charset="0"/>
                <a:cs typeface="Arial" charset="0"/>
              </a:rPr>
              <a:t>Tocantins</a:t>
            </a:r>
            <a:br>
              <a:rPr lang="pt-BR" sz="1400" dirty="0" smtClean="0">
                <a:solidFill>
                  <a:prstClr val="black"/>
                </a:solidFill>
                <a:latin typeface="Arial Rounded MT Bold" pitchFamily="34" charset="0"/>
                <a:cs typeface="Arial" charset="0"/>
              </a:rPr>
            </a:br>
            <a:endParaRPr lang="pt-BR" sz="1400" b="1" dirty="0" smtClean="0">
              <a:solidFill>
                <a:prstClr val="black"/>
              </a:solidFill>
              <a:latin typeface="Arial Rounded MT Bold" pitchFamily="34" charset="0"/>
              <a:cs typeface="Arial" charset="0"/>
            </a:endParaRPr>
          </a:p>
          <a:p>
            <a:pPr algn="r" eaLnBrk="0" fontAlgn="base" hangingPunct="0">
              <a:spcBef>
                <a:spcPct val="0"/>
              </a:spcBef>
              <a:spcAft>
                <a:spcPct val="0"/>
              </a:spcAft>
            </a:pPr>
            <a:r>
              <a:rPr lang="pt-BR" sz="1400" b="1" dirty="0">
                <a:solidFill>
                  <a:prstClr val="black"/>
                </a:solidFill>
                <a:latin typeface="Arial Rounded MT Bold" pitchFamily="34" charset="0"/>
                <a:cs typeface="Arial" charset="0"/>
              </a:rPr>
              <a:t>LUIZ EDGAR LEÃO TOLINI</a:t>
            </a:r>
          </a:p>
          <a:p>
            <a:pPr algn="r" eaLnBrk="0" fontAlgn="base" hangingPunct="0">
              <a:spcBef>
                <a:spcPct val="0"/>
              </a:spcBef>
              <a:spcAft>
                <a:spcPct val="0"/>
              </a:spcAft>
            </a:pPr>
            <a:r>
              <a:rPr lang="pt-BR" sz="1400" dirty="0" smtClean="0">
                <a:solidFill>
                  <a:prstClr val="black"/>
                </a:solidFill>
                <a:latin typeface="Arial Rounded MT Bold" pitchFamily="34" charset="0"/>
                <a:cs typeface="Arial" charset="0"/>
              </a:rPr>
              <a:t>Secretário </a:t>
            </a:r>
            <a:r>
              <a:rPr lang="pt-BR" sz="1400" dirty="0">
                <a:solidFill>
                  <a:prstClr val="black"/>
                </a:solidFill>
                <a:latin typeface="Arial Rounded MT Bold" pitchFamily="34" charset="0"/>
                <a:cs typeface="Arial" charset="0"/>
              </a:rPr>
              <a:t>de Estado da </a:t>
            </a:r>
            <a:r>
              <a:rPr lang="pt-BR" sz="1400" dirty="0" smtClean="0">
                <a:solidFill>
                  <a:prstClr val="black"/>
                </a:solidFill>
                <a:latin typeface="Arial Rounded MT Bold" pitchFamily="34" charset="0"/>
                <a:cs typeface="Arial" charset="0"/>
              </a:rPr>
              <a:t>Saúde</a:t>
            </a:r>
          </a:p>
          <a:p>
            <a:pPr algn="r" eaLnBrk="0" fontAlgn="base" hangingPunct="0">
              <a:spcBef>
                <a:spcPct val="0"/>
              </a:spcBef>
              <a:spcAft>
                <a:spcPct val="0"/>
              </a:spcAft>
            </a:pPr>
            <a:endParaRPr lang="pt-BR" sz="1400" dirty="0">
              <a:solidFill>
                <a:prstClr val="black"/>
              </a:solidFill>
              <a:latin typeface="Arial Rounded MT Bold" pitchFamily="34" charset="0"/>
              <a:cs typeface="Arial" charset="0"/>
            </a:endParaRPr>
          </a:p>
          <a:p>
            <a:pPr algn="r" eaLnBrk="0" fontAlgn="base" hangingPunct="0">
              <a:spcBef>
                <a:spcPct val="0"/>
              </a:spcBef>
              <a:spcAft>
                <a:spcPct val="0"/>
              </a:spcAft>
            </a:pPr>
            <a:r>
              <a:rPr lang="pt-BR" sz="1400" b="1" dirty="0" smtClean="0">
                <a:solidFill>
                  <a:prstClr val="black"/>
                </a:solidFill>
                <a:latin typeface="Arial Rounded MT Bold" pitchFamily="34" charset="0"/>
                <a:cs typeface="Arial" charset="0"/>
              </a:rPr>
              <a:t>QUESEDE  AYRES HENRIQUE CAMPOS</a:t>
            </a:r>
          </a:p>
          <a:p>
            <a:pPr algn="r" eaLnBrk="0" fontAlgn="base" hangingPunct="0">
              <a:spcBef>
                <a:spcPct val="0"/>
              </a:spcBef>
              <a:spcAft>
                <a:spcPct val="0"/>
              </a:spcAft>
            </a:pPr>
            <a:r>
              <a:rPr lang="pt-BR" sz="1400" dirty="0" smtClean="0">
                <a:solidFill>
                  <a:prstClr val="black"/>
                </a:solidFill>
                <a:latin typeface="Arial Rounded MT Bold" pitchFamily="34" charset="0"/>
                <a:cs typeface="Arial" charset="0"/>
              </a:rPr>
              <a:t>Secretário Executivo</a:t>
            </a:r>
            <a:endParaRPr lang="pt-BR" sz="1400" dirty="0">
              <a:solidFill>
                <a:prstClr val="black"/>
              </a:solidFill>
              <a:latin typeface="Arial Rounded MT Bold" pitchFamily="34" charset="0"/>
              <a:cs typeface="Arial" charset="0"/>
            </a:endParaRPr>
          </a:p>
          <a:p>
            <a:pPr algn="r" eaLnBrk="0" fontAlgn="base" hangingPunct="0">
              <a:spcBef>
                <a:spcPct val="0"/>
              </a:spcBef>
              <a:spcAft>
                <a:spcPct val="0"/>
              </a:spcAft>
            </a:pPr>
            <a:endParaRPr lang="pt-BR" sz="1500" b="1" dirty="0">
              <a:solidFill>
                <a:prstClr val="black"/>
              </a:solidFill>
              <a:latin typeface="Arial Rounded MT Bold" pitchFamily="34" charset="0"/>
              <a:cs typeface="Arial" charset="0"/>
            </a:endParaRPr>
          </a:p>
          <a:p>
            <a:pPr algn="r" eaLnBrk="0" fontAlgn="base" hangingPunct="0">
              <a:spcBef>
                <a:spcPct val="0"/>
              </a:spcBef>
              <a:spcAft>
                <a:spcPct val="0"/>
              </a:spcAft>
            </a:pPr>
            <a:endParaRPr lang="pt-BR" sz="1500" dirty="0">
              <a:solidFill>
                <a:prstClr val="black"/>
              </a:solidFill>
              <a:latin typeface="Arial Rounded MT Bold" pitchFamily="34" charset="0"/>
              <a:cs typeface="Arial" charset="0"/>
            </a:endParaRPr>
          </a:p>
          <a:p>
            <a:pPr algn="r" eaLnBrk="0" fontAlgn="base" hangingPunct="0">
              <a:spcBef>
                <a:spcPct val="0"/>
              </a:spcBef>
              <a:spcAft>
                <a:spcPct val="0"/>
              </a:spcAft>
            </a:pPr>
            <a:endParaRPr lang="pt-BR" sz="1500" dirty="0" smtClean="0">
              <a:solidFill>
                <a:prstClr val="black"/>
              </a:solidFill>
              <a:latin typeface="Arial Rounded MT Bold" pitchFamily="34" charset="0"/>
              <a:cs typeface="Arial" charset="0"/>
            </a:endParaRPr>
          </a:p>
        </p:txBody>
      </p:sp>
      <p:sp>
        <p:nvSpPr>
          <p:cNvPr id="6" name="Caixa de texto 4"/>
          <p:cNvSpPr txBox="1">
            <a:spLocks noChangeArrowheads="1"/>
          </p:cNvSpPr>
          <p:nvPr/>
        </p:nvSpPr>
        <p:spPr bwMode="auto">
          <a:xfrm>
            <a:off x="6301804" y="821476"/>
            <a:ext cx="2806700" cy="636588"/>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r>
              <a:rPr lang="pt-BR" altLang="pt-BR" sz="900" dirty="0" smtClean="0">
                <a:solidFill>
                  <a:prstClr val="black"/>
                </a:solidFill>
                <a:latin typeface="Tahoma" pitchFamily="34" charset="0"/>
                <a:ea typeface="Calibri" pitchFamily="34" charset="0"/>
                <a:cs typeface="Tahoma" pitchFamily="34" charset="0"/>
              </a:rPr>
              <a:t>Pra</a:t>
            </a:r>
            <a:r>
              <a:rPr lang="pt-BR" altLang="pt-BR" sz="900" dirty="0" smtClean="0">
                <a:solidFill>
                  <a:prstClr val="black"/>
                </a:solidFill>
                <a:ea typeface="Calibri" pitchFamily="34" charset="0"/>
                <a:cs typeface="Tahoma" pitchFamily="34" charset="0"/>
              </a:rPr>
              <a:t>ç</a:t>
            </a:r>
            <a:r>
              <a:rPr lang="pt-BR" altLang="pt-BR" sz="900" dirty="0" smtClean="0">
                <a:solidFill>
                  <a:prstClr val="black"/>
                </a:solidFill>
                <a:latin typeface="Tahoma" pitchFamily="34" charset="0"/>
                <a:ea typeface="Calibri" pitchFamily="34" charset="0"/>
                <a:cs typeface="Tahoma" pitchFamily="34" charset="0"/>
              </a:rPr>
              <a:t>a dos Girass</a:t>
            </a:r>
            <a:r>
              <a:rPr lang="pt-BR" altLang="pt-BR" sz="900" dirty="0" smtClean="0">
                <a:solidFill>
                  <a:prstClr val="black"/>
                </a:solidFill>
                <a:ea typeface="Calibri" pitchFamily="34" charset="0"/>
                <a:cs typeface="Tahoma" pitchFamily="34" charset="0"/>
              </a:rPr>
              <a:t>ó</a:t>
            </a:r>
            <a:r>
              <a:rPr lang="pt-BR" altLang="pt-BR" sz="900" dirty="0" smtClean="0">
                <a:solidFill>
                  <a:prstClr val="black"/>
                </a:solidFill>
                <a:latin typeface="Tahoma" pitchFamily="34" charset="0"/>
                <a:ea typeface="Calibri" pitchFamily="34" charset="0"/>
                <a:cs typeface="Tahoma" pitchFamily="34" charset="0"/>
              </a:rPr>
              <a:t>is, Esplanada das Secretarias, S/N</a:t>
            </a:r>
            <a:endParaRPr lang="pt-BR" altLang="pt-BR" sz="800" dirty="0" smtClean="0">
              <a:solidFill>
                <a:prstClr val="black"/>
              </a:solidFill>
              <a:latin typeface="Arial" pitchFamily="34" charset="0"/>
              <a:cs typeface="Arial" pitchFamily="34" charset="0"/>
            </a:endParaRPr>
          </a:p>
          <a:p>
            <a:pPr eaLnBrk="0" fontAlgn="base" hangingPunct="0">
              <a:spcBef>
                <a:spcPct val="0"/>
              </a:spcBef>
              <a:spcAft>
                <a:spcPct val="0"/>
              </a:spcAft>
            </a:pPr>
            <a:r>
              <a:rPr lang="pt-BR" altLang="pt-BR" sz="900" dirty="0" smtClean="0">
                <a:solidFill>
                  <a:prstClr val="black"/>
                </a:solidFill>
                <a:latin typeface="Tahoma" pitchFamily="34" charset="0"/>
                <a:ea typeface="Calibri" pitchFamily="34" charset="0"/>
                <a:cs typeface="Tahoma" pitchFamily="34" charset="0"/>
              </a:rPr>
              <a:t>Palmas </a:t>
            </a:r>
            <a:r>
              <a:rPr lang="pt-BR" altLang="pt-BR" sz="900" dirty="0" smtClean="0">
                <a:solidFill>
                  <a:prstClr val="black"/>
                </a:solidFill>
                <a:ea typeface="Calibri" pitchFamily="34" charset="0"/>
                <a:cs typeface="Tahoma" pitchFamily="34" charset="0"/>
              </a:rPr>
              <a:t>–</a:t>
            </a:r>
            <a:r>
              <a:rPr lang="pt-BR" altLang="pt-BR" sz="900" dirty="0" smtClean="0">
                <a:solidFill>
                  <a:prstClr val="black"/>
                </a:solidFill>
                <a:latin typeface="Tahoma" pitchFamily="34" charset="0"/>
                <a:ea typeface="Calibri" pitchFamily="34" charset="0"/>
                <a:cs typeface="Tahoma" pitchFamily="34" charset="0"/>
              </a:rPr>
              <a:t> Tocantins </a:t>
            </a:r>
            <a:r>
              <a:rPr lang="pt-BR" altLang="pt-BR" sz="900" dirty="0" smtClean="0">
                <a:solidFill>
                  <a:prstClr val="black"/>
                </a:solidFill>
                <a:ea typeface="Calibri" pitchFamily="34" charset="0"/>
                <a:cs typeface="Tahoma" pitchFamily="34" charset="0"/>
              </a:rPr>
              <a:t>–</a:t>
            </a:r>
            <a:r>
              <a:rPr lang="pt-BR" altLang="pt-BR" sz="900" dirty="0" smtClean="0">
                <a:solidFill>
                  <a:prstClr val="black"/>
                </a:solidFill>
                <a:latin typeface="Tahoma" pitchFamily="34" charset="0"/>
                <a:ea typeface="Calibri" pitchFamily="34" charset="0"/>
                <a:cs typeface="Tahoma" pitchFamily="34" charset="0"/>
              </a:rPr>
              <a:t> CEP: 77.015-007</a:t>
            </a:r>
            <a:endParaRPr lang="pt-BR" altLang="pt-BR" sz="800" dirty="0" smtClean="0">
              <a:solidFill>
                <a:prstClr val="black"/>
              </a:solidFill>
              <a:latin typeface="Arial" pitchFamily="34" charset="0"/>
              <a:cs typeface="Arial" pitchFamily="34" charset="0"/>
            </a:endParaRPr>
          </a:p>
          <a:p>
            <a:pPr eaLnBrk="0" fontAlgn="base" hangingPunct="0">
              <a:spcBef>
                <a:spcPct val="0"/>
              </a:spcBef>
              <a:spcAft>
                <a:spcPct val="0"/>
              </a:spcAft>
            </a:pPr>
            <a:r>
              <a:rPr lang="pt-BR" altLang="pt-BR" sz="900" dirty="0" smtClean="0">
                <a:solidFill>
                  <a:prstClr val="black"/>
                </a:solidFill>
                <a:latin typeface="Tahoma" pitchFamily="34" charset="0"/>
                <a:ea typeface="Calibri" pitchFamily="34" charset="0"/>
                <a:cs typeface="Tahoma" pitchFamily="34" charset="0"/>
              </a:rPr>
              <a:t>Tel.: +55 63 3218-1700</a:t>
            </a:r>
            <a:endParaRPr lang="pt-BR" altLang="pt-BR" sz="800" dirty="0" smtClean="0">
              <a:solidFill>
                <a:prstClr val="black"/>
              </a:solidFill>
              <a:latin typeface="Arial" pitchFamily="34" charset="0"/>
              <a:cs typeface="Arial" pitchFamily="34" charset="0"/>
            </a:endParaRPr>
          </a:p>
          <a:p>
            <a:pPr eaLnBrk="0" fontAlgn="base" hangingPunct="0">
              <a:spcBef>
                <a:spcPct val="0"/>
              </a:spcBef>
              <a:spcAft>
                <a:spcPct val="0"/>
              </a:spcAft>
            </a:pPr>
            <a:r>
              <a:rPr lang="pt-BR" altLang="pt-BR" sz="900" dirty="0" smtClean="0">
                <a:solidFill>
                  <a:prstClr val="black"/>
                </a:solidFill>
                <a:latin typeface="Tahoma" pitchFamily="34" charset="0"/>
                <a:ea typeface="Calibri" pitchFamily="34" charset="0"/>
                <a:cs typeface="Tahoma" pitchFamily="34" charset="0"/>
              </a:rPr>
              <a:t>saude.to.gov.br </a:t>
            </a:r>
            <a:endParaRPr lang="pt-BR" altLang="pt-BR" dirty="0" smtClean="0">
              <a:solidFill>
                <a:prstClr val="black"/>
              </a:solidFill>
              <a:latin typeface="Arial" pitchFamily="34" charset="0"/>
              <a:cs typeface="Arial" pitchFamily="34" charset="0"/>
            </a:endParaRPr>
          </a:p>
        </p:txBody>
      </p:sp>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883"/>
          <a:stretch/>
        </p:blipFill>
        <p:spPr bwMode="auto">
          <a:xfrm>
            <a:off x="7021293" y="5205518"/>
            <a:ext cx="2122707" cy="1652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69628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TextShape 1"/>
          <p:cNvSpPr txBox="1"/>
          <p:nvPr/>
        </p:nvSpPr>
        <p:spPr>
          <a:xfrm>
            <a:off x="0" y="1503492"/>
            <a:ext cx="9144000" cy="711062"/>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rmAutofit fontScale="85000" lnSpcReduction="10000"/>
          </a:bodyPr>
          <a:lstStyle/>
          <a:p>
            <a:pPr algn="ctr">
              <a:lnSpc>
                <a:spcPct val="100000"/>
              </a:lnSpc>
            </a:pPr>
            <a:r>
              <a:rPr lang="pt-BR" sz="3600" b="1" i="1" strike="noStrike" spc="-1" dirty="0" smtClean="0">
                <a:solidFill>
                  <a:srgbClr val="000000"/>
                </a:solidFill>
                <a:latin typeface="Calibri"/>
              </a:rPr>
              <a:t>NOTA TÉCNICA </a:t>
            </a:r>
            <a:r>
              <a:rPr lang="pt-BR" sz="3600" b="1" i="1" spc="-1" dirty="0" smtClean="0">
                <a:solidFill>
                  <a:srgbClr val="000000"/>
                </a:solidFill>
              </a:rPr>
              <a:t>Nº1 SES/SGAE/2020 – APRESENTAÇÃO </a:t>
            </a:r>
            <a:endParaRPr lang="pt-BR" sz="3600" b="0" strike="noStrike" spc="-1" dirty="0">
              <a:solidFill>
                <a:srgbClr val="000000"/>
              </a:solidFill>
              <a:latin typeface="Calibri"/>
            </a:endParaRPr>
          </a:p>
        </p:txBody>
      </p:sp>
      <p:sp>
        <p:nvSpPr>
          <p:cNvPr id="4" name="TextShape 2"/>
          <p:cNvSpPr txBox="1"/>
          <p:nvPr/>
        </p:nvSpPr>
        <p:spPr>
          <a:xfrm>
            <a:off x="86836" y="2357430"/>
            <a:ext cx="8914320" cy="4615194"/>
          </a:xfrm>
          <a:prstGeom prst="rect">
            <a:avLst/>
          </a:prstGeom>
          <a:noFill/>
          <a:ln>
            <a:noFill/>
          </a:ln>
        </p:spPr>
        <p:txBody>
          <a:bodyPr wrap="square" lIns="90000" tIns="45000" rIns="90000" bIns="45000">
            <a:spAutoFit/>
          </a:bodyPr>
          <a:lstStyle/>
          <a:p>
            <a:pPr algn="just">
              <a:lnSpc>
                <a:spcPct val="150000"/>
              </a:lnSpc>
            </a:pPr>
            <a:r>
              <a:rPr lang="pt-PT" sz="2800" dirty="0" smtClean="0"/>
              <a:t>Estas atividades estratégicas constituem-se em elementos que necessitarão estar contempladas nas ações da Programação Anual de Saúde – PAS, visando contribuir para o planejamento de ações de saúde nos municípios de forma que possibilite o alinhamento de ações e atividades para o atingimento das metas estabelecidas na Pactuação Interfederativa para o ano de 2021.</a:t>
            </a:r>
            <a:endParaRPr lang="pt-BR" sz="28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TextShape 1"/>
          <p:cNvSpPr txBox="1"/>
          <p:nvPr/>
        </p:nvSpPr>
        <p:spPr>
          <a:xfrm>
            <a:off x="-36512" y="1503492"/>
            <a:ext cx="9180512" cy="711062"/>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rmAutofit/>
          </a:bodyPr>
          <a:lstStyle/>
          <a:p>
            <a:pPr algn="ctr">
              <a:lnSpc>
                <a:spcPct val="100000"/>
              </a:lnSpc>
            </a:pPr>
            <a:r>
              <a:rPr lang="pt-BR" sz="3600" b="1" i="1" strike="noStrike" spc="-1" dirty="0" smtClean="0">
                <a:solidFill>
                  <a:srgbClr val="000000"/>
                </a:solidFill>
                <a:latin typeface="Calibri"/>
              </a:rPr>
              <a:t>NOTA TÉCNICA Nº1 SES/SGAE/2020 </a:t>
            </a:r>
            <a:endParaRPr lang="pt-BR" sz="3600" b="0" strike="noStrike" spc="-1" dirty="0">
              <a:solidFill>
                <a:srgbClr val="000000"/>
              </a:solidFill>
              <a:latin typeface="Calibri"/>
            </a:endParaRPr>
          </a:p>
        </p:txBody>
      </p:sp>
      <p:sp>
        <p:nvSpPr>
          <p:cNvPr id="4" name="TextShape 2"/>
          <p:cNvSpPr txBox="1"/>
          <p:nvPr/>
        </p:nvSpPr>
        <p:spPr>
          <a:xfrm>
            <a:off x="86836" y="2319809"/>
            <a:ext cx="8914320" cy="2676202"/>
          </a:xfrm>
          <a:prstGeom prst="rect">
            <a:avLst/>
          </a:prstGeom>
          <a:noFill/>
          <a:ln>
            <a:noFill/>
          </a:ln>
        </p:spPr>
        <p:txBody>
          <a:bodyPr wrap="square" lIns="90000" tIns="45000" rIns="90000" bIns="45000">
            <a:spAutoFit/>
          </a:bodyPr>
          <a:lstStyle/>
          <a:p>
            <a:pPr algn="just">
              <a:lnSpc>
                <a:spcPct val="150000"/>
              </a:lnSpc>
            </a:pPr>
            <a:r>
              <a:rPr lang="pt-PT" sz="2800" dirty="0" smtClean="0"/>
              <a:t>É fundamental que os gestores municipais acessem o conteúdo da planilha das atividades estratégicas propostas, realizando a análise e discussão em conjunto com sua equipe técnica.</a:t>
            </a:r>
            <a:endParaRPr lang="pt-BR" sz="28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TextShape 1"/>
          <p:cNvSpPr txBox="1"/>
          <p:nvPr/>
        </p:nvSpPr>
        <p:spPr>
          <a:xfrm>
            <a:off x="-36512" y="1503492"/>
            <a:ext cx="9180512" cy="711062"/>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rmAutofit/>
          </a:bodyPr>
          <a:lstStyle/>
          <a:p>
            <a:pPr algn="ctr">
              <a:lnSpc>
                <a:spcPct val="100000"/>
              </a:lnSpc>
            </a:pPr>
            <a:r>
              <a:rPr lang="pt-BR" sz="3600" b="1" i="1" strike="noStrike" spc="-1" dirty="0" smtClean="0">
                <a:solidFill>
                  <a:srgbClr val="000000"/>
                </a:solidFill>
                <a:latin typeface="Calibri"/>
              </a:rPr>
              <a:t>NOTA TÉCNICA Nº1 SES/SGAE/2020 </a:t>
            </a:r>
            <a:endParaRPr lang="pt-BR" sz="3600" b="0" strike="noStrike" spc="-1" dirty="0">
              <a:solidFill>
                <a:srgbClr val="000000"/>
              </a:solidFill>
              <a:latin typeface="Calibri"/>
            </a:endParaRPr>
          </a:p>
        </p:txBody>
      </p:sp>
      <p:sp>
        <p:nvSpPr>
          <p:cNvPr id="4" name="TextShape 2"/>
          <p:cNvSpPr txBox="1"/>
          <p:nvPr/>
        </p:nvSpPr>
        <p:spPr>
          <a:xfrm>
            <a:off x="86836" y="2319809"/>
            <a:ext cx="8914320" cy="2676202"/>
          </a:xfrm>
          <a:prstGeom prst="rect">
            <a:avLst/>
          </a:prstGeom>
          <a:noFill/>
          <a:ln>
            <a:noFill/>
          </a:ln>
        </p:spPr>
        <p:txBody>
          <a:bodyPr wrap="square" lIns="90000" tIns="45000" rIns="90000" bIns="45000">
            <a:spAutoFit/>
          </a:bodyPr>
          <a:lstStyle/>
          <a:p>
            <a:r>
              <a:rPr lang="pt-PT" sz="2800" dirty="0" smtClean="0"/>
              <a:t>A planilha contendo as sugestões de atividades estratégicas foi disponibilizada para os 139 municipios via e-mail, no dia 19 de </a:t>
            </a:r>
            <a:r>
              <a:rPr lang="pt-PT" sz="2800" dirty="0" smtClean="0"/>
              <a:t>outubro</a:t>
            </a:r>
            <a:r>
              <a:rPr lang="pt-PT" sz="2800" dirty="0" smtClean="0"/>
              <a:t> </a:t>
            </a:r>
            <a:r>
              <a:rPr lang="pt-PT" sz="2800" dirty="0" smtClean="0"/>
              <a:t>de 2020. </a:t>
            </a:r>
            <a:endParaRPr lang="pt-BR" sz="2800" dirty="0" smtClean="0"/>
          </a:p>
          <a:p>
            <a:r>
              <a:rPr lang="pt-PT" sz="2800" dirty="0" smtClean="0"/>
              <a:t> </a:t>
            </a:r>
            <a:endParaRPr lang="pt-BR" sz="2800" dirty="0" smtClean="0"/>
          </a:p>
          <a:p>
            <a:r>
              <a:rPr lang="pt-PT" sz="2800" dirty="0" smtClean="0"/>
              <a:t>As atividades estratégicas serão submetidas à aprovação na CIR de cada Região de Saúde.</a:t>
            </a:r>
            <a:endParaRPr lang="pt-BR" sz="28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TextShape 1"/>
          <p:cNvSpPr txBox="1"/>
          <p:nvPr/>
        </p:nvSpPr>
        <p:spPr>
          <a:xfrm>
            <a:off x="-36512" y="1285860"/>
            <a:ext cx="9180512" cy="642942"/>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rmAutofit/>
          </a:bodyPr>
          <a:lstStyle/>
          <a:p>
            <a:pPr algn="ctr">
              <a:lnSpc>
                <a:spcPct val="100000"/>
              </a:lnSpc>
            </a:pPr>
            <a:r>
              <a:rPr lang="pt-BR" sz="3200" b="1" i="1" strike="noStrike" spc="-1" dirty="0" smtClean="0">
                <a:solidFill>
                  <a:srgbClr val="000000"/>
                </a:solidFill>
                <a:latin typeface="Calibri"/>
              </a:rPr>
              <a:t>NOTA TÉCNICA Nº1 SES/SGAE/2020 </a:t>
            </a:r>
            <a:endParaRPr lang="pt-BR" sz="3200" b="0" strike="noStrike" spc="-1" dirty="0">
              <a:solidFill>
                <a:srgbClr val="000000"/>
              </a:solidFill>
              <a:latin typeface="Calibri"/>
            </a:endParaRPr>
          </a:p>
        </p:txBody>
      </p:sp>
      <p:sp>
        <p:nvSpPr>
          <p:cNvPr id="4" name="TextShape 2"/>
          <p:cNvSpPr txBox="1"/>
          <p:nvPr/>
        </p:nvSpPr>
        <p:spPr>
          <a:xfrm>
            <a:off x="86836" y="1928802"/>
            <a:ext cx="8914320" cy="4799860"/>
          </a:xfrm>
          <a:prstGeom prst="rect">
            <a:avLst/>
          </a:prstGeom>
          <a:noFill/>
          <a:ln>
            <a:noFill/>
          </a:ln>
        </p:spPr>
        <p:txBody>
          <a:bodyPr wrap="square" lIns="90000" tIns="45000" rIns="90000" bIns="45000">
            <a:spAutoFit/>
          </a:bodyPr>
          <a:lstStyle/>
          <a:p>
            <a:pPr algn="just">
              <a:lnSpc>
                <a:spcPct val="150000"/>
              </a:lnSpc>
              <a:buFont typeface="Wingdings" pitchFamily="2" charset="2"/>
              <a:buChar char="ü"/>
            </a:pPr>
            <a:r>
              <a:rPr lang="pt-PT" sz="2400" dirty="0" smtClean="0"/>
              <a:t>O elenco das atividades estratégicas apresentadas está correlacionada aos respectivos indicadores a serem pactuados, assim, os gestores poderão adotá-las, conforme sua realidade local, cabendo ainda a possibilidade de inclusão de novas atividades de acordo com a capacidade operacional de cada município. </a:t>
            </a:r>
          </a:p>
          <a:p>
            <a:pPr algn="just">
              <a:buFont typeface="Wingdings" pitchFamily="2" charset="2"/>
              <a:buChar char="ü"/>
            </a:pPr>
            <a:endParaRPr lang="pt-PT" dirty="0" smtClean="0"/>
          </a:p>
          <a:p>
            <a:pPr algn="just">
              <a:lnSpc>
                <a:spcPct val="150000"/>
              </a:lnSpc>
              <a:buFont typeface="Wingdings" pitchFamily="2" charset="2"/>
              <a:buChar char="ü"/>
            </a:pPr>
            <a:r>
              <a:rPr lang="pt-PT" sz="2400" dirty="0" smtClean="0"/>
              <a:t>Para tanto, os gestores deverão assinalar na Planilha de Atividades Estratégicas (com o “X”) as escolhidas, podendo ser acrescida com outras atividades inerentes ao indicador.</a:t>
            </a:r>
            <a:endParaRPr lang="pt-BR" sz="24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TextShape 1"/>
          <p:cNvSpPr txBox="1"/>
          <p:nvPr/>
        </p:nvSpPr>
        <p:spPr>
          <a:xfrm>
            <a:off x="-36512" y="1416766"/>
            <a:ext cx="9180512" cy="500066"/>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rmAutofit fontScale="47500" lnSpcReduction="20000"/>
          </a:bodyPr>
          <a:lstStyle/>
          <a:p>
            <a:pPr lvl="0" algn="ctr"/>
            <a:r>
              <a:rPr lang="pt-BR" sz="4500" b="1" i="1" strike="noStrike" spc="-1" dirty="0" smtClean="0">
                <a:solidFill>
                  <a:srgbClr val="000000"/>
                </a:solidFill>
              </a:rPr>
              <a:t>NOTA TÉCNICA Nº1 SES/SGAE/2020 - </a:t>
            </a:r>
            <a:r>
              <a:rPr lang="pt-PT" sz="4500" b="1" dirty="0" smtClean="0"/>
              <a:t>CONSIDERAÇÕES GERAIS</a:t>
            </a:r>
            <a:endParaRPr lang="pt-BR" sz="4500" dirty="0" smtClean="0"/>
          </a:p>
          <a:p>
            <a:pPr algn="ctr">
              <a:lnSpc>
                <a:spcPct val="100000"/>
              </a:lnSpc>
            </a:pPr>
            <a:r>
              <a:rPr lang="pt-BR" sz="2400" b="1" i="1" strike="noStrike" spc="-1" dirty="0" smtClean="0">
                <a:solidFill>
                  <a:srgbClr val="000000"/>
                </a:solidFill>
                <a:latin typeface="Calibri"/>
              </a:rPr>
              <a:t> </a:t>
            </a:r>
            <a:endParaRPr lang="pt-BR" sz="2400" b="0" strike="noStrike" spc="-1" dirty="0">
              <a:solidFill>
                <a:srgbClr val="000000"/>
              </a:solidFill>
              <a:latin typeface="Calibri"/>
            </a:endParaRPr>
          </a:p>
        </p:txBody>
      </p:sp>
      <p:sp>
        <p:nvSpPr>
          <p:cNvPr id="4" name="TextShape 2"/>
          <p:cNvSpPr txBox="1"/>
          <p:nvPr/>
        </p:nvSpPr>
        <p:spPr>
          <a:xfrm>
            <a:off x="86836" y="1785926"/>
            <a:ext cx="8914320" cy="4892193"/>
          </a:xfrm>
          <a:prstGeom prst="rect">
            <a:avLst/>
          </a:prstGeom>
          <a:noFill/>
          <a:ln>
            <a:noFill/>
          </a:ln>
        </p:spPr>
        <p:txBody>
          <a:bodyPr wrap="square" lIns="90000" tIns="45000" rIns="90000" bIns="45000">
            <a:spAutoFit/>
          </a:bodyPr>
          <a:lstStyle/>
          <a:p>
            <a:pPr lvl="0" algn="just">
              <a:lnSpc>
                <a:spcPct val="150000"/>
              </a:lnSpc>
            </a:pPr>
            <a:r>
              <a:rPr lang="pt-PT" sz="1600" b="1" dirty="0" smtClean="0"/>
              <a:t>Considerações Gerais</a:t>
            </a:r>
            <a:endParaRPr lang="pt-BR" sz="1600" dirty="0" smtClean="0"/>
          </a:p>
          <a:p>
            <a:pPr algn="just">
              <a:lnSpc>
                <a:spcPct val="150000"/>
              </a:lnSpc>
              <a:buFont typeface="Wingdings" pitchFamily="2" charset="2"/>
              <a:buChar char="ü"/>
            </a:pPr>
            <a:r>
              <a:rPr lang="pt-PT" sz="1600" b="1" dirty="0" smtClean="0"/>
              <a:t> ”</a:t>
            </a:r>
            <a:r>
              <a:rPr lang="pt-PT" sz="1600" dirty="0" smtClean="0"/>
              <a:t>A pandemia da COVID-19 é uma doença de rápida transmissão, através de secreções respiratórias, e que por isso são desaconselhadas as aglomerações ......”</a:t>
            </a:r>
          </a:p>
          <a:p>
            <a:pPr algn="just">
              <a:lnSpc>
                <a:spcPct val="150000"/>
              </a:lnSpc>
              <a:buFont typeface="Wingdings" pitchFamily="2" charset="2"/>
              <a:buChar char="ü"/>
            </a:pPr>
            <a:endParaRPr lang="pt-BR" sz="1600" dirty="0" smtClean="0"/>
          </a:p>
          <a:p>
            <a:pPr algn="just">
              <a:lnSpc>
                <a:spcPct val="150000"/>
              </a:lnSpc>
              <a:buFont typeface="Wingdings" pitchFamily="2" charset="2"/>
              <a:buChar char="ü"/>
            </a:pPr>
            <a:r>
              <a:rPr lang="pt-PT" sz="1600" dirty="0" smtClean="0"/>
              <a:t> O Decreto Estadual Nº 6.072 de 21 de março de 2020 declara estado de calamidade pública em todo o território do Estado do Tocantins afetado pela COVID-19 e traz a vedação de realização de eventos e de reuniões de qualquer natureza, de caráter público ou privado, incluídas excursões, em que ocorra a aglomeração de pessoas.</a:t>
            </a:r>
          </a:p>
          <a:p>
            <a:pPr algn="just">
              <a:lnSpc>
                <a:spcPct val="150000"/>
              </a:lnSpc>
              <a:buFont typeface="Wingdings" pitchFamily="2" charset="2"/>
              <a:buChar char="ü"/>
            </a:pPr>
            <a:endParaRPr lang="pt-BR" sz="1600" dirty="0" smtClean="0"/>
          </a:p>
          <a:p>
            <a:pPr algn="just">
              <a:lnSpc>
                <a:spcPct val="150000"/>
              </a:lnSpc>
              <a:buFont typeface="Wingdings" pitchFamily="2" charset="2"/>
              <a:buChar char="ü"/>
            </a:pPr>
            <a:r>
              <a:rPr lang="pt-PT" sz="1600" dirty="0" smtClean="0"/>
              <a:t>Por estas razões as reuniões ordinárias da CIR estão sendo realizadas online (remota), conforme Resolução CIB/TO Nº142, de 20 de agosto de 2020, com a duração máxima de 02 horas e 30 minutos, sendo assim, pode ocorrer de não haver tempo suficiente para fazer a discussão e pactuação no momento da reunião.</a:t>
            </a:r>
            <a:endParaRPr lang="pt-BR" sz="16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TextShape 1"/>
          <p:cNvSpPr txBox="1"/>
          <p:nvPr/>
        </p:nvSpPr>
        <p:spPr>
          <a:xfrm>
            <a:off x="-36512" y="1285860"/>
            <a:ext cx="9180512" cy="500066"/>
          </a:xfrm>
          <a:prstGeom prst="rect">
            <a:avLst/>
          </a:prstGeom>
          <a:solidFill>
            <a:srgbClr val="FFC000"/>
          </a:solidFill>
          <a:ln w="9360">
            <a:noFill/>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rmAutofit fontScale="25000" lnSpcReduction="20000"/>
          </a:bodyPr>
          <a:lstStyle/>
          <a:p>
            <a:pPr algn="ctr"/>
            <a:endParaRPr lang="pt-BR" sz="9600" b="1" i="1" strike="noStrike" spc="-1" dirty="0" smtClean="0">
              <a:solidFill>
                <a:srgbClr val="000000"/>
              </a:solidFill>
            </a:endParaRPr>
          </a:p>
          <a:p>
            <a:pPr algn="ctr"/>
            <a:r>
              <a:rPr lang="pt-BR" sz="9600" b="1" i="1" strike="noStrike" spc="-1" dirty="0" smtClean="0">
                <a:solidFill>
                  <a:srgbClr val="000000"/>
                </a:solidFill>
              </a:rPr>
              <a:t>NOTA TÉCNICA Nº1 SES/SGAE/2020 - </a:t>
            </a:r>
            <a:r>
              <a:rPr lang="pt-PT" sz="9600" b="1" dirty="0" smtClean="0"/>
              <a:t>RECOMENDAÇÃO</a:t>
            </a:r>
            <a:endParaRPr lang="pt-BR" sz="9600" dirty="0" smtClean="0"/>
          </a:p>
          <a:p>
            <a:pPr lvl="0" algn="ctr"/>
            <a:endParaRPr lang="pt-BR" sz="4500" dirty="0" smtClean="0"/>
          </a:p>
          <a:p>
            <a:pPr algn="ctr">
              <a:lnSpc>
                <a:spcPct val="100000"/>
              </a:lnSpc>
            </a:pPr>
            <a:r>
              <a:rPr lang="pt-BR" sz="2400" b="1" i="1" strike="noStrike" spc="-1" dirty="0" smtClean="0">
                <a:solidFill>
                  <a:srgbClr val="000000"/>
                </a:solidFill>
                <a:latin typeface="Calibri"/>
              </a:rPr>
              <a:t> </a:t>
            </a:r>
            <a:endParaRPr lang="pt-BR" sz="2400" b="0" strike="noStrike" spc="-1" dirty="0">
              <a:solidFill>
                <a:srgbClr val="000000"/>
              </a:solidFill>
              <a:latin typeface="Calibri"/>
            </a:endParaRPr>
          </a:p>
        </p:txBody>
      </p:sp>
      <p:sp>
        <p:nvSpPr>
          <p:cNvPr id="4" name="TextShape 2"/>
          <p:cNvSpPr txBox="1"/>
          <p:nvPr/>
        </p:nvSpPr>
        <p:spPr>
          <a:xfrm>
            <a:off x="86836" y="1946163"/>
            <a:ext cx="8914320" cy="4338195"/>
          </a:xfrm>
          <a:prstGeom prst="rect">
            <a:avLst/>
          </a:prstGeom>
          <a:noFill/>
          <a:ln>
            <a:noFill/>
          </a:ln>
        </p:spPr>
        <p:txBody>
          <a:bodyPr wrap="square" lIns="90000" tIns="45000" rIns="90000" bIns="45000">
            <a:spAutoFit/>
          </a:bodyPr>
          <a:lstStyle/>
          <a:p>
            <a:pPr algn="just">
              <a:lnSpc>
                <a:spcPct val="150000"/>
              </a:lnSpc>
            </a:pPr>
            <a:r>
              <a:rPr lang="pt-PT" sz="1600" b="1" dirty="0" smtClean="0"/>
              <a:t> </a:t>
            </a:r>
            <a:endParaRPr lang="pt-BR" sz="1600" dirty="0" smtClean="0"/>
          </a:p>
          <a:p>
            <a:pPr algn="just">
              <a:lnSpc>
                <a:spcPct val="150000"/>
              </a:lnSpc>
            </a:pPr>
            <a:r>
              <a:rPr lang="pt-PT" sz="2400" dirty="0" smtClean="0"/>
              <a:t>Recomenda-se a utilização do elenco de atividades estratégicas divulgados nesta nota técnica, por se constituir em importante instrumetno orientador da organização e sistematização do planejamento em âmbito municipal, com vistas ao alcance das metas dos indicadores de Pactuação Interfederativa para o ano de 2021, pois reforçará o compromisso da equipe gestora municipal quanto à execução das atividades estratégicas.</a:t>
            </a:r>
            <a:endParaRPr lang="pt-BR" sz="24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462</TotalTime>
  <Words>11735</Words>
  <Application>Microsoft Office PowerPoint</Application>
  <PresentationFormat>Apresentação na tela (4:3)</PresentationFormat>
  <Paragraphs>1478</Paragraphs>
  <Slides>33</Slides>
  <Notes>0</Notes>
  <HiddenSlides>0</HiddenSlides>
  <MMClips>0</MMClips>
  <ScaleCrop>false</ScaleCrop>
  <HeadingPairs>
    <vt:vector size="4" baseType="variant">
      <vt:variant>
        <vt:lpstr>Tema</vt:lpstr>
      </vt:variant>
      <vt:variant>
        <vt:i4>1</vt:i4>
      </vt:variant>
      <vt:variant>
        <vt:lpstr>Títulos de slides</vt:lpstr>
      </vt:variant>
      <vt:variant>
        <vt:i4>33</vt:i4>
      </vt:variant>
    </vt:vector>
  </HeadingPairs>
  <TitlesOfParts>
    <vt:vector size="34" baseType="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Luiza Regina Dias Noleto</dc:creator>
  <cp:lastModifiedBy>Maria Alzira do Nascimento Saraiva Leal</cp:lastModifiedBy>
  <cp:revision>113</cp:revision>
  <dcterms:created xsi:type="dcterms:W3CDTF">2020-10-14T17:47:10Z</dcterms:created>
  <dcterms:modified xsi:type="dcterms:W3CDTF">2020-11-20T17:53:44Z</dcterms:modified>
</cp:coreProperties>
</file>