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charts/chart8.xml" ContentType="application/vnd.openxmlformats-officedocument.drawingml.chart+xml"/>
  <Override PartName="/ppt/theme/themeOverride2.xml" ContentType="application/vnd.openxmlformats-officedocument.themeOverr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3.xml" ContentType="application/vnd.openxmlformats-officedocument.themeOverride+xml"/>
  <Override PartName="/ppt/charts/chart1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  <Override PartName="/ppt/charts/colors11.xml" ContentType="application/vnd.ms-office.chartcolorstyle+xml"/>
  <Override PartName="/ppt/charts/style1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05" r:id="rId1"/>
  </p:sldMasterIdLst>
  <p:notesMasterIdLst>
    <p:notesMasterId r:id="rId43"/>
  </p:notesMasterIdLst>
  <p:sldIdLst>
    <p:sldId id="366" r:id="rId2"/>
    <p:sldId id="346" r:id="rId3"/>
    <p:sldId id="351" r:id="rId4"/>
    <p:sldId id="347" r:id="rId5"/>
    <p:sldId id="345" r:id="rId6"/>
    <p:sldId id="322" r:id="rId7"/>
    <p:sldId id="321" r:id="rId8"/>
    <p:sldId id="343" r:id="rId9"/>
    <p:sldId id="349" r:id="rId10"/>
    <p:sldId id="348" r:id="rId11"/>
    <p:sldId id="327" r:id="rId12"/>
    <p:sldId id="325" r:id="rId13"/>
    <p:sldId id="350" r:id="rId14"/>
    <p:sldId id="367" r:id="rId15"/>
    <p:sldId id="381" r:id="rId16"/>
    <p:sldId id="380" r:id="rId17"/>
    <p:sldId id="370" r:id="rId18"/>
    <p:sldId id="377" r:id="rId19"/>
    <p:sldId id="379" r:id="rId20"/>
    <p:sldId id="378" r:id="rId21"/>
    <p:sldId id="382" r:id="rId22"/>
    <p:sldId id="383" r:id="rId23"/>
    <p:sldId id="384" r:id="rId24"/>
    <p:sldId id="385" r:id="rId25"/>
    <p:sldId id="339" r:id="rId26"/>
    <p:sldId id="338" r:id="rId27"/>
    <p:sldId id="352" r:id="rId28"/>
    <p:sldId id="353" r:id="rId29"/>
    <p:sldId id="354" r:id="rId30"/>
    <p:sldId id="355" r:id="rId31"/>
    <p:sldId id="356" r:id="rId32"/>
    <p:sldId id="357" r:id="rId33"/>
    <p:sldId id="386" r:id="rId34"/>
    <p:sldId id="359" r:id="rId35"/>
    <p:sldId id="360" r:id="rId36"/>
    <p:sldId id="361" r:id="rId37"/>
    <p:sldId id="362" r:id="rId38"/>
    <p:sldId id="363" r:id="rId39"/>
    <p:sldId id="364" r:id="rId40"/>
    <p:sldId id="376" r:id="rId41"/>
    <p:sldId id="365" r:id="rId42"/>
  </p:sldIdLst>
  <p:sldSz cx="9144000" cy="5143500" type="screen16x9"/>
  <p:notesSz cx="7559675" cy="10691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50BEA4"/>
    <a:srgbClr val="FF33CC"/>
    <a:srgbClr val="00FF00"/>
    <a:srgbClr val="000000"/>
    <a:srgbClr val="C6C6C6"/>
    <a:srgbClr val="00CC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5" autoAdjust="0"/>
    <p:restoredTop sz="93357" autoAdjust="0"/>
  </p:normalViewPr>
  <p:slideViewPr>
    <p:cSldViewPr snapToGrid="0">
      <p:cViewPr>
        <p:scale>
          <a:sx n="103" d="100"/>
          <a:sy n="103" d="100"/>
        </p:scale>
        <p:origin x="-108" y="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Planilha_do_Microsoft_Excel1.xlsx"/><Relationship Id="rId4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oleObject" Target="file:///C:\Users\f_ara\OneDrive\&#193;rea%20de%20Trabalho\DIASI%202\Sa&#250;de%20Mental\consolidados\Consolidados%20-%20Saude%20Mental%20%202020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Planilha_do_Microsoft_Excel9.xlsx"/><Relationship Id="rId1" Type="http://schemas.openxmlformats.org/officeDocument/2006/relationships/themeOverride" Target="../theme/themeOverride3.xml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11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Planilha_do_Microsoft_Excel10.xlsx"/><Relationship Id="rId4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Planilha_do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Planilha_do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Planilha_do_Microsoft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Planilha_do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Planilha_do_Microsoft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openxmlformats.org/officeDocument/2006/relationships/package" Target="../embeddings/Planilha_do_Microsoft_Excel7.xlsx"/><Relationship Id="rId1" Type="http://schemas.openxmlformats.org/officeDocument/2006/relationships/themeOverride" Target="../theme/themeOverride1.xml"/><Relationship Id="rId4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openxmlformats.org/officeDocument/2006/relationships/package" Target="../embeddings/Planilha_do_Microsoft_Excel8.xlsx"/><Relationship Id="rId1" Type="http://schemas.openxmlformats.org/officeDocument/2006/relationships/themeOverride" Target="../theme/themeOverride2.xml"/><Relationship Id="rId4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oleObject" Target="file:///C:\Users\f_ara\OneDrive\&#193;rea%20de%20Trabalho\DIASI%202\Sa&#250;de%20Mental\consolidados\Consolidados%20-%20Saude%20Mental%20%2020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200" dirty="0" smtClean="0">
                <a:solidFill>
                  <a:schemeClr val="tx1"/>
                </a:solidFill>
              </a:rPr>
              <a:t>% de Gestantes que iniciou </a:t>
            </a:r>
            <a:r>
              <a:rPr lang="pt-BR" sz="1200" dirty="0">
                <a:solidFill>
                  <a:schemeClr val="tx1"/>
                </a:solidFill>
              </a:rPr>
              <a:t>o  </a:t>
            </a:r>
            <a:r>
              <a:rPr lang="pt-BR" sz="1200" dirty="0" smtClean="0">
                <a:solidFill>
                  <a:schemeClr val="tx1"/>
                </a:solidFill>
              </a:rPr>
              <a:t>pré-natal </a:t>
            </a:r>
            <a:r>
              <a:rPr lang="pt-BR" sz="1200" dirty="0">
                <a:solidFill>
                  <a:schemeClr val="tx1"/>
                </a:solidFill>
              </a:rPr>
              <a:t>em tempo </a:t>
            </a:r>
            <a:endParaRPr lang="pt-BR" sz="1200" dirty="0" smtClean="0">
              <a:solidFill>
                <a:schemeClr val="tx1"/>
              </a:solidFill>
            </a:endParaRPr>
          </a:p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200" dirty="0" smtClean="0">
                <a:solidFill>
                  <a:schemeClr val="tx1"/>
                </a:solidFill>
              </a:rPr>
              <a:t>oportuno </a:t>
            </a:r>
            <a:r>
              <a:rPr lang="pt-BR" sz="1200" dirty="0">
                <a:solidFill>
                  <a:schemeClr val="tx1"/>
                </a:solidFill>
              </a:rPr>
              <a:t>- </a:t>
            </a:r>
            <a:r>
              <a:rPr lang="pt-BR" sz="1200" dirty="0" smtClean="0">
                <a:solidFill>
                  <a:schemeClr val="tx1"/>
                </a:solidFill>
              </a:rPr>
              <a:t>2020</a:t>
            </a:r>
            <a:endParaRPr lang="pt-BR" sz="12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4.8252284436667653E-2"/>
          <c:y val="7.1094480823199246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0932366093127239E-2"/>
          <c:y val="0.23970065481758654"/>
          <c:w val="0.46361757586413249"/>
          <c:h val="0.4920963889574371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'captação precoce'!$L$9</c:f>
              <c:strCache>
                <c:ptCount val="1"/>
                <c:pt idx="0">
                  <c:v>Iniciou o  pre-natal em tempo oportuno.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'captação precoce'!$K$10:$K$15</c:f>
              <c:strCache>
                <c:ptCount val="6"/>
                <c:pt idx="0">
                  <c:v>Formoso</c:v>
                </c:pt>
                <c:pt idx="1">
                  <c:v>Itacajá</c:v>
                </c:pt>
                <c:pt idx="2">
                  <c:v>Santa Fé</c:v>
                </c:pt>
                <c:pt idx="3">
                  <c:v>Tocantínia</c:v>
                </c:pt>
                <c:pt idx="4">
                  <c:v>Tocantinópolis</c:v>
                </c:pt>
                <c:pt idx="5">
                  <c:v>DSEI-TO</c:v>
                </c:pt>
              </c:strCache>
            </c:strRef>
          </c:cat>
          <c:val>
            <c:numRef>
              <c:f>'captação precoce'!$L$10:$L$15</c:f>
              <c:numCache>
                <c:formatCode>0%</c:formatCode>
                <c:ptCount val="6"/>
                <c:pt idx="0">
                  <c:v>0.69</c:v>
                </c:pt>
                <c:pt idx="1">
                  <c:v>0.56999999999999995</c:v>
                </c:pt>
                <c:pt idx="2">
                  <c:v>0.93</c:v>
                </c:pt>
                <c:pt idx="3">
                  <c:v>0.61</c:v>
                </c:pt>
                <c:pt idx="4">
                  <c:v>0.76</c:v>
                </c:pt>
                <c:pt idx="5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2134400"/>
        <c:axId val="124251520"/>
        <c:axId val="0"/>
      </c:bar3DChart>
      <c:catAx>
        <c:axId val="132134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4251520"/>
        <c:crosses val="autoZero"/>
        <c:auto val="1"/>
        <c:lblAlgn val="ctr"/>
        <c:lblOffset val="100"/>
        <c:noMultiLvlLbl val="0"/>
      </c:catAx>
      <c:valAx>
        <c:axId val="1242515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321344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1" i="0" baseline="0" dirty="0">
                <a:effectLst/>
              </a:rPr>
              <a:t>Histórico  anual de óbitos por suicídio</a:t>
            </a:r>
            <a:endParaRPr lang="pt-BR" sz="1400" b="1" dirty="0">
              <a:effectLst/>
            </a:endParaRPr>
          </a:p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1" i="0" baseline="0" dirty="0">
                <a:effectLst/>
              </a:rPr>
              <a:t>DSEI TO - 2020</a:t>
            </a:r>
            <a:endParaRPr lang="pt-BR" sz="1400" b="1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1880926714003946E-2"/>
          <c:y val="0.19776887998622716"/>
          <c:w val="0.89796864192276227"/>
          <c:h val="0.57246257442152371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'Série Histórica Suicídio  '!$A$93:$A$99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'Série Histórica Suicídio  '!$B$93:$B$99</c:f>
              <c:numCache>
                <c:formatCode>General</c:formatCode>
                <c:ptCount val="7"/>
                <c:pt idx="0">
                  <c:v>1</c:v>
                </c:pt>
                <c:pt idx="1">
                  <c:v>4</c:v>
                </c:pt>
                <c:pt idx="2">
                  <c:v>3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AF7-4856-A752-40309CC4628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5103104"/>
        <c:axId val="171791424"/>
      </c:lineChart>
      <c:catAx>
        <c:axId val="165103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1791424"/>
        <c:crosses val="autoZero"/>
        <c:auto val="1"/>
        <c:lblAlgn val="ctr"/>
        <c:lblOffset val="100"/>
        <c:noMultiLvlLbl val="0"/>
      </c:catAx>
      <c:valAx>
        <c:axId val="1717914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5103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DSEI</a:t>
            </a:r>
            <a:r>
              <a:rPr lang="en-US" baseline="0"/>
              <a:t> Tocantins</a:t>
            </a:r>
            <a:endParaRPr lang="en-US"/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975308641975308E-2"/>
          <c:y val="0.11590286013125815"/>
          <c:w val="0.83998420336346846"/>
          <c:h val="0.7216393273572328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Executados</c:v>
                </c:pt>
              </c:strCache>
            </c:strRef>
          </c:tx>
          <c:spPr>
            <a:solidFill>
              <a:srgbClr val="FF7C80"/>
            </a:solidFill>
          </c:spPr>
          <c:invertIfNegative val="0"/>
          <c:dLbls>
            <c:dLbl>
              <c:idx val="0"/>
              <c:layout>
                <c:manualLayout>
                  <c:x val="-9.4071704860766471E-3"/>
                  <c:y val="-8.0449299837707794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5.358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517926215191618E-3"/>
                  <c:y val="-1.608985996754155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3.422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5795056514127665E-2"/>
                  <c:y val="-2.145370367926346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13.686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8814340972153294E-2"/>
                  <c:y val="-8.04492998377077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Plan1!$A$2:$A$4</c:f>
              <c:strCache>
                <c:ptCount val="3"/>
                <c:pt idx="0">
                  <c:v>Primeira Consulta</c:v>
                </c:pt>
                <c:pt idx="1">
                  <c:v>Tratamento Básico Concluido</c:v>
                </c:pt>
                <c:pt idx="2">
                  <c:v>Escovação Supervisionada</c:v>
                </c:pt>
              </c:strCache>
            </c:strRef>
          </c:cat>
          <c:val>
            <c:numRef>
              <c:f>Plan1!$B$2:$B$4</c:f>
              <c:numCache>
                <c:formatCode>#,##0</c:formatCode>
                <c:ptCount val="3"/>
                <c:pt idx="0">
                  <c:v>8515</c:v>
                </c:pt>
                <c:pt idx="1">
                  <c:v>7457</c:v>
                </c:pt>
                <c:pt idx="2">
                  <c:v>14036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Meta</c:v>
                </c:pt>
              </c:strCache>
            </c:strRef>
          </c:tx>
          <c:spPr>
            <a:solidFill>
              <a:srgbClr val="CC00FF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3.35222368570395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10.451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2.011334211422372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8.922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3517926215191616E-2"/>
                  <c:y val="-1.206771170518308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38.238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5276889322787337E-2"/>
                  <c:y val="-4.02246499188542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Plan1!$A$2:$A$4</c:f>
              <c:strCache>
                <c:ptCount val="3"/>
                <c:pt idx="0">
                  <c:v>Primeira Consulta</c:v>
                </c:pt>
                <c:pt idx="1">
                  <c:v>Tratamento Básico Concluido</c:v>
                </c:pt>
                <c:pt idx="2">
                  <c:v>Escovação Supervisionada</c:v>
                </c:pt>
              </c:strCache>
            </c:strRef>
          </c:cat>
          <c:val>
            <c:numRef>
              <c:f>Plan1!$C$2:$C$4</c:f>
              <c:numCache>
                <c:formatCode>#,##0</c:formatCode>
                <c:ptCount val="3"/>
                <c:pt idx="0">
                  <c:v>7341</c:v>
                </c:pt>
                <c:pt idx="1">
                  <c:v>4257</c:v>
                </c:pt>
                <c:pt idx="2">
                  <c:v>18352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66182400"/>
        <c:axId val="163020800"/>
        <c:axId val="127302144"/>
      </c:bar3DChart>
      <c:catAx>
        <c:axId val="1661824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pt-BR"/>
          </a:p>
        </c:txPr>
        <c:crossAx val="163020800"/>
        <c:crosses val="autoZero"/>
        <c:auto val="1"/>
        <c:lblAlgn val="ctr"/>
        <c:lblOffset val="100"/>
        <c:noMultiLvlLbl val="0"/>
      </c:catAx>
      <c:valAx>
        <c:axId val="163020800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66182400"/>
        <c:crosses val="autoZero"/>
        <c:crossBetween val="between"/>
      </c:valAx>
      <c:serAx>
        <c:axId val="127302144"/>
        <c:scaling>
          <c:orientation val="minMax"/>
        </c:scaling>
        <c:delete val="1"/>
        <c:axPos val="b"/>
        <c:majorTickMark val="out"/>
        <c:minorTickMark val="none"/>
        <c:tickLblPos val="nextTo"/>
        <c:crossAx val="163020800"/>
        <c:crosses val="autoZero"/>
      </c:serAx>
    </c:plotArea>
    <c:legend>
      <c:legendPos val="r"/>
      <c:layout>
        <c:manualLayout>
          <c:xMode val="edge"/>
          <c:yMode val="edge"/>
          <c:x val="0.82492332737978113"/>
          <c:y val="0.68431845597104946"/>
          <c:w val="0.14107762120267703"/>
          <c:h val="0.13746492702974505"/>
        </c:manualLayout>
      </c:layout>
      <c:overlay val="0"/>
      <c:txPr>
        <a:bodyPr/>
        <a:lstStyle/>
        <a:p>
          <a:pPr>
            <a:defRPr sz="1200" b="1"/>
          </a:pPr>
          <a:endParaRPr lang="pt-BR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862" b="1" i="0" u="none" strike="noStrike" baseline="0" dirty="0" smtClean="0">
                <a:effectLst/>
              </a:rPr>
              <a:t>Trabalhadores Qualificados</a:t>
            </a:r>
            <a:endParaRPr lang="pt-BR" dirty="0"/>
          </a:p>
        </c:rich>
      </c:tx>
      <c:layout>
        <c:manualLayout>
          <c:xMode val="edge"/>
          <c:yMode val="edge"/>
          <c:x val="0.31026611256926212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0292866521672293E-2"/>
          <c:y val="0.10377622768708276"/>
          <c:w val="0.84413580246913578"/>
          <c:h val="0.701709788449903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R 13 - Qualificados para atuação em contexto intercultural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33CC33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</c:dPt>
          <c:cat>
            <c:strRef>
              <c:f>Plan1!$A$2:$A$3</c:f>
              <c:strCache>
                <c:ptCount val="2"/>
                <c:pt idx="0">
                  <c:v>R 13 - Qualificados para atuação em contexto intercultural</c:v>
                </c:pt>
                <c:pt idx="1">
                  <c:v>R 14 - Qualificados para aperfeiçoamento do trabalho em Saúde</c:v>
                </c:pt>
              </c:strCache>
            </c:strRef>
          </c:cat>
          <c:val>
            <c:numRef>
              <c:f>Plan1!$B$2:$B$3</c:f>
              <c:numCache>
                <c:formatCode>General</c:formatCode>
                <c:ptCount val="2"/>
                <c:pt idx="0">
                  <c:v>21</c:v>
                </c:pt>
                <c:pt idx="1">
                  <c:v>35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R 14 - Qualificados para aperfeiçoamento do trabalho em Saúde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000FF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prst="angle"/>
              </a:sp3d>
            </c:spPr>
          </c:dPt>
          <c:cat>
            <c:strRef>
              <c:f>Plan1!$A$2:$A$3</c:f>
              <c:strCache>
                <c:ptCount val="2"/>
                <c:pt idx="0">
                  <c:v>R 13 - Qualificados para atuação em contexto intercultural</c:v>
                </c:pt>
                <c:pt idx="1">
                  <c:v>R 14 - Qualificados para aperfeiçoamento do trabalho em Saúde</c:v>
                </c:pt>
              </c:strCache>
            </c:strRef>
          </c:cat>
          <c:val>
            <c:numRef>
              <c:f>Plan1!$C$2:$C$3</c:f>
              <c:numCache>
                <c:formatCode>General</c:formatCode>
                <c:ptCount val="2"/>
                <c:pt idx="0">
                  <c:v>35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1808384"/>
        <c:axId val="163023104"/>
      </c:barChart>
      <c:catAx>
        <c:axId val="201808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63023104"/>
        <c:crosses val="autoZero"/>
        <c:auto val="1"/>
        <c:lblAlgn val="ctr"/>
        <c:lblOffset val="100"/>
        <c:noMultiLvlLbl val="0"/>
      </c:catAx>
      <c:valAx>
        <c:axId val="1630231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1808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>
                <a:solidFill>
                  <a:schemeClr val="tx1"/>
                </a:solidFill>
              </a:rPr>
              <a:t> %</a:t>
            </a:r>
            <a:r>
              <a:rPr lang="en-US" sz="1400" b="1" baseline="0" dirty="0">
                <a:solidFill>
                  <a:schemeClr val="tx1"/>
                </a:solidFill>
              </a:rPr>
              <a:t> </a:t>
            </a:r>
            <a:r>
              <a:rPr lang="en-US" sz="1200" b="1" baseline="0" dirty="0">
                <a:solidFill>
                  <a:schemeClr val="tx1"/>
                </a:solidFill>
              </a:rPr>
              <a:t>de </a:t>
            </a:r>
            <a:r>
              <a:rPr lang="en-US" sz="1200" b="1" baseline="0" dirty="0" err="1">
                <a:solidFill>
                  <a:schemeClr val="tx1"/>
                </a:solidFill>
              </a:rPr>
              <a:t>Gestantes</a:t>
            </a:r>
            <a:r>
              <a:rPr lang="en-US" sz="1200" b="1" baseline="0" dirty="0">
                <a:solidFill>
                  <a:schemeClr val="tx1"/>
                </a:solidFill>
              </a:rPr>
              <a:t> </a:t>
            </a:r>
            <a:r>
              <a:rPr lang="en-US" sz="1200" b="1" baseline="0" dirty="0" err="1">
                <a:solidFill>
                  <a:schemeClr val="tx1"/>
                </a:solidFill>
              </a:rPr>
              <a:t>que</a:t>
            </a:r>
            <a:r>
              <a:rPr lang="en-US" sz="1200" b="1" baseline="0" dirty="0">
                <a:solidFill>
                  <a:schemeClr val="tx1"/>
                </a:solidFill>
              </a:rPr>
              <a:t> </a:t>
            </a:r>
            <a:r>
              <a:rPr lang="en-US" sz="1200" b="1" baseline="0" dirty="0" err="1">
                <a:solidFill>
                  <a:schemeClr val="tx1"/>
                </a:solidFill>
              </a:rPr>
              <a:t>iniciaram</a:t>
            </a:r>
            <a:r>
              <a:rPr lang="en-US" sz="1200" b="1" baseline="0" dirty="0">
                <a:solidFill>
                  <a:schemeClr val="tx1"/>
                </a:solidFill>
              </a:rPr>
              <a:t> o </a:t>
            </a:r>
            <a:r>
              <a:rPr lang="en-US" sz="1200" b="1" baseline="0" dirty="0" err="1">
                <a:solidFill>
                  <a:schemeClr val="tx1"/>
                </a:solidFill>
              </a:rPr>
              <a:t>pré</a:t>
            </a:r>
            <a:r>
              <a:rPr lang="en-US" sz="1200" b="1" baseline="0" dirty="0">
                <a:solidFill>
                  <a:schemeClr val="tx1"/>
                </a:solidFill>
              </a:rPr>
              <a:t>-natal no 1º </a:t>
            </a:r>
            <a:r>
              <a:rPr lang="en-US" sz="1200" b="1" baseline="0" dirty="0" err="1">
                <a:solidFill>
                  <a:schemeClr val="tx1"/>
                </a:solidFill>
              </a:rPr>
              <a:t>trimestre</a:t>
            </a:r>
            <a:r>
              <a:rPr lang="en-US" sz="1200" b="1" baseline="0" dirty="0">
                <a:solidFill>
                  <a:schemeClr val="tx1"/>
                </a:solidFill>
              </a:rPr>
              <a:t> da </a:t>
            </a:r>
            <a:r>
              <a:rPr lang="en-US" sz="1200" b="1" baseline="0" dirty="0" err="1">
                <a:solidFill>
                  <a:schemeClr val="tx1"/>
                </a:solidFill>
              </a:rPr>
              <a:t>gestação</a:t>
            </a:r>
            <a:r>
              <a:rPr lang="en-US" sz="1400" b="1" baseline="0" dirty="0">
                <a:solidFill>
                  <a:schemeClr val="tx1"/>
                </a:solidFill>
              </a:rPr>
              <a:t>.</a:t>
            </a:r>
            <a:endParaRPr lang="en-US" sz="1400" b="1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'Captação precoce série'!$M$11</c:f>
              <c:strCache>
                <c:ptCount val="1"/>
                <c:pt idx="0">
                  <c:v> DSEI-TO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p3d/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Lbls>
            <c:dLbl>
              <c:idx val="0"/>
              <c:layout>
                <c:manualLayout>
                  <c:x val="-1.4693950628630854E-17"/>
                  <c:y val="-2.0926284690569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387901257261708E-17"/>
                  <c:y val="-2.0926284690569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8775802514523417E-17"/>
                  <c:y val="-2.0926284690569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2059898998696148E-3"/>
                  <c:y val="-2.0926284690569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6.4119797997392296E-3"/>
                  <c:y val="-2.6157855863211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'Captação precoce série'!$N$10:$S$10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'Captação precoce série'!$N$11:$S$11</c:f>
              <c:numCache>
                <c:formatCode>0%</c:formatCode>
                <c:ptCount val="6"/>
                <c:pt idx="0">
                  <c:v>0.45</c:v>
                </c:pt>
                <c:pt idx="1">
                  <c:v>0.48</c:v>
                </c:pt>
                <c:pt idx="2">
                  <c:v>0.55000000000000004</c:v>
                </c:pt>
                <c:pt idx="3">
                  <c:v>0.57999999999999996</c:v>
                </c:pt>
                <c:pt idx="4">
                  <c:v>0.6</c:v>
                </c:pt>
                <c:pt idx="5">
                  <c:v>0.62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2134912"/>
        <c:axId val="124253248"/>
        <c:axId val="0"/>
      </c:bar3DChart>
      <c:catAx>
        <c:axId val="132134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4253248"/>
        <c:crosses val="autoZero"/>
        <c:auto val="1"/>
        <c:lblAlgn val="ctr"/>
        <c:lblOffset val="100"/>
        <c:noMultiLvlLbl val="0"/>
      </c:catAx>
      <c:valAx>
        <c:axId val="124253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32134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b="1" dirty="0"/>
              <a:t>% de gestantes com 6 consultas ou mais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GESTANTE!$C$3</c:f>
              <c:strCache>
                <c:ptCount val="1"/>
                <c:pt idx="0">
                  <c:v>% de gestantes com 6 consultas ou mais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6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  <a:sp3d/>
            </c:spPr>
          </c:dPt>
          <c:dPt>
            <c:idx val="7"/>
            <c:invertIfNegative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  <a:sp3d/>
            </c:spPr>
          </c:dPt>
          <c:dLbls>
            <c:dLbl>
              <c:idx val="0"/>
              <c:layout>
                <c:manualLayout>
                  <c:x val="-1.4042270334690953E-17"/>
                  <c:y val="-1.1007202350514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319017329668511E-3"/>
                  <c:y val="-2.2014404701028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2.20144047010287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5957051989005526E-3"/>
                  <c:y val="-1.8345337250857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1276069318674043E-3"/>
                  <c:y val="-2.935253960137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5957051989004407E-3"/>
                  <c:y val="-2.935253960137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-3.30216070515431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1233816267752763E-16"/>
                  <c:y val="-2.568347215120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GESTANTE!$B$4:$B$11</c:f>
              <c:strCache>
                <c:ptCount val="8"/>
                <c:pt idx="0">
                  <c:v>Formoso</c:v>
                </c:pt>
                <c:pt idx="1">
                  <c:v>Itacajá</c:v>
                </c:pt>
                <c:pt idx="2">
                  <c:v>Tocantínia</c:v>
                </c:pt>
                <c:pt idx="3">
                  <c:v>Santa Fé</c:v>
                </c:pt>
                <c:pt idx="4">
                  <c:v>Tocantinópolis</c:v>
                </c:pt>
                <c:pt idx="5">
                  <c:v>DSEI-TO</c:v>
                </c:pt>
                <c:pt idx="6">
                  <c:v>Meta SESAI (RAG)</c:v>
                </c:pt>
                <c:pt idx="7">
                  <c:v>Meta PDSI</c:v>
                </c:pt>
              </c:strCache>
            </c:strRef>
          </c:cat>
          <c:val>
            <c:numRef>
              <c:f>GESTANTE!$C$4:$C$11</c:f>
              <c:numCache>
                <c:formatCode>0%</c:formatCode>
                <c:ptCount val="8"/>
                <c:pt idx="0">
                  <c:v>0.63</c:v>
                </c:pt>
                <c:pt idx="1">
                  <c:v>0.59</c:v>
                </c:pt>
                <c:pt idx="2">
                  <c:v>0.56000000000000005</c:v>
                </c:pt>
                <c:pt idx="3">
                  <c:v>0.75</c:v>
                </c:pt>
                <c:pt idx="4">
                  <c:v>0.59</c:v>
                </c:pt>
                <c:pt idx="5">
                  <c:v>0.59</c:v>
                </c:pt>
                <c:pt idx="6">
                  <c:v>0.39</c:v>
                </c:pt>
                <c:pt idx="7">
                  <c:v>0.56000000000000005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1896832"/>
        <c:axId val="124255552"/>
        <c:axId val="0"/>
      </c:bar3DChart>
      <c:catAx>
        <c:axId val="13189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24255552"/>
        <c:crosses val="autoZero"/>
        <c:auto val="1"/>
        <c:lblAlgn val="ctr"/>
        <c:lblOffset val="100"/>
        <c:noMultiLvlLbl val="0"/>
      </c:catAx>
      <c:valAx>
        <c:axId val="1242555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3189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baseline="0" dirty="0"/>
              <a:t>Taxa de </a:t>
            </a:r>
            <a:r>
              <a:rPr lang="en-US" b="1" baseline="0" dirty="0" err="1"/>
              <a:t>Mortalidade</a:t>
            </a:r>
            <a:r>
              <a:rPr lang="en-US" b="1" baseline="0" dirty="0"/>
              <a:t> </a:t>
            </a:r>
            <a:r>
              <a:rPr lang="en-US" b="1" baseline="0" dirty="0" err="1"/>
              <a:t>Infantil</a:t>
            </a:r>
            <a:r>
              <a:rPr lang="en-US" b="1" baseline="0" dirty="0"/>
              <a:t> </a:t>
            </a: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baseline="0" dirty="0"/>
              <a:t>DSEI x TOCANTINS</a:t>
            </a:r>
            <a:endParaRPr lang="en-US" b="1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'Mortalidade infantil'!$M$10</c:f>
              <c:strCache>
                <c:ptCount val="1"/>
                <c:pt idx="0">
                  <c:v>DSEI-TO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'Mortalidade infantil'!$L$11:$L$20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'Mortalidade infantil'!$M$11:$M$20</c:f>
              <c:numCache>
                <c:formatCode>General</c:formatCode>
                <c:ptCount val="10"/>
                <c:pt idx="0">
                  <c:v>69</c:v>
                </c:pt>
                <c:pt idx="1">
                  <c:v>36</c:v>
                </c:pt>
                <c:pt idx="2">
                  <c:v>50</c:v>
                </c:pt>
                <c:pt idx="3">
                  <c:v>33</c:v>
                </c:pt>
                <c:pt idx="4">
                  <c:v>19</c:v>
                </c:pt>
                <c:pt idx="5">
                  <c:v>15</c:v>
                </c:pt>
                <c:pt idx="6">
                  <c:v>21</c:v>
                </c:pt>
                <c:pt idx="7">
                  <c:v>14.7</c:v>
                </c:pt>
                <c:pt idx="8">
                  <c:v>31</c:v>
                </c:pt>
                <c:pt idx="9">
                  <c:v>16.600000000000001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'Mortalidade infantil'!$N$10</c:f>
              <c:strCache>
                <c:ptCount val="1"/>
                <c:pt idx="0">
                  <c:v>Tocantins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'Mortalidade infantil'!$L$11:$L$20</c:f>
              <c:numCache>
                <c:formatCode>General</c:formatCode>
                <c:ptCount val="1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</c:numCache>
            </c:numRef>
          </c:cat>
          <c:val>
            <c:numRef>
              <c:f>'Mortalidade infantil'!$N$11:$N$20</c:f>
              <c:numCache>
                <c:formatCode>General</c:formatCode>
                <c:ptCount val="10"/>
                <c:pt idx="0">
                  <c:v>15.7</c:v>
                </c:pt>
                <c:pt idx="1">
                  <c:v>14.2</c:v>
                </c:pt>
                <c:pt idx="2">
                  <c:v>13.4</c:v>
                </c:pt>
                <c:pt idx="3">
                  <c:v>12.7</c:v>
                </c:pt>
                <c:pt idx="4">
                  <c:v>12.9</c:v>
                </c:pt>
                <c:pt idx="5">
                  <c:v>12.4</c:v>
                </c:pt>
                <c:pt idx="6">
                  <c:v>12.2</c:v>
                </c:pt>
                <c:pt idx="7">
                  <c:v>13.1</c:v>
                </c:pt>
                <c:pt idx="8">
                  <c:v>11.6</c:v>
                </c:pt>
                <c:pt idx="9">
                  <c:v>10.6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6179328"/>
        <c:axId val="131967232"/>
      </c:lineChart>
      <c:catAx>
        <c:axId val="166179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31967232"/>
        <c:crosses val="autoZero"/>
        <c:auto val="1"/>
        <c:lblAlgn val="ctr"/>
        <c:lblOffset val="100"/>
        <c:noMultiLvlLbl val="0"/>
      </c:catAx>
      <c:valAx>
        <c:axId val="131967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66179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050" b="1" baseline="0" dirty="0" smtClean="0"/>
              <a:t>MORTALIDADE </a:t>
            </a:r>
            <a:r>
              <a:rPr lang="pt-BR" sz="1050" b="1" baseline="0" dirty="0"/>
              <a:t>por componente </a:t>
            </a:r>
            <a:r>
              <a:rPr lang="pt-BR" sz="1050" b="1" baseline="0" dirty="0" smtClean="0"/>
              <a:t>neonatal – DSEI/TO</a:t>
            </a:r>
            <a:endParaRPr lang="pt-BR" sz="1050" b="1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'Mortalidade infantil'!$D$11:$D$13</c:f>
              <c:strCache>
                <c:ptCount val="3"/>
                <c:pt idx="0">
                  <c:v>neonatal precoce</c:v>
                </c:pt>
                <c:pt idx="1">
                  <c:v>neonatal tardia</c:v>
                </c:pt>
                <c:pt idx="2">
                  <c:v>pós neonatal</c:v>
                </c:pt>
              </c:strCache>
            </c:strRef>
          </c:cat>
          <c:val>
            <c:numRef>
              <c:f>'Mortalidade infantil'!$E$11:$E$13</c:f>
              <c:numCache>
                <c:formatCode>0.0%</c:formatCode>
                <c:ptCount val="3"/>
                <c:pt idx="0">
                  <c:v>0.16600000000000001</c:v>
                </c:pt>
                <c:pt idx="1">
                  <c:v>0.16600000000000001</c:v>
                </c:pt>
                <c:pt idx="2">
                  <c:v>0.66600000000000004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CRIANÇA!$L$11:$L$12</c:f>
              <c:strCache>
                <c:ptCount val="2"/>
                <c:pt idx="0">
                  <c:v>CRIANÇAS COM AS CONSULTAS DE C E D </c:v>
                </c:pt>
                <c:pt idx="1">
                  <c:v>2020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  <a:sp3d/>
            </c:spPr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  <a:sp3d/>
            </c:spPr>
          </c:dPt>
          <c:dLbls>
            <c:dLbl>
              <c:idx val="0"/>
              <c:layout>
                <c:manualLayout>
                  <c:x val="-1.5844915816171829E-17"/>
                  <c:y val="-2.953325252384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285562390536113E-3"/>
                  <c:y val="-2.58415959583627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2.2149939392882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7285562390536113E-3"/>
                  <c:y val="-3.3224909089323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7285562390536113E-3"/>
                  <c:y val="-3.691656565480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7285562390536113E-3"/>
                  <c:y val="-3.6916565654803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2675932652937463E-16"/>
                  <c:y val="-4.4299878785764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CRIANÇA!$K$13:$K$19</c:f>
              <c:strCache>
                <c:ptCount val="7"/>
                <c:pt idx="0">
                  <c:v>Formoso</c:v>
                </c:pt>
                <c:pt idx="1">
                  <c:v>Itacajá</c:v>
                </c:pt>
                <c:pt idx="2">
                  <c:v>Santa Fé</c:v>
                </c:pt>
                <c:pt idx="3">
                  <c:v>Tocantínia</c:v>
                </c:pt>
                <c:pt idx="4">
                  <c:v>Tocantinópolis</c:v>
                </c:pt>
                <c:pt idx="5">
                  <c:v>Total DSEI</c:v>
                </c:pt>
                <c:pt idx="6">
                  <c:v>Meta 2020</c:v>
                </c:pt>
              </c:strCache>
            </c:strRef>
          </c:cat>
          <c:val>
            <c:numRef>
              <c:f>CRIANÇA!$L$13:$L$19</c:f>
              <c:numCache>
                <c:formatCode>0.0%</c:formatCode>
                <c:ptCount val="7"/>
                <c:pt idx="0">
                  <c:v>0.55300000000000005</c:v>
                </c:pt>
                <c:pt idx="1">
                  <c:v>0.36099999999999999</c:v>
                </c:pt>
                <c:pt idx="2">
                  <c:v>1</c:v>
                </c:pt>
                <c:pt idx="3">
                  <c:v>0.217</c:v>
                </c:pt>
                <c:pt idx="4">
                  <c:v>0.71599999999999997</c:v>
                </c:pt>
                <c:pt idx="5" formatCode="0%">
                  <c:v>0.42</c:v>
                </c:pt>
                <c:pt idx="6" formatCode="0%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2135936"/>
        <c:axId val="131970112"/>
        <c:axId val="0"/>
      </c:bar3DChart>
      <c:catAx>
        <c:axId val="13213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31970112"/>
        <c:crosses val="autoZero"/>
        <c:auto val="1"/>
        <c:lblAlgn val="ctr"/>
        <c:lblOffset val="100"/>
        <c:noMultiLvlLbl val="0"/>
      </c:catAx>
      <c:valAx>
        <c:axId val="1319701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crossAx val="132135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Acompanhamento</a:t>
            </a:r>
            <a:r>
              <a:rPr lang="pt-BR" baseline="0" dirty="0"/>
              <a:t> Alimentar e Nutricional de crianças menores de 5 </a:t>
            </a:r>
            <a:r>
              <a:rPr lang="pt-BR" baseline="0" dirty="0" smtClean="0"/>
              <a:t>anos , </a:t>
            </a:r>
            <a:r>
              <a:rPr lang="pt-BR" baseline="0" dirty="0"/>
              <a:t>2020.</a:t>
            </a:r>
            <a:endParaRPr lang="pt-BR" dirty="0"/>
          </a:p>
        </c:rich>
      </c:tx>
      <c:layout>
        <c:manualLayout>
          <c:xMode val="edge"/>
          <c:yMode val="edge"/>
          <c:x val="8.5985854821582414E-2"/>
          <c:y val="2.8586017868029705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  <a:ln>
                <a:noFill/>
              </a:ln>
              <a:effectLst/>
              <a:sp3d/>
            </c:spPr>
          </c:dPt>
          <c:dPt>
            <c:idx val="6"/>
            <c:invertIfNegative val="0"/>
            <c:bubble3D val="0"/>
            <c:spPr>
              <a:solidFill>
                <a:srgbClr val="9BBB59">
                  <a:lumMod val="60000"/>
                  <a:lumOff val="40000"/>
                </a:srgbClr>
              </a:solidFill>
              <a:ln>
                <a:noFill/>
              </a:ln>
              <a:effectLst/>
              <a:sp3d/>
            </c:spPr>
          </c:dPt>
          <c:dPt>
            <c:idx val="7"/>
            <c:invertIfNegative val="0"/>
            <c:bubble3D val="0"/>
            <c:spPr>
              <a:solidFill>
                <a:srgbClr val="EEECE1">
                  <a:lumMod val="90000"/>
                </a:srgbClr>
              </a:solidFill>
              <a:ln>
                <a:noFill/>
              </a:ln>
              <a:effectLst/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Plan1!$A$5:$A$12</c:f>
              <c:strCache>
                <c:ptCount val="8"/>
                <c:pt idx="0">
                  <c:v>Santa Fé</c:v>
                </c:pt>
                <c:pt idx="1">
                  <c:v>Tocantínia</c:v>
                </c:pt>
                <c:pt idx="2">
                  <c:v>Tocantinópolis</c:v>
                </c:pt>
                <c:pt idx="3">
                  <c:v>Formoso</c:v>
                </c:pt>
                <c:pt idx="4">
                  <c:v>Itacajá</c:v>
                </c:pt>
                <c:pt idx="5">
                  <c:v>DSEI To</c:v>
                </c:pt>
                <c:pt idx="6">
                  <c:v>Meta Nacional</c:v>
                </c:pt>
                <c:pt idx="7">
                  <c:v>Meta DSEI TO</c:v>
                </c:pt>
              </c:strCache>
            </c:strRef>
          </c:cat>
          <c:val>
            <c:numRef>
              <c:f>Plan1!$B$5:$B$12</c:f>
              <c:numCache>
                <c:formatCode>0.00%</c:formatCode>
                <c:ptCount val="8"/>
                <c:pt idx="0">
                  <c:v>0.83779999999999999</c:v>
                </c:pt>
                <c:pt idx="1">
                  <c:v>0.87719999999999998</c:v>
                </c:pt>
                <c:pt idx="2">
                  <c:v>0.95550000000000002</c:v>
                </c:pt>
                <c:pt idx="3">
                  <c:v>0.96260000000000001</c:v>
                </c:pt>
                <c:pt idx="4">
                  <c:v>0.96850000000000003</c:v>
                </c:pt>
                <c:pt idx="5">
                  <c:v>0.93210000000000004</c:v>
                </c:pt>
                <c:pt idx="6">
                  <c:v>0.85</c:v>
                </c:pt>
                <c:pt idx="7" formatCode="0.0%">
                  <c:v>0.93400000000000005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2136448"/>
        <c:axId val="171786816"/>
        <c:axId val="0"/>
      </c:bar3DChart>
      <c:catAx>
        <c:axId val="13213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1786816"/>
        <c:crosses val="autoZero"/>
        <c:auto val="1"/>
        <c:lblAlgn val="ctr"/>
        <c:lblOffset val="100"/>
        <c:noMultiLvlLbl val="0"/>
      </c:catAx>
      <c:valAx>
        <c:axId val="1717868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crossAx val="132136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Perfil Nutricional das crianças menores de 5 anos DSEI TO, 2020.</a:t>
            </a:r>
          </a:p>
        </c:rich>
      </c:tx>
      <c:layout>
        <c:manualLayout>
          <c:xMode val="edge"/>
          <c:yMode val="edge"/>
          <c:x val="0.11309011373578304"/>
          <c:y val="2.3148148148148147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055555555555558E-2"/>
          <c:y val="0.29421988918051911"/>
          <c:w val="0.83945275139626341"/>
          <c:h val="0.52514357940924183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0000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9BBB59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4.1579177602799654E-3"/>
                  <c:y val="-4.5721420239136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597769028871392E-2"/>
                  <c:y val="4.04709827938174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6203521434820647E-2"/>
                  <c:y val="-2.2491980169145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Plan1!$A$24:$A$27</c:f>
              <c:strCache>
                <c:ptCount val="4"/>
                <c:pt idx="0">
                  <c:v>Muito Baixo Peso</c:v>
                </c:pt>
                <c:pt idx="1">
                  <c:v>Baixo Peso</c:v>
                </c:pt>
                <c:pt idx="2">
                  <c:v>Adequado</c:v>
                </c:pt>
                <c:pt idx="3">
                  <c:v>Risco de Sobrepeso</c:v>
                </c:pt>
              </c:strCache>
            </c:strRef>
          </c:cat>
          <c:val>
            <c:numRef>
              <c:f>Plan1!$B$24:$B$27</c:f>
              <c:numCache>
                <c:formatCode>0.00%</c:formatCode>
                <c:ptCount val="4"/>
                <c:pt idx="0">
                  <c:v>6.0000000000000001E-3</c:v>
                </c:pt>
                <c:pt idx="1">
                  <c:v>1.09E-2</c:v>
                </c:pt>
                <c:pt idx="2">
                  <c:v>0.93430000000000002</c:v>
                </c:pt>
                <c:pt idx="3">
                  <c:v>4.8599999999999997E-2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1" i="0" baseline="0" dirty="0">
                <a:effectLst/>
              </a:rPr>
              <a:t>Histórico de tentativas de suicídio</a:t>
            </a:r>
            <a:endParaRPr lang="pt-BR" sz="1100" dirty="0">
              <a:effectLst/>
            </a:endParaRPr>
          </a:p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400" b="1" i="0" baseline="0" dirty="0" smtClean="0">
                <a:effectLst/>
              </a:rPr>
              <a:t>DSEI/TO - 2020</a:t>
            </a:r>
            <a:endParaRPr lang="pt-BR" sz="1100" dirty="0">
              <a:effectLst/>
            </a:endParaRPr>
          </a:p>
        </c:rich>
      </c:tx>
      <c:layout>
        <c:manualLayout>
          <c:xMode val="edge"/>
          <c:yMode val="edge"/>
          <c:x val="0.19759123871653611"/>
          <c:y val="4.533207144620016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1099248230771113E-2"/>
          <c:y val="0.41414085271207146"/>
          <c:w val="0.87560300707691563"/>
          <c:h val="0.43562692878020526"/>
        </c:manualLayout>
      </c:layout>
      <c:lineChart>
        <c:grouping val="standard"/>
        <c:varyColors val="0"/>
        <c:ser>
          <c:idx val="0"/>
          <c:order val="0"/>
          <c:tx>
            <c:strRef>
              <c:f>'Série Histórica Suicídio  '!$B$114</c:f>
              <c:strCache>
                <c:ptCount val="1"/>
                <c:pt idx="0">
                  <c:v>Tentativas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'Série Histórica Suicídio  '!$A$115:$A$122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</c:numCache>
            </c:numRef>
          </c:cat>
          <c:val>
            <c:numRef>
              <c:f>'Série Histórica Suicídio  '!$B$115:$B$122</c:f>
              <c:numCache>
                <c:formatCode>General</c:formatCode>
                <c:ptCount val="8"/>
                <c:pt idx="0">
                  <c:v>20</c:v>
                </c:pt>
                <c:pt idx="1">
                  <c:v>15</c:v>
                </c:pt>
                <c:pt idx="2">
                  <c:v>19</c:v>
                </c:pt>
                <c:pt idx="3">
                  <c:v>19</c:v>
                </c:pt>
                <c:pt idx="4">
                  <c:v>16</c:v>
                </c:pt>
                <c:pt idx="5">
                  <c:v>6</c:v>
                </c:pt>
                <c:pt idx="6">
                  <c:v>18</c:v>
                </c:pt>
                <c:pt idx="7">
                  <c:v>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8CC-49E1-A50F-286F32B5DB7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5101568"/>
        <c:axId val="171787392"/>
      </c:lineChart>
      <c:catAx>
        <c:axId val="165101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71787392"/>
        <c:crosses val="autoZero"/>
        <c:auto val="1"/>
        <c:lblAlgn val="ctr"/>
        <c:lblOffset val="100"/>
        <c:noMultiLvlLbl val="0"/>
      </c:catAx>
      <c:valAx>
        <c:axId val="171787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5101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10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F52250-40EB-4A62-B191-D5EFFA15EA65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5BCD770-ABD6-40B4-85C7-999FEE81C184}">
      <dgm:prSet phldrT="[Texto]"/>
      <dgm:spPr>
        <a:solidFill>
          <a:srgbClr val="F33A1B"/>
        </a:solidFill>
      </dgm:spPr>
      <dgm:t>
        <a:bodyPr/>
        <a:lstStyle/>
        <a:p>
          <a:r>
            <a:rPr lang="pt-BR" dirty="0"/>
            <a:t>SASI: Subsistema de Atenção à Saúde Indígena</a:t>
          </a:r>
        </a:p>
      </dgm:t>
    </dgm:pt>
    <dgm:pt modelId="{0351E0BE-6AC0-442D-9458-C8C69F882732}" type="parTrans" cxnId="{15CA29BC-2563-4EE0-A4F4-A9997B09EEE6}">
      <dgm:prSet/>
      <dgm:spPr/>
      <dgm:t>
        <a:bodyPr/>
        <a:lstStyle/>
        <a:p>
          <a:endParaRPr lang="pt-BR"/>
        </a:p>
      </dgm:t>
    </dgm:pt>
    <dgm:pt modelId="{1CA8A76A-0BEC-4D8C-9C9C-72B9F2AEBF4B}" type="sibTrans" cxnId="{15CA29BC-2563-4EE0-A4F4-A9997B09EEE6}">
      <dgm:prSet/>
      <dgm:spPr/>
      <dgm:t>
        <a:bodyPr/>
        <a:lstStyle/>
        <a:p>
          <a:endParaRPr lang="pt-BR"/>
        </a:p>
      </dgm:t>
    </dgm:pt>
    <dgm:pt modelId="{A3E99355-5DD3-4054-B5D9-1F004DC9DD68}">
      <dgm:prSet phldrT="[Texto]"/>
      <dgm:spPr>
        <a:solidFill>
          <a:srgbClr val="7030A0"/>
        </a:solidFill>
      </dgm:spPr>
      <dgm:t>
        <a:bodyPr/>
        <a:lstStyle/>
        <a:p>
          <a:r>
            <a:rPr lang="pt-BR" dirty="0"/>
            <a:t>ESTADO</a:t>
          </a:r>
        </a:p>
        <a:p>
          <a:r>
            <a:rPr lang="pt-BR" dirty="0"/>
            <a:t>SESAU/TO</a:t>
          </a:r>
        </a:p>
      </dgm:t>
    </dgm:pt>
    <dgm:pt modelId="{3F3E65CD-D1B5-4911-BC47-EA40ECC13F76}" type="parTrans" cxnId="{7476859B-B2C6-4427-A15E-1BEBC2C2EC19}">
      <dgm:prSet/>
      <dgm:spPr/>
      <dgm:t>
        <a:bodyPr/>
        <a:lstStyle/>
        <a:p>
          <a:endParaRPr lang="pt-BR"/>
        </a:p>
      </dgm:t>
    </dgm:pt>
    <dgm:pt modelId="{3DB42986-D56E-488E-B5F1-D24230012552}" type="sibTrans" cxnId="{7476859B-B2C6-4427-A15E-1BEBC2C2EC19}">
      <dgm:prSet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B8790A65-55AC-4DEA-89AE-B62F718EA658}">
      <dgm:prSet phldrT="[Texto]"/>
      <dgm:spPr>
        <a:solidFill>
          <a:srgbClr val="0000FF"/>
        </a:solidFill>
      </dgm:spPr>
      <dgm:t>
        <a:bodyPr/>
        <a:lstStyle/>
        <a:p>
          <a:r>
            <a:rPr lang="pt-BR" dirty="0"/>
            <a:t>UNIÃO</a:t>
          </a:r>
        </a:p>
        <a:p>
          <a:r>
            <a:rPr lang="pt-BR" dirty="0"/>
            <a:t>MS/SESAI</a:t>
          </a:r>
        </a:p>
      </dgm:t>
    </dgm:pt>
    <dgm:pt modelId="{82D6A9FD-0EC4-4163-814B-C9778B272BCE}" type="parTrans" cxnId="{31CA4BE3-D5FE-4731-A2EE-A920D12F1372}">
      <dgm:prSet/>
      <dgm:spPr/>
      <dgm:t>
        <a:bodyPr/>
        <a:lstStyle/>
        <a:p>
          <a:endParaRPr lang="pt-BR"/>
        </a:p>
      </dgm:t>
    </dgm:pt>
    <dgm:pt modelId="{CA644E8F-20BF-4361-989F-666D726C2FC1}" type="sibTrans" cxnId="{31CA4BE3-D5FE-4731-A2EE-A920D12F1372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536C2A78-228A-40A1-8E03-B3DE3355AB1F}">
      <dgm:prSet phldrT="[Texto]"/>
      <dgm:spPr>
        <a:solidFill>
          <a:srgbClr val="33CC33"/>
        </a:solidFill>
      </dgm:spPr>
      <dgm:t>
        <a:bodyPr/>
        <a:lstStyle/>
        <a:p>
          <a:r>
            <a:rPr lang="pt-BR" dirty="0"/>
            <a:t>MUNICIPIO</a:t>
          </a:r>
        </a:p>
        <a:p>
          <a:r>
            <a:rPr lang="pt-BR" dirty="0"/>
            <a:t>SEMUS</a:t>
          </a:r>
        </a:p>
      </dgm:t>
    </dgm:pt>
    <dgm:pt modelId="{F1D1D5D7-7943-43ED-9A18-EE7E8037A1A1}" type="parTrans" cxnId="{FB5A52B6-1CCA-42BB-9250-773C83709FB2}">
      <dgm:prSet/>
      <dgm:spPr/>
      <dgm:t>
        <a:bodyPr/>
        <a:lstStyle/>
        <a:p>
          <a:endParaRPr lang="pt-BR"/>
        </a:p>
      </dgm:t>
    </dgm:pt>
    <dgm:pt modelId="{2E517AE5-C802-4BDB-B0D4-E4E60C8DCEFE}" type="sibTrans" cxnId="{FB5A52B6-1CCA-42BB-9250-773C83709FB2}">
      <dgm:prSet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t-BR"/>
        </a:p>
      </dgm:t>
    </dgm:pt>
    <dgm:pt modelId="{190B64A8-32C3-42BC-A833-047CFE446DBC}" type="pres">
      <dgm:prSet presAssocID="{90F52250-40EB-4A62-B191-D5EFFA15EA6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8F1991D-D44C-494E-BF36-04EE9730A3B3}" type="pres">
      <dgm:prSet presAssocID="{75BCD770-ABD6-40B4-85C7-999FEE81C184}" presName="centerShape" presStyleLbl="node0" presStyleIdx="0" presStyleCnt="1" custScaleX="120434" custLinFactNeighborX="-1892" custLinFactNeighborY="-9204"/>
      <dgm:spPr/>
      <dgm:t>
        <a:bodyPr/>
        <a:lstStyle/>
        <a:p>
          <a:endParaRPr lang="pt-BR"/>
        </a:p>
      </dgm:t>
    </dgm:pt>
    <dgm:pt modelId="{EA0883F3-5CC7-4F59-A76E-5ADBC66DB3AC}" type="pres">
      <dgm:prSet presAssocID="{A3E99355-5DD3-4054-B5D9-1F004DC9DD6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3DA9F22-7B64-4753-93E0-1C1968FC02E3}" type="pres">
      <dgm:prSet presAssocID="{A3E99355-5DD3-4054-B5D9-1F004DC9DD68}" presName="dummy" presStyleCnt="0"/>
      <dgm:spPr/>
    </dgm:pt>
    <dgm:pt modelId="{CEEC59BE-8F0F-45EC-9952-279075ED8B5C}" type="pres">
      <dgm:prSet presAssocID="{3DB42986-D56E-488E-B5F1-D24230012552}" presName="sibTrans" presStyleLbl="sibTrans2D1" presStyleIdx="0" presStyleCnt="3"/>
      <dgm:spPr/>
      <dgm:t>
        <a:bodyPr/>
        <a:lstStyle/>
        <a:p>
          <a:endParaRPr lang="pt-BR"/>
        </a:p>
      </dgm:t>
    </dgm:pt>
    <dgm:pt modelId="{2AC96E67-7749-4AE3-803C-52CC78328A8B}" type="pres">
      <dgm:prSet presAssocID="{B8790A65-55AC-4DEA-89AE-B62F718EA65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FE6FDA1-157D-4446-8DE8-52E02460DB70}" type="pres">
      <dgm:prSet presAssocID="{B8790A65-55AC-4DEA-89AE-B62F718EA658}" presName="dummy" presStyleCnt="0"/>
      <dgm:spPr/>
    </dgm:pt>
    <dgm:pt modelId="{D982C16B-39F1-439D-8130-D1AEFAE7A61C}" type="pres">
      <dgm:prSet presAssocID="{CA644E8F-20BF-4361-989F-666D726C2FC1}" presName="sibTrans" presStyleLbl="sibTrans2D1" presStyleIdx="1" presStyleCnt="3"/>
      <dgm:spPr/>
      <dgm:t>
        <a:bodyPr/>
        <a:lstStyle/>
        <a:p>
          <a:endParaRPr lang="pt-BR"/>
        </a:p>
      </dgm:t>
    </dgm:pt>
    <dgm:pt modelId="{49768B31-0859-4FD5-8E69-8375B9748778}" type="pres">
      <dgm:prSet presAssocID="{536C2A78-228A-40A1-8E03-B3DE3355AB1F}" presName="node" presStyleLbl="node1" presStyleIdx="2" presStyleCnt="3" custRadScaleRad="100505" custRadScaleInc="252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9E2D89C-DA58-454F-B092-C18EB312F41C}" type="pres">
      <dgm:prSet presAssocID="{536C2A78-228A-40A1-8E03-B3DE3355AB1F}" presName="dummy" presStyleCnt="0"/>
      <dgm:spPr/>
    </dgm:pt>
    <dgm:pt modelId="{521A1BE8-679D-40BD-AF35-F22E4771CE31}" type="pres">
      <dgm:prSet presAssocID="{2E517AE5-C802-4BDB-B0D4-E4E60C8DCEFE}" presName="sibTrans" presStyleLbl="sibTrans2D1" presStyleIdx="2" presStyleCnt="3"/>
      <dgm:spPr/>
      <dgm:t>
        <a:bodyPr/>
        <a:lstStyle/>
        <a:p>
          <a:endParaRPr lang="pt-BR"/>
        </a:p>
      </dgm:t>
    </dgm:pt>
  </dgm:ptLst>
  <dgm:cxnLst>
    <dgm:cxn modelId="{FB5A52B6-1CCA-42BB-9250-773C83709FB2}" srcId="{75BCD770-ABD6-40B4-85C7-999FEE81C184}" destId="{536C2A78-228A-40A1-8E03-B3DE3355AB1F}" srcOrd="2" destOrd="0" parTransId="{F1D1D5D7-7943-43ED-9A18-EE7E8037A1A1}" sibTransId="{2E517AE5-C802-4BDB-B0D4-E4E60C8DCEFE}"/>
    <dgm:cxn modelId="{8BB3502F-DF3C-4BEE-AE6E-7C9D83D9B6B9}" type="presOf" srcId="{2E517AE5-C802-4BDB-B0D4-E4E60C8DCEFE}" destId="{521A1BE8-679D-40BD-AF35-F22E4771CE31}" srcOrd="0" destOrd="0" presId="urn:microsoft.com/office/officeart/2005/8/layout/radial6"/>
    <dgm:cxn modelId="{27F6ABED-D97C-477F-B827-BE024CFB3F40}" type="presOf" srcId="{3DB42986-D56E-488E-B5F1-D24230012552}" destId="{CEEC59BE-8F0F-45EC-9952-279075ED8B5C}" srcOrd="0" destOrd="0" presId="urn:microsoft.com/office/officeart/2005/8/layout/radial6"/>
    <dgm:cxn modelId="{15CA29BC-2563-4EE0-A4F4-A9997B09EEE6}" srcId="{90F52250-40EB-4A62-B191-D5EFFA15EA65}" destId="{75BCD770-ABD6-40B4-85C7-999FEE81C184}" srcOrd="0" destOrd="0" parTransId="{0351E0BE-6AC0-442D-9458-C8C69F882732}" sibTransId="{1CA8A76A-0BEC-4D8C-9C9C-72B9F2AEBF4B}"/>
    <dgm:cxn modelId="{2D0FBD89-6BE6-4AB1-B2BF-27801D0A95EA}" type="presOf" srcId="{CA644E8F-20BF-4361-989F-666D726C2FC1}" destId="{D982C16B-39F1-439D-8130-D1AEFAE7A61C}" srcOrd="0" destOrd="0" presId="urn:microsoft.com/office/officeart/2005/8/layout/radial6"/>
    <dgm:cxn modelId="{31CA4BE3-D5FE-4731-A2EE-A920D12F1372}" srcId="{75BCD770-ABD6-40B4-85C7-999FEE81C184}" destId="{B8790A65-55AC-4DEA-89AE-B62F718EA658}" srcOrd="1" destOrd="0" parTransId="{82D6A9FD-0EC4-4163-814B-C9778B272BCE}" sibTransId="{CA644E8F-20BF-4361-989F-666D726C2FC1}"/>
    <dgm:cxn modelId="{0EE7821C-D9F9-41ED-8508-5FE0C55C3672}" type="presOf" srcId="{536C2A78-228A-40A1-8E03-B3DE3355AB1F}" destId="{49768B31-0859-4FD5-8E69-8375B9748778}" srcOrd="0" destOrd="0" presId="urn:microsoft.com/office/officeart/2005/8/layout/radial6"/>
    <dgm:cxn modelId="{69506596-9986-4EB5-98A1-196E702D46A9}" type="presOf" srcId="{90F52250-40EB-4A62-B191-D5EFFA15EA65}" destId="{190B64A8-32C3-42BC-A833-047CFE446DBC}" srcOrd="0" destOrd="0" presId="urn:microsoft.com/office/officeart/2005/8/layout/radial6"/>
    <dgm:cxn modelId="{11FF5D3F-20FA-4E31-95B2-42F239D9A5C9}" type="presOf" srcId="{A3E99355-5DD3-4054-B5D9-1F004DC9DD68}" destId="{EA0883F3-5CC7-4F59-A76E-5ADBC66DB3AC}" srcOrd="0" destOrd="0" presId="urn:microsoft.com/office/officeart/2005/8/layout/radial6"/>
    <dgm:cxn modelId="{7476859B-B2C6-4427-A15E-1BEBC2C2EC19}" srcId="{75BCD770-ABD6-40B4-85C7-999FEE81C184}" destId="{A3E99355-5DD3-4054-B5D9-1F004DC9DD68}" srcOrd="0" destOrd="0" parTransId="{3F3E65CD-D1B5-4911-BC47-EA40ECC13F76}" sibTransId="{3DB42986-D56E-488E-B5F1-D24230012552}"/>
    <dgm:cxn modelId="{29F77E92-E007-4525-B720-BA9212307EDD}" type="presOf" srcId="{B8790A65-55AC-4DEA-89AE-B62F718EA658}" destId="{2AC96E67-7749-4AE3-803C-52CC78328A8B}" srcOrd="0" destOrd="0" presId="urn:microsoft.com/office/officeart/2005/8/layout/radial6"/>
    <dgm:cxn modelId="{0098AEFB-A2C4-40AC-84C8-F46CBCAC229A}" type="presOf" srcId="{75BCD770-ABD6-40B4-85C7-999FEE81C184}" destId="{98F1991D-D44C-494E-BF36-04EE9730A3B3}" srcOrd="0" destOrd="0" presId="urn:microsoft.com/office/officeart/2005/8/layout/radial6"/>
    <dgm:cxn modelId="{6CBC8303-BFF0-47CC-8589-0FB9D7C353FD}" type="presParOf" srcId="{190B64A8-32C3-42BC-A833-047CFE446DBC}" destId="{98F1991D-D44C-494E-BF36-04EE9730A3B3}" srcOrd="0" destOrd="0" presId="urn:microsoft.com/office/officeart/2005/8/layout/radial6"/>
    <dgm:cxn modelId="{2ADBDB64-3EA5-4B0D-BD12-E908C880B563}" type="presParOf" srcId="{190B64A8-32C3-42BC-A833-047CFE446DBC}" destId="{EA0883F3-5CC7-4F59-A76E-5ADBC66DB3AC}" srcOrd="1" destOrd="0" presId="urn:microsoft.com/office/officeart/2005/8/layout/radial6"/>
    <dgm:cxn modelId="{E6845BC8-20DF-49BB-8583-687248C65406}" type="presParOf" srcId="{190B64A8-32C3-42BC-A833-047CFE446DBC}" destId="{43DA9F22-7B64-4753-93E0-1C1968FC02E3}" srcOrd="2" destOrd="0" presId="urn:microsoft.com/office/officeart/2005/8/layout/radial6"/>
    <dgm:cxn modelId="{CBFA3B3C-E66C-4CC0-A6BB-4CA50A423D52}" type="presParOf" srcId="{190B64A8-32C3-42BC-A833-047CFE446DBC}" destId="{CEEC59BE-8F0F-45EC-9952-279075ED8B5C}" srcOrd="3" destOrd="0" presId="urn:microsoft.com/office/officeart/2005/8/layout/radial6"/>
    <dgm:cxn modelId="{01D6E034-E810-4253-8CE5-681A46D1273A}" type="presParOf" srcId="{190B64A8-32C3-42BC-A833-047CFE446DBC}" destId="{2AC96E67-7749-4AE3-803C-52CC78328A8B}" srcOrd="4" destOrd="0" presId="urn:microsoft.com/office/officeart/2005/8/layout/radial6"/>
    <dgm:cxn modelId="{2539582E-216A-482D-A4D0-BEC6BCA0804F}" type="presParOf" srcId="{190B64A8-32C3-42BC-A833-047CFE446DBC}" destId="{5FE6FDA1-157D-4446-8DE8-52E02460DB70}" srcOrd="5" destOrd="0" presId="urn:microsoft.com/office/officeart/2005/8/layout/radial6"/>
    <dgm:cxn modelId="{0FAD5C13-EA66-408F-845C-486BC80E7E59}" type="presParOf" srcId="{190B64A8-32C3-42BC-A833-047CFE446DBC}" destId="{D982C16B-39F1-439D-8130-D1AEFAE7A61C}" srcOrd="6" destOrd="0" presId="urn:microsoft.com/office/officeart/2005/8/layout/radial6"/>
    <dgm:cxn modelId="{BC81C19A-80E5-41AC-9682-D9D08BA78BBE}" type="presParOf" srcId="{190B64A8-32C3-42BC-A833-047CFE446DBC}" destId="{49768B31-0859-4FD5-8E69-8375B9748778}" srcOrd="7" destOrd="0" presId="urn:microsoft.com/office/officeart/2005/8/layout/radial6"/>
    <dgm:cxn modelId="{B82B0576-5A93-4A11-8E1F-A37AB935AC37}" type="presParOf" srcId="{190B64A8-32C3-42BC-A833-047CFE446DBC}" destId="{69E2D89C-DA58-454F-B092-C18EB312F41C}" srcOrd="8" destOrd="0" presId="urn:microsoft.com/office/officeart/2005/8/layout/radial6"/>
    <dgm:cxn modelId="{9E680AF2-E92D-40D4-99B3-E165CEA01338}" type="presParOf" srcId="{190B64A8-32C3-42BC-A833-047CFE446DBC}" destId="{521A1BE8-679D-40BD-AF35-F22E4771CE31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1A1BE8-679D-40BD-AF35-F22E4771CE31}">
      <dsp:nvSpPr>
        <dsp:cNvPr id="0" name=""/>
        <dsp:cNvSpPr/>
      </dsp:nvSpPr>
      <dsp:spPr>
        <a:xfrm>
          <a:off x="1160160" y="469813"/>
          <a:ext cx="3145741" cy="3145741"/>
        </a:xfrm>
        <a:prstGeom prst="blockArc">
          <a:avLst>
            <a:gd name="adj1" fmla="val 9051004"/>
            <a:gd name="adj2" fmla="val 16219895"/>
            <a:gd name="adj3" fmla="val 4633"/>
          </a:avLst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</dsp:sp>
    <dsp:sp modelId="{D982C16B-39F1-439D-8130-D1AEFAE7A61C}">
      <dsp:nvSpPr>
        <dsp:cNvPr id="0" name=""/>
        <dsp:cNvSpPr/>
      </dsp:nvSpPr>
      <dsp:spPr>
        <a:xfrm>
          <a:off x="1164536" y="477714"/>
          <a:ext cx="3145741" cy="3145741"/>
        </a:xfrm>
        <a:prstGeom prst="blockArc">
          <a:avLst>
            <a:gd name="adj1" fmla="val 1779689"/>
            <a:gd name="adj2" fmla="val 9071212"/>
            <a:gd name="adj3" fmla="val 4633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CEEC59BE-8F0F-45EC-9952-279075ED8B5C}">
      <dsp:nvSpPr>
        <dsp:cNvPr id="0" name=""/>
        <dsp:cNvSpPr/>
      </dsp:nvSpPr>
      <dsp:spPr>
        <a:xfrm>
          <a:off x="1169052" y="469839"/>
          <a:ext cx="3145741" cy="3145741"/>
        </a:xfrm>
        <a:prstGeom prst="blockArc">
          <a:avLst>
            <a:gd name="adj1" fmla="val 16200000"/>
            <a:gd name="adj2" fmla="val 1800000"/>
            <a:gd name="adj3" fmla="val 4633"/>
          </a:avLst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</dsp:sp>
    <dsp:sp modelId="{98F1991D-D44C-494E-BF36-04EE9730A3B3}">
      <dsp:nvSpPr>
        <dsp:cNvPr id="0" name=""/>
        <dsp:cNvSpPr/>
      </dsp:nvSpPr>
      <dsp:spPr>
        <a:xfrm>
          <a:off x="1813085" y="1036915"/>
          <a:ext cx="1741398" cy="1445935"/>
        </a:xfrm>
        <a:prstGeom prst="ellipse">
          <a:avLst/>
        </a:prstGeom>
        <a:solidFill>
          <a:srgbClr val="F33A1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500" kern="1200" dirty="0"/>
            <a:t>SASI: Subsistema de Atenção à Saúde Indígena</a:t>
          </a:r>
        </a:p>
      </dsp:txBody>
      <dsp:txXfrm>
        <a:off x="2068107" y="1248667"/>
        <a:ext cx="1231354" cy="1022431"/>
      </dsp:txXfrm>
    </dsp:sp>
    <dsp:sp modelId="{EA0883F3-5CC7-4F59-A76E-5ADBC66DB3AC}">
      <dsp:nvSpPr>
        <dsp:cNvPr id="0" name=""/>
        <dsp:cNvSpPr/>
      </dsp:nvSpPr>
      <dsp:spPr>
        <a:xfrm>
          <a:off x="2235845" y="199"/>
          <a:ext cx="1012155" cy="1012155"/>
        </a:xfrm>
        <a:prstGeom prst="ellipse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dirty="0"/>
            <a:t>ESTADO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dirty="0"/>
            <a:t>SESAU/TO</a:t>
          </a:r>
        </a:p>
      </dsp:txBody>
      <dsp:txXfrm>
        <a:off x="2384072" y="148426"/>
        <a:ext cx="715701" cy="715701"/>
      </dsp:txXfrm>
    </dsp:sp>
    <dsp:sp modelId="{2AC96E67-7749-4AE3-803C-52CC78328A8B}">
      <dsp:nvSpPr>
        <dsp:cNvPr id="0" name=""/>
        <dsp:cNvSpPr/>
      </dsp:nvSpPr>
      <dsp:spPr>
        <a:xfrm>
          <a:off x="3566435" y="2304849"/>
          <a:ext cx="1012155" cy="1012155"/>
        </a:xfrm>
        <a:prstGeom prst="ellipse">
          <a:avLst/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dirty="0"/>
            <a:t>UNIÃO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dirty="0"/>
            <a:t>MS/SESAI</a:t>
          </a:r>
        </a:p>
      </dsp:txBody>
      <dsp:txXfrm>
        <a:off x="3714662" y="2453076"/>
        <a:ext cx="715701" cy="715701"/>
      </dsp:txXfrm>
    </dsp:sp>
    <dsp:sp modelId="{49768B31-0859-4FD5-8E69-8375B9748778}">
      <dsp:nvSpPr>
        <dsp:cNvPr id="0" name=""/>
        <dsp:cNvSpPr/>
      </dsp:nvSpPr>
      <dsp:spPr>
        <a:xfrm>
          <a:off x="885113" y="2284998"/>
          <a:ext cx="1012155" cy="1012155"/>
        </a:xfrm>
        <a:prstGeom prst="ellipse">
          <a:avLst/>
        </a:prstGeom>
        <a:solidFill>
          <a:srgbClr val="33CC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dirty="0"/>
            <a:t>MUNICIPIO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kern="1200" dirty="0"/>
            <a:t>SEMUS</a:t>
          </a:r>
        </a:p>
      </dsp:txBody>
      <dsp:txXfrm>
        <a:off x="1033340" y="2433225"/>
        <a:ext cx="715701" cy="7157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0.84564</cdr:x>
      <cdr:y>0.95102</cdr:y>
    </cdr:from>
    <cdr:to>
      <cdr:x>1</cdr:x>
      <cdr:y>1</cdr:y>
    </cdr:to>
    <cdr:sp macro="" textlink="">
      <cdr:nvSpPr>
        <cdr:cNvPr id="2" name="CaixaDeTexto 8"/>
        <cdr:cNvSpPr txBox="1"/>
      </cdr:nvSpPr>
      <cdr:spPr>
        <a:xfrm xmlns:a="http://schemas.openxmlformats.org/drawingml/2006/main">
          <a:off x="6959244" y="3227820"/>
          <a:ext cx="1270356" cy="1662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91440" tIns="45720" rIns="91440" bIns="45720" rtlCol="0">
          <a:normAutofit fontScale="92500" lnSpcReduction="20000"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t-BR" sz="700" b="1" dirty="0" smtClean="0">
              <a:solidFill>
                <a:prstClr val="black"/>
              </a:solidFill>
              <a:ea typeface="Open Sans" pitchFamily="34" charset="0"/>
              <a:cs typeface="Open Sans" pitchFamily="34" charset="0"/>
            </a:rPr>
            <a:t>Fonte:  </a:t>
          </a:r>
          <a:r>
            <a:rPr lang="pt-BR" sz="700" b="1" dirty="0">
              <a:solidFill>
                <a:prstClr val="black"/>
              </a:solidFill>
              <a:ea typeface="Open Sans" pitchFamily="34" charset="0"/>
              <a:cs typeface="Open Sans" pitchFamily="34" charset="0"/>
            </a:rPr>
            <a:t>SIASI – </a:t>
          </a:r>
          <a:r>
            <a:rPr lang="pt-BR" sz="700" b="1" dirty="0" smtClean="0">
              <a:solidFill>
                <a:prstClr val="black"/>
              </a:solidFill>
              <a:ea typeface="Open Sans" pitchFamily="34" charset="0"/>
              <a:cs typeface="Open Sans" pitchFamily="34" charset="0"/>
            </a:rPr>
            <a:t>SESAI/MS-2021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0.3354</cdr:x>
      <cdr:y>0.0863</cdr:y>
    </cdr:from>
    <cdr:to>
      <cdr:x>0.39834</cdr:x>
      <cdr:y>0.15789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2787874" y="346662"/>
          <a:ext cx="523161" cy="2875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t-BR" sz="1100" dirty="0"/>
        </a:p>
      </cdr:txBody>
    </cdr:sp>
  </cdr:relSizeAnchor>
  <cdr:relSizeAnchor xmlns:cdr="http://schemas.openxmlformats.org/drawingml/2006/chartDrawing">
    <cdr:from>
      <cdr:x>0.17399</cdr:x>
      <cdr:y>0.46421</cdr:y>
    </cdr:from>
    <cdr:to>
      <cdr:x>0.28354</cdr:x>
      <cdr:y>0.53579</cdr:y>
    </cdr:to>
    <cdr:sp macro="" textlink="">
      <cdr:nvSpPr>
        <cdr:cNvPr id="3" name="CaixaDeTexto 1"/>
        <cdr:cNvSpPr txBox="1"/>
      </cdr:nvSpPr>
      <cdr:spPr>
        <a:xfrm xmlns:a="http://schemas.openxmlformats.org/drawingml/2006/main">
          <a:off x="1446176" y="1826099"/>
          <a:ext cx="910585" cy="2816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t-BR" sz="900" dirty="0" smtClean="0"/>
            <a:t>35%</a:t>
          </a:r>
        </a:p>
        <a:p xmlns:a="http://schemas.openxmlformats.org/drawingml/2006/main">
          <a:pPr algn="ctr"/>
          <a:r>
            <a:rPr lang="pt-BR" sz="900" dirty="0" smtClean="0"/>
            <a:t>Executado</a:t>
          </a:r>
          <a:endParaRPr lang="pt-BR" sz="900" dirty="0"/>
        </a:p>
      </cdr:txBody>
    </cdr:sp>
  </cdr:relSizeAnchor>
  <cdr:relSizeAnchor xmlns:cdr="http://schemas.openxmlformats.org/drawingml/2006/chartDrawing">
    <cdr:from>
      <cdr:x>0.72664</cdr:x>
      <cdr:y>0.06533</cdr:y>
    </cdr:from>
    <cdr:to>
      <cdr:x>0.8205</cdr:x>
      <cdr:y>0.13692</cdr:y>
    </cdr:to>
    <cdr:sp macro="" textlink="">
      <cdr:nvSpPr>
        <cdr:cNvPr id="4" name="CaixaDeTexto 1"/>
        <cdr:cNvSpPr txBox="1"/>
      </cdr:nvSpPr>
      <cdr:spPr>
        <a:xfrm xmlns:a="http://schemas.openxmlformats.org/drawingml/2006/main">
          <a:off x="6039860" y="256978"/>
          <a:ext cx="780168" cy="2816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t-BR" sz="900" dirty="0"/>
            <a:t>3</a:t>
          </a:r>
          <a:r>
            <a:rPr lang="pt-BR" sz="900" dirty="0" smtClean="0"/>
            <a:t>5%</a:t>
          </a:r>
        </a:p>
        <a:p xmlns:a="http://schemas.openxmlformats.org/drawingml/2006/main">
          <a:pPr algn="ctr"/>
          <a:r>
            <a:rPr lang="pt-BR" sz="900" dirty="0" smtClean="0"/>
            <a:t>Programado</a:t>
          </a:r>
          <a:endParaRPr lang="pt-BR" sz="900" dirty="0"/>
        </a:p>
      </cdr:txBody>
    </cdr:sp>
  </cdr:relSizeAnchor>
  <cdr:relSizeAnchor xmlns:cdr="http://schemas.openxmlformats.org/drawingml/2006/chartDrawing">
    <cdr:from>
      <cdr:x>0.59334</cdr:x>
      <cdr:y>0.3096</cdr:y>
    </cdr:from>
    <cdr:to>
      <cdr:x>0.70323</cdr:x>
      <cdr:y>0.38119</cdr:y>
    </cdr:to>
    <cdr:sp macro="" textlink="">
      <cdr:nvSpPr>
        <cdr:cNvPr id="5" name="CaixaDeTexto 1"/>
        <cdr:cNvSpPr txBox="1"/>
      </cdr:nvSpPr>
      <cdr:spPr>
        <a:xfrm xmlns:a="http://schemas.openxmlformats.org/drawingml/2006/main">
          <a:off x="4931846" y="1217920"/>
          <a:ext cx="913410" cy="2816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t-BR" sz="900" dirty="0" smtClean="0"/>
            <a:t>21%</a:t>
          </a:r>
        </a:p>
        <a:p xmlns:a="http://schemas.openxmlformats.org/drawingml/2006/main">
          <a:pPr algn="ctr"/>
          <a:r>
            <a:rPr lang="pt-BR" sz="900" dirty="0" smtClean="0"/>
            <a:t>Executado</a:t>
          </a:r>
          <a:endParaRPr lang="pt-BR" sz="9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750F1-3335-47E9-AB7C-0DB100088C10}" type="datetimeFigureOut">
              <a:rPr lang="pt-BR" smtClean="0"/>
              <a:t>13/03/2021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01688"/>
            <a:ext cx="7127875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263B8-7258-45FC-B70B-A5E5F0C2B48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95297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B4667EF8-B7A1-4D14-B84F-684DD20684FC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234F8A7-123F-4D3C-9C7D-3D17A59A0D63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0374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B4667EF8-B7A1-4D14-B84F-684DD20684FC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234F8A7-123F-4D3C-9C7D-3D17A59A0D63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1586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B4667EF8-B7A1-4D14-B84F-684DD20684FC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234F8A7-123F-4D3C-9C7D-3D17A59A0D63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3759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05920"/>
            <a:ext cx="8229240" cy="856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t-BR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200240"/>
            <a:ext cx="8229240" cy="33940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6810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B4667EF8-B7A1-4D14-B84F-684DD20684FC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234F8A7-123F-4D3C-9C7D-3D17A59A0D63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23511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9A0AD440-B2E8-49EC-A3F2-BE5AE595E2C4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5956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9A0AD440-B2E8-49EC-A3F2-BE5AE595E2C4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40138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9A0AD440-B2E8-49EC-A3F2-BE5AE595E2C4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5441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B4667EF8-B7A1-4D14-B84F-684DD20684FC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234F8A7-123F-4D3C-9C7D-3D17A59A0D63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54250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B4667EF8-B7A1-4D14-B84F-684DD20684FC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234F8A7-123F-4D3C-9C7D-3D17A59A0D63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7758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9A0AD440-B2E8-49EC-A3F2-BE5AE595E2C4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72659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9A0AD440-B2E8-49EC-A3F2-BE5AE595E2C4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6546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lnSpc>
                <a:spcPct val="100000"/>
              </a:lnSpc>
            </a:pPr>
            <a:fld id="{B4667EF8-B7A1-4D14-B84F-684DD20684FC}" type="datetime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13/03/2021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sz="2400" b="0" strike="noStrike" spc="-1">
              <a:latin typeface="Times New Roman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>
              <a:lnSpc>
                <a:spcPct val="100000"/>
              </a:lnSpc>
            </a:pPr>
            <a:fld id="{5234F8A7-123F-4D3C-9C7D-3D17A59A0D63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t>‹nº›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1741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mailto:dseito.diasi@gmail.com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90657" y="80819"/>
            <a:ext cx="842847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BR" sz="2800" b="1" dirty="0" smtClean="0"/>
              <a:t>ORGANIZAÇÃO E MODELO ASSISTÊNCIAL </a:t>
            </a:r>
          </a:p>
          <a:p>
            <a:pPr algn="ctr">
              <a:lnSpc>
                <a:spcPct val="200000"/>
              </a:lnSpc>
            </a:pPr>
            <a:r>
              <a:rPr lang="pt-BR" sz="2800" b="1" dirty="0" smtClean="0"/>
              <a:t>DISTRITO SANITÁRIO ESPECIAL INDÍGENA TOCANTINS  </a:t>
            </a:r>
            <a:r>
              <a:rPr lang="pt-BR" sz="2800" b="1" dirty="0" smtClean="0"/>
              <a:t>NA </a:t>
            </a:r>
            <a:r>
              <a:rPr lang="pt-BR" sz="2800" b="1" dirty="0"/>
              <a:t>COMISSÃO INTERGESTORES REGIONAL (CIR) </a:t>
            </a:r>
            <a:r>
              <a:rPr lang="pt-BR" sz="2800" b="1" dirty="0" smtClean="0"/>
              <a:t>MÉDIO NORTE </a:t>
            </a:r>
            <a:r>
              <a:rPr lang="pt-BR" sz="2800" b="1" dirty="0"/>
              <a:t>ARAGUAIA </a:t>
            </a:r>
            <a:endParaRPr lang="pt-BR" sz="2800" b="1" dirty="0" smtClean="0"/>
          </a:p>
          <a:p>
            <a:pPr algn="ctr">
              <a:lnSpc>
                <a:spcPct val="200000"/>
              </a:lnSpc>
            </a:pPr>
            <a:r>
              <a:rPr lang="pt-BR" sz="2800" b="1" dirty="0"/>
              <a:t> </a:t>
            </a:r>
            <a:r>
              <a:rPr lang="pt-BR" sz="2800" b="1" dirty="0" smtClean="0"/>
              <a:t>                                                      </a:t>
            </a:r>
            <a:r>
              <a:rPr lang="pt-BR" b="1" dirty="0" smtClean="0"/>
              <a:t>Palmas, 02 de </a:t>
            </a:r>
            <a:r>
              <a:rPr lang="pt-BR" b="1" dirty="0" smtClean="0"/>
              <a:t>Março de </a:t>
            </a:r>
            <a:r>
              <a:rPr lang="pt-BR" b="1" dirty="0" smtClean="0"/>
              <a:t>2021</a:t>
            </a:r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117034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urimar\Documents\APOIO_2017\EVA FERREIRA\2017-05-15_ORGANOGRAMA-DSEI.png"/>
          <p:cNvPicPr>
            <a:picLocks noChangeAspect="1" noChangeArrowheads="1"/>
          </p:cNvPicPr>
          <p:nvPr/>
        </p:nvPicPr>
        <p:blipFill rotWithShape="1">
          <a:blip r:embed="rId2" cstate="print"/>
          <a:srcRect r="1550" b="9124"/>
          <a:stretch/>
        </p:blipFill>
        <p:spPr bwMode="auto">
          <a:xfrm>
            <a:off x="133564" y="82193"/>
            <a:ext cx="8758738" cy="484940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0748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C:\Users\alexandra.japiassu\AppData\Local\Microsoft\Windows\Temporary Internet Files\Content.IE5\Q2F4ZR6X\IMG_0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920"/>
            <a:ext cx="8820473" cy="4952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tângulo de cantos arredondados 2"/>
          <p:cNvSpPr/>
          <p:nvPr/>
        </p:nvSpPr>
        <p:spPr>
          <a:xfrm>
            <a:off x="7546139" y="4642338"/>
            <a:ext cx="1444396" cy="501162"/>
          </a:xfrm>
          <a:prstGeom prst="round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41"/>
              </a:spcBef>
            </a:pPr>
            <a:endParaRPr lang="pt-BR" sz="1200" b="1" spc="-1" dirty="0"/>
          </a:p>
        </p:txBody>
      </p:sp>
    </p:spTree>
    <p:extLst>
      <p:ext uri="{BB962C8B-B14F-4D97-AF65-F5344CB8AC3E}">
        <p14:creationId xmlns:p14="http://schemas.microsoft.com/office/powerpoint/2010/main" val="284295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10" y="0"/>
            <a:ext cx="894879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849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137043"/>
              </p:ext>
            </p:extLst>
          </p:nvPr>
        </p:nvGraphicFramePr>
        <p:xfrm>
          <a:off x="308224" y="104761"/>
          <a:ext cx="8630292" cy="47405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3512"/>
                <a:gridCol w="3346432"/>
                <a:gridCol w="2550348"/>
              </a:tblGrid>
              <a:tr h="3986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MUNICÍPIO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REGIÃO DE SAÚDE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POLO BASE INDÍGENA (PBI)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Formoso do Araguaia 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Ilha do Bananal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PBI Formoso do </a:t>
                      </a:r>
                      <a:r>
                        <a:rPr lang="pt-BR" sz="1400" dirty="0" smtClean="0">
                          <a:effectLst/>
                        </a:rPr>
                        <a:t>Araguaia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effectLst/>
                          <a:latin typeface="Calibri"/>
                          <a:cs typeface="Times New Roman"/>
                        </a:rPr>
                        <a:t>CASAI</a:t>
                      </a:r>
                      <a:r>
                        <a:rPr lang="pt-BR" sz="1400" baseline="0" dirty="0" smtClean="0">
                          <a:effectLst/>
                          <a:latin typeface="Calibri"/>
                          <a:cs typeface="Times New Roman"/>
                        </a:rPr>
                        <a:t> de Gurupi (Ilha do Bananal) 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Lagoa da Confusão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Cantão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Sandolândia</a:t>
                      </a:r>
                      <a:endParaRPr lang="pt-BR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Ilha do Bananal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Pium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Cantão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0912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Itacajá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Cerrado do Tocantins Araguaia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effectLst/>
                        </a:rPr>
                        <a:t>PBI Itacajá</a:t>
                      </a:r>
                      <a:endParaRPr lang="pt-BR" sz="14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Goiatins 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Médio Norte Araguaia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PBI </a:t>
                      </a:r>
                      <a:r>
                        <a:rPr lang="pt-BR" sz="1400" dirty="0" smtClean="0">
                          <a:effectLst/>
                        </a:rPr>
                        <a:t>Goiatins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dirty="0" smtClean="0">
                          <a:effectLst/>
                          <a:latin typeface="+mn-lt"/>
                          <a:cs typeface="Times New Roman"/>
                        </a:rPr>
                        <a:t>CASAI</a:t>
                      </a:r>
                      <a:r>
                        <a:rPr lang="pt-BR" sz="1400" b="1" baseline="0" dirty="0" smtClean="0">
                          <a:effectLst/>
                          <a:latin typeface="+mn-lt"/>
                          <a:cs typeface="Times New Roman"/>
                        </a:rPr>
                        <a:t> de </a:t>
                      </a:r>
                      <a:r>
                        <a:rPr lang="pt-BR" sz="1400" b="1" baseline="0" dirty="0" err="1" smtClean="0">
                          <a:effectLst/>
                          <a:latin typeface="+mn-lt"/>
                          <a:cs typeface="Times New Roman"/>
                        </a:rPr>
                        <a:t>Araguaina</a:t>
                      </a:r>
                      <a:endParaRPr lang="pt-BR" sz="1400" b="1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67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Santa Fé do Araguaia 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Médio Norte Araguaia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PBI Santa Fé do Araguaia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err="1">
                          <a:effectLst/>
                        </a:rPr>
                        <a:t>Tocantínia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Capim Dourado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PBI </a:t>
                      </a:r>
                      <a:r>
                        <a:rPr lang="pt-BR" sz="1400" dirty="0" err="1">
                          <a:effectLst/>
                        </a:rPr>
                        <a:t>Tocantínia</a:t>
                      </a:r>
                      <a:endParaRPr lang="pt-B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Pedro Afonso 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Cerrado do Tocantins Araguaia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Tocantinópolis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Bico do Papagaio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PBI Tocantinópolis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 err="1">
                          <a:effectLst/>
                        </a:rPr>
                        <a:t>Maurilândia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23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Cachoeirinha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2493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461770" algn="r"/>
                        </a:tabLst>
                      </a:pPr>
                      <a:r>
                        <a:rPr lang="pt-BR" sz="1400" dirty="0">
                          <a:effectLst/>
                        </a:rPr>
                        <a:t>São Bento 	</a:t>
                      </a:r>
                      <a:endParaRPr lang="pt-BR" sz="14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4149" marR="3414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20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962525" cy="622696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DADO DEMOGRÁFICO –DSEI/TO</a:t>
            </a:r>
            <a:endParaRPr lang="pt-BR" sz="2800" b="1" dirty="0"/>
          </a:p>
        </p:txBody>
      </p:sp>
      <p:pic>
        <p:nvPicPr>
          <p:cNvPr id="3" name="Picture 10" descr="mapa tocantin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9"/>
          <a:stretch/>
        </p:blipFill>
        <p:spPr bwMode="auto">
          <a:xfrm>
            <a:off x="129309" y="772681"/>
            <a:ext cx="3786909" cy="415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256089"/>
              </p:ext>
            </p:extLst>
          </p:nvPr>
        </p:nvGraphicFramePr>
        <p:xfrm>
          <a:off x="3648364" y="849748"/>
          <a:ext cx="4904509" cy="3694723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472550"/>
                <a:gridCol w="655685"/>
                <a:gridCol w="1101563"/>
                <a:gridCol w="598111"/>
                <a:gridCol w="1076600"/>
              </a:tblGrid>
              <a:tr h="6221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5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POLO BASE INDÍGENA</a:t>
                      </a:r>
                      <a:endParaRPr kumimoji="0" lang="pt-B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5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ALDEIAS</a:t>
                      </a:r>
                      <a:endParaRPr kumimoji="0" lang="pt-B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5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QUANTIDADE DE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5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MUNICÍPIOS</a:t>
                      </a:r>
                      <a:endParaRPr kumimoji="0" lang="pt-B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5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UBSI</a:t>
                      </a:r>
                      <a:endParaRPr kumimoji="0" lang="pt-B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5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POPULAÇÃO</a:t>
                      </a:r>
                      <a:endParaRPr kumimoji="0" lang="pt-B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</a:tr>
              <a:tr h="364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Formoso do Araguaia</a:t>
                      </a:r>
                      <a:endParaRPr kumimoji="0" lang="pt-B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04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07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1.818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</a:tr>
              <a:tr h="33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Itacajá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30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01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08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2.610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</a:tr>
              <a:tr h="335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Goiatins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10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01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03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1.106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</a:tr>
              <a:tr h="308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Santa Fé do Araguaia</a:t>
                      </a:r>
                      <a:endParaRPr kumimoji="0" lang="pt-B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07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02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03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446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</a:tr>
              <a:tr h="3081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Tocantínia</a:t>
                      </a:r>
                      <a:endParaRPr kumimoji="0" lang="pt-B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91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02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06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3.889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</a:tr>
              <a:tr h="3615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Tocantinópolis</a:t>
                      </a:r>
                      <a:endParaRPr kumimoji="0" lang="pt-B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55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04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05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2.890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</a:tr>
              <a:tr h="479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dirty="0" smtClean="0">
                          <a:latin typeface="+mn-lt"/>
                        </a:rPr>
                        <a:t>Total</a:t>
                      </a:r>
                      <a:r>
                        <a:rPr lang="pt-BR" sz="1100" baseline="0" dirty="0" smtClean="0">
                          <a:latin typeface="+mn-lt"/>
                        </a:rPr>
                        <a:t> Geral</a:t>
                      </a:r>
                      <a:endParaRPr lang="pt-BR" sz="1100" dirty="0" smtClean="0"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213</a:t>
                      </a: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1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12.759</a:t>
                      </a:r>
                      <a:endParaRPr kumimoji="0" lang="pt-B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</a:tr>
              <a:tr h="30817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5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CASAI</a:t>
                      </a:r>
                      <a:endParaRPr kumimoji="0" lang="pt-B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Black" pitchFamily="34" charset="0"/>
                        </a:rPr>
                        <a:t>ARAGUAÍNA</a:t>
                      </a:r>
                      <a:endParaRPr kumimoji="0" lang="pt-B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271417">
                <a:tc vMerge="1">
                  <a:txBody>
                    <a:bodyPr/>
                    <a:lstStyle/>
                    <a:p>
                      <a:endParaRPr lang="pt-BR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pt-BR" sz="1050" b="1" dirty="0" smtClean="0">
                          <a:latin typeface="Arial Black" pitchFamily="34" charset="0"/>
                        </a:rPr>
                        <a:t>GURUPI</a:t>
                      </a:r>
                      <a:endParaRPr lang="pt-BR" sz="1050" b="1" dirty="0">
                        <a:solidFill>
                          <a:srgbClr val="FF0000"/>
                        </a:solidFill>
                        <a:latin typeface="Arial Black" pitchFamily="34" charset="0"/>
                        <a:cs typeface="Arial" pitchFamily="34" charset="0"/>
                      </a:endParaRPr>
                    </a:p>
                  </a:txBody>
                  <a:tcPr marL="91438" marR="91438" marT="45712" marB="45712" horzOverflow="overflow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6775975" y="4598093"/>
            <a:ext cx="1155611" cy="216024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85000" lnSpcReduction="20000"/>
          </a:bodyPr>
          <a:lstStyle/>
          <a:p>
            <a:pPr marL="0" indent="0">
              <a:buFont typeface="Arial" pitchFamily="34" charset="0"/>
              <a:buNone/>
            </a:pPr>
            <a:r>
              <a:rPr lang="pt-BR" sz="1200" b="1" dirty="0" smtClean="0">
                <a:latin typeface="+mj-lt"/>
                <a:ea typeface="Open Sans" pitchFamily="34" charset="0"/>
                <a:cs typeface="Open Sans" pitchFamily="34" charset="0"/>
              </a:rPr>
              <a:t>Fonte: SIASI/TO </a:t>
            </a:r>
          </a:p>
        </p:txBody>
      </p:sp>
    </p:spTree>
    <p:extLst>
      <p:ext uri="{BB962C8B-B14F-4D97-AF65-F5344CB8AC3E}">
        <p14:creationId xmlns:p14="http://schemas.microsoft.com/office/powerpoint/2010/main" val="365350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2649" y="205979"/>
            <a:ext cx="8514151" cy="857250"/>
          </a:xfrm>
        </p:spPr>
        <p:txBody>
          <a:bodyPr>
            <a:noAutofit/>
          </a:bodyPr>
          <a:lstStyle/>
          <a:p>
            <a:r>
              <a:rPr lang="pt-BR" sz="2000" b="1" dirty="0" smtClean="0"/>
              <a:t/>
            </a:r>
            <a:br>
              <a:rPr lang="pt-BR" sz="2000" b="1" dirty="0" smtClean="0"/>
            </a:br>
            <a:r>
              <a:rPr lang="pt-BR" sz="2400" b="1" dirty="0" smtClean="0"/>
              <a:t>Percentual de gestantes que iniciaram </a:t>
            </a:r>
            <a:r>
              <a:rPr lang="pt-BR" sz="2400" b="1" dirty="0"/>
              <a:t>as consultas de pré-natal ainda no primeiro trimestre da </a:t>
            </a:r>
            <a:r>
              <a:rPr lang="pt-BR" sz="2400" b="1" dirty="0" smtClean="0"/>
              <a:t>gestação</a:t>
            </a:r>
            <a:r>
              <a:rPr lang="pt-BR" sz="2000" b="1" dirty="0" smtClean="0"/>
              <a:t>.</a:t>
            </a:r>
            <a:endParaRPr lang="pt-BR" sz="2000" b="1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816033"/>
              </p:ext>
            </p:extLst>
          </p:nvPr>
        </p:nvGraphicFramePr>
        <p:xfrm>
          <a:off x="92718" y="1193755"/>
          <a:ext cx="8594081" cy="3570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455949076"/>
              </p:ext>
            </p:extLst>
          </p:nvPr>
        </p:nvGraphicFramePr>
        <p:xfrm>
          <a:off x="4755445" y="1724706"/>
          <a:ext cx="3961335" cy="2427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1136605" y="4547891"/>
            <a:ext cx="32931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b="1" dirty="0" smtClean="0"/>
              <a:t>OBS: Não há meta estabelecida para este indicador.</a:t>
            </a:r>
            <a:endParaRPr lang="pt-BR" sz="1100" b="1" dirty="0"/>
          </a:p>
        </p:txBody>
      </p:sp>
    </p:spTree>
    <p:extLst>
      <p:ext uri="{BB962C8B-B14F-4D97-AF65-F5344CB8AC3E}">
        <p14:creationId xmlns:p14="http://schemas.microsoft.com/office/powerpoint/2010/main" val="351385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/>
              <a:t>ACOMPANHAMENTO DE GESTANTES</a:t>
            </a:r>
            <a:endParaRPr lang="pt-BR" sz="2800" b="1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0892137"/>
              </p:ext>
            </p:extLst>
          </p:nvPr>
        </p:nvGraphicFramePr>
        <p:xfrm>
          <a:off x="310127" y="957164"/>
          <a:ext cx="8290349" cy="3461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7234204" y="4495267"/>
            <a:ext cx="1270356" cy="166255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92500" lnSpcReduction="20000"/>
          </a:bodyPr>
          <a:lstStyle/>
          <a:p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Fonte:  </a:t>
            </a:r>
            <a:r>
              <a:rPr lang="pt-BR" sz="700" b="1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SIASI – </a:t>
            </a:r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SESAI/MS-2021</a:t>
            </a:r>
          </a:p>
        </p:txBody>
      </p:sp>
    </p:spTree>
    <p:extLst>
      <p:ext uri="{BB962C8B-B14F-4D97-AF65-F5344CB8AC3E}">
        <p14:creationId xmlns:p14="http://schemas.microsoft.com/office/powerpoint/2010/main" val="4427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216400" cy="486748"/>
          </a:xfrm>
        </p:spPr>
        <p:txBody>
          <a:bodyPr>
            <a:normAutofit fontScale="90000"/>
          </a:bodyPr>
          <a:lstStyle/>
          <a:p>
            <a:pPr algn="l"/>
            <a:r>
              <a:rPr lang="pt-BR" sz="2800" b="1" dirty="0" smtClean="0"/>
              <a:t>MORTALIDADE INFANTIL</a:t>
            </a:r>
            <a:endParaRPr lang="pt-BR" sz="2800" b="1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6858245"/>
              </p:ext>
            </p:extLst>
          </p:nvPr>
        </p:nvGraphicFramePr>
        <p:xfrm>
          <a:off x="92718" y="1092156"/>
          <a:ext cx="5504518" cy="36830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0226245"/>
              </p:ext>
            </p:extLst>
          </p:nvPr>
        </p:nvGraphicFramePr>
        <p:xfrm>
          <a:off x="6085342" y="1145309"/>
          <a:ext cx="2818512" cy="2962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tângulo 6"/>
          <p:cNvSpPr/>
          <p:nvPr/>
        </p:nvSpPr>
        <p:spPr>
          <a:xfrm>
            <a:off x="6713561" y="4347539"/>
            <a:ext cx="1835759" cy="233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Fonte: Painel </a:t>
            </a:r>
            <a:r>
              <a:rPr lang="pt-BR" sz="800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Siasi</a:t>
            </a:r>
            <a:r>
              <a:rPr lang="pt-BR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2020/DSEI-TO</a:t>
            </a:r>
            <a:endParaRPr lang="pt-B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74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7542201" cy="868281"/>
          </a:xfrm>
        </p:spPr>
        <p:txBody>
          <a:bodyPr>
            <a:noAutofit/>
          </a:bodyPr>
          <a:lstStyle/>
          <a:p>
            <a:r>
              <a:rPr lang="pt-BR" sz="2400" b="1" dirty="0" smtClean="0"/>
              <a:t>CRIANÇAS ACOMPANHADAS POR CONSULTA DE CRESCIMENTO E DESENVOLVIMENTO</a:t>
            </a:r>
            <a:endParaRPr lang="pt-BR" sz="2400" b="1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9189061"/>
              </p:ext>
            </p:extLst>
          </p:nvPr>
        </p:nvGraphicFramePr>
        <p:xfrm>
          <a:off x="728962" y="1259698"/>
          <a:ext cx="7347172" cy="3440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7364223" y="4667916"/>
            <a:ext cx="1270356" cy="166255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92500" lnSpcReduction="20000"/>
          </a:bodyPr>
          <a:lstStyle/>
          <a:p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Fonte:  </a:t>
            </a:r>
            <a:r>
              <a:rPr lang="pt-BR" sz="700" b="1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SIASI – </a:t>
            </a:r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SESAI/MS-2021</a:t>
            </a:r>
          </a:p>
        </p:txBody>
      </p:sp>
    </p:spTree>
    <p:extLst>
      <p:ext uri="{BB962C8B-B14F-4D97-AF65-F5344CB8AC3E}">
        <p14:creationId xmlns:p14="http://schemas.microsoft.com/office/powerpoint/2010/main" val="174629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74007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pt-BR" sz="2800" b="1" dirty="0" smtClean="0"/>
              <a:t>VIGILÂNCIA ALIMENTAR E NUTRICIONAL - VAN</a:t>
            </a:r>
            <a:endParaRPr lang="pt-BR" sz="2800" b="1" dirty="0"/>
          </a:p>
        </p:txBody>
      </p:sp>
      <p:graphicFrame>
        <p:nvGraphicFramePr>
          <p:cNvPr id="3" name="Grá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5937350"/>
              </p:ext>
            </p:extLst>
          </p:nvPr>
        </p:nvGraphicFramePr>
        <p:xfrm>
          <a:off x="379471" y="1089734"/>
          <a:ext cx="4207519" cy="3433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6323403"/>
              </p:ext>
            </p:extLst>
          </p:nvPr>
        </p:nvGraphicFramePr>
        <p:xfrm>
          <a:off x="4738255" y="1131269"/>
          <a:ext cx="3811065" cy="2909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tângulo 4"/>
          <p:cNvSpPr/>
          <p:nvPr/>
        </p:nvSpPr>
        <p:spPr>
          <a:xfrm>
            <a:off x="6713561" y="4347539"/>
            <a:ext cx="1835759" cy="233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Fonte: Painel </a:t>
            </a:r>
            <a:r>
              <a:rPr lang="pt-BR" sz="800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Siasi</a:t>
            </a:r>
            <a:r>
              <a:rPr lang="pt-BR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2020/DSEI-TO</a:t>
            </a:r>
            <a:endParaRPr lang="pt-B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244095" y="4581449"/>
            <a:ext cx="1270356" cy="166255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92500" lnSpcReduction="20000"/>
          </a:bodyPr>
          <a:lstStyle/>
          <a:p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Fonte:  </a:t>
            </a:r>
            <a:r>
              <a:rPr lang="pt-BR" sz="700" b="1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SIASI – </a:t>
            </a:r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SESAI/MS-2021</a:t>
            </a:r>
          </a:p>
        </p:txBody>
      </p:sp>
    </p:spTree>
    <p:extLst>
      <p:ext uri="{BB962C8B-B14F-4D97-AF65-F5344CB8AC3E}">
        <p14:creationId xmlns:p14="http://schemas.microsoft.com/office/powerpoint/2010/main" val="374197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484015" y="336290"/>
            <a:ext cx="6734175" cy="68535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 fontScale="62500" lnSpcReduction="20000"/>
          </a:bodyPr>
          <a:lstStyle/>
          <a:p>
            <a:r>
              <a:rPr lang="pt-BR" sz="5100" b="1" dirty="0" smtClean="0"/>
              <a:t>LEGISLAÇÃO</a:t>
            </a:r>
          </a:p>
          <a:p>
            <a:pPr>
              <a:lnSpc>
                <a:spcPct val="100000"/>
              </a:lnSpc>
            </a:pPr>
            <a:r>
              <a:rPr lang="pt-BR" sz="2400" spc="-1" dirty="0" smtClean="0">
                <a:solidFill>
                  <a:srgbClr val="000000"/>
                </a:solidFill>
                <a:latin typeface="Calibri"/>
              </a:rPr>
              <a:t> </a:t>
            </a:r>
            <a:endParaRPr lang="pt-BR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0" name="TextShape 2"/>
          <p:cNvSpPr txBox="1"/>
          <p:nvPr/>
        </p:nvSpPr>
        <p:spPr>
          <a:xfrm>
            <a:off x="467967" y="3170465"/>
            <a:ext cx="8234536" cy="1506309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55000" lnSpcReduction="20000"/>
          </a:bodyPr>
          <a:lstStyle/>
          <a:p>
            <a:pPr indent="719138" algn="just">
              <a:lnSpc>
                <a:spcPct val="150000"/>
              </a:lnSpc>
            </a:pPr>
            <a:r>
              <a:rPr lang="pt-BR" sz="3200" dirty="0">
                <a:latin typeface="Calibri" pitchFamily="34" charset="0"/>
                <a:cs typeface="Calibri" pitchFamily="34" charset="0"/>
              </a:rPr>
              <a:t>Para garantir o atendimento em </a:t>
            </a:r>
            <a:r>
              <a:rPr lang="pt-BR" sz="3200" b="1" dirty="0">
                <a:latin typeface="Calibri" pitchFamily="34" charset="0"/>
                <a:cs typeface="Calibri" pitchFamily="34" charset="0"/>
              </a:rPr>
              <a:t>todos os níveis de atenção</a:t>
            </a:r>
            <a:r>
              <a:rPr lang="pt-BR" sz="3200" dirty="0">
                <a:latin typeface="Calibri" pitchFamily="34" charset="0"/>
                <a:cs typeface="Calibri" pitchFamily="34" charset="0"/>
              </a:rPr>
              <a:t>, </a:t>
            </a:r>
            <a:r>
              <a:rPr lang="pt-BR" sz="3200" b="1" dirty="0">
                <a:latin typeface="Calibri" pitchFamily="34" charset="0"/>
                <a:cs typeface="Calibri" pitchFamily="34" charset="0"/>
              </a:rPr>
              <a:t>os indígenas são encaminhados para os municípios de referência SUS</a:t>
            </a:r>
            <a:r>
              <a:rPr lang="pt-BR" sz="3200" dirty="0">
                <a:latin typeface="Calibri" pitchFamily="34" charset="0"/>
                <a:cs typeface="Calibri" pitchFamily="34" charset="0"/>
              </a:rPr>
              <a:t>, conforme descrito nos incisos </a:t>
            </a:r>
            <a:r>
              <a:rPr lang="pt-BR" sz="3200" b="1" dirty="0">
                <a:latin typeface="Calibri" pitchFamily="34" charset="0"/>
                <a:cs typeface="Calibri" pitchFamily="34" charset="0"/>
              </a:rPr>
              <a:t>2º e 3º respectivamente do Art. 19 G da Lei nº 9.836, de 23 de setembro de 1999: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194988DA-CAC9-4CF0-91C0-ACC9E2BA6FA3}"/>
              </a:ext>
            </a:extLst>
          </p:cNvPr>
          <p:cNvSpPr txBox="1"/>
          <p:nvPr/>
        </p:nvSpPr>
        <p:spPr>
          <a:xfrm>
            <a:off x="277111" y="2193146"/>
            <a:ext cx="8425392" cy="977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6110" indent="-285750" algn="just">
              <a:lnSpc>
                <a:spcPct val="170000"/>
              </a:lnSpc>
              <a:spcBef>
                <a:spcPts val="641"/>
              </a:spcBef>
              <a:buClr>
                <a:srgbClr val="000000"/>
              </a:buClr>
              <a:buFont typeface="Wingdings" pitchFamily="2" charset="2"/>
              <a:buChar char="à"/>
            </a:pPr>
            <a:r>
              <a:rPr lang="pt-BR" sz="1800" b="0" strike="noStrike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 </a:t>
            </a: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 9.836/99 </a:t>
            </a:r>
            <a:r>
              <a:rPr lang="pt-BR" sz="1800" b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(Lei Arouca</a:t>
            </a: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 acrescenta à Lei 8.080/90 </a:t>
            </a:r>
            <a:r>
              <a:rPr lang="pt-BR" sz="1800" b="1" i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pt-BR" sz="1800" b="1" i="1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Título II </a:t>
            </a: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cria no SUS um </a:t>
            </a:r>
            <a:r>
              <a:rPr lang="pt-BR" sz="1800" b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subsistema de atenção à saúde indígena </a:t>
            </a:r>
            <a:r>
              <a:rPr lang="pt-BR" sz="1800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(SASI/SUS</a:t>
            </a:r>
            <a:r>
              <a:rPr lang="pt-BR" sz="1800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78E23CB1-130F-4A8A-9F90-582865CB7E02}"/>
              </a:ext>
            </a:extLst>
          </p:cNvPr>
          <p:cNvSpPr txBox="1"/>
          <p:nvPr/>
        </p:nvSpPr>
        <p:spPr>
          <a:xfrm>
            <a:off x="467967" y="1154644"/>
            <a:ext cx="8425392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pt-B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pt-BR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Constituição da República Federativa do Brasil de 1988 (CF/88)</a:t>
            </a:r>
            <a:r>
              <a:rPr lang="pt-BR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Art. 231  reconhece aos indígenas sua organização social, costumes, línguas, crenças e tradições;</a:t>
            </a:r>
            <a:endParaRPr lang="pt-BR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81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17410" y="205978"/>
            <a:ext cx="8191233" cy="965845"/>
          </a:xfrm>
        </p:spPr>
        <p:txBody>
          <a:bodyPr>
            <a:noAutofit/>
          </a:bodyPr>
          <a:lstStyle/>
          <a:p>
            <a:r>
              <a:rPr lang="pt-BR" sz="2800" b="1" dirty="0" smtClean="0"/>
              <a:t>Acompanhamento de Tentativas e Óbitos por suicídio</a:t>
            </a:r>
            <a:endParaRPr lang="pt-BR" sz="2800" b="1" dirty="0"/>
          </a:p>
        </p:txBody>
      </p:sp>
      <p:graphicFrame>
        <p:nvGraphicFramePr>
          <p:cNvPr id="5" name="Gráfico 4"/>
          <p:cNvGraphicFramePr/>
          <p:nvPr>
            <p:extLst/>
          </p:nvPr>
        </p:nvGraphicFramePr>
        <p:xfrm>
          <a:off x="393257" y="1171823"/>
          <a:ext cx="4191532" cy="1961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/>
          <p:cNvGraphicFramePr/>
          <p:nvPr>
            <p:extLst/>
          </p:nvPr>
        </p:nvGraphicFramePr>
        <p:xfrm>
          <a:off x="4271461" y="1337131"/>
          <a:ext cx="4201125" cy="3170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7715915" y="4335406"/>
            <a:ext cx="1270356" cy="166255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92500" lnSpcReduction="20000"/>
          </a:bodyPr>
          <a:lstStyle/>
          <a:p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Fonte:  </a:t>
            </a:r>
            <a:r>
              <a:rPr lang="pt-BR" sz="700" b="1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SIASI – </a:t>
            </a:r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SESAI/MS-2021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042670" y="3190808"/>
            <a:ext cx="1270356" cy="166255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92500" lnSpcReduction="20000"/>
          </a:bodyPr>
          <a:lstStyle/>
          <a:p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Fonte:  </a:t>
            </a:r>
            <a:r>
              <a:rPr lang="pt-BR" sz="700" b="1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SIASI – </a:t>
            </a:r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SESAI/MS-2021</a:t>
            </a:r>
          </a:p>
        </p:txBody>
      </p:sp>
    </p:spTree>
    <p:extLst>
      <p:ext uri="{BB962C8B-B14F-4D97-AF65-F5344CB8AC3E}">
        <p14:creationId xmlns:p14="http://schemas.microsoft.com/office/powerpoint/2010/main" val="413035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 smtClean="0"/>
              <a:t>SAÚDE BUCAL </a:t>
            </a:r>
            <a:endParaRPr lang="pt-BR" sz="2800" b="1" dirty="0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805696"/>
          <a:ext cx="6723717" cy="3788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6586238" y="805696"/>
            <a:ext cx="22332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900" dirty="0" smtClean="0"/>
              <a:t>Segundo a </a:t>
            </a:r>
            <a:r>
              <a:rPr lang="pt-BR" sz="900" dirty="0"/>
              <a:t>Nota </a:t>
            </a:r>
            <a:r>
              <a:rPr lang="pt-BR" sz="900" dirty="0" smtClean="0"/>
              <a:t>técnica nº </a:t>
            </a:r>
            <a:r>
              <a:rPr lang="pt-BR" sz="900" dirty="0"/>
              <a:t>9/2020-CGSB/DESF/SAPS/MS, que versa o assunto sobre a COVID-19 e atendimento odontológico no SUS, o MS recomendou  a suspensão dos atendimentos  odontológicos eletivos, mantendo-se, assim, apenas os atendimentos de urgência e emergência, seguindo todas as orientações e cuidados básicos para diminuir o contágio do </a:t>
            </a:r>
            <a:r>
              <a:rPr lang="pt-BR" sz="900" dirty="0" smtClean="0"/>
              <a:t>COVID-19. </a:t>
            </a:r>
            <a:endParaRPr lang="pt-BR" sz="9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5117657" y="4706282"/>
            <a:ext cx="1270356" cy="166255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92500" lnSpcReduction="20000"/>
          </a:bodyPr>
          <a:lstStyle/>
          <a:p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Fonte:  </a:t>
            </a:r>
            <a:r>
              <a:rPr lang="pt-BR" sz="700" b="1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SIASI – </a:t>
            </a:r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SESAI/MS-2021</a:t>
            </a:r>
          </a:p>
        </p:txBody>
      </p:sp>
    </p:spTree>
    <p:extLst>
      <p:ext uri="{BB962C8B-B14F-4D97-AF65-F5344CB8AC3E}">
        <p14:creationId xmlns:p14="http://schemas.microsoft.com/office/powerpoint/2010/main" val="331059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6037"/>
            <a:ext cx="7542201" cy="868281"/>
          </a:xfrm>
        </p:spPr>
        <p:txBody>
          <a:bodyPr>
            <a:noAutofit/>
          </a:bodyPr>
          <a:lstStyle/>
          <a:p>
            <a:r>
              <a:rPr lang="pt-BR" sz="2400" b="1" dirty="0" smtClean="0"/>
              <a:t>EDUCAÇÃO PERMANENTE 2020</a:t>
            </a:r>
            <a:br>
              <a:rPr lang="pt-BR" sz="2400" b="1" dirty="0" smtClean="0"/>
            </a:br>
            <a:endParaRPr lang="pt-BR" sz="2000" b="1" dirty="0"/>
          </a:p>
        </p:txBody>
      </p:sp>
      <p:graphicFrame>
        <p:nvGraphicFramePr>
          <p:cNvPr id="6" name="Espaço Reservado para Conteúdo 5"/>
          <p:cNvGraphicFramePr>
            <a:graphicFrameLocks noGrp="1"/>
          </p:cNvGraphicFramePr>
          <p:nvPr>
            <p:ph idx="1"/>
            <p:extLst/>
          </p:nvPr>
        </p:nvGraphicFramePr>
        <p:xfrm>
          <a:off x="322533" y="799560"/>
          <a:ext cx="8312046" cy="3933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7364223" y="4567125"/>
            <a:ext cx="1270356" cy="166255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92500" lnSpcReduction="20000"/>
          </a:bodyPr>
          <a:lstStyle/>
          <a:p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Fonte:  </a:t>
            </a:r>
            <a:r>
              <a:rPr lang="pt-BR" sz="700" b="1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SIASI – </a:t>
            </a:r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SESAI/MS-2021</a:t>
            </a:r>
          </a:p>
        </p:txBody>
      </p:sp>
      <p:sp>
        <p:nvSpPr>
          <p:cNvPr id="5" name="Retângulo 4"/>
          <p:cNvSpPr/>
          <p:nvPr/>
        </p:nvSpPr>
        <p:spPr>
          <a:xfrm>
            <a:off x="2864694" y="1973625"/>
            <a:ext cx="7609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900" dirty="0" smtClean="0"/>
              <a:t>55</a:t>
            </a:r>
            <a:r>
              <a:rPr lang="pt-BR" sz="900" dirty="0"/>
              <a:t>%</a:t>
            </a:r>
          </a:p>
          <a:p>
            <a:pPr algn="ctr"/>
            <a:r>
              <a:rPr lang="pt-BR" sz="900" dirty="0" smtClean="0"/>
              <a:t>Programado</a:t>
            </a:r>
            <a:endParaRPr lang="pt-BR" sz="900" dirty="0"/>
          </a:p>
        </p:txBody>
      </p:sp>
    </p:spTree>
    <p:extLst>
      <p:ext uri="{BB962C8B-B14F-4D97-AF65-F5344CB8AC3E}">
        <p14:creationId xmlns:p14="http://schemas.microsoft.com/office/powerpoint/2010/main" val="116785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240159" y="153491"/>
            <a:ext cx="5780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IMUNIZAÇÃO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274549" y="794036"/>
            <a:ext cx="82232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b="1" dirty="0" smtClean="0"/>
              <a:t>Número de pessoas com esquema vacinal completo, DSEI Tocantins - 2020</a:t>
            </a:r>
            <a:endParaRPr lang="pt-BR" sz="1600" b="1" dirty="0"/>
          </a:p>
        </p:txBody>
      </p:sp>
      <p:sp>
        <p:nvSpPr>
          <p:cNvPr id="5" name="CaixaDeTexto 4"/>
          <p:cNvSpPr txBox="1"/>
          <p:nvPr/>
        </p:nvSpPr>
        <p:spPr>
          <a:xfrm>
            <a:off x="508426" y="2499707"/>
            <a:ext cx="45272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800" dirty="0"/>
              <a:t>*</a:t>
            </a:r>
            <a:r>
              <a:rPr lang="pt-BR" sz="600" dirty="0"/>
              <a:t>Dados </a:t>
            </a:r>
            <a:r>
              <a:rPr lang="pt-BR" sz="600" dirty="0" smtClean="0"/>
              <a:t>referente ao 3º Trimestre de 2020</a:t>
            </a:r>
            <a:endParaRPr lang="pt-BR" sz="600" dirty="0"/>
          </a:p>
          <a:p>
            <a:r>
              <a:rPr lang="pt-BR" sz="600" dirty="0" smtClean="0"/>
              <a:t>Fonte: Planilhas padronizadas DIASI.     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1463964" y="2807484"/>
            <a:ext cx="5556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População Indígena Vacinados contra a Covid-19</a:t>
            </a:r>
            <a:endParaRPr lang="pt-BR" dirty="0"/>
          </a:p>
        </p:txBody>
      </p:sp>
      <p:graphicFrame>
        <p:nvGraphicFramePr>
          <p:cNvPr id="10" name="Tabe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518580"/>
              </p:ext>
            </p:extLst>
          </p:nvPr>
        </p:nvGraphicFramePr>
        <p:xfrm>
          <a:off x="514957" y="1144404"/>
          <a:ext cx="7659974" cy="1381125"/>
        </p:xfrm>
        <a:graphic>
          <a:graphicData uri="http://schemas.openxmlformats.org/drawingml/2006/table">
            <a:tbl>
              <a:tblPr/>
              <a:tblGrid>
                <a:gridCol w="1508079"/>
                <a:gridCol w="746449"/>
                <a:gridCol w="746449"/>
                <a:gridCol w="746449"/>
                <a:gridCol w="746449"/>
                <a:gridCol w="746449"/>
                <a:gridCol w="746449"/>
                <a:gridCol w="855702"/>
                <a:gridCol w="817499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Faixas Etárias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&lt; 1 ano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1-4 anos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&lt; 5 Anos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5-6 anos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7-59 anos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&gt;=60 anos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MIF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6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TOCANTINS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1.649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1.986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9.354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14.774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4.013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Nº de pessoas com esquema completo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1.477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1.760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7.776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12.626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3.549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PERCENTUAL (%)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84,0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89,6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88,6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90,9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83,1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93,3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85,5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88,4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26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000000"/>
                      </a:fgClr>
                      <a:bgClr>
                        <a:srgbClr val="C0C0C0"/>
                      </a:bgClr>
                    </a:pattFill>
                  </a:tcPr>
                </a:tc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014528"/>
              </p:ext>
            </p:extLst>
          </p:nvPr>
        </p:nvGraphicFramePr>
        <p:xfrm>
          <a:off x="736444" y="3287559"/>
          <a:ext cx="7465102" cy="803887"/>
        </p:xfrm>
        <a:graphic>
          <a:graphicData uri="http://schemas.openxmlformats.org/drawingml/2006/table">
            <a:tbl>
              <a:tblPr firstRow="1" bandRow="1"/>
              <a:tblGrid>
                <a:gridCol w="1461542"/>
                <a:gridCol w="1641423"/>
                <a:gridCol w="1285039"/>
                <a:gridCol w="1817925"/>
                <a:gridCol w="1259173"/>
              </a:tblGrid>
              <a:tr h="51404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População Alvo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Vacinados com D1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Percentual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Vacinados com D2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Percentual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89845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3.472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1.118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32%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2" name="CaixaDeTexto 11"/>
          <p:cNvSpPr txBox="1"/>
          <p:nvPr/>
        </p:nvSpPr>
        <p:spPr>
          <a:xfrm>
            <a:off x="1000356" y="4097658"/>
            <a:ext cx="202702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" b="1" dirty="0" smtClean="0"/>
              <a:t>Atualizado em: 26/02/2021</a:t>
            </a:r>
            <a:endParaRPr lang="pt-BR" sz="6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7633747" y="4682905"/>
            <a:ext cx="1326619" cy="174876"/>
          </a:xfrm>
          <a:prstGeom prst="rect">
            <a:avLst/>
          </a:prstGeom>
        </p:spPr>
        <p:txBody>
          <a:bodyPr vert="horz" wrap="none" lIns="91440" tIns="45720" rIns="91440" bIns="45720" rtlCol="0">
            <a:normAutofit fontScale="92500" lnSpcReduction="10000"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Fonte:  </a:t>
            </a:r>
            <a:r>
              <a:rPr lang="pt-BR" sz="700" b="1" dirty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SIASI – </a:t>
            </a:r>
            <a:r>
              <a:rPr lang="pt-BR" sz="700" b="1" dirty="0" smtClean="0">
                <a:solidFill>
                  <a:prstClr val="black"/>
                </a:solidFill>
                <a:ea typeface="Open Sans" pitchFamily="34" charset="0"/>
                <a:cs typeface="Open Sans" pitchFamily="34" charset="0"/>
              </a:rPr>
              <a:t>SESAI/MS-2021</a:t>
            </a:r>
          </a:p>
        </p:txBody>
      </p:sp>
      <p:sp>
        <p:nvSpPr>
          <p:cNvPr id="6" name="Retângulo 5"/>
          <p:cNvSpPr/>
          <p:nvPr/>
        </p:nvSpPr>
        <p:spPr>
          <a:xfrm>
            <a:off x="6303160" y="4174602"/>
            <a:ext cx="191911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800" dirty="0"/>
              <a:t>Fonte: Planilhas padronizadas </a:t>
            </a:r>
            <a:r>
              <a:rPr lang="pt-BR" sz="800" dirty="0" smtClean="0"/>
              <a:t>DIASI/2021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511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59039"/>
          </a:xfrm>
        </p:spPr>
        <p:txBody>
          <a:bodyPr>
            <a:noAutofit/>
          </a:bodyPr>
          <a:lstStyle/>
          <a:p>
            <a:pPr algn="l"/>
            <a:r>
              <a:rPr lang="pt-BR" sz="2800" b="1" dirty="0" smtClean="0"/>
              <a:t>COVID-19</a:t>
            </a:r>
            <a:endParaRPr lang="pt-BR" sz="2800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89063" y="1244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6" name="Retângulo 5"/>
          <p:cNvSpPr/>
          <p:nvPr/>
        </p:nvSpPr>
        <p:spPr>
          <a:xfrm>
            <a:off x="6498380" y="4420232"/>
            <a:ext cx="2188420" cy="233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BR" sz="8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Fonte: </a:t>
            </a:r>
            <a:r>
              <a:rPr lang="pt-BR" sz="8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Sistema COVID-19 , 2021/DSEI-TO</a:t>
            </a:r>
            <a:endParaRPr lang="pt-BR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Espaço Reservado para Conteúdo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44600"/>
            <a:ext cx="4025278" cy="2751593"/>
          </a:xfr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/>
          <a:srcRect l="710" t="10623" r="2119"/>
          <a:stretch/>
        </p:blipFill>
        <p:spPr>
          <a:xfrm>
            <a:off x="4539343" y="875211"/>
            <a:ext cx="4212771" cy="27486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997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Recorte de Tel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30" y="825498"/>
            <a:ext cx="7123420" cy="36757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Elipse 4"/>
          <p:cNvSpPr/>
          <p:nvPr/>
        </p:nvSpPr>
        <p:spPr>
          <a:xfrm>
            <a:off x="5795735" y="3642142"/>
            <a:ext cx="1455965" cy="859065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/>
              <a:t>Saúde do Homem </a:t>
            </a:r>
          </a:p>
        </p:txBody>
      </p:sp>
      <p:sp>
        <p:nvSpPr>
          <p:cNvPr id="6" name="Elipse 5"/>
          <p:cNvSpPr/>
          <p:nvPr/>
        </p:nvSpPr>
        <p:spPr>
          <a:xfrm>
            <a:off x="6718300" y="3136900"/>
            <a:ext cx="1225550" cy="8509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900" b="1" dirty="0"/>
              <a:t>Tuberculose e Hanseníase </a:t>
            </a:r>
          </a:p>
        </p:txBody>
      </p:sp>
      <p:sp>
        <p:nvSpPr>
          <p:cNvPr id="7" name="Elipse 6"/>
          <p:cNvSpPr/>
          <p:nvPr/>
        </p:nvSpPr>
        <p:spPr>
          <a:xfrm>
            <a:off x="2282890" y="825498"/>
            <a:ext cx="1555103" cy="79375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/>
              <a:t>Doenças  e Agravos não Transmissíveis – DANTS </a:t>
            </a:r>
          </a:p>
        </p:txBody>
      </p:sp>
      <p:sp>
        <p:nvSpPr>
          <p:cNvPr id="9" name="Retângulo 8"/>
          <p:cNvSpPr/>
          <p:nvPr/>
        </p:nvSpPr>
        <p:spPr>
          <a:xfrm>
            <a:off x="112486" y="97373"/>
            <a:ext cx="8703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latin typeface="+mj-lt"/>
                <a:ea typeface="Open Sans" pitchFamily="34" charset="0"/>
                <a:cs typeface="Open Sans" pitchFamily="34" charset="0"/>
              </a:rPr>
              <a:t>ATENÇÃO À SAÚDE</a:t>
            </a:r>
          </a:p>
        </p:txBody>
      </p:sp>
      <p:sp>
        <p:nvSpPr>
          <p:cNvPr id="8" name="Retângulo de cantos arredondados 7"/>
          <p:cNvSpPr/>
          <p:nvPr/>
        </p:nvSpPr>
        <p:spPr>
          <a:xfrm>
            <a:off x="7187312" y="4583001"/>
            <a:ext cx="1824763" cy="477199"/>
          </a:xfrm>
          <a:prstGeom prst="round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41"/>
              </a:spcBef>
            </a:pPr>
            <a:endParaRPr lang="pt-BR" sz="1200" b="1" spc="-1" dirty="0"/>
          </a:p>
        </p:txBody>
      </p:sp>
    </p:spTree>
    <p:extLst>
      <p:ext uri="{BB962C8B-B14F-4D97-AF65-F5344CB8AC3E}">
        <p14:creationId xmlns:p14="http://schemas.microsoft.com/office/powerpoint/2010/main" val="188001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/>
          </p:nvPr>
        </p:nvSpPr>
        <p:spPr>
          <a:xfrm>
            <a:off x="493007" y="774901"/>
            <a:ext cx="7644952" cy="4252393"/>
          </a:xfrm>
        </p:spPr>
        <p:txBody>
          <a:bodyPr anchor="t">
            <a:noAutofit/>
          </a:bodyPr>
          <a:lstStyle/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pt-BR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Responsável Técnico</a:t>
            </a:r>
            <a:r>
              <a:rPr lang="pt-BR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Enfermeiro. </a:t>
            </a:r>
          </a:p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pt-BR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Apoio Administrativo.</a:t>
            </a:r>
          </a:p>
          <a:p>
            <a:pPr marL="342900" indent="-342900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pt-BR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Composição da Equipe Multidisciplinar de Saúde Indígena</a:t>
            </a:r>
            <a:r>
              <a:rPr lang="pt-BR" sz="18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358775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Enfermeiro; </a:t>
            </a:r>
          </a:p>
          <a:p>
            <a:pPr marL="358775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Técnico de Enfermagem;</a:t>
            </a:r>
          </a:p>
          <a:p>
            <a:pPr marL="358775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Médico; </a:t>
            </a:r>
          </a:p>
          <a:p>
            <a:pPr marL="358775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Odontólogo; </a:t>
            </a:r>
          </a:p>
          <a:p>
            <a:pPr marL="358775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Auxiliar de  Saúde Bucal; </a:t>
            </a:r>
          </a:p>
          <a:p>
            <a:pPr marL="358775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Agente Indígena de Saúde;</a:t>
            </a:r>
          </a:p>
          <a:p>
            <a:pPr marL="358775" algn="l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Agente Indígena de Saneamento</a:t>
            </a:r>
            <a:r>
              <a:rPr lang="pt-BR" sz="1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4" name="Título 3"/>
          <p:cNvSpPr txBox="1">
            <a:spLocks noGrp="1"/>
          </p:cNvSpPr>
          <p:nvPr>
            <p:ph type="title"/>
          </p:nvPr>
        </p:nvSpPr>
        <p:spPr>
          <a:xfrm>
            <a:off x="1114841" y="116206"/>
            <a:ext cx="5623519" cy="658695"/>
          </a:xfrm>
          <a:prstGeom prst="rect">
            <a:avLst/>
          </a:prstGeom>
        </p:spPr>
        <p:txBody>
          <a:bodyPr vert="horz" wrap="none" lIns="91440" tIns="45720" rIns="91440" bIns="4572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pt-BR" sz="2800" b="1" dirty="0">
                <a:latin typeface="Calibri" pitchFamily="34" charset="0"/>
                <a:ea typeface="Open Sans" pitchFamily="34" charset="0"/>
                <a:cs typeface="Open Sans" pitchFamily="34" charset="0"/>
              </a:rPr>
              <a:t>Organização no Polo Base Indígena  </a:t>
            </a:r>
          </a:p>
        </p:txBody>
      </p:sp>
    </p:spTree>
    <p:extLst>
      <p:ext uri="{BB962C8B-B14F-4D97-AF65-F5344CB8AC3E}">
        <p14:creationId xmlns:p14="http://schemas.microsoft.com/office/powerpoint/2010/main" val="358255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CustomShape 2"/>
          <p:cNvSpPr/>
          <p:nvPr/>
        </p:nvSpPr>
        <p:spPr>
          <a:xfrm>
            <a:off x="4559715" y="3075840"/>
            <a:ext cx="3744000" cy="122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" name="Imagem 2">
            <a:extLst>
              <a:ext uri="{FF2B5EF4-FFF2-40B4-BE49-F238E27FC236}">
                <a16:creationId xmlns="" xmlns:a16="http://schemas.microsoft.com/office/drawing/2014/main" id="{0C6C24FF-1248-4D8B-9186-34592DD6C5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300" y="835040"/>
            <a:ext cx="3798276" cy="2133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Imagem 4">
            <a:extLst>
              <a:ext uri="{FF2B5EF4-FFF2-40B4-BE49-F238E27FC236}">
                <a16:creationId xmlns="" xmlns:a16="http://schemas.microsoft.com/office/drawing/2014/main" id="{F64E56FF-7319-4539-A2E5-6F4518CDB7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715" y="743407"/>
            <a:ext cx="2306880" cy="36357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Imagem 6">
            <a:extLst>
              <a:ext uri="{FF2B5EF4-FFF2-40B4-BE49-F238E27FC236}">
                <a16:creationId xmlns="" xmlns:a16="http://schemas.microsoft.com/office/drawing/2014/main" id="{CFBD0F7A-C619-4F0E-A783-F2E3DD29E7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33" y="2702898"/>
            <a:ext cx="3018221" cy="22636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CaixaDeTexto 1"/>
          <p:cNvSpPr txBox="1"/>
          <p:nvPr/>
        </p:nvSpPr>
        <p:spPr>
          <a:xfrm>
            <a:off x="1189360" y="204620"/>
            <a:ext cx="3932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latin typeface="Calibri" panose="020F0502020204030204" pitchFamily="34" charset="0"/>
                <a:cs typeface="Calibri" panose="020F0502020204030204" pitchFamily="34" charset="0"/>
              </a:rPr>
              <a:t>AÇÕES ATENÇÃO BÁSICA 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3993193" y="2968640"/>
            <a:ext cx="1378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Visita do AIS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7192725" y="4458896"/>
            <a:ext cx="132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Imunização 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500229" y="2333566"/>
            <a:ext cx="1795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Visita Domiciliar 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2EB5BA95-5F65-4E23-BF41-1FEDF7C0D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54380" y="204620"/>
            <a:ext cx="584825" cy="24757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27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0308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CustomShape 2"/>
          <p:cNvSpPr/>
          <p:nvPr/>
        </p:nvSpPr>
        <p:spPr>
          <a:xfrm>
            <a:off x="4559715" y="3075840"/>
            <a:ext cx="3744000" cy="122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38" y="123496"/>
            <a:ext cx="3985198" cy="46170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331" y="409574"/>
            <a:ext cx="4750844" cy="45815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CaixaDeTexto 2"/>
          <p:cNvSpPr txBox="1"/>
          <p:nvPr/>
        </p:nvSpPr>
        <p:spPr>
          <a:xfrm>
            <a:off x="991287" y="4731364"/>
            <a:ext cx="2573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Visitar Domiciliar 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6030012" y="114300"/>
            <a:ext cx="2573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Atendimento Médico 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="" xmlns:a16="http://schemas.microsoft.com/office/drawing/2014/main" id="{718D5DCA-BBD8-4958-BB60-2CCC4A3B3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83566" y="105105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28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028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CustomShape 2"/>
          <p:cNvSpPr/>
          <p:nvPr/>
        </p:nvSpPr>
        <p:spPr>
          <a:xfrm>
            <a:off x="4559715" y="3075840"/>
            <a:ext cx="3744000" cy="122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6" y="342899"/>
            <a:ext cx="3913602" cy="43148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73" y="527565"/>
            <a:ext cx="4531497" cy="43575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CaixaDeTexto 5"/>
          <p:cNvSpPr txBox="1"/>
          <p:nvPr/>
        </p:nvSpPr>
        <p:spPr>
          <a:xfrm>
            <a:off x="411979" y="158233"/>
            <a:ext cx="2573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Deslocamento da EMSI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730131" y="4700459"/>
            <a:ext cx="2573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Imunização 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="" xmlns:a16="http://schemas.microsoft.com/office/drawing/2014/main" id="{CD5957CF-4C0C-429E-9EE0-0ADA964FB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0" strike="noStrike" spc="-1" smtClean="0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29</a:t>
            </a:fld>
            <a:endParaRPr lang="pt-BR" sz="1200" b="0" strike="noStrike" spc="-1">
              <a:latin typeface="Times New Roman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="" xmlns:a16="http://schemas.microsoft.com/office/drawing/2014/main" id="{0C934C99-83A8-4445-A7D2-CC13119352FD}"/>
              </a:ext>
            </a:extLst>
          </p:cNvPr>
          <p:cNvSpPr txBox="1"/>
          <p:nvPr/>
        </p:nvSpPr>
        <p:spPr>
          <a:xfrm>
            <a:off x="8618483" y="32109"/>
            <a:ext cx="447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latin typeface="Calibri" panose="020F0502020204030204" pitchFamily="34" charset="0"/>
                <a:cs typeface="Calibri" panose="020F0502020204030204" pitchFamily="34" charset="0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235367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Shape 2"/>
          <p:cNvSpPr txBox="1"/>
          <p:nvPr/>
        </p:nvSpPr>
        <p:spPr>
          <a:xfrm>
            <a:off x="566208" y="3914775"/>
            <a:ext cx="8011584" cy="1089833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0" algn="r">
              <a:lnSpc>
                <a:spcPct val="170000"/>
              </a:lnSpc>
              <a:spcBef>
                <a:spcPts val="641"/>
              </a:spcBef>
              <a:buClr>
                <a:srgbClr val="000000"/>
              </a:buClr>
            </a:pPr>
            <a:r>
              <a:rPr lang="pt-BR" sz="2000" b="1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“Lei Arouca”</a:t>
            </a:r>
            <a:endParaRPr lang="pt-BR" sz="2000" b="0" strike="noStrike" spc="-1" dirty="0">
              <a:solidFill>
                <a:schemeClr val="bg1">
                  <a:lumMod val="85000"/>
                </a:schemeClr>
              </a:solidFill>
              <a:latin typeface="Calibri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194988DA-CAC9-4CF0-91C0-ACC9E2BA6FA3}"/>
              </a:ext>
            </a:extLst>
          </p:cNvPr>
          <p:cNvSpPr txBox="1"/>
          <p:nvPr/>
        </p:nvSpPr>
        <p:spPr>
          <a:xfrm>
            <a:off x="309354" y="586804"/>
            <a:ext cx="8463171" cy="34163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719138" algn="just">
              <a:lnSpc>
                <a:spcPct val="150000"/>
              </a:lnSpc>
            </a:pPr>
            <a:r>
              <a:rPr lang="pt-BR" i="1" dirty="0" smtClean="0">
                <a:latin typeface="Calibri" pitchFamily="34" charset="0"/>
                <a:cs typeface="Calibri" pitchFamily="34" charset="0"/>
              </a:rPr>
              <a:t>§ </a:t>
            </a:r>
            <a:r>
              <a:rPr lang="pt-BR" i="1" dirty="0">
                <a:latin typeface="Calibri" pitchFamily="34" charset="0"/>
                <a:cs typeface="Calibri" pitchFamily="34" charset="0"/>
              </a:rPr>
              <a:t>2o </a:t>
            </a:r>
            <a:r>
              <a:rPr lang="pt-BR" b="1" i="1" dirty="0">
                <a:latin typeface="Calibri" pitchFamily="34" charset="0"/>
                <a:cs typeface="Calibri" pitchFamily="34" charset="0"/>
              </a:rPr>
              <a:t>O SUS servirá de retaguarda e referência ao Subsistema de Atenção à Saúde Indígena,</a:t>
            </a:r>
            <a:r>
              <a:rPr lang="pt-BR" i="1" dirty="0">
                <a:latin typeface="Calibri" pitchFamily="34" charset="0"/>
                <a:cs typeface="Calibri" pitchFamily="34" charset="0"/>
              </a:rPr>
              <a:t> devendo, para isso, ocorrer adaptações na estrutura e organização do SUS nas regiões onde residem as populações indígenas, para propiciar essa integração e o atendimento necessário em todos os níveis, sem discriminações</a:t>
            </a:r>
            <a:r>
              <a:rPr lang="pt-BR" i="1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indent="719138" algn="just">
              <a:lnSpc>
                <a:spcPct val="150000"/>
              </a:lnSpc>
            </a:pPr>
            <a:endParaRPr lang="pt-BR" dirty="0" smtClean="0">
              <a:latin typeface="Calibri" pitchFamily="34" charset="0"/>
              <a:cs typeface="Calibri" pitchFamily="34" charset="0"/>
            </a:endParaRPr>
          </a:p>
          <a:p>
            <a:pPr indent="719138">
              <a:lnSpc>
                <a:spcPct val="150000"/>
              </a:lnSpc>
            </a:pPr>
            <a:r>
              <a:rPr lang="pt-BR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pt-BR" i="1" dirty="0">
                <a:latin typeface="Calibri" pitchFamily="34" charset="0"/>
                <a:cs typeface="Calibri" pitchFamily="34" charset="0"/>
              </a:rPr>
              <a:t>§ </a:t>
            </a:r>
            <a:r>
              <a:rPr lang="pt-BR" i="1" dirty="0" smtClean="0">
                <a:latin typeface="Calibri" pitchFamily="34" charset="0"/>
                <a:cs typeface="Calibri" pitchFamily="34" charset="0"/>
              </a:rPr>
              <a:t>3o </a:t>
            </a:r>
            <a:r>
              <a:rPr lang="pt-BR" b="1" i="1" dirty="0">
                <a:latin typeface="Calibri" pitchFamily="34" charset="0"/>
                <a:cs typeface="Calibri" pitchFamily="34" charset="0"/>
              </a:rPr>
              <a:t>As populações indígenas devem ter acesso garantido ao SUS, em âmbito local, regional e de centros especializados, de acordo com suas necessidades, compreendendo a atenção primária, secundária e terciária à </a:t>
            </a:r>
            <a:r>
              <a:rPr lang="pt-BR" b="1" i="1" dirty="0" smtClean="0">
                <a:latin typeface="Calibri" pitchFamily="34" charset="0"/>
                <a:cs typeface="Calibri" pitchFamily="34" charset="0"/>
              </a:rPr>
              <a:t>saúde.</a:t>
            </a:r>
            <a:endParaRPr lang="pt-BR" i="1" spc="-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48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CustomShape 2"/>
          <p:cNvSpPr/>
          <p:nvPr/>
        </p:nvSpPr>
        <p:spPr>
          <a:xfrm>
            <a:off x="4559715" y="3075840"/>
            <a:ext cx="3744000" cy="122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317" y="581891"/>
            <a:ext cx="4175044" cy="456160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72" y="369332"/>
            <a:ext cx="4086545" cy="412193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CaixaDeTexto 5"/>
          <p:cNvSpPr txBox="1"/>
          <p:nvPr/>
        </p:nvSpPr>
        <p:spPr>
          <a:xfrm>
            <a:off x="902242" y="4638335"/>
            <a:ext cx="2832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Atendimento Odontológico 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5020622" y="184666"/>
            <a:ext cx="3381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Atendimento Médico – Pré-Natal 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="" xmlns:a16="http://schemas.microsoft.com/office/drawing/2014/main" id="{27C8E297-5E6D-46C6-9C19-6DCD3E0A5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03715" y="99309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30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8742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3ab4ad1f-0f68-473b-9348-827a570af8f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185" y="503513"/>
            <a:ext cx="5063985" cy="39133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637346" y="4542419"/>
            <a:ext cx="3999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Educação em Saúde – Roda de Conversa</a:t>
            </a:r>
          </a:p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“Bem vive”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5805686" y="134182"/>
            <a:ext cx="2312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Atendimento Médico  </a:t>
            </a:r>
          </a:p>
        </p:txBody>
      </p:sp>
      <p:pic>
        <p:nvPicPr>
          <p:cNvPr id="6" name="Picture 2" descr="C:\Users\DSEI-TO\Desktop\fotos equipe\IMG-20190611-WA00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139" y="503513"/>
            <a:ext cx="3774829" cy="45041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Espaço Reservado para Número de Slide 2">
            <a:extLst>
              <a:ext uri="{FF2B5EF4-FFF2-40B4-BE49-F238E27FC236}">
                <a16:creationId xmlns="" xmlns:a16="http://schemas.microsoft.com/office/drawing/2014/main" id="{953FAB18-4B6B-4F31-A04D-11CEB4F0E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88143" y="-2740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31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2917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SEI-TO\Desktop\fotos equipe\IMG-20190611-WA00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460" y="369331"/>
            <a:ext cx="4312638" cy="46679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CaixaDeTexto 3"/>
          <p:cNvSpPr txBox="1"/>
          <p:nvPr/>
        </p:nvSpPr>
        <p:spPr>
          <a:xfrm>
            <a:off x="339917" y="0"/>
            <a:ext cx="3381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Atendimento Médico – Pré-Natal </a:t>
            </a:r>
          </a:p>
        </p:txBody>
      </p:sp>
      <p:pic>
        <p:nvPicPr>
          <p:cNvPr id="5" name="Imagem 6" descr="Y:\DIASI\2019\RELATORIO CONSOLIDADOS - DIASI\RELATORIO FOTOGRAFICO\Saúde Bucal\IMG-20190516-WA01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3" b="6886"/>
          <a:stretch>
            <a:fillRect/>
          </a:stretch>
        </p:blipFill>
        <p:spPr bwMode="auto">
          <a:xfrm>
            <a:off x="4603903" y="369331"/>
            <a:ext cx="4341870" cy="464457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Retângulo 5"/>
          <p:cNvSpPr/>
          <p:nvPr/>
        </p:nvSpPr>
        <p:spPr>
          <a:xfrm>
            <a:off x="5157849" y="-62401"/>
            <a:ext cx="2885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Atendimento  Odontológico 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="" xmlns:a16="http://schemas.microsoft.com/office/drawing/2014/main" id="{044939D4-9AF1-4B85-B590-B4EB69656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60948" y="64287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32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7467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WhatsApp Image 2020-09-24 at 15.40.2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1253" y="736727"/>
            <a:ext cx="3319731" cy="24897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Imagem 5" descr="WhatsApp Image 2020-09-24 at 13.34.44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4745" y="1438342"/>
            <a:ext cx="2492837" cy="27203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5" descr="Z:\DIASI\2018\CONTROLE OPERACIONAL\Saúde Bucal\FotosSaúde Bucal\IMG-20180822-WA0118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54" y="270992"/>
            <a:ext cx="3336409" cy="29555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4552382" y="204621"/>
            <a:ext cx="3642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latin typeface="Calibri" panose="020F0502020204030204" pitchFamily="34" charset="0"/>
                <a:cs typeface="Calibri" panose="020F0502020204030204" pitchFamily="34" charset="0"/>
              </a:rPr>
              <a:t>Educação em Saúde 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="" xmlns:a16="http://schemas.microsoft.com/office/drawing/2014/main" id="{A140A482-26E7-4E2C-90D4-C1A1191FE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40110" y="134070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33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6297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SEI-TO\Desktop\2019 VIGILÂNCIA ALIMENTAR E NUTRICIONAL\Fotos\Karajá\IMG-20181128-WA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54" y="480085"/>
            <a:ext cx="9041691" cy="48109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CaixaDeTexto 3"/>
          <p:cNvSpPr txBox="1"/>
          <p:nvPr/>
        </p:nvSpPr>
        <p:spPr>
          <a:xfrm>
            <a:off x="447174" y="0"/>
            <a:ext cx="2559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Suplementação de Ferro </a:t>
            </a:r>
          </a:p>
        </p:txBody>
      </p:sp>
      <p:sp>
        <p:nvSpPr>
          <p:cNvPr id="2" name="Espaço Reservado para Número de Slide 1">
            <a:extLst>
              <a:ext uri="{FF2B5EF4-FFF2-40B4-BE49-F238E27FC236}">
                <a16:creationId xmlns="" xmlns:a16="http://schemas.microsoft.com/office/drawing/2014/main" id="{B36B959E-1245-43FD-9187-6595ACEAB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02640" y="206241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34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9377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21" y="282897"/>
            <a:ext cx="4367379" cy="40844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56" y="1330036"/>
            <a:ext cx="4495267" cy="37535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tângulo 3"/>
          <p:cNvSpPr/>
          <p:nvPr/>
        </p:nvSpPr>
        <p:spPr>
          <a:xfrm>
            <a:off x="5228187" y="282897"/>
            <a:ext cx="3311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>
                <a:latin typeface="Calibri" panose="020F0502020204030204" pitchFamily="34" charset="0"/>
                <a:cs typeface="Calibri" panose="020F0502020204030204" pitchFamily="34" charset="0"/>
              </a:rPr>
              <a:t>Tracoma – Vigilância </a:t>
            </a: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="" xmlns:a16="http://schemas.microsoft.com/office/drawing/2014/main" id="{43A280E2-5E15-463A-A21F-AA1F94C2D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18498" y="59948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35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837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63" y="674352"/>
            <a:ext cx="4618359" cy="36472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127" y="-166255"/>
            <a:ext cx="3953217" cy="50028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Retângulo 3"/>
          <p:cNvSpPr/>
          <p:nvPr/>
        </p:nvSpPr>
        <p:spPr>
          <a:xfrm>
            <a:off x="1091007" y="4439260"/>
            <a:ext cx="3311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>
                <a:latin typeface="Calibri" panose="020F0502020204030204" pitchFamily="34" charset="0"/>
                <a:cs typeface="Calibri" panose="020F0502020204030204" pitchFamily="34" charset="0"/>
              </a:rPr>
              <a:t>Tracoma – Vigilância </a:t>
            </a: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="" xmlns:a16="http://schemas.microsoft.com/office/drawing/2014/main" id="{ADB207F8-CE9E-4C0C-9068-6B0A525FB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34474" y="33088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36</a:t>
            </a:fld>
            <a:endParaRPr lang="pt-BR" sz="1200" b="1" strike="noStrike" spc="-1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5727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Y:\DSEI- GABINETE\Fotos Saude Bucal\IMG-20180815-WA0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392" y="412736"/>
            <a:ext cx="3475950" cy="4635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Y:\DSEI- GABINETE\fotos imunização\Campanha de Vacinação Indígena 2018 DSEI TO-2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927948">
            <a:off x="3774699" y="2004150"/>
            <a:ext cx="2462213" cy="24437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Y:\DIASI\2019\RELATORIO CONSOLIDADOS - DIASI\RELATORIO FOTOGRAFICO\FOTOS ABERTURA MVPI 2019\2019\IMG-20190610-WA02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822249">
            <a:off x="6195204" y="2710155"/>
            <a:ext cx="2694972" cy="1906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480" y="-99087"/>
            <a:ext cx="2790613" cy="2092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Retângulo 5"/>
          <p:cNvSpPr/>
          <p:nvPr/>
        </p:nvSpPr>
        <p:spPr>
          <a:xfrm rot="3492667">
            <a:off x="5847625" y="2327753"/>
            <a:ext cx="131449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Imunização </a:t>
            </a:r>
          </a:p>
        </p:txBody>
      </p:sp>
      <p:sp>
        <p:nvSpPr>
          <p:cNvPr id="7" name="Retângulo 6"/>
          <p:cNvSpPr/>
          <p:nvPr/>
        </p:nvSpPr>
        <p:spPr>
          <a:xfrm>
            <a:off x="789301" y="437568"/>
            <a:ext cx="2885149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pt-BR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Atendimento  Odontológico </a:t>
            </a:r>
          </a:p>
        </p:txBody>
      </p:sp>
      <p:sp>
        <p:nvSpPr>
          <p:cNvPr id="8" name="Espaço Reservado para Número de Slide 7">
            <a:extLst>
              <a:ext uri="{FF2B5EF4-FFF2-40B4-BE49-F238E27FC236}">
                <a16:creationId xmlns="" xmlns:a16="http://schemas.microsoft.com/office/drawing/2014/main" id="{64BC8C5E-37C3-41E8-B361-E010A97B6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53436" y="138892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37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328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5" descr="Descrição: C:\Users\DSEI-TO\Desktop\Fotos Formoso\IMG_6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949" y="155773"/>
            <a:ext cx="4144951" cy="49877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1"/>
          <p:cNvSpPr>
            <a:spLocks noChangeArrowheads="1"/>
          </p:cNvSpPr>
          <p:nvPr/>
        </p:nvSpPr>
        <p:spPr bwMode="auto">
          <a:xfrm rot="16200000">
            <a:off x="-1435100" y="2422525"/>
            <a:ext cx="3775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1400" b="1" dirty="0">
                <a:solidFill>
                  <a:schemeClr val="bg1"/>
                </a:solidFill>
              </a:rPr>
              <a:t>Visita domiciliar –  Psicóloga  – Povo Javé </a:t>
            </a:r>
            <a:endParaRPr lang="pt-BR" altLang="pt-BR" sz="1400" dirty="0">
              <a:solidFill>
                <a:schemeClr val="bg1"/>
              </a:solidFill>
            </a:endParaRPr>
          </a:p>
        </p:txBody>
      </p:sp>
      <p:pic>
        <p:nvPicPr>
          <p:cNvPr id="4" name="Imagem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187" y="155773"/>
            <a:ext cx="4087813" cy="47918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2"/>
          <p:cNvSpPr txBox="1">
            <a:spLocks noChangeArrowheads="1"/>
          </p:cNvSpPr>
          <p:nvPr/>
        </p:nvSpPr>
        <p:spPr bwMode="auto">
          <a:xfrm>
            <a:off x="5146675" y="319087"/>
            <a:ext cx="3743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b="1" dirty="0">
                <a:solidFill>
                  <a:schemeClr val="bg1"/>
                </a:solidFill>
              </a:rPr>
              <a:t>Pesagem de criança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="" xmlns:a16="http://schemas.microsoft.com/office/drawing/2014/main" id="{2F63A284-460F-4082-859E-A3E4A592B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24226" y="45243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38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9328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SEI-TO\Desktop\fotos equipe\IMG-20190611-WA01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06" y="438336"/>
            <a:ext cx="4361222" cy="47240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/>
        </p:nvSpPr>
        <p:spPr>
          <a:xfrm>
            <a:off x="3230880" y="26511"/>
            <a:ext cx="2889250" cy="153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1200" b="1" dirty="0">
                <a:solidFill>
                  <a:schemeClr val="bg1"/>
                </a:solidFill>
              </a:rPr>
              <a:t>Atendimento Enfermagem </a:t>
            </a:r>
          </a:p>
        </p:txBody>
      </p:sp>
      <p:pic>
        <p:nvPicPr>
          <p:cNvPr id="4" name="Picture 2" descr="C:\Users\DSEI-TO\Desktop\fotos equipe\IMG-20190611-WA00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480" y="365760"/>
            <a:ext cx="4279265" cy="47015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spaço Reservado para Número de Slide 4">
            <a:extLst>
              <a:ext uri="{FF2B5EF4-FFF2-40B4-BE49-F238E27FC236}">
                <a16:creationId xmlns="" xmlns:a16="http://schemas.microsoft.com/office/drawing/2014/main" id="{9B64F4F1-3E76-4ACA-BE2C-1ACB58381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96920" y="-67620"/>
            <a:ext cx="584825" cy="496236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39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1976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100013" y="-55603"/>
            <a:ext cx="2135188" cy="68535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t-BR" sz="2400" b="0" strike="noStrike" spc="-1" dirty="0">
                <a:solidFill>
                  <a:srgbClr val="000000"/>
                </a:solidFill>
                <a:latin typeface="Calibri"/>
              </a:rPr>
              <a:t>..................</a:t>
            </a:r>
          </a:p>
        </p:txBody>
      </p:sp>
      <p:sp>
        <p:nvSpPr>
          <p:cNvPr id="170" name="TextShape 2"/>
          <p:cNvSpPr txBox="1"/>
          <p:nvPr/>
        </p:nvSpPr>
        <p:spPr>
          <a:xfrm>
            <a:off x="566208" y="3965024"/>
            <a:ext cx="8011584" cy="150630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0" algn="just">
              <a:lnSpc>
                <a:spcPct val="170000"/>
              </a:lnSpc>
              <a:spcBef>
                <a:spcPts val="641"/>
              </a:spcBef>
              <a:buClr>
                <a:srgbClr val="000000"/>
              </a:buClr>
            </a:pPr>
            <a:endParaRPr lang="pt-BR" sz="3200" b="0" strike="noStrike" spc="-1" dirty="0">
              <a:solidFill>
                <a:schemeClr val="bg1">
                  <a:lumMod val="85000"/>
                </a:schemeClr>
              </a:solidFill>
              <a:latin typeface="Calibri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xmlns="" id="{3FBAC3B2-D0C2-41A1-85A7-734F31AC39E3}"/>
              </a:ext>
            </a:extLst>
          </p:cNvPr>
          <p:cNvSpPr txBox="1"/>
          <p:nvPr/>
        </p:nvSpPr>
        <p:spPr>
          <a:xfrm>
            <a:off x="340254" y="873676"/>
            <a:ext cx="8463492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 </a:t>
            </a: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Decreto Nº 3.156, de 27 de agosto de 1999 : organização atenção à saúde das populações indígenas </a:t>
            </a: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pt-BR" sz="1800" b="1" i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Sistema Único de Saúde </a:t>
            </a: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Distritos Sanitários Especiais Indígenas</a:t>
            </a: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pt-BR" sz="1800" b="1" i="1" u="sng" strike="noStrike" spc="-1" dirty="0">
                <a:solidFill>
                  <a:srgbClr val="000000"/>
                </a:solidFill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atendimento básico no âmbito das terras indígenas</a:t>
            </a:r>
            <a:r>
              <a:rPr lang="pt-BR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3E9052AD-4E15-4492-ADE0-22B36501B945}"/>
              </a:ext>
            </a:extLst>
          </p:cNvPr>
          <p:cNvSpPr txBox="1"/>
          <p:nvPr/>
        </p:nvSpPr>
        <p:spPr>
          <a:xfrm>
            <a:off x="285750" y="2767428"/>
            <a:ext cx="8517996" cy="129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pt-BR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Portaria Nº 254, de  31 de Janeiro de 2002 </a:t>
            </a:r>
            <a:r>
              <a:rPr lang="pt-BR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pt-BR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Política Nacional de Atenção à Saúde dos Povos Indígenas </a:t>
            </a:r>
            <a:r>
              <a:rPr lang="pt-BR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 adoção de modelo diferenciado  </a:t>
            </a:r>
            <a:r>
              <a:rPr lang="pt-BR" sz="1800" b="0" i="0" u="none" strike="noStrike" baseline="0" dirty="0">
                <a:solidFill>
                  <a:srgbClr val="2925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proteção, promoção e recuperação da saúde</a:t>
            </a:r>
            <a:endParaRPr lang="pt-B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09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20" y="566017"/>
            <a:ext cx="2255403" cy="1757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147" y="566017"/>
            <a:ext cx="1642701" cy="1757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21" y="2458059"/>
            <a:ext cx="2700359" cy="21986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204" y="566017"/>
            <a:ext cx="1686255" cy="1757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103" y="566017"/>
            <a:ext cx="2672755" cy="1757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880" y="2458059"/>
            <a:ext cx="2394648" cy="21986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528" y="2458059"/>
            <a:ext cx="3368992" cy="21139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169818" y="88413"/>
            <a:ext cx="8229600" cy="407976"/>
          </a:xfrm>
        </p:spPr>
        <p:txBody>
          <a:bodyPr>
            <a:normAutofit fontScale="90000"/>
          </a:bodyPr>
          <a:lstStyle/>
          <a:p>
            <a:pPr algn="l"/>
            <a:r>
              <a:rPr lang="pt-BR" sz="3200" b="1" dirty="0" smtClean="0"/>
              <a:t>Acompanhamento COVID-19</a:t>
            </a:r>
            <a:endParaRPr lang="pt-BR" sz="3200" b="1" dirty="0"/>
          </a:p>
        </p:txBody>
      </p:sp>
    </p:spTree>
    <p:extLst>
      <p:ext uri="{BB962C8B-B14F-4D97-AF65-F5344CB8AC3E}">
        <p14:creationId xmlns:p14="http://schemas.microsoft.com/office/powerpoint/2010/main" val="270933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447898" y="1241930"/>
            <a:ext cx="6431569" cy="15696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9600" b="1" i="1" dirty="0"/>
              <a:t>Obrigada!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="" xmlns:a16="http://schemas.microsoft.com/office/drawing/2014/main" id="{65B7D698-EFCD-4FF0-9153-EFBEF9BB9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23964" y="360526"/>
            <a:ext cx="584825" cy="273844"/>
          </a:xfrm>
        </p:spPr>
        <p:txBody>
          <a:bodyPr/>
          <a:lstStyle/>
          <a:p>
            <a:pPr algn="r">
              <a:lnSpc>
                <a:spcPct val="100000"/>
              </a:lnSpc>
            </a:pPr>
            <a:fld id="{565A78B2-FBEB-4782-BC2A-E9ADDA61BC15}" type="slidenum">
              <a:rPr lang="pt-BR" sz="1200" b="1" strike="noStrike" spc="-1" smtClean="0">
                <a:solidFill>
                  <a:schemeClr val="tx1"/>
                </a:solidFill>
                <a:latin typeface="Calibri"/>
              </a:rPr>
              <a:pPr algn="r">
                <a:lnSpc>
                  <a:spcPct val="100000"/>
                </a:lnSpc>
              </a:pPr>
              <a:t>41</a:t>
            </a:fld>
            <a:endParaRPr lang="pt-BR" sz="1200" b="1" strike="noStrike" spc="-1" dirty="0">
              <a:solidFill>
                <a:schemeClr val="tx1"/>
              </a:solidFill>
              <a:latin typeface="Times New Roman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="" xmlns:a16="http://schemas.microsoft.com/office/drawing/2014/main" id="{76A759D0-70BC-4A59-BA56-121E5D0B0D43}"/>
              </a:ext>
            </a:extLst>
          </p:cNvPr>
          <p:cNvSpPr txBox="1"/>
          <p:nvPr/>
        </p:nvSpPr>
        <p:spPr>
          <a:xfrm>
            <a:off x="2076482" y="3949791"/>
            <a:ext cx="66740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">
              <a:lnSpc>
                <a:spcPct val="100000"/>
              </a:lnSpc>
              <a:buClr>
                <a:srgbClr val="000000"/>
              </a:buClr>
            </a:pPr>
            <a:r>
              <a:rPr lang="pt-BR" b="1" u="sng" spc="-1" dirty="0" smtClean="0">
                <a:solidFill>
                  <a:srgbClr val="0033CC"/>
                </a:solidFill>
              </a:rPr>
              <a:t>E-mail : </a:t>
            </a:r>
            <a:r>
              <a:rPr lang="pt-BR" b="1" dirty="0" smtClean="0">
                <a:hlinkClick r:id="rId2"/>
              </a:rPr>
              <a:t>dseito.diasi@gmail.com</a:t>
            </a:r>
            <a:endParaRPr lang="pt-BR" b="1" dirty="0"/>
          </a:p>
          <a:p>
            <a:pPr marL="360">
              <a:lnSpc>
                <a:spcPct val="100000"/>
              </a:lnSpc>
              <a:buClr>
                <a:srgbClr val="000000"/>
              </a:buClr>
            </a:pPr>
            <a:r>
              <a:rPr lang="pt-BR" b="1" dirty="0" smtClean="0"/>
              <a:t>Fone: (63) 3215-0468</a:t>
            </a:r>
            <a:endParaRPr lang="pt-BR" b="1" u="sng" spc="-1" dirty="0">
              <a:solidFill>
                <a:srgbClr val="0033CC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="" xmlns:a16="http://schemas.microsoft.com/office/drawing/2014/main" id="{4AA7A899-213C-4E6A-B93F-76261FB3321A}"/>
              </a:ext>
            </a:extLst>
          </p:cNvPr>
          <p:cNvSpPr txBox="1"/>
          <p:nvPr/>
        </p:nvSpPr>
        <p:spPr>
          <a:xfrm>
            <a:off x="2112688" y="3580459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 </a:t>
            </a:r>
            <a:r>
              <a:rPr lang="pt-BR" sz="1600" b="1" dirty="0"/>
              <a:t>Contatos 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04641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688806" y="440611"/>
            <a:ext cx="8229240" cy="68535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t-BR" sz="3200" b="1" strike="noStrike" spc="-1" dirty="0">
                <a:solidFill>
                  <a:srgbClr val="000000"/>
                </a:solidFill>
                <a:latin typeface="Calibri"/>
              </a:rPr>
              <a:t>Política Nacional de Atenção à Saúde Indígena</a:t>
            </a:r>
          </a:p>
        </p:txBody>
      </p:sp>
      <p:sp>
        <p:nvSpPr>
          <p:cNvPr id="170" name="TextShape 2"/>
          <p:cNvSpPr txBox="1"/>
          <p:nvPr/>
        </p:nvSpPr>
        <p:spPr>
          <a:xfrm>
            <a:off x="345491" y="2697874"/>
            <a:ext cx="8011584" cy="150630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360" algn="just">
              <a:lnSpc>
                <a:spcPct val="170000"/>
              </a:lnSpc>
              <a:spcBef>
                <a:spcPts val="641"/>
              </a:spcBef>
              <a:buClr>
                <a:srgbClr val="000000"/>
              </a:buClr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pt-B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Decreto nº 9.795, de 17 de maio de 2019 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sym typeface="Wingdings" panose="05000000000000000000" pitchFamily="2" charset="2"/>
              </a:rPr>
              <a:t>– compete aos DSEIS -  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planejar, coordenar, supervisionar, monitorar, avaliar e executar as atividades do Subsistema de Atenção à Saúde Indígena</a:t>
            </a:r>
            <a:endParaRPr lang="pt-BR" sz="3200" b="0" strike="noStrike" spc="-1" dirty="0">
              <a:solidFill>
                <a:schemeClr val="bg1">
                  <a:lumMod val="85000"/>
                </a:schemeClr>
              </a:solidFill>
              <a:latin typeface="Calibri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98DEA776-37B8-4A92-82CB-875EEFDF72D5}"/>
              </a:ext>
            </a:extLst>
          </p:cNvPr>
          <p:cNvSpPr txBox="1"/>
          <p:nvPr/>
        </p:nvSpPr>
        <p:spPr>
          <a:xfrm>
            <a:off x="454554" y="1280900"/>
            <a:ext cx="84634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pt-BR" sz="1800" dirty="0">
                <a:effectLst/>
                <a:latin typeface="TimesNewRomanPSMT"/>
                <a:ea typeface="Calibri" panose="020F0502020204030204" pitchFamily="34" charset="0"/>
                <a:cs typeface="TimesNewRomanPSMT"/>
              </a:rPr>
              <a:t> </a:t>
            </a:r>
            <a:r>
              <a:rPr lang="pt-BR" sz="1800" dirty="0">
                <a:effectLst/>
                <a:latin typeface="TimesNewRomanPSMT"/>
                <a:ea typeface="Calibri" panose="020F0502020204030204" pitchFamily="34" charset="0"/>
                <a:cs typeface="TimesNewRomanPSMT"/>
                <a:sym typeface="Wingdings" panose="05000000000000000000" pitchFamily="2" charset="2"/>
              </a:rPr>
              <a:t></a:t>
            </a:r>
            <a:r>
              <a:rPr lang="pt-BR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Decreto No. 7.336, de 19 de outubro de 2010 </a:t>
            </a: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criação da  Secretaria Especial de Saúde Indígena (SESAI)  </a:t>
            </a:r>
            <a:r>
              <a:rPr lang="pt-B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97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79479" y="0"/>
            <a:ext cx="6725518" cy="515007"/>
          </a:xfrm>
        </p:spPr>
        <p:txBody>
          <a:bodyPr>
            <a:noAutofit/>
          </a:bodyPr>
          <a:lstStyle/>
          <a:p>
            <a:r>
              <a:rPr lang="pt-BR" sz="2400" b="1" dirty="0">
                <a:latin typeface="Calibri" panose="020F0502020204030204" pitchFamily="34" charset="0"/>
                <a:cs typeface="Calibri" panose="020F0502020204030204" pitchFamily="34" charset="0"/>
              </a:rPr>
              <a:t>DISTRITO SANITÁRIO ESPECIAL INDÍGENA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15311" y="637477"/>
            <a:ext cx="8504840" cy="4218302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>
              <a:lnSpc>
                <a:spcPct val="150000"/>
              </a:lnSpc>
              <a:tabLst>
                <a:tab pos="357188" algn="l"/>
              </a:tabLst>
              <a:defRPr/>
            </a:pP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Unidade gestora descentralizada do Subsistema do SUS.</a:t>
            </a:r>
          </a:p>
          <a:p>
            <a:pPr>
              <a:lnSpc>
                <a:spcPct val="150000"/>
              </a:lnSpc>
              <a:defRPr/>
            </a:pPr>
            <a:endParaRPr lang="pt-BR" sz="7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pt-BR" sz="72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Atribuições: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170000"/>
              </a:lnSpc>
              <a:defRPr/>
            </a:pPr>
            <a:r>
              <a:rPr lang="pt-BR" sz="7200" i="1" dirty="0">
                <a:latin typeface="Calibri" panose="020F0502020204030204" pitchFamily="34" charset="0"/>
                <a:cs typeface="Calibri" panose="020F0502020204030204" pitchFamily="34" charset="0"/>
              </a:rPr>
              <a:t>Atenção á saúde - 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Saneamento Ambiental e Edificações de Saúde Indígena. </a:t>
            </a:r>
          </a:p>
          <a:p>
            <a:pPr algn="just">
              <a:lnSpc>
                <a:spcPct val="150000"/>
              </a:lnSpc>
              <a:defRPr/>
            </a:pPr>
            <a:endParaRPr lang="pt-BR" sz="7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Distritos foram divididos 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 ocupação geográfica das comunidades indígenas 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abranger </a:t>
            </a:r>
            <a:r>
              <a:rPr lang="pt-BR" sz="7200" dirty="0" smtClean="0">
                <a:latin typeface="Calibri" panose="020F0502020204030204" pitchFamily="34" charset="0"/>
                <a:cs typeface="Calibri" panose="020F0502020204030204" pitchFamily="34" charset="0"/>
              </a:rPr>
              <a:t>um ou mais município 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ou estado.</a:t>
            </a:r>
          </a:p>
          <a:p>
            <a:pPr algn="just">
              <a:lnSpc>
                <a:spcPct val="150000"/>
              </a:lnSpc>
              <a:defRPr/>
            </a:pPr>
            <a:endParaRPr lang="pt-BR" sz="7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pt-BR" sz="7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Estão agregados aos DSEI: os </a:t>
            </a:r>
            <a:r>
              <a:rPr lang="pt-BR" sz="72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Polos</a:t>
            </a:r>
            <a:r>
              <a:rPr lang="pt-BR" sz="72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72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Base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t-BR" sz="72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Casa</a:t>
            </a:r>
            <a:r>
              <a:rPr lang="pt-BR" sz="72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72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de</a:t>
            </a:r>
            <a:r>
              <a:rPr lang="pt-BR" sz="72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72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Saúde</a:t>
            </a:r>
            <a:r>
              <a:rPr lang="pt-BR" sz="72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7200" b="1" u="sng" dirty="0">
                <a:latin typeface="Calibri" panose="020F0502020204030204" pitchFamily="34" charset="0"/>
                <a:cs typeface="Calibri" panose="020F0502020204030204" pitchFamily="34" charset="0"/>
              </a:rPr>
              <a:t>Indígena (</a:t>
            </a:r>
            <a:r>
              <a:rPr lang="pt-BR" sz="72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CASAI)</a:t>
            </a:r>
            <a:r>
              <a:rPr lang="pt-BR" sz="7200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7200" dirty="0">
                <a:latin typeface="Calibri" panose="020F0502020204030204" pitchFamily="34" charset="0"/>
                <a:cs typeface="Calibri" panose="020F0502020204030204" pitchFamily="34" charset="0"/>
              </a:rPr>
              <a:t> e </a:t>
            </a:r>
            <a:r>
              <a:rPr lang="pt-BR" sz="72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Unidades Básica de </a:t>
            </a:r>
            <a:r>
              <a:rPr lang="pt-BR" sz="7200" i="1" u="sng" dirty="0">
                <a:latin typeface="Calibri" panose="020F0502020204030204" pitchFamily="34" charset="0"/>
                <a:cs typeface="Calibri" panose="020F0502020204030204" pitchFamily="34" charset="0"/>
              </a:rPr>
              <a:t>Saúde</a:t>
            </a:r>
            <a:r>
              <a:rPr lang="pt-BR" sz="72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 Indígena (UBSI)</a:t>
            </a:r>
            <a:r>
              <a:rPr lang="pt-BR" sz="7200" b="1" i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9710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DSEI-TO\Pictures\mapa-geral-dseis-2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40" y="144725"/>
            <a:ext cx="7328356" cy="491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ta para a esquerda 4"/>
          <p:cNvSpPr/>
          <p:nvPr/>
        </p:nvSpPr>
        <p:spPr>
          <a:xfrm>
            <a:off x="7299920" y="3479982"/>
            <a:ext cx="1748830" cy="958454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30</a:t>
            </a:r>
            <a:r>
              <a:rPr lang="pt-BR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pt-BR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º </a:t>
            </a:r>
          </a:p>
          <a:p>
            <a:pPr algn="ctr"/>
            <a:r>
              <a:rPr lang="pt-BR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 DSEI-TO</a:t>
            </a:r>
          </a:p>
        </p:txBody>
      </p:sp>
      <p:sp>
        <p:nvSpPr>
          <p:cNvPr id="6" name="Retângulo de cantos arredondados 5"/>
          <p:cNvSpPr/>
          <p:nvPr/>
        </p:nvSpPr>
        <p:spPr>
          <a:xfrm>
            <a:off x="7299920" y="4559212"/>
            <a:ext cx="1520618" cy="499942"/>
          </a:xfrm>
          <a:prstGeom prst="round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641"/>
              </a:spcBef>
            </a:pPr>
            <a:endParaRPr lang="pt-BR" sz="1200" b="1" spc="-1" dirty="0"/>
          </a:p>
        </p:txBody>
      </p:sp>
    </p:spTree>
    <p:extLst>
      <p:ext uri="{BB962C8B-B14F-4D97-AF65-F5344CB8AC3E}">
        <p14:creationId xmlns:p14="http://schemas.microsoft.com/office/powerpoint/2010/main" val="225573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aixaDeTexto 3"/>
          <p:cNvSpPr txBox="1">
            <a:spLocks noChangeArrowheads="1"/>
          </p:cNvSpPr>
          <p:nvPr/>
        </p:nvSpPr>
        <p:spPr bwMode="auto">
          <a:xfrm>
            <a:off x="5598319" y="2139553"/>
            <a:ext cx="82907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BR" sz="1350" b="1">
                <a:solidFill>
                  <a:schemeClr val="bg1"/>
                </a:solidFill>
              </a:rPr>
              <a:t>SASIUS</a:t>
            </a: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430003320"/>
              </p:ext>
            </p:extLst>
          </p:nvPr>
        </p:nvGraphicFramePr>
        <p:xfrm>
          <a:off x="2175641" y="788277"/>
          <a:ext cx="5483846" cy="3817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CaixaDeTexto 18"/>
          <p:cNvSpPr txBox="1"/>
          <p:nvPr/>
        </p:nvSpPr>
        <p:spPr>
          <a:xfrm>
            <a:off x="722118" y="951310"/>
            <a:ext cx="209544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b="1" dirty="0"/>
              <a:t>Integrado ao sus </a:t>
            </a:r>
          </a:p>
        </p:txBody>
      </p:sp>
      <p:sp>
        <p:nvSpPr>
          <p:cNvPr id="24582" name="CaixaDeTexto 19"/>
          <p:cNvSpPr txBox="1">
            <a:spLocks noChangeArrowheads="1"/>
          </p:cNvSpPr>
          <p:nvPr/>
        </p:nvSpPr>
        <p:spPr bwMode="auto">
          <a:xfrm>
            <a:off x="6658251" y="1320642"/>
            <a:ext cx="20024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BR" b="1" dirty="0"/>
              <a:t>Descentralizado</a:t>
            </a:r>
            <a:r>
              <a:rPr lang="pt-BR" sz="1350" b="1" dirty="0"/>
              <a:t> </a:t>
            </a:r>
          </a:p>
        </p:txBody>
      </p:sp>
      <p:sp>
        <p:nvSpPr>
          <p:cNvPr id="21" name="Retângulo 20"/>
          <p:cNvSpPr/>
          <p:nvPr/>
        </p:nvSpPr>
        <p:spPr>
          <a:xfrm>
            <a:off x="6890642" y="2633473"/>
            <a:ext cx="1787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b="1" dirty="0"/>
              <a:t>Hierarquizado </a:t>
            </a:r>
          </a:p>
        </p:txBody>
      </p:sp>
      <p:sp>
        <p:nvSpPr>
          <p:cNvPr id="24584" name="CaixaDeTexto 21"/>
          <p:cNvSpPr txBox="1">
            <a:spLocks noChangeArrowheads="1"/>
          </p:cNvSpPr>
          <p:nvPr/>
        </p:nvSpPr>
        <p:spPr bwMode="auto">
          <a:xfrm>
            <a:off x="722118" y="2533446"/>
            <a:ext cx="17491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BR" b="1" dirty="0"/>
              <a:t>Regionalizado</a:t>
            </a:r>
          </a:p>
        </p:txBody>
      </p:sp>
      <p:sp>
        <p:nvSpPr>
          <p:cNvPr id="24585" name="CaixaDeTexto 22"/>
          <p:cNvSpPr txBox="1">
            <a:spLocks noChangeArrowheads="1"/>
          </p:cNvSpPr>
          <p:nvPr/>
        </p:nvSpPr>
        <p:spPr bwMode="auto">
          <a:xfrm>
            <a:off x="632734" y="4115582"/>
            <a:ext cx="24705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BR" b="1" dirty="0"/>
              <a:t>Com</a:t>
            </a:r>
            <a:r>
              <a:rPr lang="pt-BR" sz="1350" b="1" dirty="0"/>
              <a:t> </a:t>
            </a:r>
            <a:r>
              <a:rPr lang="pt-BR" b="1" dirty="0"/>
              <a:t>Controle</a:t>
            </a:r>
            <a:r>
              <a:rPr lang="pt-BR" sz="1350" b="1" dirty="0"/>
              <a:t> </a:t>
            </a:r>
            <a:r>
              <a:rPr lang="pt-BR" b="1" dirty="0"/>
              <a:t>Social</a:t>
            </a:r>
            <a:r>
              <a:rPr lang="pt-BR" sz="1350" b="1" dirty="0"/>
              <a:t>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FEEFF403-46A5-446B-9A86-1B4A36E7E747}"/>
              </a:ext>
            </a:extLst>
          </p:cNvPr>
          <p:cNvSpPr txBox="1"/>
          <p:nvPr/>
        </p:nvSpPr>
        <p:spPr>
          <a:xfrm>
            <a:off x="524628" y="180318"/>
            <a:ext cx="38933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latin typeface="Calibri" panose="020F0502020204030204" pitchFamily="34" charset="0"/>
                <a:cs typeface="Calibri" panose="020F0502020204030204" pitchFamily="34" charset="0"/>
              </a:rPr>
              <a:t>SISTEMA ÚNICO DE SAÚDE – (SUS) </a:t>
            </a:r>
          </a:p>
        </p:txBody>
      </p:sp>
    </p:spTree>
    <p:extLst>
      <p:ext uri="{BB962C8B-B14F-4D97-AF65-F5344CB8AC3E}">
        <p14:creationId xmlns:p14="http://schemas.microsoft.com/office/powerpoint/2010/main" val="10052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Organograma da SESAI.M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64" y="400423"/>
            <a:ext cx="8609744" cy="44788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904126" y="31091"/>
            <a:ext cx="4150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latin typeface="Calibri" pitchFamily="34" charset="0"/>
                <a:cs typeface="Calibri" pitchFamily="34" charset="0"/>
              </a:rPr>
              <a:t>ORGANOGRAMA SESAI/MS</a:t>
            </a:r>
            <a:endParaRPr lang="pt-BR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81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2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Escritório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Escritório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Escritório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slides2</Template>
  <TotalTime>3064</TotalTime>
  <Words>1206</Words>
  <Application>Microsoft Office PowerPoint</Application>
  <PresentationFormat>Apresentação na tela (16:9)</PresentationFormat>
  <Paragraphs>330</Paragraphs>
  <Slides>41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41</vt:i4>
      </vt:variant>
    </vt:vector>
  </HeadingPairs>
  <TitlesOfParts>
    <vt:vector size="42" baseType="lpstr">
      <vt:lpstr>slides2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DISTRITO SANITÁRIO ESPECIAL INDÍGENA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DADO DEMOGRÁFICO –DSEI/TO</vt:lpstr>
      <vt:lpstr> Percentual de gestantes que iniciaram as consultas de pré-natal ainda no primeiro trimestre da gestação.</vt:lpstr>
      <vt:lpstr>ACOMPANHAMENTO DE GESTANTES</vt:lpstr>
      <vt:lpstr>MORTALIDADE INFANTIL</vt:lpstr>
      <vt:lpstr>CRIANÇAS ACOMPANHADAS POR CONSULTA DE CRESCIMENTO E DESENVOLVIMENTO</vt:lpstr>
      <vt:lpstr>VIGILÂNCIA ALIMENTAR E NUTRICIONAL - VAN</vt:lpstr>
      <vt:lpstr>Acompanhamento de Tentativas e Óbitos por suicídio</vt:lpstr>
      <vt:lpstr>SAÚDE BUCAL </vt:lpstr>
      <vt:lpstr>EDUCAÇÃO PERMANENTE 2020 </vt:lpstr>
      <vt:lpstr>Apresentação do PowerPoint</vt:lpstr>
      <vt:lpstr>COVID-19</vt:lpstr>
      <vt:lpstr>Apresentação do PowerPoint</vt:lpstr>
      <vt:lpstr>Organização no Polo Base Indígena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Acompanhamento COVID-19</vt:lpstr>
      <vt:lpstr>Apresentação do PowerPoint</vt:lpstr>
    </vt:vector>
  </TitlesOfParts>
  <Company>Datasus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SAÚDE INDÍGENA</dc:title>
  <dc:creator>Fatima Sonally Sousa Gondim</dc:creator>
  <cp:keywords>SESAI MINISTERIO DA SAUDE</cp:keywords>
  <cp:lastModifiedBy>User</cp:lastModifiedBy>
  <cp:revision>262</cp:revision>
  <dcterms:created xsi:type="dcterms:W3CDTF">2017-03-24T12:05:44Z</dcterms:created>
  <dcterms:modified xsi:type="dcterms:W3CDTF">2021-03-13T22:49:53Z</dcterms:modified>
  <dc:language>pt-BR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Datasus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Apresentação na tela (16:9)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37</vt:i4>
  </property>
</Properties>
</file>