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18"/>
  </p:handoutMasterIdLst>
  <p:sldIdLst>
    <p:sldId id="256" r:id="rId2"/>
    <p:sldId id="257" r:id="rId3"/>
    <p:sldId id="259" r:id="rId4"/>
    <p:sldId id="260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61" r:id="rId16"/>
    <p:sldId id="262" r:id="rId17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79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0CCCA6-E999-4DED-B2B6-0F23CD7003E7}" type="datetimeFigureOut">
              <a:rPr lang="pt-BR" smtClean="0"/>
              <a:t>01/03/2021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6B7B3-3E9C-40EF-B6CE-C2FD7C9A1BA1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C8AA03F-DC6A-4568-A46F-8D3F79AE9068}" type="datetimeFigureOut">
              <a:rPr lang="pt-BR" smtClean="0"/>
              <a:pPr/>
              <a:t>01/03/2021</a:t>
            </a:fld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pt-BR"/>
          </a:p>
        </p:txBody>
      </p:sp>
      <p:sp>
        <p:nvSpPr>
          <p:cNvPr id="10" name="Retângulo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tângulo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tângulo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ector reto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ector reto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tângulo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3092FEA-8EA9-4C52-9832-D59889FB497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AA03F-DC6A-4568-A46F-8D3F79AE9068}" type="datetimeFigureOut">
              <a:rPr lang="pt-BR" smtClean="0"/>
              <a:pPr/>
              <a:t>01/03/2021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FEA-8EA9-4C52-9832-D59889FB497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AA03F-DC6A-4568-A46F-8D3F79AE9068}" type="datetimeFigureOut">
              <a:rPr lang="pt-BR" smtClean="0"/>
              <a:pPr/>
              <a:t>01/03/2021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FEA-8EA9-4C52-9832-D59889FB497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C8AA03F-DC6A-4568-A46F-8D3F79AE9068}" type="datetimeFigureOut">
              <a:rPr lang="pt-BR" smtClean="0"/>
              <a:pPr/>
              <a:t>01/03/2021</a:t>
            </a:fld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3092FEA-8EA9-4C52-9832-D59889FB497E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C8AA03F-DC6A-4568-A46F-8D3F79AE9068}" type="datetimeFigureOut">
              <a:rPr lang="pt-BR" smtClean="0"/>
              <a:pPr/>
              <a:t>01/03/2021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pt-BR"/>
          </a:p>
        </p:txBody>
      </p:sp>
      <p:sp>
        <p:nvSpPr>
          <p:cNvPr id="9" name="Retângulo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ector reto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ector reto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tângulo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ector reto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3092FEA-8EA9-4C52-9832-D59889FB497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AA03F-DC6A-4568-A46F-8D3F79AE9068}" type="datetimeFigureOut">
              <a:rPr lang="pt-BR" smtClean="0"/>
              <a:pPr/>
              <a:t>01/03/2021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FEA-8EA9-4C52-9832-D59889FB497E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AA03F-DC6A-4568-A46F-8D3F79AE9068}" type="datetimeFigureOut">
              <a:rPr lang="pt-BR" smtClean="0"/>
              <a:pPr/>
              <a:t>01/03/2021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FEA-8EA9-4C52-9832-D59889FB497E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14" name="Espaço Reservado para Tex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6" name="Espaço Reservado para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C8AA03F-DC6A-4568-A46F-8D3F79AE9068}" type="datetimeFigureOut">
              <a:rPr lang="pt-BR" smtClean="0"/>
              <a:pPr/>
              <a:t>01/03/2021</a:t>
            </a:fld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3092FEA-8EA9-4C52-9832-D59889FB497E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AA03F-DC6A-4568-A46F-8D3F79AE9068}" type="datetimeFigureOut">
              <a:rPr lang="pt-BR" smtClean="0"/>
              <a:pPr/>
              <a:t>01/03/2021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92FEA-8EA9-4C52-9832-D59889FB497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ço Reservado para Conteúd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1" name="Espaço Reservado para Data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C8AA03F-DC6A-4568-A46F-8D3F79AE9068}" type="datetimeFigureOut">
              <a:rPr lang="pt-BR" smtClean="0"/>
              <a:pPr/>
              <a:t>01/03/2021</a:t>
            </a:fld>
            <a:endParaRPr lang="pt-BR"/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3092FEA-8EA9-4C52-9832-D59889FB497E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3" name="Espaço Reservado para Rodap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ector reto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ector reto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ço Reservado para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C8AA03F-DC6A-4568-A46F-8D3F79AE9068}" type="datetimeFigureOut">
              <a:rPr lang="pt-BR" smtClean="0"/>
              <a:pPr/>
              <a:t>01/03/2021</a:t>
            </a:fld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3092FEA-8EA9-4C52-9832-D59889FB497E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1" name="Espaço Reservado para Rodap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C8AA03F-DC6A-4568-A46F-8D3F79AE9068}" type="datetimeFigureOut">
              <a:rPr lang="pt-BR" smtClean="0"/>
              <a:pPr/>
              <a:t>01/03/2021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3092FEA-8EA9-4C52-9832-D59889FB497E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cid:image017.jpg@01D4ADC8.232CF3C0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cid:image023.png@01D4ADC5.21E40060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cid:image024.jpg@01D4ADC8.232CF3C0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aplicacao.saude.gov.br/datasus-scpaweb-usuario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cid:image027.jpg@01D4ADC8.232CF3C0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mailto:sispacto.to@gmail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aplicacao.saude.gov.br/datasus-scpaweb-usuario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cid:image003.jpg@01D4ADC8.232CF3C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cid:image010.jpg@01D4ADC8.232CF3C0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cid:image008.png@01D4ADC3.D2E99B60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cid:image011.jpg@01D4ADC8.232CF3C0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cid:image014.jpg@01D4ADC8.232CF3C0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1600" y="1285860"/>
            <a:ext cx="7772400" cy="2143139"/>
          </a:xfrm>
        </p:spPr>
        <p:txBody>
          <a:bodyPr>
            <a:noAutofit/>
          </a:bodyPr>
          <a:lstStyle/>
          <a:p>
            <a:r>
              <a:rPr lang="pt-BR" sz="3600" b="1" i="1" dirty="0" smtClean="0"/>
              <a:t>Atualização sobre a </a:t>
            </a:r>
            <a:r>
              <a:rPr lang="pt-BR" sz="3600" b="1" i="1" dirty="0" err="1" smtClean="0"/>
              <a:t>Pactuação</a:t>
            </a:r>
            <a:r>
              <a:rPr lang="pt-BR" sz="3600" b="1" i="1" dirty="0" smtClean="0"/>
              <a:t> </a:t>
            </a:r>
            <a:r>
              <a:rPr lang="pt-BR" sz="3600" b="1" i="1" dirty="0" err="1" smtClean="0"/>
              <a:t>Interfederativa</a:t>
            </a:r>
            <a:r>
              <a:rPr lang="pt-BR" sz="3600" b="1" i="1" dirty="0" smtClean="0"/>
              <a:t> dos indicadores e alimentação do Sistema </a:t>
            </a:r>
            <a:r>
              <a:rPr lang="pt-BR" sz="36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DigiSUS</a:t>
            </a:r>
            <a:endParaRPr lang="pt-BR" sz="3600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28794" y="4071942"/>
            <a:ext cx="7000924" cy="873216"/>
          </a:xfrm>
        </p:spPr>
        <p:txBody>
          <a:bodyPr>
            <a:noAutofit/>
          </a:bodyPr>
          <a:lstStyle/>
          <a:p>
            <a:pPr algn="ctr"/>
            <a:r>
              <a:rPr lang="pt-BR" sz="2200" dirty="0" smtClean="0"/>
              <a:t>Reunião das Comissões </a:t>
            </a:r>
            <a:r>
              <a:rPr lang="pt-BR" sz="2200" dirty="0" err="1" smtClean="0"/>
              <a:t>Intergestores</a:t>
            </a:r>
            <a:r>
              <a:rPr lang="pt-BR" sz="2200" dirty="0" smtClean="0"/>
              <a:t> Regional – </a:t>
            </a:r>
            <a:r>
              <a:rPr lang="pt-BR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CIR</a:t>
            </a:r>
          </a:p>
        </p:txBody>
      </p:sp>
      <p:sp>
        <p:nvSpPr>
          <p:cNvPr id="4" name="Subtítulo 2"/>
          <p:cNvSpPr txBox="1">
            <a:spLocks/>
          </p:cNvSpPr>
          <p:nvPr/>
        </p:nvSpPr>
        <p:spPr>
          <a:xfrm>
            <a:off x="2025499" y="5796620"/>
            <a:ext cx="6172200" cy="21431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pt-BR" sz="2000" b="1" i="1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Tocantins, março de 2021.</a:t>
            </a:r>
          </a:p>
        </p:txBody>
      </p:sp>
      <p:pic>
        <p:nvPicPr>
          <p:cNvPr id="5" name="Imagem 4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59832" y="260648"/>
            <a:ext cx="3024336" cy="9361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611560" y="1340768"/>
            <a:ext cx="7467600" cy="4873752"/>
          </a:xfrm>
        </p:spPr>
        <p:txBody>
          <a:bodyPr/>
          <a:lstStyle/>
          <a:p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7° </a:t>
            </a:r>
            <a:r>
              <a:rPr lang="pt-B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Selecione DGMP – </a:t>
            </a:r>
            <a:r>
              <a:rPr lang="pt-BR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DigiSus</a:t>
            </a:r>
            <a:r>
              <a:rPr lang="pt-B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Gmp</a:t>
            </a:r>
            <a:r>
              <a:rPr lang="pt-B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 clique em </a:t>
            </a:r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avançar:</a:t>
            </a:r>
            <a:endParaRPr lang="pt-BR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t-BR" dirty="0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484094" y="260648"/>
            <a:ext cx="7832322" cy="70609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pt-BR" sz="2400" b="1" dirty="0" smtClean="0"/>
              <a:t>CADASTRO NO SCPA E SOLICITAÇÃO DE ACESSO AO </a:t>
            </a:r>
            <a:r>
              <a:rPr lang="pt-BR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DIGISUS</a:t>
            </a:r>
            <a:endParaRPr lang="pt-BR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m 4" descr="cid:image017.jpg@01D4ADC8.232CF3C0"/>
          <p:cNvPicPr/>
          <p:nvPr/>
        </p:nvPicPr>
        <p:blipFill rotWithShape="1">
          <a:blip r:embed="rId2" r:link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988" r="18868"/>
          <a:stretch/>
        </p:blipFill>
        <p:spPr bwMode="auto">
          <a:xfrm>
            <a:off x="395536" y="1718901"/>
            <a:ext cx="8109218" cy="42473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30773525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611560" y="1052736"/>
            <a:ext cx="7467600" cy="4536504"/>
          </a:xfrm>
        </p:spPr>
        <p:txBody>
          <a:bodyPr>
            <a:normAutofit/>
          </a:bodyPr>
          <a:lstStyle/>
          <a:p>
            <a:pPr algn="just"/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8° Selecione</a:t>
            </a:r>
            <a:r>
              <a:rPr lang="pt-B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 o perfil desejado. Para conhecer as funcionalidades do sistema, o ideal é solicitar um perfil de Gestor Municipal ou Gestor Estadual. Os perfis de Analista servem apenas para autorizações de acesso. Escreva uma e clique em </a:t>
            </a:r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próximo:</a:t>
            </a:r>
            <a:endParaRPr lang="pt-BR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776864" cy="7200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pt-BR" sz="2400" b="1" dirty="0" smtClean="0"/>
              <a:t>CADASTRO NO SCPA E SOLICITAÇÃO DE ACESSO AO </a:t>
            </a:r>
            <a:r>
              <a:rPr lang="pt-BR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DIGISUS</a:t>
            </a:r>
            <a:endParaRPr lang="pt-BR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m 4" descr="cid:image023.png@01D4ADC5.21E40060"/>
          <p:cNvPicPr/>
          <p:nvPr/>
        </p:nvPicPr>
        <p:blipFill rotWithShape="1">
          <a:blip r:embed="rId2" r:link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429" t="6187" r="17285" b="3720"/>
          <a:stretch/>
        </p:blipFill>
        <p:spPr bwMode="auto">
          <a:xfrm>
            <a:off x="1185374" y="2564904"/>
            <a:ext cx="6705600" cy="40324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2633325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611560" y="1196752"/>
            <a:ext cx="7467600" cy="4873752"/>
          </a:xfrm>
        </p:spPr>
        <p:txBody>
          <a:bodyPr/>
          <a:lstStyle/>
          <a:p>
            <a:pPr algn="just"/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9° </a:t>
            </a:r>
            <a:r>
              <a:rPr lang="pt-B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Nesse exemplo, foi selecionado o perfil gestor municipal. Assim, na tela seguinte é preciso selecionar o estado, a região e o município desejado. Depois, clicar em </a:t>
            </a:r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finalizar:</a:t>
            </a:r>
            <a:endParaRPr lang="pt-BR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t-BR" dirty="0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776864" cy="7200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pt-BR" sz="2400" b="1" dirty="0" smtClean="0"/>
              <a:t>CADASTRO NO SCPA E SOLICITAÇÃO DE ACESSO AO </a:t>
            </a:r>
            <a:r>
              <a:rPr lang="pt-BR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DIGISUS</a:t>
            </a:r>
            <a:endParaRPr lang="pt-BR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m 4" descr="cid:image024.jpg@01D4ADC8.232CF3C0"/>
          <p:cNvPicPr/>
          <p:nvPr/>
        </p:nvPicPr>
        <p:blipFill rotWithShape="1">
          <a:blip r:embed="rId2" r:link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025" t="12359" r="18442" b="-29"/>
          <a:stretch/>
        </p:blipFill>
        <p:spPr bwMode="auto">
          <a:xfrm>
            <a:off x="611560" y="2141893"/>
            <a:ext cx="7759774" cy="34432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1438260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683568" y="1340768"/>
            <a:ext cx="7467600" cy="4873752"/>
          </a:xfrm>
        </p:spPr>
        <p:txBody>
          <a:bodyPr>
            <a:normAutofit/>
          </a:bodyPr>
          <a:lstStyle/>
          <a:p>
            <a:pPr algn="just"/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10° </a:t>
            </a:r>
            <a:r>
              <a:rPr lang="pt-B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tela seguinte, verifica-se que a solicitação aparece como “Pendente”, </a:t>
            </a:r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até </a:t>
            </a:r>
            <a:r>
              <a:rPr lang="pt-B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 o novo </a:t>
            </a:r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usuário </a:t>
            </a:r>
            <a:r>
              <a:rPr lang="pt-B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seja </a:t>
            </a:r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autorizado:</a:t>
            </a:r>
          </a:p>
          <a:p>
            <a:pPr algn="just"/>
            <a:endParaRPr lang="pt-BR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pt-BR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pt-BR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pt-BR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pt-BR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pt-BR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pt-BR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pt-BR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pt-BR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11° Depois </a:t>
            </a:r>
            <a:r>
              <a:rPr lang="pt-B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autorizado, acessar o </a:t>
            </a:r>
            <a:r>
              <a:rPr lang="pt-BR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DIGISUS</a:t>
            </a:r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Gestor com o </a:t>
            </a:r>
            <a:r>
              <a:rPr lang="pt-BR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login</a:t>
            </a:r>
            <a:r>
              <a:rPr lang="pt-B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 a senha cadastrados por meio do seguinte </a:t>
            </a:r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link: </a:t>
            </a:r>
            <a:r>
              <a:rPr lang="pt-BR" sz="1800" u="sng" dirty="0" smtClean="0">
                <a:hlinkClick r:id="rId2"/>
              </a:rPr>
              <a:t>http</a:t>
            </a:r>
            <a:r>
              <a:rPr lang="pt-BR" sz="1800" u="sng" dirty="0">
                <a:hlinkClick r:id="rId2"/>
              </a:rPr>
              <a:t>://aplicacao.saude.gov.br/datasus-scpaweb-usuario/</a:t>
            </a:r>
            <a:r>
              <a:rPr lang="pt-BR" sz="1800" dirty="0"/>
              <a:t> </a:t>
            </a:r>
          </a:p>
          <a:p>
            <a:endParaRPr lang="pt-BR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776864" cy="7200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pt-BR" sz="2400" b="1" dirty="0" smtClean="0"/>
              <a:t>CADASTRO NO SCPA E SOLICITAÇÃO DE ACESSO AO </a:t>
            </a:r>
            <a:r>
              <a:rPr lang="pt-BR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DIGISUS</a:t>
            </a:r>
            <a:endParaRPr lang="pt-BR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Imagem 7" descr="cid:image027.jpg@01D4ADC8.232CF3C0"/>
          <p:cNvPicPr/>
          <p:nvPr/>
        </p:nvPicPr>
        <p:blipFill rotWithShape="1">
          <a:blip r:embed="rId3" r:link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343" r="18843" b="27692"/>
          <a:stretch/>
        </p:blipFill>
        <p:spPr bwMode="auto">
          <a:xfrm>
            <a:off x="827584" y="2132856"/>
            <a:ext cx="7488832" cy="272241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42424697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755576" y="1412776"/>
            <a:ext cx="7467600" cy="487375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pt-BR" sz="4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ATENÇÃO!!!!</a:t>
            </a:r>
            <a:endParaRPr lang="pt-BR" sz="4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Além do cadastro no SCPA e solicitação de acesso ao </a:t>
            </a:r>
            <a:r>
              <a:rPr lang="pt-BR" sz="3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DIGISUS</a:t>
            </a: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via sistema, é necessário ainda a solicitação via ofício destinado </a:t>
            </a:r>
            <a:r>
              <a:rPr lang="pt-BR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à </a:t>
            </a:r>
            <a:r>
              <a:rPr lang="pt-B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Luiza Regina Dias </a:t>
            </a:r>
            <a:r>
              <a:rPr lang="pt-BR" sz="3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Noleto</a:t>
            </a:r>
            <a:r>
              <a:rPr lang="pt-B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Superintendente de Gestão e Acompanhamento Estratégico</a:t>
            </a: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contendo os nomes</a:t>
            </a:r>
            <a:r>
              <a:rPr lang="pt-BR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pt-BR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CPF</a:t>
            </a:r>
            <a:r>
              <a:rPr lang="pt-BR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EMAIL</a:t>
            </a:r>
            <a:r>
              <a:rPr lang="pt-BR" sz="2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PERFIL </a:t>
            </a:r>
            <a:r>
              <a:rPr lang="pt-BR" sz="36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dos </a:t>
            </a:r>
            <a:r>
              <a:rPr lang="pt-B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servidores cadastrados. Assim, será feita a liberação.</a:t>
            </a:r>
            <a:endParaRPr lang="pt-BR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787208" cy="85010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pt-BR" sz="2400" b="1" dirty="0" smtClean="0"/>
              <a:t>CADASTRO NO SCPA E SOLICITAÇÃO DE ACESSO AO </a:t>
            </a:r>
            <a:r>
              <a:rPr lang="pt-BR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DIGISUS</a:t>
            </a:r>
            <a:endParaRPr lang="pt-BR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48994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>
            <a:normAutofit/>
          </a:bodyPr>
          <a:lstStyle/>
          <a:p>
            <a:pPr algn="ctr"/>
            <a:r>
              <a:rPr lang="pt-BR" sz="2400" b="1" i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ENCAMINHAMENTOS</a:t>
            </a:r>
            <a:r>
              <a:rPr lang="pt-BR" sz="2400" b="1" i="1" dirty="0" smtClean="0">
                <a:solidFill>
                  <a:schemeClr val="tx1"/>
                </a:solidFill>
              </a:rPr>
              <a:t> </a:t>
            </a:r>
            <a:endParaRPr lang="pt-BR" sz="2400" b="1" i="1" dirty="0">
              <a:solidFill>
                <a:schemeClr val="tx1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611560" y="980728"/>
            <a:ext cx="7467600" cy="5473844"/>
          </a:xfrm>
        </p:spPr>
        <p:txBody>
          <a:bodyPr/>
          <a:lstStyle/>
          <a:p>
            <a:pPr algn="just">
              <a:buFont typeface="Wingdings" pitchFamily="2" charset="2"/>
              <a:buChar char="ü"/>
            </a:pPr>
            <a:r>
              <a:rPr lang="pt-BR" b="1" dirty="0"/>
              <a:t>Município – alimentar </a:t>
            </a:r>
            <a:r>
              <a:rPr lang="pt-BR" b="1" dirty="0" smtClean="0"/>
              <a:t>no sistema </a:t>
            </a:r>
            <a:r>
              <a:rPr lang="pt-B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DIGISUS</a:t>
            </a:r>
            <a:r>
              <a:rPr lang="pt-BR" b="1" dirty="0" smtClean="0"/>
              <a:t> as metas pactuadas na CIR e aprovadas no Conselho municipal de saúde – Anos 2018-2019-2020 e 2021;</a:t>
            </a:r>
          </a:p>
          <a:p>
            <a:pPr algn="just">
              <a:buFont typeface="Wingdings" pitchFamily="2" charset="2"/>
              <a:buChar char="ü"/>
            </a:pPr>
            <a:endParaRPr lang="pt-BR" b="1" dirty="0" smtClean="0"/>
          </a:p>
          <a:p>
            <a:pPr algn="just">
              <a:buFont typeface="Wingdings" pitchFamily="2" charset="2"/>
              <a:buChar char="ü"/>
            </a:pPr>
            <a:r>
              <a:rPr lang="pt-BR" b="1" dirty="0" smtClean="0"/>
              <a:t>Conselho municipal – apreciar e emitir resolução;  anexar no sistema e validar - Anos 2018-2019-2020 e 2021;</a:t>
            </a:r>
          </a:p>
          <a:p>
            <a:pPr algn="just">
              <a:buFont typeface="Wingdings" pitchFamily="2" charset="2"/>
              <a:buChar char="ü"/>
            </a:pPr>
            <a:endParaRPr lang="pt-BR" b="1" dirty="0" smtClean="0"/>
          </a:p>
          <a:p>
            <a:pPr algn="just">
              <a:buFont typeface="Wingdings" pitchFamily="2" charset="2"/>
              <a:buChar char="ü"/>
            </a:pPr>
            <a:r>
              <a:rPr lang="pt-BR" b="1" dirty="0" smtClean="0"/>
              <a:t>SES – </a:t>
            </a:r>
            <a:r>
              <a:rPr lang="pt-BR" b="1" dirty="0"/>
              <a:t>a</a:t>
            </a:r>
            <a:r>
              <a:rPr lang="pt-BR" b="1" dirty="0" smtClean="0"/>
              <a:t>nalisar as metas e homologar - </a:t>
            </a:r>
            <a:r>
              <a:rPr lang="pt-BR" b="1" dirty="0"/>
              <a:t>A</a:t>
            </a:r>
            <a:r>
              <a:rPr lang="pt-BR" b="1" dirty="0" smtClean="0"/>
              <a:t>nos 2018-2019-2020 e 2021.</a:t>
            </a:r>
            <a:endParaRPr lang="pt-BR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630597" y="1628800"/>
            <a:ext cx="5544616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pt-BR" sz="40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itannic Bold" panose="020B0903060703020204" pitchFamily="34" charset="0"/>
              </a:rPr>
              <a:t>OBRIGADA!</a:t>
            </a:r>
          </a:p>
          <a:p>
            <a:pPr algn="ctr">
              <a:buNone/>
            </a:pPr>
            <a:endParaRPr lang="pt-BR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algn="ctr">
              <a:buNone/>
            </a:pPr>
            <a:r>
              <a:rPr lang="pt-B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Cláudia</a:t>
            </a:r>
          </a:p>
          <a:p>
            <a:pPr algn="ctr">
              <a:buNone/>
            </a:pPr>
            <a:r>
              <a:rPr lang="pt-B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Maria Alzira</a:t>
            </a:r>
          </a:p>
          <a:p>
            <a:pPr algn="ctr">
              <a:buNone/>
            </a:pPr>
            <a:r>
              <a:rPr lang="pt-BR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Marleide</a:t>
            </a:r>
            <a:r>
              <a:rPr lang="pt-B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</a:p>
        </p:txBody>
      </p:sp>
      <p:sp>
        <p:nvSpPr>
          <p:cNvPr id="5" name="Retângulo 4"/>
          <p:cNvSpPr/>
          <p:nvPr/>
        </p:nvSpPr>
        <p:spPr>
          <a:xfrm>
            <a:off x="936537" y="3861048"/>
            <a:ext cx="708316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endParaRPr lang="pt-BR" sz="2000" b="1" i="1" dirty="0" smtClean="0"/>
          </a:p>
          <a:p>
            <a:pPr algn="ctr">
              <a:buNone/>
            </a:pPr>
            <a:r>
              <a:rPr lang="pt-BR" sz="2000" b="1" i="1" dirty="0" smtClean="0"/>
              <a:t>Superintendência de Gestão e Acompanhamento Estratégico</a:t>
            </a:r>
          </a:p>
          <a:p>
            <a:pPr algn="ctr">
              <a:buNone/>
            </a:pPr>
            <a:r>
              <a:rPr lang="pt-BR" sz="2000" b="1" i="1" dirty="0" smtClean="0"/>
              <a:t>Diretoria de Desenvolvimento e Políticas de Saúde</a:t>
            </a:r>
          </a:p>
          <a:p>
            <a:pPr algn="r">
              <a:buNone/>
            </a:pPr>
            <a:endParaRPr lang="pt-BR" b="1" dirty="0"/>
          </a:p>
          <a:p>
            <a:pPr algn="r">
              <a:buNone/>
            </a:pPr>
            <a:r>
              <a:rPr lang="pt-BR" b="1" dirty="0" err="1" smtClean="0"/>
              <a:t>Tel</a:t>
            </a:r>
            <a:r>
              <a:rPr lang="pt-BR" b="1" dirty="0"/>
              <a:t>:</a:t>
            </a:r>
            <a:r>
              <a:rPr lang="pt-BR" b="1" u="sng" dirty="0"/>
              <a:t> 3218-1025</a:t>
            </a:r>
          </a:p>
          <a:p>
            <a:pPr algn="r">
              <a:buNone/>
            </a:pPr>
            <a:r>
              <a:rPr lang="pt-BR" sz="2000" dirty="0">
                <a:hlinkClick r:id="rId2"/>
              </a:rPr>
              <a:t>sispacto.to@gmail.com</a:t>
            </a:r>
            <a:endParaRPr lang="pt-BR" sz="2000" dirty="0"/>
          </a:p>
          <a:p>
            <a:pPr algn="ctr">
              <a:buNone/>
            </a:pPr>
            <a:endParaRPr lang="pt-BR" dirty="0" smtClean="0"/>
          </a:p>
        </p:txBody>
      </p:sp>
      <p:pic>
        <p:nvPicPr>
          <p:cNvPr id="6" name="Imagem 5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5776" y="260648"/>
            <a:ext cx="3672408" cy="11521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029088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71325" y="457200"/>
            <a:ext cx="8229600" cy="64294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pt-PT" sz="2000" b="1" dirty="0" smtClean="0"/>
              <a:t>FLUXO DA PACTUAÇÃO </a:t>
            </a:r>
            <a:r>
              <a:rPr lang="pt-PT" sz="2000" b="1" dirty="0"/>
              <a:t>INTERFEDERATIVA DE </a:t>
            </a:r>
            <a:r>
              <a:rPr lang="pt-PT" sz="2000" b="1" dirty="0" smtClean="0"/>
              <a:t>INDICADORES</a:t>
            </a:r>
            <a:br>
              <a:rPr lang="pt-PT" sz="2000" b="1" dirty="0" smtClean="0"/>
            </a:br>
            <a:r>
              <a:rPr lang="pt-PT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MUNICIPAL </a:t>
            </a:r>
            <a:endParaRPr lang="pt-BR" sz="2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image52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89428" y="1432825"/>
            <a:ext cx="739471" cy="755374"/>
          </a:xfrm>
          <a:prstGeom prst="rect">
            <a:avLst/>
          </a:prstGeom>
        </p:spPr>
      </p:pic>
      <p:grpSp>
        <p:nvGrpSpPr>
          <p:cNvPr id="3073" name="Group 1"/>
          <p:cNvGrpSpPr>
            <a:grpSpLocks/>
          </p:cNvGrpSpPr>
          <p:nvPr/>
        </p:nvGrpSpPr>
        <p:grpSpPr bwMode="auto">
          <a:xfrm>
            <a:off x="2650878" y="2387648"/>
            <a:ext cx="460375" cy="198438"/>
            <a:chOff x="2577" y="216"/>
            <a:chExt cx="724" cy="312"/>
          </a:xfrm>
        </p:grpSpPr>
        <p:sp>
          <p:nvSpPr>
            <p:cNvPr id="3076" name="Freeform 4"/>
            <p:cNvSpPr>
              <a:spLocks/>
            </p:cNvSpPr>
            <p:nvPr/>
          </p:nvSpPr>
          <p:spPr bwMode="auto">
            <a:xfrm>
              <a:off x="2576" y="349"/>
              <a:ext cx="88" cy="44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4"/>
                </a:cxn>
                <a:cxn ang="0">
                  <a:pos x="9" y="44"/>
                </a:cxn>
                <a:cxn ang="0">
                  <a:pos x="78" y="44"/>
                </a:cxn>
                <a:cxn ang="0">
                  <a:pos x="87" y="34"/>
                </a:cxn>
                <a:cxn ang="0">
                  <a:pos x="87" y="10"/>
                </a:cxn>
                <a:cxn ang="0">
                  <a:pos x="78" y="0"/>
                </a:cxn>
              </a:cxnLst>
              <a:rect l="0" t="0" r="r" b="b"/>
              <a:pathLst>
                <a:path w="88" h="44">
                  <a:moveTo>
                    <a:pt x="7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0" y="34"/>
                  </a:lnTo>
                  <a:lnTo>
                    <a:pt x="9" y="44"/>
                  </a:lnTo>
                  <a:lnTo>
                    <a:pt x="78" y="44"/>
                  </a:lnTo>
                  <a:lnTo>
                    <a:pt x="87" y="34"/>
                  </a:lnTo>
                  <a:lnTo>
                    <a:pt x="87" y="1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75" name="Line 3"/>
            <p:cNvSpPr>
              <a:spLocks noChangeShapeType="1"/>
            </p:cNvSpPr>
            <p:nvPr/>
          </p:nvSpPr>
          <p:spPr bwMode="auto">
            <a:xfrm>
              <a:off x="2708" y="372"/>
              <a:ext cx="592" cy="0"/>
            </a:xfrm>
            <a:prstGeom prst="line">
              <a:avLst/>
            </a:prstGeom>
            <a:noFill/>
            <a:ln w="27838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22" y="216"/>
              <a:ext cx="178" cy="312"/>
            </a:xfrm>
            <a:prstGeom prst="rect">
              <a:avLst/>
            </a:prstGeom>
            <a:noFill/>
          </p:spPr>
        </p:pic>
      </p:grp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535152" y="2909335"/>
            <a:ext cx="282240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pt-PT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Define as </a:t>
            </a:r>
            <a:r>
              <a:rPr kumimoji="0" lang="pt-PT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metas dos</a:t>
            </a:r>
            <a:r>
              <a:rPr kumimoji="0" lang="pt-PT" sz="12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indicadores (PI)</a:t>
            </a:r>
            <a:endParaRPr kumimoji="0" lang="pt-PT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pt-PT" sz="1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Pactua na CIR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pt-PT" sz="1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Submete ao CMS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pt-PT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Inserção das metas </a:t>
            </a:r>
            <a:r>
              <a:rPr lang="pt-PT" sz="1200" dirty="0">
                <a:latin typeface="Arial" pitchFamily="34" charset="0"/>
                <a:ea typeface="Calibri" pitchFamily="34" charset="0"/>
                <a:cs typeface="Arial" pitchFamily="34" charset="0"/>
              </a:rPr>
              <a:t>e validação no sistema Digisus </a:t>
            </a:r>
            <a:endParaRPr kumimoji="0" lang="pt-PT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pt-PT" sz="1200" dirty="0" smtClean="0">
                <a:latin typeface="Arial" pitchFamily="34" charset="0"/>
                <a:cs typeface="Arial" pitchFamily="34" charset="0"/>
              </a:rPr>
              <a:t>Envio para o CMS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pt-PT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Monitorar </a:t>
            </a:r>
            <a:r>
              <a:rPr kumimoji="0" lang="pt-PT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o</a:t>
            </a:r>
            <a:r>
              <a:rPr kumimoji="0" lang="pt-PT" sz="12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processo </a:t>
            </a:r>
            <a:r>
              <a:rPr kumimoji="0" lang="pt-PT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até </a:t>
            </a:r>
            <a:r>
              <a:rPr kumimoji="0" lang="pt-PT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 </a:t>
            </a:r>
            <a:r>
              <a:rPr kumimoji="0" lang="pt-PT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homologação pela SES </a:t>
            </a:r>
            <a:endParaRPr kumimoji="0" lang="pt-PT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CaixaDeTexto 23"/>
          <p:cNvSpPr txBox="1"/>
          <p:nvPr/>
        </p:nvSpPr>
        <p:spPr>
          <a:xfrm>
            <a:off x="1078573" y="2332979"/>
            <a:ext cx="1143008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1400" b="1" dirty="0" smtClean="0"/>
              <a:t>Município </a:t>
            </a:r>
            <a:endParaRPr lang="pt-BR" sz="1400" b="1" dirty="0"/>
          </a:p>
        </p:txBody>
      </p:sp>
      <p:grpSp>
        <p:nvGrpSpPr>
          <p:cNvPr id="3091" name="Group 19"/>
          <p:cNvGrpSpPr>
            <a:grpSpLocks/>
          </p:cNvGrpSpPr>
          <p:nvPr/>
        </p:nvGrpSpPr>
        <p:grpSpPr bwMode="auto">
          <a:xfrm>
            <a:off x="3978325" y="1390515"/>
            <a:ext cx="804863" cy="749300"/>
            <a:chOff x="3320" y="357"/>
            <a:chExt cx="1268" cy="1180"/>
          </a:xfrm>
        </p:grpSpPr>
        <p:sp>
          <p:nvSpPr>
            <p:cNvPr id="3092" name="AutoShape 20"/>
            <p:cNvSpPr>
              <a:spLocks/>
            </p:cNvSpPr>
            <p:nvPr/>
          </p:nvSpPr>
          <p:spPr bwMode="auto">
            <a:xfrm>
              <a:off x="3700" y="1175"/>
              <a:ext cx="500" cy="362"/>
            </a:xfrm>
            <a:custGeom>
              <a:avLst/>
              <a:gdLst/>
              <a:ahLst/>
              <a:cxnLst>
                <a:cxn ang="0">
                  <a:pos x="191" y="0"/>
                </a:cxn>
                <a:cxn ang="0">
                  <a:pos x="66" y="56"/>
                </a:cxn>
                <a:cxn ang="0">
                  <a:pos x="39" y="73"/>
                </a:cxn>
                <a:cxn ang="0">
                  <a:pos x="18" y="96"/>
                </a:cxn>
                <a:cxn ang="0">
                  <a:pos x="5" y="125"/>
                </a:cxn>
                <a:cxn ang="0">
                  <a:pos x="0" y="156"/>
                </a:cxn>
                <a:cxn ang="0">
                  <a:pos x="0" y="357"/>
                </a:cxn>
                <a:cxn ang="0">
                  <a:pos x="5" y="361"/>
                </a:cxn>
                <a:cxn ang="0">
                  <a:pos x="16" y="361"/>
                </a:cxn>
                <a:cxn ang="0">
                  <a:pos x="20" y="357"/>
                </a:cxn>
                <a:cxn ang="0">
                  <a:pos x="20" y="156"/>
                </a:cxn>
                <a:cxn ang="0">
                  <a:pos x="24" y="130"/>
                </a:cxn>
                <a:cxn ang="0">
                  <a:pos x="35" y="107"/>
                </a:cxn>
                <a:cxn ang="0">
                  <a:pos x="52" y="88"/>
                </a:cxn>
                <a:cxn ang="0">
                  <a:pos x="74" y="74"/>
                </a:cxn>
                <a:cxn ang="0">
                  <a:pos x="187" y="24"/>
                </a:cxn>
                <a:cxn ang="0">
                  <a:pos x="217" y="24"/>
                </a:cxn>
                <a:cxn ang="0">
                  <a:pos x="209" y="18"/>
                </a:cxn>
                <a:cxn ang="0">
                  <a:pos x="199" y="7"/>
                </a:cxn>
                <a:cxn ang="0">
                  <a:pos x="197" y="2"/>
                </a:cxn>
                <a:cxn ang="0">
                  <a:pos x="191" y="0"/>
                </a:cxn>
                <a:cxn ang="0">
                  <a:pos x="363" y="24"/>
                </a:cxn>
                <a:cxn ang="0">
                  <a:pos x="314" y="24"/>
                </a:cxn>
                <a:cxn ang="0">
                  <a:pos x="427" y="74"/>
                </a:cxn>
                <a:cxn ang="0">
                  <a:pos x="449" y="88"/>
                </a:cxn>
                <a:cxn ang="0">
                  <a:pos x="466" y="107"/>
                </a:cxn>
                <a:cxn ang="0">
                  <a:pos x="477" y="131"/>
                </a:cxn>
                <a:cxn ang="0">
                  <a:pos x="480" y="156"/>
                </a:cxn>
                <a:cxn ang="0">
                  <a:pos x="480" y="357"/>
                </a:cxn>
                <a:cxn ang="0">
                  <a:pos x="485" y="361"/>
                </a:cxn>
                <a:cxn ang="0">
                  <a:pos x="496" y="361"/>
                </a:cxn>
                <a:cxn ang="0">
                  <a:pos x="500" y="357"/>
                </a:cxn>
                <a:cxn ang="0">
                  <a:pos x="500" y="156"/>
                </a:cxn>
                <a:cxn ang="0">
                  <a:pos x="496" y="125"/>
                </a:cxn>
                <a:cxn ang="0">
                  <a:pos x="483" y="96"/>
                </a:cxn>
                <a:cxn ang="0">
                  <a:pos x="462" y="73"/>
                </a:cxn>
                <a:cxn ang="0">
                  <a:pos x="435" y="56"/>
                </a:cxn>
                <a:cxn ang="0">
                  <a:pos x="363" y="24"/>
                </a:cxn>
                <a:cxn ang="0">
                  <a:pos x="217" y="24"/>
                </a:cxn>
                <a:cxn ang="0">
                  <a:pos x="187" y="24"/>
                </a:cxn>
                <a:cxn ang="0">
                  <a:pos x="200" y="36"/>
                </a:cxn>
                <a:cxn ang="0">
                  <a:pos x="215" y="45"/>
                </a:cxn>
                <a:cxn ang="0">
                  <a:pos x="232" y="51"/>
                </a:cxn>
                <a:cxn ang="0">
                  <a:pos x="250" y="53"/>
                </a:cxn>
                <a:cxn ang="0">
                  <a:pos x="269" y="51"/>
                </a:cxn>
                <a:cxn ang="0">
                  <a:pos x="285" y="45"/>
                </a:cxn>
                <a:cxn ang="0">
                  <a:pos x="301" y="36"/>
                </a:cxn>
                <a:cxn ang="0">
                  <a:pos x="304" y="33"/>
                </a:cxn>
                <a:cxn ang="0">
                  <a:pos x="250" y="33"/>
                </a:cxn>
                <a:cxn ang="0">
                  <a:pos x="235" y="31"/>
                </a:cxn>
                <a:cxn ang="0">
                  <a:pos x="221" y="26"/>
                </a:cxn>
                <a:cxn ang="0">
                  <a:pos x="217" y="24"/>
                </a:cxn>
                <a:cxn ang="0">
                  <a:pos x="310" y="0"/>
                </a:cxn>
                <a:cxn ang="0">
                  <a:pos x="305" y="2"/>
                </a:cxn>
                <a:cxn ang="0">
                  <a:pos x="302" y="6"/>
                </a:cxn>
                <a:cxn ang="0">
                  <a:pos x="292" y="17"/>
                </a:cxn>
                <a:cxn ang="0">
                  <a:pos x="280" y="26"/>
                </a:cxn>
                <a:cxn ang="0">
                  <a:pos x="266" y="31"/>
                </a:cxn>
                <a:cxn ang="0">
                  <a:pos x="250" y="33"/>
                </a:cxn>
                <a:cxn ang="0">
                  <a:pos x="304" y="33"/>
                </a:cxn>
                <a:cxn ang="0">
                  <a:pos x="314" y="24"/>
                </a:cxn>
                <a:cxn ang="0">
                  <a:pos x="363" y="24"/>
                </a:cxn>
                <a:cxn ang="0">
                  <a:pos x="310" y="0"/>
                </a:cxn>
              </a:cxnLst>
              <a:rect l="0" t="0" r="r" b="b"/>
              <a:pathLst>
                <a:path w="500" h="362">
                  <a:moveTo>
                    <a:pt x="191" y="0"/>
                  </a:moveTo>
                  <a:lnTo>
                    <a:pt x="66" y="56"/>
                  </a:lnTo>
                  <a:lnTo>
                    <a:pt x="39" y="73"/>
                  </a:lnTo>
                  <a:lnTo>
                    <a:pt x="18" y="96"/>
                  </a:lnTo>
                  <a:lnTo>
                    <a:pt x="5" y="125"/>
                  </a:lnTo>
                  <a:lnTo>
                    <a:pt x="0" y="156"/>
                  </a:lnTo>
                  <a:lnTo>
                    <a:pt x="0" y="357"/>
                  </a:lnTo>
                  <a:lnTo>
                    <a:pt x="5" y="361"/>
                  </a:lnTo>
                  <a:lnTo>
                    <a:pt x="16" y="361"/>
                  </a:lnTo>
                  <a:lnTo>
                    <a:pt x="20" y="357"/>
                  </a:lnTo>
                  <a:lnTo>
                    <a:pt x="20" y="156"/>
                  </a:lnTo>
                  <a:lnTo>
                    <a:pt x="24" y="130"/>
                  </a:lnTo>
                  <a:lnTo>
                    <a:pt x="35" y="107"/>
                  </a:lnTo>
                  <a:lnTo>
                    <a:pt x="52" y="88"/>
                  </a:lnTo>
                  <a:lnTo>
                    <a:pt x="74" y="74"/>
                  </a:lnTo>
                  <a:lnTo>
                    <a:pt x="187" y="24"/>
                  </a:lnTo>
                  <a:lnTo>
                    <a:pt x="217" y="24"/>
                  </a:lnTo>
                  <a:lnTo>
                    <a:pt x="209" y="18"/>
                  </a:lnTo>
                  <a:lnTo>
                    <a:pt x="199" y="7"/>
                  </a:lnTo>
                  <a:lnTo>
                    <a:pt x="197" y="2"/>
                  </a:lnTo>
                  <a:lnTo>
                    <a:pt x="191" y="0"/>
                  </a:lnTo>
                  <a:close/>
                  <a:moveTo>
                    <a:pt x="363" y="24"/>
                  </a:moveTo>
                  <a:lnTo>
                    <a:pt x="314" y="24"/>
                  </a:lnTo>
                  <a:lnTo>
                    <a:pt x="427" y="74"/>
                  </a:lnTo>
                  <a:lnTo>
                    <a:pt x="449" y="88"/>
                  </a:lnTo>
                  <a:lnTo>
                    <a:pt x="466" y="107"/>
                  </a:lnTo>
                  <a:lnTo>
                    <a:pt x="477" y="131"/>
                  </a:lnTo>
                  <a:lnTo>
                    <a:pt x="480" y="156"/>
                  </a:lnTo>
                  <a:lnTo>
                    <a:pt x="480" y="357"/>
                  </a:lnTo>
                  <a:lnTo>
                    <a:pt x="485" y="361"/>
                  </a:lnTo>
                  <a:lnTo>
                    <a:pt x="496" y="361"/>
                  </a:lnTo>
                  <a:lnTo>
                    <a:pt x="500" y="357"/>
                  </a:lnTo>
                  <a:lnTo>
                    <a:pt x="500" y="156"/>
                  </a:lnTo>
                  <a:lnTo>
                    <a:pt x="496" y="125"/>
                  </a:lnTo>
                  <a:lnTo>
                    <a:pt x="483" y="96"/>
                  </a:lnTo>
                  <a:lnTo>
                    <a:pt x="462" y="73"/>
                  </a:lnTo>
                  <a:lnTo>
                    <a:pt x="435" y="56"/>
                  </a:lnTo>
                  <a:lnTo>
                    <a:pt x="363" y="24"/>
                  </a:lnTo>
                  <a:close/>
                  <a:moveTo>
                    <a:pt x="217" y="24"/>
                  </a:moveTo>
                  <a:lnTo>
                    <a:pt x="187" y="24"/>
                  </a:lnTo>
                  <a:lnTo>
                    <a:pt x="200" y="36"/>
                  </a:lnTo>
                  <a:lnTo>
                    <a:pt x="215" y="45"/>
                  </a:lnTo>
                  <a:lnTo>
                    <a:pt x="232" y="51"/>
                  </a:lnTo>
                  <a:lnTo>
                    <a:pt x="250" y="53"/>
                  </a:lnTo>
                  <a:lnTo>
                    <a:pt x="269" y="51"/>
                  </a:lnTo>
                  <a:lnTo>
                    <a:pt x="285" y="45"/>
                  </a:lnTo>
                  <a:lnTo>
                    <a:pt x="301" y="36"/>
                  </a:lnTo>
                  <a:lnTo>
                    <a:pt x="304" y="33"/>
                  </a:lnTo>
                  <a:lnTo>
                    <a:pt x="250" y="33"/>
                  </a:lnTo>
                  <a:lnTo>
                    <a:pt x="235" y="31"/>
                  </a:lnTo>
                  <a:lnTo>
                    <a:pt x="221" y="26"/>
                  </a:lnTo>
                  <a:lnTo>
                    <a:pt x="217" y="24"/>
                  </a:lnTo>
                  <a:close/>
                  <a:moveTo>
                    <a:pt x="310" y="0"/>
                  </a:moveTo>
                  <a:lnTo>
                    <a:pt x="305" y="2"/>
                  </a:lnTo>
                  <a:lnTo>
                    <a:pt x="302" y="6"/>
                  </a:lnTo>
                  <a:lnTo>
                    <a:pt x="292" y="17"/>
                  </a:lnTo>
                  <a:lnTo>
                    <a:pt x="280" y="26"/>
                  </a:lnTo>
                  <a:lnTo>
                    <a:pt x="266" y="31"/>
                  </a:lnTo>
                  <a:lnTo>
                    <a:pt x="250" y="33"/>
                  </a:lnTo>
                  <a:lnTo>
                    <a:pt x="304" y="33"/>
                  </a:lnTo>
                  <a:lnTo>
                    <a:pt x="314" y="24"/>
                  </a:lnTo>
                  <a:lnTo>
                    <a:pt x="363" y="24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93" name="AutoShape 21"/>
            <p:cNvSpPr>
              <a:spLocks/>
            </p:cNvSpPr>
            <p:nvPr/>
          </p:nvSpPr>
          <p:spPr bwMode="auto">
            <a:xfrm>
              <a:off x="3780" y="837"/>
              <a:ext cx="340" cy="340"/>
            </a:xfrm>
            <a:custGeom>
              <a:avLst/>
              <a:gdLst/>
              <a:ahLst/>
              <a:cxnLst>
                <a:cxn ang="0">
                  <a:pos x="170" y="0"/>
                </a:cxn>
                <a:cxn ang="0">
                  <a:pos x="104" y="14"/>
                </a:cxn>
                <a:cxn ang="0">
                  <a:pos x="50" y="50"/>
                </a:cxn>
                <a:cxn ang="0">
                  <a:pos x="14" y="104"/>
                </a:cxn>
                <a:cxn ang="0">
                  <a:pos x="0" y="170"/>
                </a:cxn>
                <a:cxn ang="0">
                  <a:pos x="14" y="236"/>
                </a:cxn>
                <a:cxn ang="0">
                  <a:pos x="50" y="290"/>
                </a:cxn>
                <a:cxn ang="0">
                  <a:pos x="104" y="327"/>
                </a:cxn>
                <a:cxn ang="0">
                  <a:pos x="170" y="340"/>
                </a:cxn>
                <a:cxn ang="0">
                  <a:pos x="236" y="327"/>
                </a:cxn>
                <a:cxn ang="0">
                  <a:pos x="246" y="320"/>
                </a:cxn>
                <a:cxn ang="0">
                  <a:pos x="170" y="320"/>
                </a:cxn>
                <a:cxn ang="0">
                  <a:pos x="112" y="308"/>
                </a:cxn>
                <a:cxn ang="0">
                  <a:pos x="64" y="276"/>
                </a:cxn>
                <a:cxn ang="0">
                  <a:pos x="32" y="229"/>
                </a:cxn>
                <a:cxn ang="0">
                  <a:pos x="20" y="170"/>
                </a:cxn>
                <a:cxn ang="0">
                  <a:pos x="32" y="112"/>
                </a:cxn>
                <a:cxn ang="0">
                  <a:pos x="64" y="64"/>
                </a:cxn>
                <a:cxn ang="0">
                  <a:pos x="112" y="32"/>
                </a:cxn>
                <a:cxn ang="0">
                  <a:pos x="170" y="20"/>
                </a:cxn>
                <a:cxn ang="0">
                  <a:pos x="246" y="20"/>
                </a:cxn>
                <a:cxn ang="0">
                  <a:pos x="236" y="14"/>
                </a:cxn>
                <a:cxn ang="0">
                  <a:pos x="170" y="0"/>
                </a:cxn>
                <a:cxn ang="0">
                  <a:pos x="246" y="20"/>
                </a:cxn>
                <a:cxn ang="0">
                  <a:pos x="170" y="20"/>
                </a:cxn>
                <a:cxn ang="0">
                  <a:pos x="229" y="32"/>
                </a:cxn>
                <a:cxn ang="0">
                  <a:pos x="276" y="64"/>
                </a:cxn>
                <a:cxn ang="0">
                  <a:pos x="309" y="112"/>
                </a:cxn>
                <a:cxn ang="0">
                  <a:pos x="320" y="170"/>
                </a:cxn>
                <a:cxn ang="0">
                  <a:pos x="309" y="229"/>
                </a:cxn>
                <a:cxn ang="0">
                  <a:pos x="276" y="276"/>
                </a:cxn>
                <a:cxn ang="0">
                  <a:pos x="229" y="308"/>
                </a:cxn>
                <a:cxn ang="0">
                  <a:pos x="170" y="320"/>
                </a:cxn>
                <a:cxn ang="0">
                  <a:pos x="246" y="320"/>
                </a:cxn>
                <a:cxn ang="0">
                  <a:pos x="290" y="290"/>
                </a:cxn>
                <a:cxn ang="0">
                  <a:pos x="327" y="236"/>
                </a:cxn>
                <a:cxn ang="0">
                  <a:pos x="340" y="170"/>
                </a:cxn>
                <a:cxn ang="0">
                  <a:pos x="327" y="104"/>
                </a:cxn>
                <a:cxn ang="0">
                  <a:pos x="290" y="50"/>
                </a:cxn>
                <a:cxn ang="0">
                  <a:pos x="246" y="20"/>
                </a:cxn>
              </a:cxnLst>
              <a:rect l="0" t="0" r="r" b="b"/>
              <a:pathLst>
                <a:path w="340" h="340">
                  <a:moveTo>
                    <a:pt x="170" y="0"/>
                  </a:moveTo>
                  <a:lnTo>
                    <a:pt x="104" y="14"/>
                  </a:lnTo>
                  <a:lnTo>
                    <a:pt x="50" y="50"/>
                  </a:lnTo>
                  <a:lnTo>
                    <a:pt x="14" y="104"/>
                  </a:lnTo>
                  <a:lnTo>
                    <a:pt x="0" y="170"/>
                  </a:lnTo>
                  <a:lnTo>
                    <a:pt x="14" y="236"/>
                  </a:lnTo>
                  <a:lnTo>
                    <a:pt x="50" y="290"/>
                  </a:lnTo>
                  <a:lnTo>
                    <a:pt x="104" y="327"/>
                  </a:lnTo>
                  <a:lnTo>
                    <a:pt x="170" y="340"/>
                  </a:lnTo>
                  <a:lnTo>
                    <a:pt x="236" y="327"/>
                  </a:lnTo>
                  <a:lnTo>
                    <a:pt x="246" y="320"/>
                  </a:lnTo>
                  <a:lnTo>
                    <a:pt x="170" y="320"/>
                  </a:lnTo>
                  <a:lnTo>
                    <a:pt x="112" y="308"/>
                  </a:lnTo>
                  <a:lnTo>
                    <a:pt x="64" y="276"/>
                  </a:lnTo>
                  <a:lnTo>
                    <a:pt x="32" y="229"/>
                  </a:lnTo>
                  <a:lnTo>
                    <a:pt x="20" y="170"/>
                  </a:lnTo>
                  <a:lnTo>
                    <a:pt x="32" y="112"/>
                  </a:lnTo>
                  <a:lnTo>
                    <a:pt x="64" y="64"/>
                  </a:lnTo>
                  <a:lnTo>
                    <a:pt x="112" y="32"/>
                  </a:lnTo>
                  <a:lnTo>
                    <a:pt x="170" y="20"/>
                  </a:lnTo>
                  <a:lnTo>
                    <a:pt x="246" y="20"/>
                  </a:lnTo>
                  <a:lnTo>
                    <a:pt x="236" y="14"/>
                  </a:lnTo>
                  <a:lnTo>
                    <a:pt x="170" y="0"/>
                  </a:lnTo>
                  <a:close/>
                  <a:moveTo>
                    <a:pt x="246" y="20"/>
                  </a:moveTo>
                  <a:lnTo>
                    <a:pt x="170" y="20"/>
                  </a:lnTo>
                  <a:lnTo>
                    <a:pt x="229" y="32"/>
                  </a:lnTo>
                  <a:lnTo>
                    <a:pt x="276" y="64"/>
                  </a:lnTo>
                  <a:lnTo>
                    <a:pt x="309" y="112"/>
                  </a:lnTo>
                  <a:lnTo>
                    <a:pt x="320" y="170"/>
                  </a:lnTo>
                  <a:lnTo>
                    <a:pt x="309" y="229"/>
                  </a:lnTo>
                  <a:lnTo>
                    <a:pt x="276" y="276"/>
                  </a:lnTo>
                  <a:lnTo>
                    <a:pt x="229" y="308"/>
                  </a:lnTo>
                  <a:lnTo>
                    <a:pt x="170" y="320"/>
                  </a:lnTo>
                  <a:lnTo>
                    <a:pt x="246" y="320"/>
                  </a:lnTo>
                  <a:lnTo>
                    <a:pt x="290" y="290"/>
                  </a:lnTo>
                  <a:lnTo>
                    <a:pt x="327" y="236"/>
                  </a:lnTo>
                  <a:lnTo>
                    <a:pt x="340" y="170"/>
                  </a:lnTo>
                  <a:lnTo>
                    <a:pt x="327" y="104"/>
                  </a:lnTo>
                  <a:lnTo>
                    <a:pt x="290" y="50"/>
                  </a:lnTo>
                  <a:lnTo>
                    <a:pt x="246" y="2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94" name="AutoShape 22"/>
            <p:cNvSpPr>
              <a:spLocks/>
            </p:cNvSpPr>
            <p:nvPr/>
          </p:nvSpPr>
          <p:spPr bwMode="auto">
            <a:xfrm>
              <a:off x="3780" y="837"/>
              <a:ext cx="304" cy="180"/>
            </a:xfrm>
            <a:custGeom>
              <a:avLst/>
              <a:gdLst/>
              <a:ahLst/>
              <a:cxnLst>
                <a:cxn ang="0">
                  <a:pos x="170" y="0"/>
                </a:cxn>
                <a:cxn ang="0">
                  <a:pos x="104" y="14"/>
                </a:cxn>
                <a:cxn ang="0">
                  <a:pos x="50" y="50"/>
                </a:cxn>
                <a:cxn ang="0">
                  <a:pos x="14" y="104"/>
                </a:cxn>
                <a:cxn ang="0">
                  <a:pos x="0" y="170"/>
                </a:cxn>
                <a:cxn ang="0">
                  <a:pos x="0" y="176"/>
                </a:cxn>
                <a:cxn ang="0">
                  <a:pos x="5" y="180"/>
                </a:cxn>
                <a:cxn ang="0">
                  <a:pos x="25" y="180"/>
                </a:cxn>
                <a:cxn ang="0">
                  <a:pos x="96" y="174"/>
                </a:cxn>
                <a:cxn ang="0">
                  <a:pos x="148" y="160"/>
                </a:cxn>
                <a:cxn ang="0">
                  <a:pos x="21" y="160"/>
                </a:cxn>
                <a:cxn ang="0">
                  <a:pos x="35" y="105"/>
                </a:cxn>
                <a:cxn ang="0">
                  <a:pos x="68" y="61"/>
                </a:cxn>
                <a:cxn ang="0">
                  <a:pos x="114" y="31"/>
                </a:cxn>
                <a:cxn ang="0">
                  <a:pos x="170" y="20"/>
                </a:cxn>
                <a:cxn ang="0">
                  <a:pos x="249" y="20"/>
                </a:cxn>
                <a:cxn ang="0">
                  <a:pos x="242" y="16"/>
                </a:cxn>
                <a:cxn ang="0">
                  <a:pos x="207" y="4"/>
                </a:cxn>
                <a:cxn ang="0">
                  <a:pos x="170" y="0"/>
                </a:cxn>
                <a:cxn ang="0">
                  <a:pos x="249" y="20"/>
                </a:cxn>
                <a:cxn ang="0">
                  <a:pos x="170" y="20"/>
                </a:cxn>
                <a:cxn ang="0">
                  <a:pos x="201" y="23"/>
                </a:cxn>
                <a:cxn ang="0">
                  <a:pos x="229" y="32"/>
                </a:cxn>
                <a:cxn ang="0">
                  <a:pos x="256" y="47"/>
                </a:cxn>
                <a:cxn ang="0">
                  <a:pos x="279" y="67"/>
                </a:cxn>
                <a:cxn ang="0">
                  <a:pos x="275" y="70"/>
                </a:cxn>
                <a:cxn ang="0">
                  <a:pos x="219" y="109"/>
                </a:cxn>
                <a:cxn ang="0">
                  <a:pos x="158" y="137"/>
                </a:cxn>
                <a:cxn ang="0">
                  <a:pos x="93" y="154"/>
                </a:cxn>
                <a:cxn ang="0">
                  <a:pos x="25" y="160"/>
                </a:cxn>
                <a:cxn ang="0">
                  <a:pos x="148" y="160"/>
                </a:cxn>
                <a:cxn ang="0">
                  <a:pos x="165" y="156"/>
                </a:cxn>
                <a:cxn ang="0">
                  <a:pos x="229" y="126"/>
                </a:cxn>
                <a:cxn ang="0">
                  <a:pos x="288" y="85"/>
                </a:cxn>
                <a:cxn ang="0">
                  <a:pos x="302" y="74"/>
                </a:cxn>
                <a:cxn ang="0">
                  <a:pos x="303" y="71"/>
                </a:cxn>
                <a:cxn ang="0">
                  <a:pos x="303" y="66"/>
                </a:cxn>
                <a:cxn ang="0">
                  <a:pos x="303" y="63"/>
                </a:cxn>
                <a:cxn ang="0">
                  <a:pos x="301" y="61"/>
                </a:cxn>
                <a:cxn ang="0">
                  <a:pos x="274" y="35"/>
                </a:cxn>
                <a:cxn ang="0">
                  <a:pos x="249" y="20"/>
                </a:cxn>
              </a:cxnLst>
              <a:rect l="0" t="0" r="r" b="b"/>
              <a:pathLst>
                <a:path w="304" h="180">
                  <a:moveTo>
                    <a:pt x="170" y="0"/>
                  </a:moveTo>
                  <a:lnTo>
                    <a:pt x="104" y="14"/>
                  </a:lnTo>
                  <a:lnTo>
                    <a:pt x="50" y="50"/>
                  </a:lnTo>
                  <a:lnTo>
                    <a:pt x="14" y="104"/>
                  </a:lnTo>
                  <a:lnTo>
                    <a:pt x="0" y="170"/>
                  </a:lnTo>
                  <a:lnTo>
                    <a:pt x="0" y="176"/>
                  </a:lnTo>
                  <a:lnTo>
                    <a:pt x="5" y="180"/>
                  </a:lnTo>
                  <a:lnTo>
                    <a:pt x="25" y="180"/>
                  </a:lnTo>
                  <a:lnTo>
                    <a:pt x="96" y="174"/>
                  </a:lnTo>
                  <a:lnTo>
                    <a:pt x="148" y="160"/>
                  </a:lnTo>
                  <a:lnTo>
                    <a:pt x="21" y="160"/>
                  </a:lnTo>
                  <a:lnTo>
                    <a:pt x="35" y="105"/>
                  </a:lnTo>
                  <a:lnTo>
                    <a:pt x="68" y="61"/>
                  </a:lnTo>
                  <a:lnTo>
                    <a:pt x="114" y="31"/>
                  </a:lnTo>
                  <a:lnTo>
                    <a:pt x="170" y="20"/>
                  </a:lnTo>
                  <a:lnTo>
                    <a:pt x="249" y="20"/>
                  </a:lnTo>
                  <a:lnTo>
                    <a:pt x="242" y="16"/>
                  </a:lnTo>
                  <a:lnTo>
                    <a:pt x="207" y="4"/>
                  </a:lnTo>
                  <a:lnTo>
                    <a:pt x="170" y="0"/>
                  </a:lnTo>
                  <a:close/>
                  <a:moveTo>
                    <a:pt x="249" y="20"/>
                  </a:moveTo>
                  <a:lnTo>
                    <a:pt x="170" y="20"/>
                  </a:lnTo>
                  <a:lnTo>
                    <a:pt x="201" y="23"/>
                  </a:lnTo>
                  <a:lnTo>
                    <a:pt x="229" y="32"/>
                  </a:lnTo>
                  <a:lnTo>
                    <a:pt x="256" y="47"/>
                  </a:lnTo>
                  <a:lnTo>
                    <a:pt x="279" y="67"/>
                  </a:lnTo>
                  <a:lnTo>
                    <a:pt x="275" y="70"/>
                  </a:lnTo>
                  <a:lnTo>
                    <a:pt x="219" y="109"/>
                  </a:lnTo>
                  <a:lnTo>
                    <a:pt x="158" y="137"/>
                  </a:lnTo>
                  <a:lnTo>
                    <a:pt x="93" y="154"/>
                  </a:lnTo>
                  <a:lnTo>
                    <a:pt x="25" y="160"/>
                  </a:lnTo>
                  <a:lnTo>
                    <a:pt x="148" y="160"/>
                  </a:lnTo>
                  <a:lnTo>
                    <a:pt x="165" y="156"/>
                  </a:lnTo>
                  <a:lnTo>
                    <a:pt x="229" y="126"/>
                  </a:lnTo>
                  <a:lnTo>
                    <a:pt x="288" y="85"/>
                  </a:lnTo>
                  <a:lnTo>
                    <a:pt x="302" y="74"/>
                  </a:lnTo>
                  <a:lnTo>
                    <a:pt x="303" y="71"/>
                  </a:lnTo>
                  <a:lnTo>
                    <a:pt x="303" y="66"/>
                  </a:lnTo>
                  <a:lnTo>
                    <a:pt x="303" y="63"/>
                  </a:lnTo>
                  <a:lnTo>
                    <a:pt x="301" y="61"/>
                  </a:lnTo>
                  <a:lnTo>
                    <a:pt x="274" y="35"/>
                  </a:lnTo>
                  <a:lnTo>
                    <a:pt x="249" y="2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95" name="Line 23"/>
            <p:cNvSpPr>
              <a:spLocks noChangeShapeType="1"/>
            </p:cNvSpPr>
            <p:nvPr/>
          </p:nvSpPr>
          <p:spPr bwMode="auto">
            <a:xfrm>
              <a:off x="3810" y="1377"/>
              <a:ext cx="0" cy="160"/>
            </a:xfrm>
            <a:prstGeom prst="line">
              <a:avLst/>
            </a:prstGeom>
            <a:noFill/>
            <a:ln w="12700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96" name="Line 24"/>
            <p:cNvSpPr>
              <a:spLocks noChangeShapeType="1"/>
            </p:cNvSpPr>
            <p:nvPr/>
          </p:nvSpPr>
          <p:spPr bwMode="auto">
            <a:xfrm>
              <a:off x="4090" y="1377"/>
              <a:ext cx="0" cy="160"/>
            </a:xfrm>
            <a:prstGeom prst="line">
              <a:avLst/>
            </a:prstGeom>
            <a:noFill/>
            <a:ln w="12700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97" name="AutoShape 25"/>
            <p:cNvSpPr>
              <a:spLocks/>
            </p:cNvSpPr>
            <p:nvPr/>
          </p:nvSpPr>
          <p:spPr bwMode="auto">
            <a:xfrm>
              <a:off x="3880" y="1143"/>
              <a:ext cx="140" cy="86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5"/>
                </a:cxn>
                <a:cxn ang="0">
                  <a:pos x="0" y="45"/>
                </a:cxn>
                <a:cxn ang="0">
                  <a:pos x="1" y="47"/>
                </a:cxn>
                <a:cxn ang="0">
                  <a:pos x="2" y="49"/>
                </a:cxn>
                <a:cxn ang="0">
                  <a:pos x="15" y="64"/>
                </a:cxn>
                <a:cxn ang="0">
                  <a:pos x="32" y="76"/>
                </a:cxn>
                <a:cxn ang="0">
                  <a:pos x="50" y="83"/>
                </a:cxn>
                <a:cxn ang="0">
                  <a:pos x="70" y="85"/>
                </a:cxn>
                <a:cxn ang="0">
                  <a:pos x="91" y="83"/>
                </a:cxn>
                <a:cxn ang="0">
                  <a:pos x="109" y="76"/>
                </a:cxn>
                <a:cxn ang="0">
                  <a:pos x="124" y="65"/>
                </a:cxn>
                <a:cxn ang="0">
                  <a:pos x="70" y="65"/>
                </a:cxn>
                <a:cxn ang="0">
                  <a:pos x="56" y="64"/>
                </a:cxn>
                <a:cxn ang="0">
                  <a:pos x="42" y="59"/>
                </a:cxn>
                <a:cxn ang="0">
                  <a:pos x="30" y="51"/>
                </a:cxn>
                <a:cxn ang="0">
                  <a:pos x="21" y="40"/>
                </a:cxn>
                <a:cxn ang="0">
                  <a:pos x="20" y="26"/>
                </a:cxn>
                <a:cxn ang="0">
                  <a:pos x="140" y="26"/>
                </a:cxn>
                <a:cxn ang="0">
                  <a:pos x="140" y="13"/>
                </a:cxn>
                <a:cxn ang="0">
                  <a:pos x="70" y="13"/>
                </a:cxn>
                <a:cxn ang="0">
                  <a:pos x="42" y="10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140" y="26"/>
                </a:cxn>
                <a:cxn ang="0">
                  <a:pos x="120" y="26"/>
                </a:cxn>
                <a:cxn ang="0">
                  <a:pos x="120" y="40"/>
                </a:cxn>
                <a:cxn ang="0">
                  <a:pos x="110" y="51"/>
                </a:cxn>
                <a:cxn ang="0">
                  <a:pos x="98" y="59"/>
                </a:cxn>
                <a:cxn ang="0">
                  <a:pos x="85" y="64"/>
                </a:cxn>
                <a:cxn ang="0">
                  <a:pos x="70" y="65"/>
                </a:cxn>
                <a:cxn ang="0">
                  <a:pos x="124" y="65"/>
                </a:cxn>
                <a:cxn ang="0">
                  <a:pos x="125" y="64"/>
                </a:cxn>
                <a:cxn ang="0">
                  <a:pos x="139" y="49"/>
                </a:cxn>
                <a:cxn ang="0">
                  <a:pos x="140" y="47"/>
                </a:cxn>
                <a:cxn ang="0">
                  <a:pos x="140" y="45"/>
                </a:cxn>
                <a:cxn ang="0">
                  <a:pos x="140" y="26"/>
                </a:cxn>
                <a:cxn ang="0">
                  <a:pos x="120" y="26"/>
                </a:cxn>
                <a:cxn ang="0">
                  <a:pos x="20" y="26"/>
                </a:cxn>
                <a:cxn ang="0">
                  <a:pos x="45" y="31"/>
                </a:cxn>
                <a:cxn ang="0">
                  <a:pos x="70" y="33"/>
                </a:cxn>
                <a:cxn ang="0">
                  <a:pos x="96" y="31"/>
                </a:cxn>
                <a:cxn ang="0">
                  <a:pos x="120" y="26"/>
                </a:cxn>
                <a:cxn ang="0">
                  <a:pos x="130" y="1"/>
                </a:cxn>
                <a:cxn ang="0">
                  <a:pos x="127" y="2"/>
                </a:cxn>
                <a:cxn ang="0">
                  <a:pos x="99" y="10"/>
                </a:cxn>
                <a:cxn ang="0">
                  <a:pos x="70" y="13"/>
                </a:cxn>
                <a:cxn ang="0">
                  <a:pos x="140" y="13"/>
                </a:cxn>
                <a:cxn ang="0">
                  <a:pos x="140" y="8"/>
                </a:cxn>
                <a:cxn ang="0">
                  <a:pos x="139" y="5"/>
                </a:cxn>
                <a:cxn ang="0">
                  <a:pos x="133" y="1"/>
                </a:cxn>
                <a:cxn ang="0">
                  <a:pos x="130" y="1"/>
                </a:cxn>
              </a:cxnLst>
              <a:rect l="0" t="0" r="r" b="b"/>
              <a:pathLst>
                <a:path w="140" h="86">
                  <a:moveTo>
                    <a:pt x="8" y="0"/>
                  </a:moveTo>
                  <a:lnTo>
                    <a:pt x="0" y="5"/>
                  </a:lnTo>
                  <a:lnTo>
                    <a:pt x="0" y="45"/>
                  </a:lnTo>
                  <a:lnTo>
                    <a:pt x="1" y="47"/>
                  </a:lnTo>
                  <a:lnTo>
                    <a:pt x="2" y="49"/>
                  </a:lnTo>
                  <a:lnTo>
                    <a:pt x="15" y="64"/>
                  </a:lnTo>
                  <a:lnTo>
                    <a:pt x="32" y="76"/>
                  </a:lnTo>
                  <a:lnTo>
                    <a:pt x="50" y="83"/>
                  </a:lnTo>
                  <a:lnTo>
                    <a:pt x="70" y="85"/>
                  </a:lnTo>
                  <a:lnTo>
                    <a:pt x="91" y="83"/>
                  </a:lnTo>
                  <a:lnTo>
                    <a:pt x="109" y="76"/>
                  </a:lnTo>
                  <a:lnTo>
                    <a:pt x="124" y="65"/>
                  </a:lnTo>
                  <a:lnTo>
                    <a:pt x="70" y="65"/>
                  </a:lnTo>
                  <a:lnTo>
                    <a:pt x="56" y="64"/>
                  </a:lnTo>
                  <a:lnTo>
                    <a:pt x="42" y="59"/>
                  </a:lnTo>
                  <a:lnTo>
                    <a:pt x="30" y="51"/>
                  </a:lnTo>
                  <a:lnTo>
                    <a:pt x="21" y="40"/>
                  </a:lnTo>
                  <a:lnTo>
                    <a:pt x="20" y="26"/>
                  </a:lnTo>
                  <a:lnTo>
                    <a:pt x="140" y="26"/>
                  </a:lnTo>
                  <a:lnTo>
                    <a:pt x="140" y="13"/>
                  </a:lnTo>
                  <a:lnTo>
                    <a:pt x="70" y="13"/>
                  </a:lnTo>
                  <a:lnTo>
                    <a:pt x="42" y="10"/>
                  </a:lnTo>
                  <a:lnTo>
                    <a:pt x="14" y="2"/>
                  </a:lnTo>
                  <a:lnTo>
                    <a:pt x="8" y="0"/>
                  </a:lnTo>
                  <a:close/>
                  <a:moveTo>
                    <a:pt x="140" y="26"/>
                  </a:moveTo>
                  <a:lnTo>
                    <a:pt x="120" y="26"/>
                  </a:lnTo>
                  <a:lnTo>
                    <a:pt x="120" y="40"/>
                  </a:lnTo>
                  <a:lnTo>
                    <a:pt x="110" y="51"/>
                  </a:lnTo>
                  <a:lnTo>
                    <a:pt x="98" y="59"/>
                  </a:lnTo>
                  <a:lnTo>
                    <a:pt x="85" y="64"/>
                  </a:lnTo>
                  <a:lnTo>
                    <a:pt x="70" y="65"/>
                  </a:lnTo>
                  <a:lnTo>
                    <a:pt x="124" y="65"/>
                  </a:lnTo>
                  <a:lnTo>
                    <a:pt x="125" y="64"/>
                  </a:lnTo>
                  <a:lnTo>
                    <a:pt x="139" y="49"/>
                  </a:lnTo>
                  <a:lnTo>
                    <a:pt x="140" y="47"/>
                  </a:lnTo>
                  <a:lnTo>
                    <a:pt x="140" y="45"/>
                  </a:lnTo>
                  <a:lnTo>
                    <a:pt x="140" y="26"/>
                  </a:lnTo>
                  <a:close/>
                  <a:moveTo>
                    <a:pt x="120" y="26"/>
                  </a:moveTo>
                  <a:lnTo>
                    <a:pt x="20" y="26"/>
                  </a:lnTo>
                  <a:lnTo>
                    <a:pt x="45" y="31"/>
                  </a:lnTo>
                  <a:lnTo>
                    <a:pt x="70" y="33"/>
                  </a:lnTo>
                  <a:lnTo>
                    <a:pt x="96" y="31"/>
                  </a:lnTo>
                  <a:lnTo>
                    <a:pt x="120" y="26"/>
                  </a:lnTo>
                  <a:close/>
                  <a:moveTo>
                    <a:pt x="130" y="1"/>
                  </a:moveTo>
                  <a:lnTo>
                    <a:pt x="127" y="2"/>
                  </a:lnTo>
                  <a:lnTo>
                    <a:pt x="99" y="10"/>
                  </a:lnTo>
                  <a:lnTo>
                    <a:pt x="70" y="13"/>
                  </a:lnTo>
                  <a:lnTo>
                    <a:pt x="140" y="13"/>
                  </a:lnTo>
                  <a:lnTo>
                    <a:pt x="140" y="8"/>
                  </a:lnTo>
                  <a:lnTo>
                    <a:pt x="139" y="5"/>
                  </a:lnTo>
                  <a:lnTo>
                    <a:pt x="133" y="1"/>
                  </a:lnTo>
                  <a:lnTo>
                    <a:pt x="130" y="1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pic>
          <p:nvPicPr>
            <p:cNvPr id="3098" name="Picture 2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40" y="437"/>
              <a:ext cx="220" cy="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99" name="Freeform 27"/>
            <p:cNvSpPr>
              <a:spLocks/>
            </p:cNvSpPr>
            <p:nvPr/>
          </p:nvSpPr>
          <p:spPr bwMode="auto">
            <a:xfrm>
              <a:off x="4180" y="687"/>
              <a:ext cx="401" cy="400"/>
            </a:xfrm>
            <a:custGeom>
              <a:avLst/>
              <a:gdLst/>
              <a:ahLst/>
              <a:cxnLst>
                <a:cxn ang="0">
                  <a:pos x="200" y="0"/>
                </a:cxn>
                <a:cxn ang="0">
                  <a:pos x="125" y="15"/>
                </a:cxn>
                <a:cxn ang="0">
                  <a:pos x="59" y="59"/>
                </a:cxn>
                <a:cxn ang="0">
                  <a:pos x="15" y="125"/>
                </a:cxn>
                <a:cxn ang="0">
                  <a:pos x="0" y="200"/>
                </a:cxn>
                <a:cxn ang="0">
                  <a:pos x="15" y="276"/>
                </a:cxn>
                <a:cxn ang="0">
                  <a:pos x="59" y="342"/>
                </a:cxn>
                <a:cxn ang="0">
                  <a:pos x="125" y="386"/>
                </a:cxn>
                <a:cxn ang="0">
                  <a:pos x="200" y="400"/>
                </a:cxn>
                <a:cxn ang="0">
                  <a:pos x="276" y="386"/>
                </a:cxn>
                <a:cxn ang="0">
                  <a:pos x="342" y="342"/>
                </a:cxn>
                <a:cxn ang="0">
                  <a:pos x="386" y="276"/>
                </a:cxn>
                <a:cxn ang="0">
                  <a:pos x="400" y="200"/>
                </a:cxn>
                <a:cxn ang="0">
                  <a:pos x="386" y="125"/>
                </a:cxn>
                <a:cxn ang="0">
                  <a:pos x="342" y="59"/>
                </a:cxn>
                <a:cxn ang="0">
                  <a:pos x="276" y="15"/>
                </a:cxn>
                <a:cxn ang="0">
                  <a:pos x="200" y="0"/>
                </a:cxn>
              </a:cxnLst>
              <a:rect l="0" t="0" r="r" b="b"/>
              <a:pathLst>
                <a:path w="401" h="400">
                  <a:moveTo>
                    <a:pt x="200" y="0"/>
                  </a:moveTo>
                  <a:lnTo>
                    <a:pt x="125" y="15"/>
                  </a:lnTo>
                  <a:lnTo>
                    <a:pt x="59" y="59"/>
                  </a:lnTo>
                  <a:lnTo>
                    <a:pt x="15" y="125"/>
                  </a:lnTo>
                  <a:lnTo>
                    <a:pt x="0" y="200"/>
                  </a:lnTo>
                  <a:lnTo>
                    <a:pt x="15" y="276"/>
                  </a:lnTo>
                  <a:lnTo>
                    <a:pt x="59" y="342"/>
                  </a:lnTo>
                  <a:lnTo>
                    <a:pt x="125" y="386"/>
                  </a:lnTo>
                  <a:lnTo>
                    <a:pt x="200" y="400"/>
                  </a:lnTo>
                  <a:lnTo>
                    <a:pt x="276" y="386"/>
                  </a:lnTo>
                  <a:lnTo>
                    <a:pt x="342" y="342"/>
                  </a:lnTo>
                  <a:lnTo>
                    <a:pt x="386" y="276"/>
                  </a:lnTo>
                  <a:lnTo>
                    <a:pt x="400" y="200"/>
                  </a:lnTo>
                  <a:lnTo>
                    <a:pt x="386" y="125"/>
                  </a:lnTo>
                  <a:lnTo>
                    <a:pt x="342" y="59"/>
                  </a:lnTo>
                  <a:lnTo>
                    <a:pt x="276" y="15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rgbClr val="79C6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00" name="AutoShape 28"/>
            <p:cNvSpPr>
              <a:spLocks/>
            </p:cNvSpPr>
            <p:nvPr/>
          </p:nvSpPr>
          <p:spPr bwMode="auto">
            <a:xfrm>
              <a:off x="4172" y="679"/>
              <a:ext cx="415" cy="418"/>
            </a:xfrm>
            <a:custGeom>
              <a:avLst/>
              <a:gdLst/>
              <a:ahLst/>
              <a:cxnLst>
                <a:cxn ang="0">
                  <a:pos x="240" y="0"/>
                </a:cxn>
                <a:cxn ang="0">
                  <a:pos x="175" y="0"/>
                </a:cxn>
                <a:cxn ang="0">
                  <a:pos x="113" y="20"/>
                </a:cxn>
                <a:cxn ang="0">
                  <a:pos x="59" y="59"/>
                </a:cxn>
                <a:cxn ang="0">
                  <a:pos x="20" y="113"/>
                </a:cxn>
                <a:cxn ang="0">
                  <a:pos x="0" y="175"/>
                </a:cxn>
                <a:cxn ang="0">
                  <a:pos x="0" y="240"/>
                </a:cxn>
                <a:cxn ang="0">
                  <a:pos x="20" y="301"/>
                </a:cxn>
                <a:cxn ang="0">
                  <a:pos x="59" y="356"/>
                </a:cxn>
                <a:cxn ang="0">
                  <a:pos x="92" y="383"/>
                </a:cxn>
                <a:cxn ang="0">
                  <a:pos x="128" y="402"/>
                </a:cxn>
                <a:cxn ang="0">
                  <a:pos x="167" y="413"/>
                </a:cxn>
                <a:cxn ang="0">
                  <a:pos x="207" y="417"/>
                </a:cxn>
                <a:cxn ang="0">
                  <a:pos x="247" y="413"/>
                </a:cxn>
                <a:cxn ang="0">
                  <a:pos x="286" y="402"/>
                </a:cxn>
                <a:cxn ang="0">
                  <a:pos x="295" y="397"/>
                </a:cxn>
                <a:cxn ang="0">
                  <a:pos x="207" y="397"/>
                </a:cxn>
                <a:cxn ang="0">
                  <a:pos x="136" y="383"/>
                </a:cxn>
                <a:cxn ang="0">
                  <a:pos x="73" y="342"/>
                </a:cxn>
                <a:cxn ang="0">
                  <a:pos x="31" y="279"/>
                </a:cxn>
                <a:cxn ang="0">
                  <a:pos x="17" y="207"/>
                </a:cxn>
                <a:cxn ang="0">
                  <a:pos x="31" y="136"/>
                </a:cxn>
                <a:cxn ang="0">
                  <a:pos x="73" y="73"/>
                </a:cxn>
                <a:cxn ang="0">
                  <a:pos x="103" y="49"/>
                </a:cxn>
                <a:cxn ang="0">
                  <a:pos x="136" y="31"/>
                </a:cxn>
                <a:cxn ang="0">
                  <a:pos x="171" y="21"/>
                </a:cxn>
                <a:cxn ang="0">
                  <a:pos x="207" y="17"/>
                </a:cxn>
                <a:cxn ang="0">
                  <a:pos x="295" y="17"/>
                </a:cxn>
                <a:cxn ang="0">
                  <a:pos x="240" y="0"/>
                </a:cxn>
                <a:cxn ang="0">
                  <a:pos x="295" y="17"/>
                </a:cxn>
                <a:cxn ang="0">
                  <a:pos x="207" y="17"/>
                </a:cxn>
                <a:cxn ang="0">
                  <a:pos x="244" y="21"/>
                </a:cxn>
                <a:cxn ang="0">
                  <a:pos x="279" y="31"/>
                </a:cxn>
                <a:cxn ang="0">
                  <a:pos x="312" y="49"/>
                </a:cxn>
                <a:cxn ang="0">
                  <a:pos x="342" y="73"/>
                </a:cxn>
                <a:cxn ang="0">
                  <a:pos x="383" y="136"/>
                </a:cxn>
                <a:cxn ang="0">
                  <a:pos x="397" y="207"/>
                </a:cxn>
                <a:cxn ang="0">
                  <a:pos x="383" y="279"/>
                </a:cxn>
                <a:cxn ang="0">
                  <a:pos x="342" y="342"/>
                </a:cxn>
                <a:cxn ang="0">
                  <a:pos x="279" y="383"/>
                </a:cxn>
                <a:cxn ang="0">
                  <a:pos x="207" y="397"/>
                </a:cxn>
                <a:cxn ang="0">
                  <a:pos x="295" y="397"/>
                </a:cxn>
                <a:cxn ang="0">
                  <a:pos x="323" y="383"/>
                </a:cxn>
                <a:cxn ang="0">
                  <a:pos x="356" y="356"/>
                </a:cxn>
                <a:cxn ang="0">
                  <a:pos x="395" y="301"/>
                </a:cxn>
                <a:cxn ang="0">
                  <a:pos x="415" y="240"/>
                </a:cxn>
                <a:cxn ang="0">
                  <a:pos x="415" y="175"/>
                </a:cxn>
                <a:cxn ang="0">
                  <a:pos x="395" y="113"/>
                </a:cxn>
                <a:cxn ang="0">
                  <a:pos x="356" y="59"/>
                </a:cxn>
                <a:cxn ang="0">
                  <a:pos x="301" y="20"/>
                </a:cxn>
                <a:cxn ang="0">
                  <a:pos x="295" y="17"/>
                </a:cxn>
              </a:cxnLst>
              <a:rect l="0" t="0" r="r" b="b"/>
              <a:pathLst>
                <a:path w="415" h="418">
                  <a:moveTo>
                    <a:pt x="240" y="0"/>
                  </a:moveTo>
                  <a:lnTo>
                    <a:pt x="175" y="0"/>
                  </a:lnTo>
                  <a:lnTo>
                    <a:pt x="113" y="20"/>
                  </a:lnTo>
                  <a:lnTo>
                    <a:pt x="59" y="59"/>
                  </a:lnTo>
                  <a:lnTo>
                    <a:pt x="20" y="113"/>
                  </a:lnTo>
                  <a:lnTo>
                    <a:pt x="0" y="175"/>
                  </a:lnTo>
                  <a:lnTo>
                    <a:pt x="0" y="240"/>
                  </a:lnTo>
                  <a:lnTo>
                    <a:pt x="20" y="301"/>
                  </a:lnTo>
                  <a:lnTo>
                    <a:pt x="59" y="356"/>
                  </a:lnTo>
                  <a:lnTo>
                    <a:pt x="92" y="383"/>
                  </a:lnTo>
                  <a:lnTo>
                    <a:pt x="128" y="402"/>
                  </a:lnTo>
                  <a:lnTo>
                    <a:pt x="167" y="413"/>
                  </a:lnTo>
                  <a:lnTo>
                    <a:pt x="207" y="417"/>
                  </a:lnTo>
                  <a:lnTo>
                    <a:pt x="247" y="413"/>
                  </a:lnTo>
                  <a:lnTo>
                    <a:pt x="286" y="402"/>
                  </a:lnTo>
                  <a:lnTo>
                    <a:pt x="295" y="397"/>
                  </a:lnTo>
                  <a:lnTo>
                    <a:pt x="207" y="397"/>
                  </a:lnTo>
                  <a:lnTo>
                    <a:pt x="136" y="383"/>
                  </a:lnTo>
                  <a:lnTo>
                    <a:pt x="73" y="342"/>
                  </a:lnTo>
                  <a:lnTo>
                    <a:pt x="31" y="279"/>
                  </a:lnTo>
                  <a:lnTo>
                    <a:pt x="17" y="207"/>
                  </a:lnTo>
                  <a:lnTo>
                    <a:pt x="31" y="136"/>
                  </a:lnTo>
                  <a:lnTo>
                    <a:pt x="73" y="73"/>
                  </a:lnTo>
                  <a:lnTo>
                    <a:pt x="103" y="49"/>
                  </a:lnTo>
                  <a:lnTo>
                    <a:pt x="136" y="31"/>
                  </a:lnTo>
                  <a:lnTo>
                    <a:pt x="171" y="21"/>
                  </a:lnTo>
                  <a:lnTo>
                    <a:pt x="207" y="17"/>
                  </a:lnTo>
                  <a:lnTo>
                    <a:pt x="295" y="17"/>
                  </a:lnTo>
                  <a:lnTo>
                    <a:pt x="240" y="0"/>
                  </a:lnTo>
                  <a:close/>
                  <a:moveTo>
                    <a:pt x="295" y="17"/>
                  </a:moveTo>
                  <a:lnTo>
                    <a:pt x="207" y="17"/>
                  </a:lnTo>
                  <a:lnTo>
                    <a:pt x="244" y="21"/>
                  </a:lnTo>
                  <a:lnTo>
                    <a:pt x="279" y="31"/>
                  </a:lnTo>
                  <a:lnTo>
                    <a:pt x="312" y="49"/>
                  </a:lnTo>
                  <a:lnTo>
                    <a:pt x="342" y="73"/>
                  </a:lnTo>
                  <a:lnTo>
                    <a:pt x="383" y="136"/>
                  </a:lnTo>
                  <a:lnTo>
                    <a:pt x="397" y="207"/>
                  </a:lnTo>
                  <a:lnTo>
                    <a:pt x="383" y="279"/>
                  </a:lnTo>
                  <a:lnTo>
                    <a:pt x="342" y="342"/>
                  </a:lnTo>
                  <a:lnTo>
                    <a:pt x="279" y="383"/>
                  </a:lnTo>
                  <a:lnTo>
                    <a:pt x="207" y="397"/>
                  </a:lnTo>
                  <a:lnTo>
                    <a:pt x="295" y="397"/>
                  </a:lnTo>
                  <a:lnTo>
                    <a:pt x="323" y="383"/>
                  </a:lnTo>
                  <a:lnTo>
                    <a:pt x="356" y="356"/>
                  </a:lnTo>
                  <a:lnTo>
                    <a:pt x="395" y="301"/>
                  </a:lnTo>
                  <a:lnTo>
                    <a:pt x="415" y="240"/>
                  </a:lnTo>
                  <a:lnTo>
                    <a:pt x="415" y="175"/>
                  </a:lnTo>
                  <a:lnTo>
                    <a:pt x="395" y="113"/>
                  </a:lnTo>
                  <a:lnTo>
                    <a:pt x="356" y="59"/>
                  </a:lnTo>
                  <a:lnTo>
                    <a:pt x="301" y="20"/>
                  </a:lnTo>
                  <a:lnTo>
                    <a:pt x="295" y="17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pic>
          <p:nvPicPr>
            <p:cNvPr id="3101" name="Picture 2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63" y="805"/>
              <a:ext cx="235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02" name="Freeform 30"/>
            <p:cNvSpPr>
              <a:spLocks/>
            </p:cNvSpPr>
            <p:nvPr/>
          </p:nvSpPr>
          <p:spPr bwMode="auto">
            <a:xfrm>
              <a:off x="3525" y="557"/>
              <a:ext cx="260" cy="90"/>
            </a:xfrm>
            <a:custGeom>
              <a:avLst/>
              <a:gdLst/>
              <a:ahLst/>
              <a:cxnLst>
                <a:cxn ang="0">
                  <a:pos x="256" y="0"/>
                </a:cxn>
                <a:cxn ang="0">
                  <a:pos x="30" y="0"/>
                </a:cxn>
                <a:cxn ang="0">
                  <a:pos x="19" y="3"/>
                </a:cxn>
                <a:cxn ang="0">
                  <a:pos x="9" y="9"/>
                </a:cxn>
                <a:cxn ang="0">
                  <a:pos x="3" y="19"/>
                </a:cxn>
                <a:cxn ang="0">
                  <a:pos x="0" y="30"/>
                </a:cxn>
                <a:cxn ang="0">
                  <a:pos x="0" y="86"/>
                </a:cxn>
                <a:cxn ang="0">
                  <a:pos x="5" y="90"/>
                </a:cxn>
                <a:cxn ang="0">
                  <a:pos x="16" y="90"/>
                </a:cxn>
                <a:cxn ang="0">
                  <a:pos x="20" y="86"/>
                </a:cxn>
                <a:cxn ang="0">
                  <a:pos x="20" y="25"/>
                </a:cxn>
                <a:cxn ang="0">
                  <a:pos x="25" y="20"/>
                </a:cxn>
                <a:cxn ang="0">
                  <a:pos x="256" y="20"/>
                </a:cxn>
                <a:cxn ang="0">
                  <a:pos x="260" y="16"/>
                </a:cxn>
                <a:cxn ang="0">
                  <a:pos x="260" y="5"/>
                </a:cxn>
                <a:cxn ang="0">
                  <a:pos x="256" y="0"/>
                </a:cxn>
              </a:cxnLst>
              <a:rect l="0" t="0" r="r" b="b"/>
              <a:pathLst>
                <a:path w="260" h="90">
                  <a:moveTo>
                    <a:pt x="256" y="0"/>
                  </a:moveTo>
                  <a:lnTo>
                    <a:pt x="30" y="0"/>
                  </a:lnTo>
                  <a:lnTo>
                    <a:pt x="19" y="3"/>
                  </a:lnTo>
                  <a:lnTo>
                    <a:pt x="9" y="9"/>
                  </a:lnTo>
                  <a:lnTo>
                    <a:pt x="3" y="19"/>
                  </a:lnTo>
                  <a:lnTo>
                    <a:pt x="0" y="30"/>
                  </a:lnTo>
                  <a:lnTo>
                    <a:pt x="0" y="86"/>
                  </a:lnTo>
                  <a:lnTo>
                    <a:pt x="5" y="90"/>
                  </a:lnTo>
                  <a:lnTo>
                    <a:pt x="16" y="90"/>
                  </a:lnTo>
                  <a:lnTo>
                    <a:pt x="20" y="86"/>
                  </a:lnTo>
                  <a:lnTo>
                    <a:pt x="20" y="25"/>
                  </a:lnTo>
                  <a:lnTo>
                    <a:pt x="25" y="20"/>
                  </a:lnTo>
                  <a:lnTo>
                    <a:pt x="256" y="20"/>
                  </a:lnTo>
                  <a:lnTo>
                    <a:pt x="260" y="16"/>
                  </a:lnTo>
                  <a:lnTo>
                    <a:pt x="260" y="5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03" name="Freeform 31"/>
            <p:cNvSpPr>
              <a:spLocks/>
            </p:cNvSpPr>
            <p:nvPr/>
          </p:nvSpPr>
          <p:spPr bwMode="auto">
            <a:xfrm>
              <a:off x="4130" y="557"/>
              <a:ext cx="260" cy="90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16"/>
                </a:cxn>
                <a:cxn ang="0">
                  <a:pos x="5" y="20"/>
                </a:cxn>
                <a:cxn ang="0">
                  <a:pos x="236" y="20"/>
                </a:cxn>
                <a:cxn ang="0">
                  <a:pos x="240" y="25"/>
                </a:cxn>
                <a:cxn ang="0">
                  <a:pos x="240" y="86"/>
                </a:cxn>
                <a:cxn ang="0">
                  <a:pos x="245" y="90"/>
                </a:cxn>
                <a:cxn ang="0">
                  <a:pos x="256" y="90"/>
                </a:cxn>
                <a:cxn ang="0">
                  <a:pos x="260" y="86"/>
                </a:cxn>
                <a:cxn ang="0">
                  <a:pos x="260" y="30"/>
                </a:cxn>
                <a:cxn ang="0">
                  <a:pos x="258" y="19"/>
                </a:cxn>
                <a:cxn ang="0">
                  <a:pos x="252" y="9"/>
                </a:cxn>
                <a:cxn ang="0">
                  <a:pos x="242" y="3"/>
                </a:cxn>
                <a:cxn ang="0">
                  <a:pos x="230" y="0"/>
                </a:cxn>
              </a:cxnLst>
              <a:rect l="0" t="0" r="r" b="b"/>
              <a:pathLst>
                <a:path w="260" h="90">
                  <a:moveTo>
                    <a:pt x="230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16"/>
                  </a:lnTo>
                  <a:lnTo>
                    <a:pt x="5" y="20"/>
                  </a:lnTo>
                  <a:lnTo>
                    <a:pt x="236" y="20"/>
                  </a:lnTo>
                  <a:lnTo>
                    <a:pt x="240" y="25"/>
                  </a:lnTo>
                  <a:lnTo>
                    <a:pt x="240" y="86"/>
                  </a:lnTo>
                  <a:lnTo>
                    <a:pt x="245" y="90"/>
                  </a:lnTo>
                  <a:lnTo>
                    <a:pt x="256" y="90"/>
                  </a:lnTo>
                  <a:lnTo>
                    <a:pt x="260" y="86"/>
                  </a:lnTo>
                  <a:lnTo>
                    <a:pt x="260" y="30"/>
                  </a:lnTo>
                  <a:lnTo>
                    <a:pt x="258" y="19"/>
                  </a:lnTo>
                  <a:lnTo>
                    <a:pt x="252" y="9"/>
                  </a:lnTo>
                  <a:lnTo>
                    <a:pt x="242" y="3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04" name="Freeform 32"/>
            <p:cNvSpPr>
              <a:spLocks/>
            </p:cNvSpPr>
            <p:nvPr/>
          </p:nvSpPr>
          <p:spPr bwMode="auto">
            <a:xfrm>
              <a:off x="3460" y="397"/>
              <a:ext cx="100" cy="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16"/>
                </a:cxn>
                <a:cxn ang="0">
                  <a:pos x="5" y="20"/>
                </a:cxn>
                <a:cxn ang="0">
                  <a:pos x="96" y="20"/>
                </a:cxn>
                <a:cxn ang="0">
                  <a:pos x="100" y="16"/>
                </a:cxn>
                <a:cxn ang="0">
                  <a:pos x="100" y="5"/>
                </a:cxn>
                <a:cxn ang="0">
                  <a:pos x="96" y="0"/>
                </a:cxn>
              </a:cxnLst>
              <a:rect l="0" t="0" r="r" b="b"/>
              <a:pathLst>
                <a:path w="100" h="20">
                  <a:moveTo>
                    <a:pt x="96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16"/>
                  </a:lnTo>
                  <a:lnTo>
                    <a:pt x="5" y="20"/>
                  </a:lnTo>
                  <a:lnTo>
                    <a:pt x="96" y="20"/>
                  </a:lnTo>
                  <a:lnTo>
                    <a:pt x="100" y="16"/>
                  </a:lnTo>
                  <a:lnTo>
                    <a:pt x="100" y="5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05" name="Freeform 33"/>
            <p:cNvSpPr>
              <a:spLocks/>
            </p:cNvSpPr>
            <p:nvPr/>
          </p:nvSpPr>
          <p:spPr bwMode="auto">
            <a:xfrm>
              <a:off x="3500" y="357"/>
              <a:ext cx="20" cy="1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96"/>
                </a:cxn>
                <a:cxn ang="0">
                  <a:pos x="5" y="100"/>
                </a:cxn>
                <a:cxn ang="0">
                  <a:pos x="16" y="100"/>
                </a:cxn>
                <a:cxn ang="0">
                  <a:pos x="20" y="96"/>
                </a:cxn>
                <a:cxn ang="0">
                  <a:pos x="20" y="5"/>
                </a:cxn>
                <a:cxn ang="0">
                  <a:pos x="16" y="0"/>
                </a:cxn>
              </a:cxnLst>
              <a:rect l="0" t="0" r="r" b="b"/>
              <a:pathLst>
                <a:path w="20" h="100">
                  <a:moveTo>
                    <a:pt x="16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96"/>
                  </a:lnTo>
                  <a:lnTo>
                    <a:pt x="5" y="100"/>
                  </a:lnTo>
                  <a:lnTo>
                    <a:pt x="16" y="100"/>
                  </a:lnTo>
                  <a:lnTo>
                    <a:pt x="20" y="96"/>
                  </a:lnTo>
                  <a:lnTo>
                    <a:pt x="20" y="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06" name="Freeform 34"/>
            <p:cNvSpPr>
              <a:spLocks/>
            </p:cNvSpPr>
            <p:nvPr/>
          </p:nvSpPr>
          <p:spPr bwMode="auto">
            <a:xfrm>
              <a:off x="3320" y="527"/>
              <a:ext cx="100" cy="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16"/>
                </a:cxn>
                <a:cxn ang="0">
                  <a:pos x="5" y="20"/>
                </a:cxn>
                <a:cxn ang="0">
                  <a:pos x="96" y="20"/>
                </a:cxn>
                <a:cxn ang="0">
                  <a:pos x="100" y="16"/>
                </a:cxn>
                <a:cxn ang="0">
                  <a:pos x="100" y="5"/>
                </a:cxn>
                <a:cxn ang="0">
                  <a:pos x="96" y="0"/>
                </a:cxn>
              </a:cxnLst>
              <a:rect l="0" t="0" r="r" b="b"/>
              <a:pathLst>
                <a:path w="100" h="20">
                  <a:moveTo>
                    <a:pt x="96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16"/>
                  </a:lnTo>
                  <a:lnTo>
                    <a:pt x="5" y="20"/>
                  </a:lnTo>
                  <a:lnTo>
                    <a:pt x="96" y="20"/>
                  </a:lnTo>
                  <a:lnTo>
                    <a:pt x="100" y="16"/>
                  </a:lnTo>
                  <a:lnTo>
                    <a:pt x="100" y="5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07" name="Freeform 35"/>
            <p:cNvSpPr>
              <a:spLocks/>
            </p:cNvSpPr>
            <p:nvPr/>
          </p:nvSpPr>
          <p:spPr bwMode="auto">
            <a:xfrm>
              <a:off x="3360" y="487"/>
              <a:ext cx="20" cy="1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96"/>
                </a:cxn>
                <a:cxn ang="0">
                  <a:pos x="5" y="100"/>
                </a:cxn>
                <a:cxn ang="0">
                  <a:pos x="16" y="100"/>
                </a:cxn>
                <a:cxn ang="0">
                  <a:pos x="20" y="96"/>
                </a:cxn>
                <a:cxn ang="0">
                  <a:pos x="20" y="5"/>
                </a:cxn>
                <a:cxn ang="0">
                  <a:pos x="16" y="0"/>
                </a:cxn>
              </a:cxnLst>
              <a:rect l="0" t="0" r="r" b="b"/>
              <a:pathLst>
                <a:path w="20" h="100">
                  <a:moveTo>
                    <a:pt x="16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96"/>
                  </a:lnTo>
                  <a:lnTo>
                    <a:pt x="5" y="100"/>
                  </a:lnTo>
                  <a:lnTo>
                    <a:pt x="16" y="100"/>
                  </a:lnTo>
                  <a:lnTo>
                    <a:pt x="20" y="96"/>
                  </a:lnTo>
                  <a:lnTo>
                    <a:pt x="20" y="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08" name="Freeform 36"/>
            <p:cNvSpPr>
              <a:spLocks/>
            </p:cNvSpPr>
            <p:nvPr/>
          </p:nvSpPr>
          <p:spPr bwMode="auto">
            <a:xfrm>
              <a:off x="4500" y="1357"/>
              <a:ext cx="40" cy="20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16"/>
                </a:cxn>
                <a:cxn ang="0">
                  <a:pos x="5" y="20"/>
                </a:cxn>
                <a:cxn ang="0">
                  <a:pos x="36" y="20"/>
                </a:cxn>
                <a:cxn ang="0">
                  <a:pos x="40" y="16"/>
                </a:cxn>
                <a:cxn ang="0">
                  <a:pos x="40" y="5"/>
                </a:cxn>
                <a:cxn ang="0">
                  <a:pos x="36" y="0"/>
                </a:cxn>
              </a:cxnLst>
              <a:rect l="0" t="0" r="r" b="b"/>
              <a:pathLst>
                <a:path w="40" h="20">
                  <a:moveTo>
                    <a:pt x="36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16"/>
                  </a:lnTo>
                  <a:lnTo>
                    <a:pt x="5" y="20"/>
                  </a:lnTo>
                  <a:lnTo>
                    <a:pt x="36" y="20"/>
                  </a:lnTo>
                  <a:lnTo>
                    <a:pt x="40" y="16"/>
                  </a:lnTo>
                  <a:lnTo>
                    <a:pt x="40" y="5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09" name="Line 37"/>
            <p:cNvSpPr>
              <a:spLocks noChangeShapeType="1"/>
            </p:cNvSpPr>
            <p:nvPr/>
          </p:nvSpPr>
          <p:spPr bwMode="auto">
            <a:xfrm>
              <a:off x="4240" y="1367"/>
              <a:ext cx="240" cy="0"/>
            </a:xfrm>
            <a:prstGeom prst="line">
              <a:avLst/>
            </a:prstGeom>
            <a:noFill/>
            <a:ln w="12700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10" name="Freeform 38"/>
            <p:cNvSpPr>
              <a:spLocks/>
            </p:cNvSpPr>
            <p:nvPr/>
          </p:nvSpPr>
          <p:spPr bwMode="auto">
            <a:xfrm>
              <a:off x="3360" y="1357"/>
              <a:ext cx="40" cy="20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16"/>
                </a:cxn>
                <a:cxn ang="0">
                  <a:pos x="5" y="20"/>
                </a:cxn>
                <a:cxn ang="0">
                  <a:pos x="36" y="20"/>
                </a:cxn>
                <a:cxn ang="0">
                  <a:pos x="40" y="16"/>
                </a:cxn>
                <a:cxn ang="0">
                  <a:pos x="40" y="5"/>
                </a:cxn>
                <a:cxn ang="0">
                  <a:pos x="36" y="0"/>
                </a:cxn>
              </a:cxnLst>
              <a:rect l="0" t="0" r="r" b="b"/>
              <a:pathLst>
                <a:path w="40" h="20">
                  <a:moveTo>
                    <a:pt x="36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16"/>
                  </a:lnTo>
                  <a:lnTo>
                    <a:pt x="5" y="20"/>
                  </a:lnTo>
                  <a:lnTo>
                    <a:pt x="36" y="20"/>
                  </a:lnTo>
                  <a:lnTo>
                    <a:pt x="40" y="16"/>
                  </a:lnTo>
                  <a:lnTo>
                    <a:pt x="40" y="5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11" name="Line 39"/>
            <p:cNvSpPr>
              <a:spLocks noChangeShapeType="1"/>
            </p:cNvSpPr>
            <p:nvPr/>
          </p:nvSpPr>
          <p:spPr bwMode="auto">
            <a:xfrm>
              <a:off x="3420" y="1367"/>
              <a:ext cx="240" cy="0"/>
            </a:xfrm>
            <a:prstGeom prst="line">
              <a:avLst/>
            </a:prstGeom>
            <a:noFill/>
            <a:ln w="12700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pic>
          <p:nvPicPr>
            <p:cNvPr id="3112" name="Picture 4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382" y="702"/>
              <a:ext cx="310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7" name="CaixaDeTexto 46"/>
          <p:cNvSpPr txBox="1"/>
          <p:nvPr/>
        </p:nvSpPr>
        <p:spPr>
          <a:xfrm>
            <a:off x="3455006" y="2215379"/>
            <a:ext cx="2214578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1200" b="1" dirty="0" smtClean="0"/>
              <a:t>CONSELHO MUNICIPAL  </a:t>
            </a:r>
            <a:r>
              <a:rPr lang="pt-PT" sz="1200" b="1" dirty="0"/>
              <a:t>DE </a:t>
            </a:r>
            <a:r>
              <a:rPr lang="pt-PT" sz="1200" b="1" dirty="0" smtClean="0"/>
              <a:t>SAÚDE (CMS)</a:t>
            </a:r>
            <a:endParaRPr lang="pt-BR" sz="1200" dirty="0"/>
          </a:p>
        </p:txBody>
      </p:sp>
      <p:grpSp>
        <p:nvGrpSpPr>
          <p:cNvPr id="48" name="Group 1"/>
          <p:cNvGrpSpPr>
            <a:grpSpLocks/>
          </p:cNvGrpSpPr>
          <p:nvPr/>
        </p:nvGrpSpPr>
        <p:grpSpPr bwMode="auto">
          <a:xfrm>
            <a:off x="6121583" y="2292817"/>
            <a:ext cx="460375" cy="198438"/>
            <a:chOff x="2577" y="216"/>
            <a:chExt cx="724" cy="312"/>
          </a:xfrm>
        </p:grpSpPr>
        <p:sp>
          <p:nvSpPr>
            <p:cNvPr id="49" name="Freeform 4"/>
            <p:cNvSpPr>
              <a:spLocks/>
            </p:cNvSpPr>
            <p:nvPr/>
          </p:nvSpPr>
          <p:spPr bwMode="auto">
            <a:xfrm>
              <a:off x="2576" y="349"/>
              <a:ext cx="88" cy="44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4"/>
                </a:cxn>
                <a:cxn ang="0">
                  <a:pos x="9" y="44"/>
                </a:cxn>
                <a:cxn ang="0">
                  <a:pos x="78" y="44"/>
                </a:cxn>
                <a:cxn ang="0">
                  <a:pos x="87" y="34"/>
                </a:cxn>
                <a:cxn ang="0">
                  <a:pos x="87" y="10"/>
                </a:cxn>
                <a:cxn ang="0">
                  <a:pos x="78" y="0"/>
                </a:cxn>
              </a:cxnLst>
              <a:rect l="0" t="0" r="r" b="b"/>
              <a:pathLst>
                <a:path w="88" h="44">
                  <a:moveTo>
                    <a:pt x="7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0" y="34"/>
                  </a:lnTo>
                  <a:lnTo>
                    <a:pt x="9" y="44"/>
                  </a:lnTo>
                  <a:lnTo>
                    <a:pt x="78" y="44"/>
                  </a:lnTo>
                  <a:lnTo>
                    <a:pt x="87" y="34"/>
                  </a:lnTo>
                  <a:lnTo>
                    <a:pt x="87" y="1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0" name="Line 3"/>
            <p:cNvSpPr>
              <a:spLocks noChangeShapeType="1"/>
            </p:cNvSpPr>
            <p:nvPr/>
          </p:nvSpPr>
          <p:spPr bwMode="auto">
            <a:xfrm>
              <a:off x="2708" y="372"/>
              <a:ext cx="592" cy="0"/>
            </a:xfrm>
            <a:prstGeom prst="line">
              <a:avLst/>
            </a:prstGeom>
            <a:noFill/>
            <a:ln w="27838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22" y="216"/>
              <a:ext cx="178" cy="312"/>
            </a:xfrm>
            <a:prstGeom prst="rect">
              <a:avLst/>
            </a:prstGeom>
            <a:noFill/>
          </p:spPr>
        </p:pic>
      </p:grpSp>
      <p:sp>
        <p:nvSpPr>
          <p:cNvPr id="52" name="Rectangle 18"/>
          <p:cNvSpPr>
            <a:spLocks noChangeArrowheads="1"/>
          </p:cNvSpPr>
          <p:nvPr/>
        </p:nvSpPr>
        <p:spPr bwMode="auto">
          <a:xfrm>
            <a:off x="3428751" y="2876775"/>
            <a:ext cx="257176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pt-PT" sz="1200" dirty="0">
                <a:latin typeface="Arial" pitchFamily="34" charset="0"/>
                <a:cs typeface="Arial" pitchFamily="34" charset="0"/>
              </a:rPr>
              <a:t>Aprovação </a:t>
            </a:r>
            <a:r>
              <a:rPr lang="pt-PT" sz="1200" dirty="0" smtClean="0">
                <a:latin typeface="Arial" pitchFamily="34" charset="0"/>
                <a:cs typeface="Arial" pitchFamily="34" charset="0"/>
              </a:rPr>
              <a:t>+ Emissão da Resolução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pt-PT" sz="1200" dirty="0" smtClean="0">
                <a:latin typeface="Arial" pitchFamily="34" charset="0"/>
                <a:cs typeface="Arial" pitchFamily="34" charset="0"/>
              </a:rPr>
              <a:t>Parecer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pt-PT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PT" sz="1200" dirty="0">
                <a:latin typeface="Arial" pitchFamily="34" charset="0"/>
                <a:cs typeface="Arial" pitchFamily="34" charset="0"/>
              </a:rPr>
              <a:t>inserção de </a:t>
            </a:r>
            <a:r>
              <a:rPr lang="pt-PT" sz="1200" dirty="0" smtClean="0">
                <a:latin typeface="Arial" pitchFamily="34" charset="0"/>
                <a:cs typeface="Arial" pitchFamily="34" charset="0"/>
              </a:rPr>
              <a:t>resolução no sistema DIGISUS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pt-P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Envio das metas via sistema para a SES</a:t>
            </a:r>
          </a:p>
        </p:txBody>
      </p:sp>
      <p:pic>
        <p:nvPicPr>
          <p:cNvPr id="53" name="image56.pn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951703" y="1413651"/>
            <a:ext cx="803082" cy="779228"/>
          </a:xfrm>
          <a:prstGeom prst="rect">
            <a:avLst/>
          </a:prstGeom>
        </p:spPr>
      </p:pic>
      <p:sp>
        <p:nvSpPr>
          <p:cNvPr id="54" name="CaixaDeTexto 53"/>
          <p:cNvSpPr txBox="1"/>
          <p:nvPr/>
        </p:nvSpPr>
        <p:spPr>
          <a:xfrm>
            <a:off x="6937378" y="2292817"/>
            <a:ext cx="1000132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1400" b="1" dirty="0" smtClean="0"/>
              <a:t>Estado </a:t>
            </a:r>
            <a:endParaRPr lang="pt-BR" sz="1400" b="1" dirty="0"/>
          </a:p>
        </p:txBody>
      </p:sp>
      <p:sp>
        <p:nvSpPr>
          <p:cNvPr id="62" name="Rectangle 18"/>
          <p:cNvSpPr>
            <a:spLocks noChangeArrowheads="1"/>
          </p:cNvSpPr>
          <p:nvPr/>
        </p:nvSpPr>
        <p:spPr bwMode="auto">
          <a:xfrm>
            <a:off x="6915770" y="2876775"/>
            <a:ext cx="12858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pt-PT" sz="1200" dirty="0" smtClean="0">
                <a:latin typeface="Arial" pitchFamily="34" charset="0"/>
                <a:cs typeface="Arial" pitchFamily="34" charset="0"/>
              </a:rPr>
              <a:t>Conferência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pt-PT" sz="1200" dirty="0" smtClean="0">
                <a:latin typeface="Arial" pitchFamily="34" charset="0"/>
                <a:cs typeface="Arial" pitchFamily="34" charset="0"/>
              </a:rPr>
              <a:t>Homologação</a:t>
            </a:r>
            <a:endParaRPr kumimoji="0" lang="pt-P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Retângulo 65"/>
          <p:cNvSpPr/>
          <p:nvPr/>
        </p:nvSpPr>
        <p:spPr>
          <a:xfrm>
            <a:off x="379719" y="4534758"/>
            <a:ext cx="8251690" cy="16430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ctr" defTabSz="8890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1400" b="0" i="0" kern="1200" dirty="0" smtClean="0">
                <a:solidFill>
                  <a:schemeClr val="tx1"/>
                </a:solidFill>
              </a:rPr>
              <a:t>Destacamos que o gestor pode encaminhar a relação das metas para o conselho de saúde correspondente, via sistema, </a:t>
            </a:r>
            <a:r>
              <a:rPr lang="pt-BR" sz="1400" b="1" i="1" u="sng" kern="1200" dirty="0" smtClean="0">
                <a:solidFill>
                  <a:schemeClr val="tx1"/>
                </a:solidFill>
              </a:rPr>
              <a:t>CONTUDO</a:t>
            </a:r>
            <a:r>
              <a:rPr lang="pt-BR" sz="1400" b="0" i="0" kern="1200" dirty="0" smtClean="0">
                <a:solidFill>
                  <a:schemeClr val="tx1"/>
                </a:solidFill>
              </a:rPr>
              <a:t>, este envio não substitui o processo de discussão presencial com o mesmo. Solicitar a inclusão desse tema em reunião específica com o Conselho de Saúde para discussão das metas contribui para a qualificação da discussão e possibilita um melhor entendimento do processo, o que pode facilitar a emissão do parecer</a:t>
            </a:r>
            <a:r>
              <a:rPr lang="pt-BR" sz="1400" b="0" i="0" kern="1200" dirty="0" smtClean="0"/>
              <a:t>.</a:t>
            </a:r>
            <a:endParaRPr lang="pt-BR" sz="1400" b="0" i="0" kern="1200" dirty="0"/>
          </a:p>
        </p:txBody>
      </p:sp>
      <p:cxnSp>
        <p:nvCxnSpPr>
          <p:cNvPr id="57" name="Conector de seta reta 56"/>
          <p:cNvCxnSpPr>
            <a:stCxn id="24" idx="2"/>
          </p:cNvCxnSpPr>
          <p:nvPr/>
        </p:nvCxnSpPr>
        <p:spPr>
          <a:xfrm rot="5400000">
            <a:off x="1518214" y="2772619"/>
            <a:ext cx="263727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ector de seta reta 58"/>
          <p:cNvCxnSpPr>
            <a:stCxn id="47" idx="2"/>
          </p:cNvCxnSpPr>
          <p:nvPr/>
        </p:nvCxnSpPr>
        <p:spPr>
          <a:xfrm rot="16200000" flipH="1">
            <a:off x="4441202" y="2798136"/>
            <a:ext cx="251890" cy="97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ector de seta reta 60"/>
          <p:cNvCxnSpPr>
            <a:stCxn id="54" idx="2"/>
          </p:cNvCxnSpPr>
          <p:nvPr/>
        </p:nvCxnSpPr>
        <p:spPr>
          <a:xfrm rot="5400000">
            <a:off x="7305581" y="2732457"/>
            <a:ext cx="263727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363272" cy="7200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pt-PT" sz="2400" b="1" dirty="0" smtClean="0"/>
              <a:t/>
            </a:r>
            <a:br>
              <a:rPr lang="pt-PT" sz="2400" b="1" dirty="0" smtClean="0"/>
            </a:br>
            <a:r>
              <a:rPr lang="pt-PT" sz="2400" b="1" dirty="0" smtClean="0"/>
              <a:t/>
            </a:r>
            <a:br>
              <a:rPr lang="pt-PT" sz="2400" b="1" dirty="0" smtClean="0"/>
            </a:br>
            <a:r>
              <a:rPr lang="pt-PT" sz="2400" b="1" dirty="0"/>
              <a:t/>
            </a:r>
            <a:br>
              <a:rPr lang="pt-PT" sz="2400" b="1" dirty="0"/>
            </a:br>
            <a:r>
              <a:rPr lang="pt-PT" sz="2400" b="1" dirty="0" smtClean="0"/>
              <a:t/>
            </a:r>
            <a:br>
              <a:rPr lang="pt-PT" sz="2400" b="1" dirty="0" smtClean="0"/>
            </a:br>
            <a:r>
              <a:rPr lang="pt-PT" sz="2400" b="1" dirty="0"/>
              <a:t/>
            </a:r>
            <a:br>
              <a:rPr lang="pt-PT" sz="2400" b="1" dirty="0"/>
            </a:br>
            <a:r>
              <a:rPr lang="pt-PT" sz="2400" b="1" dirty="0" smtClean="0"/>
              <a:t/>
            </a:r>
            <a:br>
              <a:rPr lang="pt-PT" sz="2400" b="1" dirty="0" smtClean="0"/>
            </a:br>
            <a:r>
              <a:rPr lang="pt-PT" sz="2400" b="1" dirty="0"/>
              <a:t/>
            </a:r>
            <a:br>
              <a:rPr lang="pt-PT" sz="2400" b="1" dirty="0"/>
            </a:br>
            <a:r>
              <a:rPr lang="pt-PT" sz="2400" b="1" dirty="0" smtClean="0"/>
              <a:t/>
            </a:r>
            <a:br>
              <a:rPr lang="pt-PT" sz="2400" b="1" dirty="0" smtClean="0"/>
            </a:br>
            <a:r>
              <a:rPr lang="pt-PT" sz="2400" b="1" dirty="0"/>
              <a:t/>
            </a:r>
            <a:br>
              <a:rPr lang="pt-PT" sz="2400" b="1" dirty="0"/>
            </a:br>
            <a:r>
              <a:rPr lang="pt-BR" sz="2400" dirty="0"/>
              <a:t/>
            </a:r>
            <a:br>
              <a:rPr lang="pt-BR" sz="2400" dirty="0"/>
            </a:br>
            <a:r>
              <a:rPr lang="pt-BR" sz="2400" dirty="0" smtClean="0"/>
              <a:t/>
            </a:r>
            <a:br>
              <a:rPr lang="pt-BR" sz="2400" dirty="0" smtClean="0"/>
            </a:br>
            <a:r>
              <a:rPr lang="pt-BR" sz="2400" dirty="0"/>
              <a:t/>
            </a:r>
            <a:br>
              <a:rPr lang="pt-BR" sz="2400" dirty="0"/>
            </a:br>
            <a:r>
              <a:rPr lang="pt-BR" sz="2400" dirty="0" smtClean="0"/>
              <a:t/>
            </a:r>
            <a:br>
              <a:rPr lang="pt-BR" sz="2400" dirty="0" smtClean="0"/>
            </a:br>
            <a: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P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FLUXO </a:t>
            </a:r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MUNICIPAL DE APRECIAÇÃO </a:t>
            </a:r>
            <a:r>
              <a:rPr lang="pt-PT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</a:t>
            </a:r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RDQA E RAG</a:t>
            </a:r>
            <a:endParaRPr lang="pt-B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Group 1"/>
          <p:cNvGrpSpPr>
            <a:grpSpLocks/>
          </p:cNvGrpSpPr>
          <p:nvPr/>
        </p:nvGrpSpPr>
        <p:grpSpPr bwMode="auto">
          <a:xfrm>
            <a:off x="3611559" y="2643182"/>
            <a:ext cx="460375" cy="198438"/>
            <a:chOff x="2577" y="216"/>
            <a:chExt cx="724" cy="312"/>
          </a:xfrm>
        </p:grpSpPr>
        <p:sp>
          <p:nvSpPr>
            <p:cNvPr id="3076" name="Freeform 4"/>
            <p:cNvSpPr>
              <a:spLocks/>
            </p:cNvSpPr>
            <p:nvPr/>
          </p:nvSpPr>
          <p:spPr bwMode="auto">
            <a:xfrm>
              <a:off x="2576" y="349"/>
              <a:ext cx="88" cy="44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4"/>
                </a:cxn>
                <a:cxn ang="0">
                  <a:pos x="9" y="44"/>
                </a:cxn>
                <a:cxn ang="0">
                  <a:pos x="78" y="44"/>
                </a:cxn>
                <a:cxn ang="0">
                  <a:pos x="87" y="34"/>
                </a:cxn>
                <a:cxn ang="0">
                  <a:pos x="87" y="10"/>
                </a:cxn>
                <a:cxn ang="0">
                  <a:pos x="78" y="0"/>
                </a:cxn>
              </a:cxnLst>
              <a:rect l="0" t="0" r="r" b="b"/>
              <a:pathLst>
                <a:path w="88" h="44">
                  <a:moveTo>
                    <a:pt x="7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0" y="34"/>
                  </a:lnTo>
                  <a:lnTo>
                    <a:pt x="9" y="44"/>
                  </a:lnTo>
                  <a:lnTo>
                    <a:pt x="78" y="44"/>
                  </a:lnTo>
                  <a:lnTo>
                    <a:pt x="87" y="34"/>
                  </a:lnTo>
                  <a:lnTo>
                    <a:pt x="87" y="1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75" name="Line 3"/>
            <p:cNvSpPr>
              <a:spLocks noChangeShapeType="1"/>
            </p:cNvSpPr>
            <p:nvPr/>
          </p:nvSpPr>
          <p:spPr bwMode="auto">
            <a:xfrm>
              <a:off x="2708" y="372"/>
              <a:ext cx="592" cy="0"/>
            </a:xfrm>
            <a:prstGeom prst="line">
              <a:avLst/>
            </a:prstGeom>
            <a:noFill/>
            <a:ln w="27838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22" y="216"/>
              <a:ext cx="178" cy="312"/>
            </a:xfrm>
            <a:prstGeom prst="rect">
              <a:avLst/>
            </a:prstGeom>
            <a:noFill/>
          </p:spPr>
        </p:pic>
      </p:grp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785786" y="3000361"/>
            <a:ext cx="264320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t-PT" sz="1200" dirty="0" smtClean="0"/>
              <a:t>√ Elaboração </a:t>
            </a:r>
            <a:r>
              <a:rPr lang="pt-PT" sz="1200" dirty="0" smtClean="0"/>
              <a:t>dos relatórios contendo analise de meta dos indicadores (PI) e os demais priorizados pela gestão municipal</a:t>
            </a:r>
            <a:endParaRPr lang="pt-PT" sz="1200" dirty="0" smtClean="0"/>
          </a:p>
          <a:p>
            <a:pPr algn="ctr"/>
            <a:r>
              <a:rPr lang="pt-PT" sz="1200" dirty="0"/>
              <a:t>√ </a:t>
            </a:r>
            <a:r>
              <a:rPr lang="pt-PT" sz="1200" dirty="0" smtClean="0"/>
              <a:t>Inserir  no sistema</a:t>
            </a:r>
          </a:p>
          <a:p>
            <a:pPr algn="ctr"/>
            <a:r>
              <a:rPr lang="pt-PT" sz="1200" dirty="0"/>
              <a:t>√ </a:t>
            </a:r>
            <a:r>
              <a:rPr lang="pt-PT" sz="1200" dirty="0" smtClean="0"/>
              <a:t>Enviar via sistema </a:t>
            </a:r>
          </a:p>
          <a:p>
            <a:pPr algn="ctr"/>
            <a:r>
              <a:rPr lang="pt-PT" sz="1200" dirty="0"/>
              <a:t>√</a:t>
            </a:r>
            <a:r>
              <a:rPr lang="pt-PT" sz="1200" dirty="0" smtClean="0"/>
              <a:t> DIGISUS </a:t>
            </a:r>
            <a:r>
              <a:rPr lang="pt-PT" sz="1200" dirty="0" smtClean="0"/>
              <a:t>para o conselho</a:t>
            </a:r>
            <a:endParaRPr lang="pt-BR" sz="1200" dirty="0"/>
          </a:p>
        </p:txBody>
      </p:sp>
      <p:sp>
        <p:nvSpPr>
          <p:cNvPr id="24" name="CaixaDeTexto 23"/>
          <p:cNvSpPr txBox="1"/>
          <p:nvPr/>
        </p:nvSpPr>
        <p:spPr>
          <a:xfrm>
            <a:off x="1214414" y="2571744"/>
            <a:ext cx="1357322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1400" b="1" dirty="0" smtClean="0"/>
              <a:t>MUNICÍPIO </a:t>
            </a:r>
            <a:endParaRPr lang="pt-BR" sz="1400" b="1" dirty="0"/>
          </a:p>
        </p:txBody>
      </p:sp>
      <p:sp>
        <p:nvSpPr>
          <p:cNvPr id="47" name="CaixaDeTexto 46"/>
          <p:cNvSpPr txBox="1"/>
          <p:nvPr/>
        </p:nvSpPr>
        <p:spPr>
          <a:xfrm>
            <a:off x="5286380" y="2571744"/>
            <a:ext cx="2214578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1200" b="1" dirty="0"/>
              <a:t>CONSELHO DE SAÚDE</a:t>
            </a:r>
            <a:endParaRPr lang="pt-BR" sz="1200" dirty="0"/>
          </a:p>
        </p:txBody>
      </p:sp>
      <p:sp>
        <p:nvSpPr>
          <p:cNvPr id="52" name="Rectangle 18"/>
          <p:cNvSpPr>
            <a:spLocks noChangeArrowheads="1"/>
          </p:cNvSpPr>
          <p:nvPr/>
        </p:nvSpPr>
        <p:spPr bwMode="auto">
          <a:xfrm>
            <a:off x="4429124" y="3000360"/>
            <a:ext cx="392909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pt-PT" sz="1200" dirty="0" smtClean="0"/>
              <a:t>RAG - </a:t>
            </a:r>
            <a:r>
              <a:rPr lang="pt-PT" sz="1200" dirty="0" smtClean="0">
                <a:ea typeface="Calibri"/>
                <a:cs typeface="Times New Roman"/>
              </a:rPr>
              <a:t>Conselho de saúde para avaliação e deliberar o RAG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pt-PT" sz="1200" dirty="0" smtClean="0">
                <a:ea typeface="Calibri"/>
                <a:cs typeface="Times New Roman"/>
              </a:rPr>
              <a:t>Emissão de parecer </a:t>
            </a:r>
            <a:r>
              <a:rPr lang="pt-BR" sz="1200" dirty="0" smtClean="0">
                <a:ea typeface="Calibri"/>
                <a:cs typeface="Times New Roman"/>
              </a:rPr>
              <a:t> </a:t>
            </a:r>
            <a:r>
              <a:rPr lang="pt-PT" sz="1200" dirty="0" smtClean="0"/>
              <a:t>+inserção de Resolução (RAG)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endParaRPr lang="pt-PT" sz="1200" dirty="0" smtClean="0">
              <a:ea typeface="Calibri"/>
              <a:cs typeface="Times New Roman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pt-PT" sz="1200" dirty="0" smtClean="0">
                <a:ea typeface="Calibri"/>
                <a:cs typeface="Times New Roman"/>
              </a:rPr>
              <a:t>RDQA – aprecia o relatorio registra na ata da reunião do CMS e encaminhar para o chefe do executico municipal  as recomendações da execução orçamentaria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endParaRPr lang="pt-PT" sz="1200" dirty="0" smtClean="0">
              <a:latin typeface="+mn-lt"/>
              <a:ea typeface="Calibri"/>
              <a:cs typeface="Times New Roman"/>
            </a:endParaRPr>
          </a:p>
        </p:txBody>
      </p:sp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1538271" y="1714488"/>
            <a:ext cx="676275" cy="652462"/>
            <a:chOff x="860" y="-183"/>
            <a:chExt cx="1066" cy="1028"/>
          </a:xfrm>
        </p:grpSpPr>
        <p:pic>
          <p:nvPicPr>
            <p:cNvPr id="1741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33" y="-184"/>
              <a:ext cx="318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07" y="-184"/>
              <a:ext cx="318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3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60" y="-184"/>
              <a:ext cx="318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4" name="AutoShape 6"/>
            <p:cNvSpPr>
              <a:spLocks/>
            </p:cNvSpPr>
            <p:nvPr/>
          </p:nvSpPr>
          <p:spPr bwMode="auto">
            <a:xfrm>
              <a:off x="1045" y="49"/>
              <a:ext cx="694" cy="74"/>
            </a:xfrm>
            <a:custGeom>
              <a:avLst/>
              <a:gdLst/>
              <a:ahLst/>
              <a:cxnLst>
                <a:cxn ang="0">
                  <a:pos x="320" y="9"/>
                </a:cxn>
                <a:cxn ang="0">
                  <a:pos x="314" y="1"/>
                </a:cxn>
                <a:cxn ang="0">
                  <a:pos x="308" y="0"/>
                </a:cxn>
                <a:cxn ang="0">
                  <a:pos x="294" y="10"/>
                </a:cxn>
                <a:cxn ang="0">
                  <a:pos x="230" y="44"/>
                </a:cxn>
                <a:cxn ang="0">
                  <a:pos x="160" y="55"/>
                </a:cxn>
                <a:cxn ang="0">
                  <a:pos x="90" y="44"/>
                </a:cxn>
                <a:cxn ang="0">
                  <a:pos x="25" y="10"/>
                </a:cxn>
                <a:cxn ang="0">
                  <a:pos x="12" y="0"/>
                </a:cxn>
                <a:cxn ang="0">
                  <a:pos x="6" y="1"/>
                </a:cxn>
                <a:cxn ang="0">
                  <a:pos x="0" y="9"/>
                </a:cxn>
                <a:cxn ang="0">
                  <a:pos x="1" y="15"/>
                </a:cxn>
                <a:cxn ang="0">
                  <a:pos x="14" y="25"/>
                </a:cxn>
                <a:cxn ang="0">
                  <a:pos x="48" y="46"/>
                </a:cxn>
                <a:cxn ang="0">
                  <a:pos x="84" y="62"/>
                </a:cxn>
                <a:cxn ang="0">
                  <a:pos x="121" y="71"/>
                </a:cxn>
                <a:cxn ang="0">
                  <a:pos x="160" y="74"/>
                </a:cxn>
                <a:cxn ang="0">
                  <a:pos x="198" y="71"/>
                </a:cxn>
                <a:cxn ang="0">
                  <a:pos x="236" y="62"/>
                </a:cxn>
                <a:cxn ang="0">
                  <a:pos x="252" y="55"/>
                </a:cxn>
                <a:cxn ang="0">
                  <a:pos x="272" y="46"/>
                </a:cxn>
                <a:cxn ang="0">
                  <a:pos x="306" y="25"/>
                </a:cxn>
                <a:cxn ang="0">
                  <a:pos x="319" y="15"/>
                </a:cxn>
                <a:cxn ang="0">
                  <a:pos x="320" y="9"/>
                </a:cxn>
                <a:cxn ang="0">
                  <a:pos x="694" y="9"/>
                </a:cxn>
                <a:cxn ang="0">
                  <a:pos x="687" y="1"/>
                </a:cxn>
                <a:cxn ang="0">
                  <a:pos x="682" y="0"/>
                </a:cxn>
                <a:cxn ang="0">
                  <a:pos x="668" y="10"/>
                </a:cxn>
                <a:cxn ang="0">
                  <a:pos x="604" y="44"/>
                </a:cxn>
                <a:cxn ang="0">
                  <a:pos x="534" y="55"/>
                </a:cxn>
                <a:cxn ang="0">
                  <a:pos x="463" y="44"/>
                </a:cxn>
                <a:cxn ang="0">
                  <a:pos x="399" y="10"/>
                </a:cxn>
                <a:cxn ang="0">
                  <a:pos x="386" y="0"/>
                </a:cxn>
                <a:cxn ang="0">
                  <a:pos x="380" y="1"/>
                </a:cxn>
                <a:cxn ang="0">
                  <a:pos x="374" y="9"/>
                </a:cxn>
                <a:cxn ang="0">
                  <a:pos x="374" y="15"/>
                </a:cxn>
                <a:cxn ang="0">
                  <a:pos x="388" y="25"/>
                </a:cxn>
                <a:cxn ang="0">
                  <a:pos x="421" y="46"/>
                </a:cxn>
                <a:cxn ang="0">
                  <a:pos x="457" y="62"/>
                </a:cxn>
                <a:cxn ang="0">
                  <a:pos x="495" y="71"/>
                </a:cxn>
                <a:cxn ang="0">
                  <a:pos x="534" y="74"/>
                </a:cxn>
                <a:cxn ang="0">
                  <a:pos x="572" y="71"/>
                </a:cxn>
                <a:cxn ang="0">
                  <a:pos x="610" y="62"/>
                </a:cxn>
                <a:cxn ang="0">
                  <a:pos x="625" y="55"/>
                </a:cxn>
                <a:cxn ang="0">
                  <a:pos x="646" y="46"/>
                </a:cxn>
                <a:cxn ang="0">
                  <a:pos x="679" y="25"/>
                </a:cxn>
                <a:cxn ang="0">
                  <a:pos x="693" y="15"/>
                </a:cxn>
                <a:cxn ang="0">
                  <a:pos x="694" y="9"/>
                </a:cxn>
              </a:cxnLst>
              <a:rect l="0" t="0" r="r" b="b"/>
              <a:pathLst>
                <a:path w="694" h="74">
                  <a:moveTo>
                    <a:pt x="320" y="9"/>
                  </a:moveTo>
                  <a:lnTo>
                    <a:pt x="314" y="1"/>
                  </a:lnTo>
                  <a:lnTo>
                    <a:pt x="308" y="0"/>
                  </a:lnTo>
                  <a:lnTo>
                    <a:pt x="294" y="10"/>
                  </a:lnTo>
                  <a:lnTo>
                    <a:pt x="230" y="44"/>
                  </a:lnTo>
                  <a:lnTo>
                    <a:pt x="160" y="55"/>
                  </a:lnTo>
                  <a:lnTo>
                    <a:pt x="90" y="44"/>
                  </a:lnTo>
                  <a:lnTo>
                    <a:pt x="25" y="10"/>
                  </a:lnTo>
                  <a:lnTo>
                    <a:pt x="12" y="0"/>
                  </a:lnTo>
                  <a:lnTo>
                    <a:pt x="6" y="1"/>
                  </a:lnTo>
                  <a:lnTo>
                    <a:pt x="0" y="9"/>
                  </a:lnTo>
                  <a:lnTo>
                    <a:pt x="1" y="15"/>
                  </a:lnTo>
                  <a:lnTo>
                    <a:pt x="14" y="25"/>
                  </a:lnTo>
                  <a:lnTo>
                    <a:pt x="48" y="46"/>
                  </a:lnTo>
                  <a:lnTo>
                    <a:pt x="84" y="62"/>
                  </a:lnTo>
                  <a:lnTo>
                    <a:pt x="121" y="71"/>
                  </a:lnTo>
                  <a:lnTo>
                    <a:pt x="160" y="74"/>
                  </a:lnTo>
                  <a:lnTo>
                    <a:pt x="198" y="71"/>
                  </a:lnTo>
                  <a:lnTo>
                    <a:pt x="236" y="62"/>
                  </a:lnTo>
                  <a:lnTo>
                    <a:pt x="252" y="55"/>
                  </a:lnTo>
                  <a:lnTo>
                    <a:pt x="272" y="46"/>
                  </a:lnTo>
                  <a:lnTo>
                    <a:pt x="306" y="25"/>
                  </a:lnTo>
                  <a:lnTo>
                    <a:pt x="319" y="15"/>
                  </a:lnTo>
                  <a:lnTo>
                    <a:pt x="320" y="9"/>
                  </a:lnTo>
                  <a:moveTo>
                    <a:pt x="694" y="9"/>
                  </a:moveTo>
                  <a:lnTo>
                    <a:pt x="687" y="1"/>
                  </a:lnTo>
                  <a:lnTo>
                    <a:pt x="682" y="0"/>
                  </a:lnTo>
                  <a:lnTo>
                    <a:pt x="668" y="10"/>
                  </a:lnTo>
                  <a:lnTo>
                    <a:pt x="604" y="44"/>
                  </a:lnTo>
                  <a:lnTo>
                    <a:pt x="534" y="55"/>
                  </a:lnTo>
                  <a:lnTo>
                    <a:pt x="463" y="44"/>
                  </a:lnTo>
                  <a:lnTo>
                    <a:pt x="399" y="10"/>
                  </a:lnTo>
                  <a:lnTo>
                    <a:pt x="386" y="0"/>
                  </a:lnTo>
                  <a:lnTo>
                    <a:pt x="380" y="1"/>
                  </a:lnTo>
                  <a:lnTo>
                    <a:pt x="374" y="9"/>
                  </a:lnTo>
                  <a:lnTo>
                    <a:pt x="374" y="15"/>
                  </a:lnTo>
                  <a:lnTo>
                    <a:pt x="388" y="25"/>
                  </a:lnTo>
                  <a:lnTo>
                    <a:pt x="421" y="46"/>
                  </a:lnTo>
                  <a:lnTo>
                    <a:pt x="457" y="62"/>
                  </a:lnTo>
                  <a:lnTo>
                    <a:pt x="495" y="71"/>
                  </a:lnTo>
                  <a:lnTo>
                    <a:pt x="534" y="74"/>
                  </a:lnTo>
                  <a:lnTo>
                    <a:pt x="572" y="71"/>
                  </a:lnTo>
                  <a:lnTo>
                    <a:pt x="610" y="62"/>
                  </a:lnTo>
                  <a:lnTo>
                    <a:pt x="625" y="55"/>
                  </a:lnTo>
                  <a:lnTo>
                    <a:pt x="646" y="46"/>
                  </a:lnTo>
                  <a:lnTo>
                    <a:pt x="679" y="25"/>
                  </a:lnTo>
                  <a:lnTo>
                    <a:pt x="693" y="15"/>
                  </a:lnTo>
                  <a:lnTo>
                    <a:pt x="694" y="9"/>
                  </a:lnTo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pic>
          <p:nvPicPr>
            <p:cNvPr id="17415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97" y="50"/>
              <a:ext cx="393" cy="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6" name="Line 8"/>
            <p:cNvSpPr>
              <a:spLocks noChangeShapeType="1"/>
            </p:cNvSpPr>
            <p:nvPr/>
          </p:nvSpPr>
          <p:spPr bwMode="auto">
            <a:xfrm>
              <a:off x="1851" y="50"/>
              <a:ext cx="0" cy="355"/>
            </a:xfrm>
            <a:prstGeom prst="line">
              <a:avLst/>
            </a:prstGeom>
            <a:noFill/>
            <a:ln w="47460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pic>
          <p:nvPicPr>
            <p:cNvPr id="17417" name="Picture 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53" y="628"/>
              <a:ext cx="412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8" name="Freeform 10"/>
            <p:cNvSpPr>
              <a:spLocks/>
            </p:cNvSpPr>
            <p:nvPr/>
          </p:nvSpPr>
          <p:spPr bwMode="auto">
            <a:xfrm>
              <a:off x="1504" y="284"/>
              <a:ext cx="243" cy="299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291"/>
                </a:cxn>
                <a:cxn ang="0">
                  <a:pos x="8" y="299"/>
                </a:cxn>
                <a:cxn ang="0">
                  <a:pos x="234" y="299"/>
                </a:cxn>
                <a:cxn ang="0">
                  <a:pos x="243" y="291"/>
                </a:cxn>
                <a:cxn ang="0">
                  <a:pos x="243" y="262"/>
                </a:cxn>
                <a:cxn ang="0">
                  <a:pos x="46" y="262"/>
                </a:cxn>
                <a:cxn ang="0">
                  <a:pos x="37" y="253"/>
                </a:cxn>
                <a:cxn ang="0">
                  <a:pos x="37" y="0"/>
                </a:cxn>
              </a:cxnLst>
              <a:rect l="0" t="0" r="r" b="b"/>
              <a:pathLst>
                <a:path w="243" h="299">
                  <a:moveTo>
                    <a:pt x="37" y="0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0" y="291"/>
                  </a:lnTo>
                  <a:lnTo>
                    <a:pt x="8" y="299"/>
                  </a:lnTo>
                  <a:lnTo>
                    <a:pt x="234" y="299"/>
                  </a:lnTo>
                  <a:lnTo>
                    <a:pt x="243" y="291"/>
                  </a:lnTo>
                  <a:lnTo>
                    <a:pt x="243" y="262"/>
                  </a:lnTo>
                  <a:lnTo>
                    <a:pt x="46" y="262"/>
                  </a:lnTo>
                  <a:lnTo>
                    <a:pt x="37" y="253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28B4C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7419" name="AutoShape 11"/>
            <p:cNvSpPr>
              <a:spLocks/>
            </p:cNvSpPr>
            <p:nvPr/>
          </p:nvSpPr>
          <p:spPr bwMode="auto">
            <a:xfrm>
              <a:off x="1532" y="237"/>
              <a:ext cx="262" cy="318"/>
            </a:xfrm>
            <a:custGeom>
              <a:avLst/>
              <a:gdLst/>
              <a:ahLst/>
              <a:cxnLst>
                <a:cxn ang="0">
                  <a:pos x="249" y="0"/>
                </a:cxn>
                <a:cxn ang="0">
                  <a:pos x="12" y="0"/>
                </a:cxn>
                <a:cxn ang="0">
                  <a:pos x="0" y="13"/>
                </a:cxn>
                <a:cxn ang="0">
                  <a:pos x="0" y="305"/>
                </a:cxn>
                <a:cxn ang="0">
                  <a:pos x="12" y="318"/>
                </a:cxn>
                <a:cxn ang="0">
                  <a:pos x="249" y="318"/>
                </a:cxn>
                <a:cxn ang="0">
                  <a:pos x="261" y="305"/>
                </a:cxn>
                <a:cxn ang="0">
                  <a:pos x="261" y="299"/>
                </a:cxn>
                <a:cxn ang="0">
                  <a:pos x="23" y="299"/>
                </a:cxn>
                <a:cxn ang="0">
                  <a:pos x="19" y="295"/>
                </a:cxn>
                <a:cxn ang="0">
                  <a:pos x="19" y="23"/>
                </a:cxn>
                <a:cxn ang="0">
                  <a:pos x="23" y="19"/>
                </a:cxn>
                <a:cxn ang="0">
                  <a:pos x="261" y="19"/>
                </a:cxn>
                <a:cxn ang="0">
                  <a:pos x="261" y="13"/>
                </a:cxn>
                <a:cxn ang="0">
                  <a:pos x="249" y="0"/>
                </a:cxn>
                <a:cxn ang="0">
                  <a:pos x="261" y="19"/>
                </a:cxn>
                <a:cxn ang="0">
                  <a:pos x="239" y="19"/>
                </a:cxn>
                <a:cxn ang="0">
                  <a:pos x="243" y="23"/>
                </a:cxn>
                <a:cxn ang="0">
                  <a:pos x="243" y="295"/>
                </a:cxn>
                <a:cxn ang="0">
                  <a:pos x="239" y="299"/>
                </a:cxn>
                <a:cxn ang="0">
                  <a:pos x="261" y="299"/>
                </a:cxn>
                <a:cxn ang="0">
                  <a:pos x="261" y="19"/>
                </a:cxn>
              </a:cxnLst>
              <a:rect l="0" t="0" r="r" b="b"/>
              <a:pathLst>
                <a:path w="262" h="318">
                  <a:moveTo>
                    <a:pt x="249" y="0"/>
                  </a:moveTo>
                  <a:lnTo>
                    <a:pt x="12" y="0"/>
                  </a:lnTo>
                  <a:lnTo>
                    <a:pt x="0" y="13"/>
                  </a:lnTo>
                  <a:lnTo>
                    <a:pt x="0" y="305"/>
                  </a:lnTo>
                  <a:lnTo>
                    <a:pt x="12" y="318"/>
                  </a:lnTo>
                  <a:lnTo>
                    <a:pt x="249" y="318"/>
                  </a:lnTo>
                  <a:lnTo>
                    <a:pt x="261" y="305"/>
                  </a:lnTo>
                  <a:lnTo>
                    <a:pt x="261" y="299"/>
                  </a:lnTo>
                  <a:lnTo>
                    <a:pt x="23" y="299"/>
                  </a:lnTo>
                  <a:lnTo>
                    <a:pt x="19" y="295"/>
                  </a:lnTo>
                  <a:lnTo>
                    <a:pt x="19" y="23"/>
                  </a:lnTo>
                  <a:lnTo>
                    <a:pt x="23" y="19"/>
                  </a:lnTo>
                  <a:lnTo>
                    <a:pt x="261" y="19"/>
                  </a:lnTo>
                  <a:lnTo>
                    <a:pt x="261" y="13"/>
                  </a:lnTo>
                  <a:lnTo>
                    <a:pt x="249" y="0"/>
                  </a:lnTo>
                  <a:close/>
                  <a:moveTo>
                    <a:pt x="261" y="19"/>
                  </a:moveTo>
                  <a:lnTo>
                    <a:pt x="239" y="19"/>
                  </a:lnTo>
                  <a:lnTo>
                    <a:pt x="243" y="23"/>
                  </a:lnTo>
                  <a:lnTo>
                    <a:pt x="243" y="295"/>
                  </a:lnTo>
                  <a:lnTo>
                    <a:pt x="239" y="299"/>
                  </a:lnTo>
                  <a:lnTo>
                    <a:pt x="261" y="299"/>
                  </a:lnTo>
                  <a:lnTo>
                    <a:pt x="261" y="19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7420" name="AutoShape 12"/>
            <p:cNvSpPr>
              <a:spLocks/>
            </p:cNvSpPr>
            <p:nvPr/>
          </p:nvSpPr>
          <p:spPr bwMode="auto">
            <a:xfrm>
              <a:off x="1593" y="340"/>
              <a:ext cx="141" cy="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0" y="0"/>
                </a:cxn>
                <a:cxn ang="0">
                  <a:pos x="0" y="56"/>
                </a:cxn>
                <a:cxn ang="0">
                  <a:pos x="140" y="56"/>
                </a:cxn>
                <a:cxn ang="0">
                  <a:pos x="0" y="112"/>
                </a:cxn>
                <a:cxn ang="0">
                  <a:pos x="140" y="112"/>
                </a:cxn>
              </a:cxnLst>
              <a:rect l="0" t="0" r="r" b="b"/>
              <a:pathLst>
                <a:path w="141" h="113">
                  <a:moveTo>
                    <a:pt x="0" y="0"/>
                  </a:moveTo>
                  <a:lnTo>
                    <a:pt x="140" y="0"/>
                  </a:lnTo>
                  <a:moveTo>
                    <a:pt x="0" y="56"/>
                  </a:moveTo>
                  <a:lnTo>
                    <a:pt x="140" y="56"/>
                  </a:lnTo>
                  <a:moveTo>
                    <a:pt x="0" y="112"/>
                  </a:moveTo>
                  <a:lnTo>
                    <a:pt x="140" y="112"/>
                  </a:lnTo>
                </a:path>
              </a:pathLst>
            </a:custGeom>
            <a:noFill/>
            <a:ln w="11862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pic>
          <p:nvPicPr>
            <p:cNvPr id="17421" name="Picture 1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458" y="628"/>
              <a:ext cx="412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7422" name="Group 14"/>
          <p:cNvGrpSpPr>
            <a:grpSpLocks/>
          </p:cNvGrpSpPr>
          <p:nvPr/>
        </p:nvGrpSpPr>
        <p:grpSpPr bwMode="auto">
          <a:xfrm>
            <a:off x="5883289" y="1643050"/>
            <a:ext cx="688975" cy="647700"/>
            <a:chOff x="4578" y="-174"/>
            <a:chExt cx="1084" cy="1019"/>
          </a:xfrm>
        </p:grpSpPr>
        <p:pic>
          <p:nvPicPr>
            <p:cNvPr id="17423" name="Picture 1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708" y="-174"/>
              <a:ext cx="225" cy="3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24" name="AutoShape 16"/>
            <p:cNvSpPr>
              <a:spLocks/>
            </p:cNvSpPr>
            <p:nvPr/>
          </p:nvSpPr>
          <p:spPr bwMode="auto">
            <a:xfrm>
              <a:off x="4578" y="-146"/>
              <a:ext cx="785" cy="187"/>
            </a:xfrm>
            <a:custGeom>
              <a:avLst/>
              <a:gdLst/>
              <a:ahLst/>
              <a:cxnLst>
                <a:cxn ang="0">
                  <a:pos x="93" y="135"/>
                </a:cxn>
                <a:cxn ang="0">
                  <a:pos x="89" y="131"/>
                </a:cxn>
                <a:cxn ang="0">
                  <a:pos x="56" y="131"/>
                </a:cxn>
                <a:cxn ang="0">
                  <a:pos x="56" y="98"/>
                </a:cxn>
                <a:cxn ang="0">
                  <a:pos x="52" y="94"/>
                </a:cxn>
                <a:cxn ang="0">
                  <a:pos x="42" y="94"/>
                </a:cxn>
                <a:cxn ang="0">
                  <a:pos x="37" y="98"/>
                </a:cxn>
                <a:cxn ang="0">
                  <a:pos x="37" y="131"/>
                </a:cxn>
                <a:cxn ang="0">
                  <a:pos x="4" y="131"/>
                </a:cxn>
                <a:cxn ang="0">
                  <a:pos x="0" y="135"/>
                </a:cxn>
                <a:cxn ang="0">
                  <a:pos x="0" y="146"/>
                </a:cxn>
                <a:cxn ang="0">
                  <a:pos x="4" y="150"/>
                </a:cxn>
                <a:cxn ang="0">
                  <a:pos x="37" y="150"/>
                </a:cxn>
                <a:cxn ang="0">
                  <a:pos x="37" y="183"/>
                </a:cxn>
                <a:cxn ang="0">
                  <a:pos x="42" y="187"/>
                </a:cxn>
                <a:cxn ang="0">
                  <a:pos x="52" y="187"/>
                </a:cxn>
                <a:cxn ang="0">
                  <a:pos x="56" y="183"/>
                </a:cxn>
                <a:cxn ang="0">
                  <a:pos x="56" y="150"/>
                </a:cxn>
                <a:cxn ang="0">
                  <a:pos x="89" y="150"/>
                </a:cxn>
                <a:cxn ang="0">
                  <a:pos x="93" y="146"/>
                </a:cxn>
                <a:cxn ang="0">
                  <a:pos x="93" y="135"/>
                </a:cxn>
                <a:cxn ang="0">
                  <a:pos x="785" y="4"/>
                </a:cxn>
                <a:cxn ang="0">
                  <a:pos x="781" y="0"/>
                </a:cxn>
                <a:cxn ang="0">
                  <a:pos x="752" y="0"/>
                </a:cxn>
                <a:cxn ang="0">
                  <a:pos x="748" y="4"/>
                </a:cxn>
                <a:cxn ang="0">
                  <a:pos x="748" y="15"/>
                </a:cxn>
                <a:cxn ang="0">
                  <a:pos x="752" y="19"/>
                </a:cxn>
                <a:cxn ang="0">
                  <a:pos x="781" y="19"/>
                </a:cxn>
                <a:cxn ang="0">
                  <a:pos x="785" y="15"/>
                </a:cxn>
                <a:cxn ang="0">
                  <a:pos x="785" y="4"/>
                </a:cxn>
              </a:cxnLst>
              <a:rect l="0" t="0" r="r" b="b"/>
              <a:pathLst>
                <a:path w="785" h="187">
                  <a:moveTo>
                    <a:pt x="93" y="135"/>
                  </a:moveTo>
                  <a:lnTo>
                    <a:pt x="89" y="131"/>
                  </a:lnTo>
                  <a:lnTo>
                    <a:pt x="56" y="131"/>
                  </a:lnTo>
                  <a:lnTo>
                    <a:pt x="56" y="98"/>
                  </a:lnTo>
                  <a:lnTo>
                    <a:pt x="52" y="94"/>
                  </a:lnTo>
                  <a:lnTo>
                    <a:pt x="42" y="94"/>
                  </a:lnTo>
                  <a:lnTo>
                    <a:pt x="37" y="98"/>
                  </a:lnTo>
                  <a:lnTo>
                    <a:pt x="37" y="131"/>
                  </a:lnTo>
                  <a:lnTo>
                    <a:pt x="4" y="131"/>
                  </a:lnTo>
                  <a:lnTo>
                    <a:pt x="0" y="135"/>
                  </a:lnTo>
                  <a:lnTo>
                    <a:pt x="0" y="146"/>
                  </a:lnTo>
                  <a:lnTo>
                    <a:pt x="4" y="150"/>
                  </a:lnTo>
                  <a:lnTo>
                    <a:pt x="37" y="150"/>
                  </a:lnTo>
                  <a:lnTo>
                    <a:pt x="37" y="183"/>
                  </a:lnTo>
                  <a:lnTo>
                    <a:pt x="42" y="187"/>
                  </a:lnTo>
                  <a:lnTo>
                    <a:pt x="52" y="187"/>
                  </a:lnTo>
                  <a:lnTo>
                    <a:pt x="56" y="183"/>
                  </a:lnTo>
                  <a:lnTo>
                    <a:pt x="56" y="150"/>
                  </a:lnTo>
                  <a:lnTo>
                    <a:pt x="89" y="150"/>
                  </a:lnTo>
                  <a:lnTo>
                    <a:pt x="93" y="146"/>
                  </a:lnTo>
                  <a:lnTo>
                    <a:pt x="93" y="135"/>
                  </a:lnTo>
                  <a:moveTo>
                    <a:pt x="785" y="4"/>
                  </a:moveTo>
                  <a:lnTo>
                    <a:pt x="781" y="0"/>
                  </a:lnTo>
                  <a:lnTo>
                    <a:pt x="752" y="0"/>
                  </a:lnTo>
                  <a:lnTo>
                    <a:pt x="748" y="4"/>
                  </a:lnTo>
                  <a:lnTo>
                    <a:pt x="748" y="15"/>
                  </a:lnTo>
                  <a:lnTo>
                    <a:pt x="752" y="19"/>
                  </a:lnTo>
                  <a:lnTo>
                    <a:pt x="781" y="19"/>
                  </a:lnTo>
                  <a:lnTo>
                    <a:pt x="785" y="15"/>
                  </a:lnTo>
                  <a:lnTo>
                    <a:pt x="785" y="4"/>
                  </a:lnTo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7425" name="Line 17"/>
            <p:cNvSpPr>
              <a:spLocks noChangeShapeType="1"/>
            </p:cNvSpPr>
            <p:nvPr/>
          </p:nvSpPr>
          <p:spPr bwMode="auto">
            <a:xfrm>
              <a:off x="4989" y="-136"/>
              <a:ext cx="318" cy="0"/>
            </a:xfrm>
            <a:prstGeom prst="line">
              <a:avLst/>
            </a:prstGeom>
            <a:noFill/>
            <a:ln w="11862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pic>
          <p:nvPicPr>
            <p:cNvPr id="17426" name="Picture 18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316" y="274"/>
              <a:ext cx="337" cy="3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27" name="AutoShape 19"/>
            <p:cNvSpPr>
              <a:spLocks/>
            </p:cNvSpPr>
            <p:nvPr/>
          </p:nvSpPr>
          <p:spPr bwMode="auto">
            <a:xfrm>
              <a:off x="4727" y="-71"/>
              <a:ext cx="935" cy="916"/>
            </a:xfrm>
            <a:custGeom>
              <a:avLst/>
              <a:gdLst/>
              <a:ahLst/>
              <a:cxnLst>
                <a:cxn ang="0">
                  <a:pos x="761" y="34"/>
                </a:cxn>
                <a:cxn ang="0">
                  <a:pos x="749" y="16"/>
                </a:cxn>
                <a:cxn ang="0">
                  <a:pos x="710" y="0"/>
                </a:cxn>
                <a:cxn ang="0">
                  <a:pos x="191" y="1"/>
                </a:cxn>
                <a:cxn ang="0">
                  <a:pos x="0" y="194"/>
                </a:cxn>
                <a:cxn ang="0">
                  <a:pos x="4" y="881"/>
                </a:cxn>
                <a:cxn ang="0">
                  <a:pos x="34" y="911"/>
                </a:cxn>
                <a:cxn ang="0">
                  <a:pos x="710" y="916"/>
                </a:cxn>
                <a:cxn ang="0">
                  <a:pos x="749" y="899"/>
                </a:cxn>
                <a:cxn ang="0">
                  <a:pos x="761" y="881"/>
                </a:cxn>
                <a:cxn ang="0">
                  <a:pos x="766" y="770"/>
                </a:cxn>
                <a:cxn ang="0">
                  <a:pos x="751" y="766"/>
                </a:cxn>
                <a:cxn ang="0">
                  <a:pos x="747" y="860"/>
                </a:cxn>
                <a:cxn ang="0">
                  <a:pos x="736" y="886"/>
                </a:cxn>
                <a:cxn ang="0">
                  <a:pos x="710" y="897"/>
                </a:cxn>
                <a:cxn ang="0">
                  <a:pos x="41" y="894"/>
                </a:cxn>
                <a:cxn ang="0">
                  <a:pos x="21" y="874"/>
                </a:cxn>
                <a:cxn ang="0">
                  <a:pos x="18" y="200"/>
                </a:cxn>
                <a:cxn ang="0">
                  <a:pos x="710" y="19"/>
                </a:cxn>
                <a:cxn ang="0">
                  <a:pos x="736" y="30"/>
                </a:cxn>
                <a:cxn ang="0">
                  <a:pos x="747" y="56"/>
                </a:cxn>
                <a:cxn ang="0">
                  <a:pos x="751" y="318"/>
                </a:cxn>
                <a:cxn ang="0">
                  <a:pos x="766" y="313"/>
                </a:cxn>
                <a:cxn ang="0">
                  <a:pos x="934" y="361"/>
                </a:cxn>
                <a:cxn ang="0">
                  <a:pos x="925" y="354"/>
                </a:cxn>
                <a:cxn ang="0">
                  <a:pos x="915" y="360"/>
                </a:cxn>
                <a:cxn ang="0">
                  <a:pos x="915" y="501"/>
                </a:cxn>
                <a:cxn ang="0">
                  <a:pos x="889" y="607"/>
                </a:cxn>
                <a:cxn ang="0">
                  <a:pos x="815" y="688"/>
                </a:cxn>
                <a:cxn ang="0">
                  <a:pos x="697" y="688"/>
                </a:cxn>
                <a:cxn ang="0">
                  <a:pos x="624" y="607"/>
                </a:cxn>
                <a:cxn ang="0">
                  <a:pos x="598" y="501"/>
                </a:cxn>
                <a:cxn ang="0">
                  <a:pos x="601" y="387"/>
                </a:cxn>
                <a:cxn ang="0">
                  <a:pos x="671" y="408"/>
                </a:cxn>
                <a:cxn ang="0">
                  <a:pos x="721" y="389"/>
                </a:cxn>
                <a:cxn ang="0">
                  <a:pos x="756" y="359"/>
                </a:cxn>
                <a:cxn ang="0">
                  <a:pos x="806" y="399"/>
                </a:cxn>
                <a:cxn ang="0">
                  <a:pos x="878" y="404"/>
                </a:cxn>
                <a:cxn ang="0">
                  <a:pos x="906" y="389"/>
                </a:cxn>
                <a:cxn ang="0">
                  <a:pos x="915" y="384"/>
                </a:cxn>
                <a:cxn ang="0">
                  <a:pos x="900" y="372"/>
                </a:cxn>
                <a:cxn ang="0">
                  <a:pos x="843" y="389"/>
                </a:cxn>
                <a:cxn ang="0">
                  <a:pos x="843" y="389"/>
                </a:cxn>
                <a:cxn ang="0">
                  <a:pos x="789" y="365"/>
                </a:cxn>
                <a:cxn ang="0">
                  <a:pos x="759" y="335"/>
                </a:cxn>
                <a:cxn ang="0">
                  <a:pos x="724" y="365"/>
                </a:cxn>
                <a:cxn ang="0">
                  <a:pos x="670" y="389"/>
                </a:cxn>
                <a:cxn ang="0">
                  <a:pos x="636" y="384"/>
                </a:cxn>
                <a:cxn ang="0">
                  <a:pos x="591" y="355"/>
                </a:cxn>
                <a:cxn ang="0">
                  <a:pos x="581" y="358"/>
                </a:cxn>
                <a:cxn ang="0">
                  <a:pos x="579" y="501"/>
                </a:cxn>
                <a:cxn ang="0">
                  <a:pos x="608" y="616"/>
                </a:cxn>
                <a:cxn ang="0">
                  <a:pos x="687" y="703"/>
                </a:cxn>
                <a:cxn ang="0">
                  <a:pos x="755" y="747"/>
                </a:cxn>
                <a:cxn ang="0">
                  <a:pos x="760" y="747"/>
                </a:cxn>
                <a:cxn ang="0">
                  <a:pos x="826" y="703"/>
                </a:cxn>
                <a:cxn ang="0">
                  <a:pos x="905" y="616"/>
                </a:cxn>
                <a:cxn ang="0">
                  <a:pos x="934" y="501"/>
                </a:cxn>
                <a:cxn ang="0">
                  <a:pos x="934" y="361"/>
                </a:cxn>
              </a:cxnLst>
              <a:rect l="0" t="0" r="r" b="b"/>
              <a:pathLst>
                <a:path w="935" h="916">
                  <a:moveTo>
                    <a:pt x="766" y="56"/>
                  </a:moveTo>
                  <a:lnTo>
                    <a:pt x="761" y="34"/>
                  </a:lnTo>
                  <a:lnTo>
                    <a:pt x="751" y="19"/>
                  </a:lnTo>
                  <a:lnTo>
                    <a:pt x="749" y="16"/>
                  </a:lnTo>
                  <a:lnTo>
                    <a:pt x="731" y="4"/>
                  </a:lnTo>
                  <a:lnTo>
                    <a:pt x="710" y="0"/>
                  </a:lnTo>
                  <a:lnTo>
                    <a:pt x="193" y="0"/>
                  </a:lnTo>
                  <a:lnTo>
                    <a:pt x="191" y="1"/>
                  </a:lnTo>
                  <a:lnTo>
                    <a:pt x="1" y="191"/>
                  </a:lnTo>
                  <a:lnTo>
                    <a:pt x="0" y="194"/>
                  </a:lnTo>
                  <a:lnTo>
                    <a:pt x="0" y="860"/>
                  </a:lnTo>
                  <a:lnTo>
                    <a:pt x="4" y="881"/>
                  </a:lnTo>
                  <a:lnTo>
                    <a:pt x="16" y="899"/>
                  </a:lnTo>
                  <a:lnTo>
                    <a:pt x="34" y="911"/>
                  </a:lnTo>
                  <a:lnTo>
                    <a:pt x="56" y="916"/>
                  </a:lnTo>
                  <a:lnTo>
                    <a:pt x="710" y="916"/>
                  </a:lnTo>
                  <a:lnTo>
                    <a:pt x="731" y="911"/>
                  </a:lnTo>
                  <a:lnTo>
                    <a:pt x="749" y="899"/>
                  </a:lnTo>
                  <a:lnTo>
                    <a:pt x="751" y="897"/>
                  </a:lnTo>
                  <a:lnTo>
                    <a:pt x="761" y="881"/>
                  </a:lnTo>
                  <a:lnTo>
                    <a:pt x="766" y="860"/>
                  </a:lnTo>
                  <a:lnTo>
                    <a:pt x="766" y="770"/>
                  </a:lnTo>
                  <a:lnTo>
                    <a:pt x="762" y="766"/>
                  </a:lnTo>
                  <a:lnTo>
                    <a:pt x="751" y="766"/>
                  </a:lnTo>
                  <a:lnTo>
                    <a:pt x="747" y="770"/>
                  </a:lnTo>
                  <a:lnTo>
                    <a:pt x="747" y="860"/>
                  </a:lnTo>
                  <a:lnTo>
                    <a:pt x="744" y="874"/>
                  </a:lnTo>
                  <a:lnTo>
                    <a:pt x="736" y="886"/>
                  </a:lnTo>
                  <a:lnTo>
                    <a:pt x="724" y="894"/>
                  </a:lnTo>
                  <a:lnTo>
                    <a:pt x="710" y="897"/>
                  </a:lnTo>
                  <a:lnTo>
                    <a:pt x="56" y="897"/>
                  </a:lnTo>
                  <a:lnTo>
                    <a:pt x="41" y="894"/>
                  </a:lnTo>
                  <a:lnTo>
                    <a:pt x="29" y="886"/>
                  </a:lnTo>
                  <a:lnTo>
                    <a:pt x="21" y="874"/>
                  </a:lnTo>
                  <a:lnTo>
                    <a:pt x="18" y="860"/>
                  </a:lnTo>
                  <a:lnTo>
                    <a:pt x="18" y="200"/>
                  </a:lnTo>
                  <a:lnTo>
                    <a:pt x="200" y="19"/>
                  </a:lnTo>
                  <a:lnTo>
                    <a:pt x="710" y="19"/>
                  </a:lnTo>
                  <a:lnTo>
                    <a:pt x="724" y="22"/>
                  </a:lnTo>
                  <a:lnTo>
                    <a:pt x="736" y="30"/>
                  </a:lnTo>
                  <a:lnTo>
                    <a:pt x="744" y="42"/>
                  </a:lnTo>
                  <a:lnTo>
                    <a:pt x="747" y="56"/>
                  </a:lnTo>
                  <a:lnTo>
                    <a:pt x="747" y="313"/>
                  </a:lnTo>
                  <a:lnTo>
                    <a:pt x="751" y="318"/>
                  </a:lnTo>
                  <a:lnTo>
                    <a:pt x="762" y="318"/>
                  </a:lnTo>
                  <a:lnTo>
                    <a:pt x="766" y="313"/>
                  </a:lnTo>
                  <a:lnTo>
                    <a:pt x="766" y="56"/>
                  </a:lnTo>
                  <a:moveTo>
                    <a:pt x="934" y="361"/>
                  </a:moveTo>
                  <a:lnTo>
                    <a:pt x="932" y="358"/>
                  </a:lnTo>
                  <a:lnTo>
                    <a:pt x="925" y="354"/>
                  </a:lnTo>
                  <a:lnTo>
                    <a:pt x="922" y="355"/>
                  </a:lnTo>
                  <a:lnTo>
                    <a:pt x="915" y="360"/>
                  </a:lnTo>
                  <a:lnTo>
                    <a:pt x="915" y="384"/>
                  </a:lnTo>
                  <a:lnTo>
                    <a:pt x="915" y="501"/>
                  </a:lnTo>
                  <a:lnTo>
                    <a:pt x="908" y="556"/>
                  </a:lnTo>
                  <a:lnTo>
                    <a:pt x="889" y="607"/>
                  </a:lnTo>
                  <a:lnTo>
                    <a:pt x="857" y="651"/>
                  </a:lnTo>
                  <a:lnTo>
                    <a:pt x="815" y="688"/>
                  </a:lnTo>
                  <a:lnTo>
                    <a:pt x="756" y="727"/>
                  </a:lnTo>
                  <a:lnTo>
                    <a:pt x="697" y="688"/>
                  </a:lnTo>
                  <a:lnTo>
                    <a:pt x="655" y="651"/>
                  </a:lnTo>
                  <a:lnTo>
                    <a:pt x="624" y="607"/>
                  </a:lnTo>
                  <a:lnTo>
                    <a:pt x="604" y="556"/>
                  </a:lnTo>
                  <a:lnTo>
                    <a:pt x="598" y="501"/>
                  </a:lnTo>
                  <a:lnTo>
                    <a:pt x="598" y="384"/>
                  </a:lnTo>
                  <a:lnTo>
                    <a:pt x="601" y="387"/>
                  </a:lnTo>
                  <a:lnTo>
                    <a:pt x="635" y="404"/>
                  </a:lnTo>
                  <a:lnTo>
                    <a:pt x="671" y="408"/>
                  </a:lnTo>
                  <a:lnTo>
                    <a:pt x="706" y="399"/>
                  </a:lnTo>
                  <a:lnTo>
                    <a:pt x="721" y="389"/>
                  </a:lnTo>
                  <a:lnTo>
                    <a:pt x="737" y="378"/>
                  </a:lnTo>
                  <a:lnTo>
                    <a:pt x="756" y="359"/>
                  </a:lnTo>
                  <a:lnTo>
                    <a:pt x="776" y="378"/>
                  </a:lnTo>
                  <a:lnTo>
                    <a:pt x="806" y="399"/>
                  </a:lnTo>
                  <a:lnTo>
                    <a:pt x="842" y="408"/>
                  </a:lnTo>
                  <a:lnTo>
                    <a:pt x="878" y="404"/>
                  </a:lnTo>
                  <a:lnTo>
                    <a:pt x="906" y="389"/>
                  </a:lnTo>
                  <a:lnTo>
                    <a:pt x="911" y="387"/>
                  </a:lnTo>
                  <a:lnTo>
                    <a:pt x="915" y="384"/>
                  </a:lnTo>
                  <a:lnTo>
                    <a:pt x="915" y="360"/>
                  </a:lnTo>
                  <a:lnTo>
                    <a:pt x="900" y="372"/>
                  </a:lnTo>
                  <a:lnTo>
                    <a:pt x="873" y="386"/>
                  </a:lnTo>
                  <a:lnTo>
                    <a:pt x="843" y="389"/>
                  </a:lnTo>
                  <a:lnTo>
                    <a:pt x="814" y="382"/>
                  </a:lnTo>
                  <a:lnTo>
                    <a:pt x="789" y="365"/>
                  </a:lnTo>
                  <a:lnTo>
                    <a:pt x="783" y="359"/>
                  </a:lnTo>
                  <a:lnTo>
                    <a:pt x="759" y="335"/>
                  </a:lnTo>
                  <a:lnTo>
                    <a:pt x="753" y="335"/>
                  </a:lnTo>
                  <a:lnTo>
                    <a:pt x="724" y="365"/>
                  </a:lnTo>
                  <a:lnTo>
                    <a:pt x="699" y="382"/>
                  </a:lnTo>
                  <a:lnTo>
                    <a:pt x="670" y="389"/>
                  </a:lnTo>
                  <a:lnTo>
                    <a:pt x="640" y="386"/>
                  </a:lnTo>
                  <a:lnTo>
                    <a:pt x="636" y="384"/>
                  </a:lnTo>
                  <a:lnTo>
                    <a:pt x="613" y="372"/>
                  </a:lnTo>
                  <a:lnTo>
                    <a:pt x="591" y="355"/>
                  </a:lnTo>
                  <a:lnTo>
                    <a:pt x="587" y="354"/>
                  </a:lnTo>
                  <a:lnTo>
                    <a:pt x="581" y="358"/>
                  </a:lnTo>
                  <a:lnTo>
                    <a:pt x="579" y="361"/>
                  </a:lnTo>
                  <a:lnTo>
                    <a:pt x="579" y="501"/>
                  </a:lnTo>
                  <a:lnTo>
                    <a:pt x="586" y="561"/>
                  </a:lnTo>
                  <a:lnTo>
                    <a:pt x="608" y="616"/>
                  </a:lnTo>
                  <a:lnTo>
                    <a:pt x="642" y="664"/>
                  </a:lnTo>
                  <a:lnTo>
                    <a:pt x="687" y="703"/>
                  </a:lnTo>
                  <a:lnTo>
                    <a:pt x="753" y="747"/>
                  </a:lnTo>
                  <a:lnTo>
                    <a:pt x="755" y="747"/>
                  </a:lnTo>
                  <a:lnTo>
                    <a:pt x="758" y="747"/>
                  </a:lnTo>
                  <a:lnTo>
                    <a:pt x="760" y="747"/>
                  </a:lnTo>
                  <a:lnTo>
                    <a:pt x="790" y="727"/>
                  </a:lnTo>
                  <a:lnTo>
                    <a:pt x="826" y="703"/>
                  </a:lnTo>
                  <a:lnTo>
                    <a:pt x="871" y="664"/>
                  </a:lnTo>
                  <a:lnTo>
                    <a:pt x="905" y="616"/>
                  </a:lnTo>
                  <a:lnTo>
                    <a:pt x="927" y="561"/>
                  </a:lnTo>
                  <a:lnTo>
                    <a:pt x="934" y="501"/>
                  </a:lnTo>
                  <a:lnTo>
                    <a:pt x="934" y="384"/>
                  </a:lnTo>
                  <a:lnTo>
                    <a:pt x="934" y="361"/>
                  </a:lnTo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pic>
          <p:nvPicPr>
            <p:cNvPr id="17428" name="Picture 20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398" y="411"/>
              <a:ext cx="173" cy="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29" name="AutoShape 21"/>
            <p:cNvSpPr>
              <a:spLocks/>
            </p:cNvSpPr>
            <p:nvPr/>
          </p:nvSpPr>
          <p:spPr bwMode="auto">
            <a:xfrm>
              <a:off x="4877" y="246"/>
              <a:ext cx="468" cy="3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67" y="0"/>
                </a:cxn>
                <a:cxn ang="0">
                  <a:pos x="0" y="93"/>
                </a:cxn>
                <a:cxn ang="0">
                  <a:pos x="411" y="93"/>
                </a:cxn>
                <a:cxn ang="0">
                  <a:pos x="0" y="187"/>
                </a:cxn>
                <a:cxn ang="0">
                  <a:pos x="411" y="187"/>
                </a:cxn>
                <a:cxn ang="0">
                  <a:pos x="0" y="280"/>
                </a:cxn>
                <a:cxn ang="0">
                  <a:pos x="411" y="280"/>
                </a:cxn>
                <a:cxn ang="0">
                  <a:pos x="0" y="373"/>
                </a:cxn>
                <a:cxn ang="0">
                  <a:pos x="187" y="373"/>
                </a:cxn>
              </a:cxnLst>
              <a:rect l="0" t="0" r="r" b="b"/>
              <a:pathLst>
                <a:path w="468" h="374">
                  <a:moveTo>
                    <a:pt x="0" y="0"/>
                  </a:moveTo>
                  <a:lnTo>
                    <a:pt x="467" y="0"/>
                  </a:lnTo>
                  <a:moveTo>
                    <a:pt x="0" y="93"/>
                  </a:moveTo>
                  <a:lnTo>
                    <a:pt x="411" y="93"/>
                  </a:lnTo>
                  <a:moveTo>
                    <a:pt x="0" y="187"/>
                  </a:moveTo>
                  <a:lnTo>
                    <a:pt x="411" y="187"/>
                  </a:lnTo>
                  <a:moveTo>
                    <a:pt x="0" y="280"/>
                  </a:moveTo>
                  <a:lnTo>
                    <a:pt x="411" y="280"/>
                  </a:lnTo>
                  <a:moveTo>
                    <a:pt x="0" y="373"/>
                  </a:moveTo>
                  <a:lnTo>
                    <a:pt x="187" y="373"/>
                  </a:lnTo>
                </a:path>
              </a:pathLst>
            </a:custGeom>
            <a:noFill/>
            <a:ln w="11862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7430" name="Line 22"/>
            <p:cNvSpPr>
              <a:spLocks noChangeShapeType="1"/>
            </p:cNvSpPr>
            <p:nvPr/>
          </p:nvSpPr>
          <p:spPr bwMode="auto">
            <a:xfrm>
              <a:off x="5036" y="116"/>
              <a:ext cx="299" cy="0"/>
            </a:xfrm>
            <a:prstGeom prst="line">
              <a:avLst/>
            </a:prstGeom>
            <a:noFill/>
            <a:ln w="47460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7431" name="AutoShape 23"/>
            <p:cNvSpPr>
              <a:spLocks/>
            </p:cNvSpPr>
            <p:nvPr/>
          </p:nvSpPr>
          <p:spPr bwMode="auto">
            <a:xfrm>
              <a:off x="5026" y="69"/>
              <a:ext cx="318" cy="94"/>
            </a:xfrm>
            <a:custGeom>
              <a:avLst/>
              <a:gdLst/>
              <a:ahLst/>
              <a:cxnLst>
                <a:cxn ang="0">
                  <a:pos x="3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89"/>
                </a:cxn>
                <a:cxn ang="0">
                  <a:pos x="4" y="94"/>
                </a:cxn>
                <a:cxn ang="0">
                  <a:pos x="313" y="94"/>
                </a:cxn>
                <a:cxn ang="0">
                  <a:pos x="317" y="89"/>
                </a:cxn>
                <a:cxn ang="0">
                  <a:pos x="317" y="75"/>
                </a:cxn>
                <a:cxn ang="0">
                  <a:pos x="18" y="75"/>
                </a:cxn>
                <a:cxn ang="0">
                  <a:pos x="18" y="19"/>
                </a:cxn>
                <a:cxn ang="0">
                  <a:pos x="317" y="19"/>
                </a:cxn>
                <a:cxn ang="0">
                  <a:pos x="317" y="4"/>
                </a:cxn>
                <a:cxn ang="0">
                  <a:pos x="313" y="0"/>
                </a:cxn>
                <a:cxn ang="0">
                  <a:pos x="317" y="19"/>
                </a:cxn>
                <a:cxn ang="0">
                  <a:pos x="299" y="19"/>
                </a:cxn>
                <a:cxn ang="0">
                  <a:pos x="299" y="75"/>
                </a:cxn>
                <a:cxn ang="0">
                  <a:pos x="317" y="75"/>
                </a:cxn>
                <a:cxn ang="0">
                  <a:pos x="317" y="19"/>
                </a:cxn>
              </a:cxnLst>
              <a:rect l="0" t="0" r="r" b="b"/>
              <a:pathLst>
                <a:path w="318" h="94">
                  <a:moveTo>
                    <a:pt x="313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89"/>
                  </a:lnTo>
                  <a:lnTo>
                    <a:pt x="4" y="94"/>
                  </a:lnTo>
                  <a:lnTo>
                    <a:pt x="313" y="94"/>
                  </a:lnTo>
                  <a:lnTo>
                    <a:pt x="317" y="89"/>
                  </a:lnTo>
                  <a:lnTo>
                    <a:pt x="317" y="75"/>
                  </a:lnTo>
                  <a:lnTo>
                    <a:pt x="18" y="75"/>
                  </a:lnTo>
                  <a:lnTo>
                    <a:pt x="18" y="19"/>
                  </a:lnTo>
                  <a:lnTo>
                    <a:pt x="317" y="19"/>
                  </a:lnTo>
                  <a:lnTo>
                    <a:pt x="317" y="4"/>
                  </a:lnTo>
                  <a:lnTo>
                    <a:pt x="313" y="0"/>
                  </a:lnTo>
                  <a:close/>
                  <a:moveTo>
                    <a:pt x="317" y="19"/>
                  </a:moveTo>
                  <a:lnTo>
                    <a:pt x="299" y="19"/>
                  </a:lnTo>
                  <a:lnTo>
                    <a:pt x="299" y="75"/>
                  </a:lnTo>
                  <a:lnTo>
                    <a:pt x="317" y="75"/>
                  </a:lnTo>
                  <a:lnTo>
                    <a:pt x="317" y="19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65" name="Retângulo 64"/>
          <p:cNvSpPr/>
          <p:nvPr/>
        </p:nvSpPr>
        <p:spPr>
          <a:xfrm>
            <a:off x="539552" y="4517566"/>
            <a:ext cx="7786742" cy="19118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ctr" defTabSz="8890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endParaRPr lang="pt-BR" sz="1200" b="0" i="0" kern="1200" dirty="0" smtClean="0">
              <a:solidFill>
                <a:schemeClr val="tx1"/>
              </a:solidFill>
            </a:endParaRPr>
          </a:p>
          <a:p>
            <a:pPr lvl="0" algn="ctr" defTabSz="8890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1100" b="0" i="0" kern="1200" dirty="0" smtClean="0">
                <a:solidFill>
                  <a:schemeClr val="tx1"/>
                </a:solidFill>
              </a:rPr>
              <a:t>Destacamos que o gestor  deve encaminhar para o conselho de saúde correspondente, via sistema, </a:t>
            </a:r>
            <a:r>
              <a:rPr lang="pt-BR" sz="1100" b="1" i="1" u="sng" kern="1200" dirty="0" smtClean="0">
                <a:solidFill>
                  <a:schemeClr val="tx1"/>
                </a:solidFill>
              </a:rPr>
              <a:t>CONTUDO</a:t>
            </a:r>
            <a:r>
              <a:rPr lang="pt-BR" sz="1100" b="0" i="0" kern="1200" dirty="0" smtClean="0">
                <a:solidFill>
                  <a:schemeClr val="tx1"/>
                </a:solidFill>
              </a:rPr>
              <a:t>, este envio não substitui o processo de discussão presencial com o mesmo, solicitar a inclusão desse tema em reunião específica com o Conselho de Saúde para discussão e contribuição para a qualificação da discussão e possibilita um melhor entendimento do processo, o que pode facilitar a emissão do parecer</a:t>
            </a:r>
            <a:r>
              <a:rPr lang="pt-BR" sz="1100" b="0" i="0" kern="1200" dirty="0" smtClean="0"/>
              <a:t>.</a:t>
            </a:r>
          </a:p>
          <a:p>
            <a:pPr lvl="0" algn="ctr" defTabSz="8890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PT" sz="1100" b="1" i="1" dirty="0" smtClean="0"/>
              <a:t>Registro </a:t>
            </a:r>
            <a:r>
              <a:rPr lang="pt-PT" sz="1100" b="1" i="1" dirty="0"/>
              <a:t>de informações dos instrumentos de planejamento no </a:t>
            </a:r>
            <a:r>
              <a:rPr lang="pt-PT" sz="1100" b="1" i="1" dirty="0" smtClean="0"/>
              <a:t>DIGISUS  </a:t>
            </a:r>
            <a:r>
              <a:rPr lang="pt-PT" sz="1100" b="1" i="1" dirty="0"/>
              <a:t>não substitui a obrigatoriedade de apresentação física dessas peças ao Conse- lho </a:t>
            </a:r>
            <a:r>
              <a:rPr lang="pt-PT" sz="1200" b="1" i="1" dirty="0"/>
              <a:t>de Saúde e à Casa Legislativa para apreciação, quando couber.</a:t>
            </a:r>
            <a:endParaRPr lang="pt-BR" sz="1200" b="1" i="1" dirty="0"/>
          </a:p>
          <a:p>
            <a:pPr lvl="0" algn="ctr" defTabSz="8890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endParaRPr lang="pt-BR" sz="1000" b="0" i="0" kern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417514"/>
            <a:ext cx="8363272" cy="86834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pt-PT" sz="2200" b="1" dirty="0"/>
              <a:t>FLUXO </a:t>
            </a:r>
            <a:r>
              <a:rPr lang="pt-PT" sz="2200" b="1" dirty="0" smtClean="0"/>
              <a:t>MUNICIPAL DE </a:t>
            </a:r>
            <a:r>
              <a:rPr lang="pt-PT" sz="2200" b="1" dirty="0"/>
              <a:t>APRECIAÇÃO </a:t>
            </a:r>
            <a:r>
              <a:rPr lang="pt-BR" sz="2200" b="1" dirty="0" smtClean="0"/>
              <a:t>PLANO MUNICIPAL DE SAÚDE (PMS)</a:t>
            </a:r>
            <a:endParaRPr lang="pt-BR" sz="2200" dirty="0"/>
          </a:p>
        </p:txBody>
      </p:sp>
      <p:grpSp>
        <p:nvGrpSpPr>
          <p:cNvPr id="3" name="Group 1"/>
          <p:cNvGrpSpPr>
            <a:grpSpLocks/>
          </p:cNvGrpSpPr>
          <p:nvPr/>
        </p:nvGrpSpPr>
        <p:grpSpPr bwMode="auto">
          <a:xfrm>
            <a:off x="3825873" y="3071810"/>
            <a:ext cx="460375" cy="198438"/>
            <a:chOff x="2577" y="216"/>
            <a:chExt cx="724" cy="312"/>
          </a:xfrm>
        </p:grpSpPr>
        <p:sp>
          <p:nvSpPr>
            <p:cNvPr id="3076" name="Freeform 4"/>
            <p:cNvSpPr>
              <a:spLocks/>
            </p:cNvSpPr>
            <p:nvPr/>
          </p:nvSpPr>
          <p:spPr bwMode="auto">
            <a:xfrm>
              <a:off x="2576" y="349"/>
              <a:ext cx="88" cy="44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4"/>
                </a:cxn>
                <a:cxn ang="0">
                  <a:pos x="9" y="44"/>
                </a:cxn>
                <a:cxn ang="0">
                  <a:pos x="78" y="44"/>
                </a:cxn>
                <a:cxn ang="0">
                  <a:pos x="87" y="34"/>
                </a:cxn>
                <a:cxn ang="0">
                  <a:pos x="87" y="10"/>
                </a:cxn>
                <a:cxn ang="0">
                  <a:pos x="78" y="0"/>
                </a:cxn>
              </a:cxnLst>
              <a:rect l="0" t="0" r="r" b="b"/>
              <a:pathLst>
                <a:path w="88" h="44">
                  <a:moveTo>
                    <a:pt x="7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0" y="34"/>
                  </a:lnTo>
                  <a:lnTo>
                    <a:pt x="9" y="44"/>
                  </a:lnTo>
                  <a:lnTo>
                    <a:pt x="78" y="44"/>
                  </a:lnTo>
                  <a:lnTo>
                    <a:pt x="87" y="34"/>
                  </a:lnTo>
                  <a:lnTo>
                    <a:pt x="87" y="1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75" name="Line 3"/>
            <p:cNvSpPr>
              <a:spLocks noChangeShapeType="1"/>
            </p:cNvSpPr>
            <p:nvPr/>
          </p:nvSpPr>
          <p:spPr bwMode="auto">
            <a:xfrm>
              <a:off x="2708" y="372"/>
              <a:ext cx="592" cy="0"/>
            </a:xfrm>
            <a:prstGeom prst="line">
              <a:avLst/>
            </a:prstGeom>
            <a:noFill/>
            <a:ln w="27838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22" y="216"/>
              <a:ext cx="178" cy="312"/>
            </a:xfrm>
            <a:prstGeom prst="rect">
              <a:avLst/>
            </a:prstGeom>
            <a:noFill/>
          </p:spPr>
        </p:pic>
      </p:grp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642910" y="3336667"/>
            <a:ext cx="371477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t-PT" sz="1200" dirty="0"/>
              <a:t>√ Registro das diretrizes estabelecidas </a:t>
            </a:r>
            <a:r>
              <a:rPr lang="pt-PT" sz="1200" dirty="0" smtClean="0"/>
              <a:t>pelo conselho </a:t>
            </a:r>
            <a:r>
              <a:rPr lang="pt-PT" sz="1200" dirty="0"/>
              <a:t>de saúde </a:t>
            </a:r>
            <a:r>
              <a:rPr lang="pt-PT" sz="1200" dirty="0" smtClean="0"/>
              <a:t>municipal</a:t>
            </a:r>
          </a:p>
          <a:p>
            <a:pPr algn="just"/>
            <a:r>
              <a:rPr lang="pt-PT" sz="1200" dirty="0"/>
              <a:t>√ </a:t>
            </a:r>
            <a:r>
              <a:rPr lang="pt-PT" sz="1200" dirty="0" smtClean="0">
                <a:latin typeface="+mn-lt"/>
                <a:ea typeface="Calibri"/>
                <a:cs typeface="Times New Roman"/>
              </a:rPr>
              <a:t>Registrar diretrizes, objetivos, metas e </a:t>
            </a:r>
            <a:r>
              <a:rPr lang="pt-PT" sz="1200" dirty="0" smtClean="0">
                <a:latin typeface="+mn-lt"/>
                <a:ea typeface="Calibri"/>
                <a:cs typeface="Times New Roman"/>
              </a:rPr>
              <a:t>indicadores (PI) </a:t>
            </a:r>
            <a:r>
              <a:rPr lang="pt-PT" sz="1200" dirty="0" smtClean="0"/>
              <a:t>e os demais priorizados pela gestão </a:t>
            </a:r>
            <a:r>
              <a:rPr lang="pt-PT" sz="1200" dirty="0" smtClean="0"/>
              <a:t>municipal </a:t>
            </a:r>
            <a:r>
              <a:rPr lang="pt-PT" sz="1200" dirty="0" smtClean="0">
                <a:latin typeface="+mn-lt"/>
                <a:ea typeface="Calibri"/>
                <a:cs typeface="Times New Roman"/>
              </a:rPr>
              <a:t>  do </a:t>
            </a:r>
            <a:r>
              <a:rPr lang="pt-PT" sz="1200" dirty="0" smtClean="0">
                <a:latin typeface="+mn-lt"/>
                <a:ea typeface="Calibri"/>
                <a:cs typeface="Times New Roman"/>
              </a:rPr>
              <a:t>Plano de Saúde para o quadriênio;</a:t>
            </a:r>
            <a:endParaRPr lang="pt-BR" sz="1200" dirty="0" smtClean="0">
              <a:latin typeface="+mn-lt"/>
              <a:ea typeface="Calibri"/>
              <a:cs typeface="Times New Roman"/>
            </a:endParaRPr>
          </a:p>
          <a:p>
            <a:pPr algn="just"/>
            <a:r>
              <a:rPr lang="pt-PT" sz="1200" dirty="0"/>
              <a:t>√ Inserir o </a:t>
            </a:r>
            <a:r>
              <a:rPr lang="pt-PT" sz="1200" dirty="0" smtClean="0"/>
              <a:t>Plano </a:t>
            </a:r>
            <a:r>
              <a:rPr lang="pt-PT" sz="1200" dirty="0"/>
              <a:t>de Saúde na </a:t>
            </a:r>
            <a:r>
              <a:rPr lang="pt-PT" sz="1200" dirty="0" smtClean="0"/>
              <a:t>íntegra  no DigiSUS</a:t>
            </a:r>
            <a:endParaRPr lang="pt-PT" sz="1200" dirty="0" smtClean="0"/>
          </a:p>
          <a:p>
            <a:pPr algn="just"/>
            <a:r>
              <a:rPr lang="pt-PT" sz="1200" dirty="0"/>
              <a:t>√ </a:t>
            </a:r>
            <a:r>
              <a:rPr lang="pt-PT" sz="1200" dirty="0" smtClean="0"/>
              <a:t> Enviar para o CMS via DIGISUS</a:t>
            </a:r>
            <a:endParaRPr lang="pt-BR" sz="1200" dirty="0"/>
          </a:p>
        </p:txBody>
      </p:sp>
      <p:sp>
        <p:nvSpPr>
          <p:cNvPr id="24" name="CaixaDeTexto 23"/>
          <p:cNvSpPr txBox="1"/>
          <p:nvPr/>
        </p:nvSpPr>
        <p:spPr>
          <a:xfrm>
            <a:off x="1214414" y="3000372"/>
            <a:ext cx="1928826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1400" b="1" dirty="0"/>
              <a:t>MUNICÍPIO </a:t>
            </a:r>
          </a:p>
        </p:txBody>
      </p:sp>
      <p:sp>
        <p:nvSpPr>
          <p:cNvPr id="47" name="CaixaDeTexto 46"/>
          <p:cNvSpPr txBox="1"/>
          <p:nvPr/>
        </p:nvSpPr>
        <p:spPr>
          <a:xfrm>
            <a:off x="5214942" y="3000372"/>
            <a:ext cx="2428892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1200" b="1" dirty="0"/>
              <a:t>CONSELHO DE SAÚDE</a:t>
            </a:r>
            <a:endParaRPr lang="pt-BR" sz="1200" dirty="0"/>
          </a:p>
        </p:txBody>
      </p:sp>
      <p:sp>
        <p:nvSpPr>
          <p:cNvPr id="52" name="Rectangle 18"/>
          <p:cNvSpPr>
            <a:spLocks noChangeArrowheads="1"/>
          </p:cNvSpPr>
          <p:nvPr/>
        </p:nvSpPr>
        <p:spPr bwMode="auto">
          <a:xfrm>
            <a:off x="5486158" y="3428999"/>
            <a:ext cx="185738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pt-PT" sz="1200" dirty="0"/>
              <a:t>√ </a:t>
            </a:r>
            <a:r>
              <a:rPr lang="pt-PT" sz="1200" dirty="0" smtClean="0"/>
              <a:t> Aprovação </a:t>
            </a:r>
            <a:r>
              <a:rPr lang="pt-PT" sz="1200" dirty="0"/>
              <a:t>+inserção </a:t>
            </a:r>
            <a:r>
              <a:rPr lang="pt-PT" sz="1200" dirty="0" smtClean="0"/>
              <a:t>da resolução de aprovação </a:t>
            </a:r>
            <a:r>
              <a:rPr lang="pt-PT" sz="1200" dirty="0" smtClean="0"/>
              <a:t>do Plano Municipal de Saúde pelo </a:t>
            </a:r>
            <a:r>
              <a:rPr lang="pt-PT" sz="1200" dirty="0" smtClean="0"/>
              <a:t>conselho de saúde</a:t>
            </a:r>
            <a:endParaRPr kumimoji="0" lang="pt-P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428728" y="1571612"/>
            <a:ext cx="1571636" cy="1295404"/>
            <a:chOff x="860" y="-183"/>
            <a:chExt cx="1066" cy="1028"/>
          </a:xfrm>
        </p:grpSpPr>
        <p:pic>
          <p:nvPicPr>
            <p:cNvPr id="1741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33" y="-184"/>
              <a:ext cx="318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07" y="-184"/>
              <a:ext cx="318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3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60" y="-184"/>
              <a:ext cx="318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4" name="AutoShape 6"/>
            <p:cNvSpPr>
              <a:spLocks/>
            </p:cNvSpPr>
            <p:nvPr/>
          </p:nvSpPr>
          <p:spPr bwMode="auto">
            <a:xfrm>
              <a:off x="1045" y="49"/>
              <a:ext cx="694" cy="74"/>
            </a:xfrm>
            <a:custGeom>
              <a:avLst/>
              <a:gdLst/>
              <a:ahLst/>
              <a:cxnLst>
                <a:cxn ang="0">
                  <a:pos x="320" y="9"/>
                </a:cxn>
                <a:cxn ang="0">
                  <a:pos x="314" y="1"/>
                </a:cxn>
                <a:cxn ang="0">
                  <a:pos x="308" y="0"/>
                </a:cxn>
                <a:cxn ang="0">
                  <a:pos x="294" y="10"/>
                </a:cxn>
                <a:cxn ang="0">
                  <a:pos x="230" y="44"/>
                </a:cxn>
                <a:cxn ang="0">
                  <a:pos x="160" y="55"/>
                </a:cxn>
                <a:cxn ang="0">
                  <a:pos x="90" y="44"/>
                </a:cxn>
                <a:cxn ang="0">
                  <a:pos x="25" y="10"/>
                </a:cxn>
                <a:cxn ang="0">
                  <a:pos x="12" y="0"/>
                </a:cxn>
                <a:cxn ang="0">
                  <a:pos x="6" y="1"/>
                </a:cxn>
                <a:cxn ang="0">
                  <a:pos x="0" y="9"/>
                </a:cxn>
                <a:cxn ang="0">
                  <a:pos x="1" y="15"/>
                </a:cxn>
                <a:cxn ang="0">
                  <a:pos x="14" y="25"/>
                </a:cxn>
                <a:cxn ang="0">
                  <a:pos x="48" y="46"/>
                </a:cxn>
                <a:cxn ang="0">
                  <a:pos x="84" y="62"/>
                </a:cxn>
                <a:cxn ang="0">
                  <a:pos x="121" y="71"/>
                </a:cxn>
                <a:cxn ang="0">
                  <a:pos x="160" y="74"/>
                </a:cxn>
                <a:cxn ang="0">
                  <a:pos x="198" y="71"/>
                </a:cxn>
                <a:cxn ang="0">
                  <a:pos x="236" y="62"/>
                </a:cxn>
                <a:cxn ang="0">
                  <a:pos x="252" y="55"/>
                </a:cxn>
                <a:cxn ang="0">
                  <a:pos x="272" y="46"/>
                </a:cxn>
                <a:cxn ang="0">
                  <a:pos x="306" y="25"/>
                </a:cxn>
                <a:cxn ang="0">
                  <a:pos x="319" y="15"/>
                </a:cxn>
                <a:cxn ang="0">
                  <a:pos x="320" y="9"/>
                </a:cxn>
                <a:cxn ang="0">
                  <a:pos x="694" y="9"/>
                </a:cxn>
                <a:cxn ang="0">
                  <a:pos x="687" y="1"/>
                </a:cxn>
                <a:cxn ang="0">
                  <a:pos x="682" y="0"/>
                </a:cxn>
                <a:cxn ang="0">
                  <a:pos x="668" y="10"/>
                </a:cxn>
                <a:cxn ang="0">
                  <a:pos x="604" y="44"/>
                </a:cxn>
                <a:cxn ang="0">
                  <a:pos x="534" y="55"/>
                </a:cxn>
                <a:cxn ang="0">
                  <a:pos x="463" y="44"/>
                </a:cxn>
                <a:cxn ang="0">
                  <a:pos x="399" y="10"/>
                </a:cxn>
                <a:cxn ang="0">
                  <a:pos x="386" y="0"/>
                </a:cxn>
                <a:cxn ang="0">
                  <a:pos x="380" y="1"/>
                </a:cxn>
                <a:cxn ang="0">
                  <a:pos x="374" y="9"/>
                </a:cxn>
                <a:cxn ang="0">
                  <a:pos x="374" y="15"/>
                </a:cxn>
                <a:cxn ang="0">
                  <a:pos x="388" y="25"/>
                </a:cxn>
                <a:cxn ang="0">
                  <a:pos x="421" y="46"/>
                </a:cxn>
                <a:cxn ang="0">
                  <a:pos x="457" y="62"/>
                </a:cxn>
                <a:cxn ang="0">
                  <a:pos x="495" y="71"/>
                </a:cxn>
                <a:cxn ang="0">
                  <a:pos x="534" y="74"/>
                </a:cxn>
                <a:cxn ang="0">
                  <a:pos x="572" y="71"/>
                </a:cxn>
                <a:cxn ang="0">
                  <a:pos x="610" y="62"/>
                </a:cxn>
                <a:cxn ang="0">
                  <a:pos x="625" y="55"/>
                </a:cxn>
                <a:cxn ang="0">
                  <a:pos x="646" y="46"/>
                </a:cxn>
                <a:cxn ang="0">
                  <a:pos x="679" y="25"/>
                </a:cxn>
                <a:cxn ang="0">
                  <a:pos x="693" y="15"/>
                </a:cxn>
                <a:cxn ang="0">
                  <a:pos x="694" y="9"/>
                </a:cxn>
              </a:cxnLst>
              <a:rect l="0" t="0" r="r" b="b"/>
              <a:pathLst>
                <a:path w="694" h="74">
                  <a:moveTo>
                    <a:pt x="320" y="9"/>
                  </a:moveTo>
                  <a:lnTo>
                    <a:pt x="314" y="1"/>
                  </a:lnTo>
                  <a:lnTo>
                    <a:pt x="308" y="0"/>
                  </a:lnTo>
                  <a:lnTo>
                    <a:pt x="294" y="10"/>
                  </a:lnTo>
                  <a:lnTo>
                    <a:pt x="230" y="44"/>
                  </a:lnTo>
                  <a:lnTo>
                    <a:pt x="160" y="55"/>
                  </a:lnTo>
                  <a:lnTo>
                    <a:pt x="90" y="44"/>
                  </a:lnTo>
                  <a:lnTo>
                    <a:pt x="25" y="10"/>
                  </a:lnTo>
                  <a:lnTo>
                    <a:pt x="12" y="0"/>
                  </a:lnTo>
                  <a:lnTo>
                    <a:pt x="6" y="1"/>
                  </a:lnTo>
                  <a:lnTo>
                    <a:pt x="0" y="9"/>
                  </a:lnTo>
                  <a:lnTo>
                    <a:pt x="1" y="15"/>
                  </a:lnTo>
                  <a:lnTo>
                    <a:pt x="14" y="25"/>
                  </a:lnTo>
                  <a:lnTo>
                    <a:pt x="48" y="46"/>
                  </a:lnTo>
                  <a:lnTo>
                    <a:pt x="84" y="62"/>
                  </a:lnTo>
                  <a:lnTo>
                    <a:pt x="121" y="71"/>
                  </a:lnTo>
                  <a:lnTo>
                    <a:pt x="160" y="74"/>
                  </a:lnTo>
                  <a:lnTo>
                    <a:pt x="198" y="71"/>
                  </a:lnTo>
                  <a:lnTo>
                    <a:pt x="236" y="62"/>
                  </a:lnTo>
                  <a:lnTo>
                    <a:pt x="252" y="55"/>
                  </a:lnTo>
                  <a:lnTo>
                    <a:pt x="272" y="46"/>
                  </a:lnTo>
                  <a:lnTo>
                    <a:pt x="306" y="25"/>
                  </a:lnTo>
                  <a:lnTo>
                    <a:pt x="319" y="15"/>
                  </a:lnTo>
                  <a:lnTo>
                    <a:pt x="320" y="9"/>
                  </a:lnTo>
                  <a:moveTo>
                    <a:pt x="694" y="9"/>
                  </a:moveTo>
                  <a:lnTo>
                    <a:pt x="687" y="1"/>
                  </a:lnTo>
                  <a:lnTo>
                    <a:pt x="682" y="0"/>
                  </a:lnTo>
                  <a:lnTo>
                    <a:pt x="668" y="10"/>
                  </a:lnTo>
                  <a:lnTo>
                    <a:pt x="604" y="44"/>
                  </a:lnTo>
                  <a:lnTo>
                    <a:pt x="534" y="55"/>
                  </a:lnTo>
                  <a:lnTo>
                    <a:pt x="463" y="44"/>
                  </a:lnTo>
                  <a:lnTo>
                    <a:pt x="399" y="10"/>
                  </a:lnTo>
                  <a:lnTo>
                    <a:pt x="386" y="0"/>
                  </a:lnTo>
                  <a:lnTo>
                    <a:pt x="380" y="1"/>
                  </a:lnTo>
                  <a:lnTo>
                    <a:pt x="374" y="9"/>
                  </a:lnTo>
                  <a:lnTo>
                    <a:pt x="374" y="15"/>
                  </a:lnTo>
                  <a:lnTo>
                    <a:pt x="388" y="25"/>
                  </a:lnTo>
                  <a:lnTo>
                    <a:pt x="421" y="46"/>
                  </a:lnTo>
                  <a:lnTo>
                    <a:pt x="457" y="62"/>
                  </a:lnTo>
                  <a:lnTo>
                    <a:pt x="495" y="71"/>
                  </a:lnTo>
                  <a:lnTo>
                    <a:pt x="534" y="74"/>
                  </a:lnTo>
                  <a:lnTo>
                    <a:pt x="572" y="71"/>
                  </a:lnTo>
                  <a:lnTo>
                    <a:pt x="610" y="62"/>
                  </a:lnTo>
                  <a:lnTo>
                    <a:pt x="625" y="55"/>
                  </a:lnTo>
                  <a:lnTo>
                    <a:pt x="646" y="46"/>
                  </a:lnTo>
                  <a:lnTo>
                    <a:pt x="679" y="25"/>
                  </a:lnTo>
                  <a:lnTo>
                    <a:pt x="693" y="15"/>
                  </a:lnTo>
                  <a:lnTo>
                    <a:pt x="694" y="9"/>
                  </a:lnTo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pic>
          <p:nvPicPr>
            <p:cNvPr id="17415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97" y="50"/>
              <a:ext cx="393" cy="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6" name="Line 8"/>
            <p:cNvSpPr>
              <a:spLocks noChangeShapeType="1"/>
            </p:cNvSpPr>
            <p:nvPr/>
          </p:nvSpPr>
          <p:spPr bwMode="auto">
            <a:xfrm>
              <a:off x="1851" y="50"/>
              <a:ext cx="0" cy="355"/>
            </a:xfrm>
            <a:prstGeom prst="line">
              <a:avLst/>
            </a:prstGeom>
            <a:noFill/>
            <a:ln w="47460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pic>
          <p:nvPicPr>
            <p:cNvPr id="17417" name="Picture 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53" y="628"/>
              <a:ext cx="412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8" name="Freeform 10"/>
            <p:cNvSpPr>
              <a:spLocks/>
            </p:cNvSpPr>
            <p:nvPr/>
          </p:nvSpPr>
          <p:spPr bwMode="auto">
            <a:xfrm>
              <a:off x="1504" y="284"/>
              <a:ext cx="243" cy="299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291"/>
                </a:cxn>
                <a:cxn ang="0">
                  <a:pos x="8" y="299"/>
                </a:cxn>
                <a:cxn ang="0">
                  <a:pos x="234" y="299"/>
                </a:cxn>
                <a:cxn ang="0">
                  <a:pos x="243" y="291"/>
                </a:cxn>
                <a:cxn ang="0">
                  <a:pos x="243" y="262"/>
                </a:cxn>
                <a:cxn ang="0">
                  <a:pos x="46" y="262"/>
                </a:cxn>
                <a:cxn ang="0">
                  <a:pos x="37" y="253"/>
                </a:cxn>
                <a:cxn ang="0">
                  <a:pos x="37" y="0"/>
                </a:cxn>
              </a:cxnLst>
              <a:rect l="0" t="0" r="r" b="b"/>
              <a:pathLst>
                <a:path w="243" h="299">
                  <a:moveTo>
                    <a:pt x="37" y="0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0" y="291"/>
                  </a:lnTo>
                  <a:lnTo>
                    <a:pt x="8" y="299"/>
                  </a:lnTo>
                  <a:lnTo>
                    <a:pt x="234" y="299"/>
                  </a:lnTo>
                  <a:lnTo>
                    <a:pt x="243" y="291"/>
                  </a:lnTo>
                  <a:lnTo>
                    <a:pt x="243" y="262"/>
                  </a:lnTo>
                  <a:lnTo>
                    <a:pt x="46" y="262"/>
                  </a:lnTo>
                  <a:lnTo>
                    <a:pt x="37" y="253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28B4C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7419" name="AutoShape 11"/>
            <p:cNvSpPr>
              <a:spLocks/>
            </p:cNvSpPr>
            <p:nvPr/>
          </p:nvSpPr>
          <p:spPr bwMode="auto">
            <a:xfrm>
              <a:off x="1532" y="237"/>
              <a:ext cx="262" cy="318"/>
            </a:xfrm>
            <a:custGeom>
              <a:avLst/>
              <a:gdLst/>
              <a:ahLst/>
              <a:cxnLst>
                <a:cxn ang="0">
                  <a:pos x="249" y="0"/>
                </a:cxn>
                <a:cxn ang="0">
                  <a:pos x="12" y="0"/>
                </a:cxn>
                <a:cxn ang="0">
                  <a:pos x="0" y="13"/>
                </a:cxn>
                <a:cxn ang="0">
                  <a:pos x="0" y="305"/>
                </a:cxn>
                <a:cxn ang="0">
                  <a:pos x="12" y="318"/>
                </a:cxn>
                <a:cxn ang="0">
                  <a:pos x="249" y="318"/>
                </a:cxn>
                <a:cxn ang="0">
                  <a:pos x="261" y="305"/>
                </a:cxn>
                <a:cxn ang="0">
                  <a:pos x="261" y="299"/>
                </a:cxn>
                <a:cxn ang="0">
                  <a:pos x="23" y="299"/>
                </a:cxn>
                <a:cxn ang="0">
                  <a:pos x="19" y="295"/>
                </a:cxn>
                <a:cxn ang="0">
                  <a:pos x="19" y="23"/>
                </a:cxn>
                <a:cxn ang="0">
                  <a:pos x="23" y="19"/>
                </a:cxn>
                <a:cxn ang="0">
                  <a:pos x="261" y="19"/>
                </a:cxn>
                <a:cxn ang="0">
                  <a:pos x="261" y="13"/>
                </a:cxn>
                <a:cxn ang="0">
                  <a:pos x="249" y="0"/>
                </a:cxn>
                <a:cxn ang="0">
                  <a:pos x="261" y="19"/>
                </a:cxn>
                <a:cxn ang="0">
                  <a:pos x="239" y="19"/>
                </a:cxn>
                <a:cxn ang="0">
                  <a:pos x="243" y="23"/>
                </a:cxn>
                <a:cxn ang="0">
                  <a:pos x="243" y="295"/>
                </a:cxn>
                <a:cxn ang="0">
                  <a:pos x="239" y="299"/>
                </a:cxn>
                <a:cxn ang="0">
                  <a:pos x="261" y="299"/>
                </a:cxn>
                <a:cxn ang="0">
                  <a:pos x="261" y="19"/>
                </a:cxn>
              </a:cxnLst>
              <a:rect l="0" t="0" r="r" b="b"/>
              <a:pathLst>
                <a:path w="262" h="318">
                  <a:moveTo>
                    <a:pt x="249" y="0"/>
                  </a:moveTo>
                  <a:lnTo>
                    <a:pt x="12" y="0"/>
                  </a:lnTo>
                  <a:lnTo>
                    <a:pt x="0" y="13"/>
                  </a:lnTo>
                  <a:lnTo>
                    <a:pt x="0" y="305"/>
                  </a:lnTo>
                  <a:lnTo>
                    <a:pt x="12" y="318"/>
                  </a:lnTo>
                  <a:lnTo>
                    <a:pt x="249" y="318"/>
                  </a:lnTo>
                  <a:lnTo>
                    <a:pt x="261" y="305"/>
                  </a:lnTo>
                  <a:lnTo>
                    <a:pt x="261" y="299"/>
                  </a:lnTo>
                  <a:lnTo>
                    <a:pt x="23" y="299"/>
                  </a:lnTo>
                  <a:lnTo>
                    <a:pt x="19" y="295"/>
                  </a:lnTo>
                  <a:lnTo>
                    <a:pt x="19" y="23"/>
                  </a:lnTo>
                  <a:lnTo>
                    <a:pt x="23" y="19"/>
                  </a:lnTo>
                  <a:lnTo>
                    <a:pt x="261" y="19"/>
                  </a:lnTo>
                  <a:lnTo>
                    <a:pt x="261" y="13"/>
                  </a:lnTo>
                  <a:lnTo>
                    <a:pt x="249" y="0"/>
                  </a:lnTo>
                  <a:close/>
                  <a:moveTo>
                    <a:pt x="261" y="19"/>
                  </a:moveTo>
                  <a:lnTo>
                    <a:pt x="239" y="19"/>
                  </a:lnTo>
                  <a:lnTo>
                    <a:pt x="243" y="23"/>
                  </a:lnTo>
                  <a:lnTo>
                    <a:pt x="243" y="295"/>
                  </a:lnTo>
                  <a:lnTo>
                    <a:pt x="239" y="299"/>
                  </a:lnTo>
                  <a:lnTo>
                    <a:pt x="261" y="299"/>
                  </a:lnTo>
                  <a:lnTo>
                    <a:pt x="261" y="19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7420" name="AutoShape 12"/>
            <p:cNvSpPr>
              <a:spLocks/>
            </p:cNvSpPr>
            <p:nvPr/>
          </p:nvSpPr>
          <p:spPr bwMode="auto">
            <a:xfrm>
              <a:off x="1593" y="340"/>
              <a:ext cx="141" cy="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0" y="0"/>
                </a:cxn>
                <a:cxn ang="0">
                  <a:pos x="0" y="56"/>
                </a:cxn>
                <a:cxn ang="0">
                  <a:pos x="140" y="56"/>
                </a:cxn>
                <a:cxn ang="0">
                  <a:pos x="0" y="112"/>
                </a:cxn>
                <a:cxn ang="0">
                  <a:pos x="140" y="112"/>
                </a:cxn>
              </a:cxnLst>
              <a:rect l="0" t="0" r="r" b="b"/>
              <a:pathLst>
                <a:path w="141" h="113">
                  <a:moveTo>
                    <a:pt x="0" y="0"/>
                  </a:moveTo>
                  <a:lnTo>
                    <a:pt x="140" y="0"/>
                  </a:lnTo>
                  <a:moveTo>
                    <a:pt x="0" y="56"/>
                  </a:moveTo>
                  <a:lnTo>
                    <a:pt x="140" y="56"/>
                  </a:lnTo>
                  <a:moveTo>
                    <a:pt x="0" y="112"/>
                  </a:moveTo>
                  <a:lnTo>
                    <a:pt x="140" y="112"/>
                  </a:lnTo>
                </a:path>
              </a:pathLst>
            </a:custGeom>
            <a:noFill/>
            <a:ln w="11862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pic>
          <p:nvPicPr>
            <p:cNvPr id="17421" name="Picture 1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458" y="628"/>
              <a:ext cx="412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5500694" y="1571612"/>
            <a:ext cx="1643074" cy="1219204"/>
            <a:chOff x="4578" y="-174"/>
            <a:chExt cx="1084" cy="1019"/>
          </a:xfrm>
        </p:grpSpPr>
        <p:pic>
          <p:nvPicPr>
            <p:cNvPr id="17423" name="Picture 1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708" y="-174"/>
              <a:ext cx="225" cy="3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24" name="AutoShape 16"/>
            <p:cNvSpPr>
              <a:spLocks/>
            </p:cNvSpPr>
            <p:nvPr/>
          </p:nvSpPr>
          <p:spPr bwMode="auto">
            <a:xfrm>
              <a:off x="4578" y="-146"/>
              <a:ext cx="785" cy="187"/>
            </a:xfrm>
            <a:custGeom>
              <a:avLst/>
              <a:gdLst/>
              <a:ahLst/>
              <a:cxnLst>
                <a:cxn ang="0">
                  <a:pos x="93" y="135"/>
                </a:cxn>
                <a:cxn ang="0">
                  <a:pos x="89" y="131"/>
                </a:cxn>
                <a:cxn ang="0">
                  <a:pos x="56" y="131"/>
                </a:cxn>
                <a:cxn ang="0">
                  <a:pos x="56" y="98"/>
                </a:cxn>
                <a:cxn ang="0">
                  <a:pos x="52" y="94"/>
                </a:cxn>
                <a:cxn ang="0">
                  <a:pos x="42" y="94"/>
                </a:cxn>
                <a:cxn ang="0">
                  <a:pos x="37" y="98"/>
                </a:cxn>
                <a:cxn ang="0">
                  <a:pos x="37" y="131"/>
                </a:cxn>
                <a:cxn ang="0">
                  <a:pos x="4" y="131"/>
                </a:cxn>
                <a:cxn ang="0">
                  <a:pos x="0" y="135"/>
                </a:cxn>
                <a:cxn ang="0">
                  <a:pos x="0" y="146"/>
                </a:cxn>
                <a:cxn ang="0">
                  <a:pos x="4" y="150"/>
                </a:cxn>
                <a:cxn ang="0">
                  <a:pos x="37" y="150"/>
                </a:cxn>
                <a:cxn ang="0">
                  <a:pos x="37" y="183"/>
                </a:cxn>
                <a:cxn ang="0">
                  <a:pos x="42" y="187"/>
                </a:cxn>
                <a:cxn ang="0">
                  <a:pos x="52" y="187"/>
                </a:cxn>
                <a:cxn ang="0">
                  <a:pos x="56" y="183"/>
                </a:cxn>
                <a:cxn ang="0">
                  <a:pos x="56" y="150"/>
                </a:cxn>
                <a:cxn ang="0">
                  <a:pos x="89" y="150"/>
                </a:cxn>
                <a:cxn ang="0">
                  <a:pos x="93" y="146"/>
                </a:cxn>
                <a:cxn ang="0">
                  <a:pos x="93" y="135"/>
                </a:cxn>
                <a:cxn ang="0">
                  <a:pos x="785" y="4"/>
                </a:cxn>
                <a:cxn ang="0">
                  <a:pos x="781" y="0"/>
                </a:cxn>
                <a:cxn ang="0">
                  <a:pos x="752" y="0"/>
                </a:cxn>
                <a:cxn ang="0">
                  <a:pos x="748" y="4"/>
                </a:cxn>
                <a:cxn ang="0">
                  <a:pos x="748" y="15"/>
                </a:cxn>
                <a:cxn ang="0">
                  <a:pos x="752" y="19"/>
                </a:cxn>
                <a:cxn ang="0">
                  <a:pos x="781" y="19"/>
                </a:cxn>
                <a:cxn ang="0">
                  <a:pos x="785" y="15"/>
                </a:cxn>
                <a:cxn ang="0">
                  <a:pos x="785" y="4"/>
                </a:cxn>
              </a:cxnLst>
              <a:rect l="0" t="0" r="r" b="b"/>
              <a:pathLst>
                <a:path w="785" h="187">
                  <a:moveTo>
                    <a:pt x="93" y="135"/>
                  </a:moveTo>
                  <a:lnTo>
                    <a:pt x="89" y="131"/>
                  </a:lnTo>
                  <a:lnTo>
                    <a:pt x="56" y="131"/>
                  </a:lnTo>
                  <a:lnTo>
                    <a:pt x="56" y="98"/>
                  </a:lnTo>
                  <a:lnTo>
                    <a:pt x="52" y="94"/>
                  </a:lnTo>
                  <a:lnTo>
                    <a:pt x="42" y="94"/>
                  </a:lnTo>
                  <a:lnTo>
                    <a:pt x="37" y="98"/>
                  </a:lnTo>
                  <a:lnTo>
                    <a:pt x="37" y="131"/>
                  </a:lnTo>
                  <a:lnTo>
                    <a:pt x="4" y="131"/>
                  </a:lnTo>
                  <a:lnTo>
                    <a:pt x="0" y="135"/>
                  </a:lnTo>
                  <a:lnTo>
                    <a:pt x="0" y="146"/>
                  </a:lnTo>
                  <a:lnTo>
                    <a:pt x="4" y="150"/>
                  </a:lnTo>
                  <a:lnTo>
                    <a:pt x="37" y="150"/>
                  </a:lnTo>
                  <a:lnTo>
                    <a:pt x="37" y="183"/>
                  </a:lnTo>
                  <a:lnTo>
                    <a:pt x="42" y="187"/>
                  </a:lnTo>
                  <a:lnTo>
                    <a:pt x="52" y="187"/>
                  </a:lnTo>
                  <a:lnTo>
                    <a:pt x="56" y="183"/>
                  </a:lnTo>
                  <a:lnTo>
                    <a:pt x="56" y="150"/>
                  </a:lnTo>
                  <a:lnTo>
                    <a:pt x="89" y="150"/>
                  </a:lnTo>
                  <a:lnTo>
                    <a:pt x="93" y="146"/>
                  </a:lnTo>
                  <a:lnTo>
                    <a:pt x="93" y="135"/>
                  </a:lnTo>
                  <a:moveTo>
                    <a:pt x="785" y="4"/>
                  </a:moveTo>
                  <a:lnTo>
                    <a:pt x="781" y="0"/>
                  </a:lnTo>
                  <a:lnTo>
                    <a:pt x="752" y="0"/>
                  </a:lnTo>
                  <a:lnTo>
                    <a:pt x="748" y="4"/>
                  </a:lnTo>
                  <a:lnTo>
                    <a:pt x="748" y="15"/>
                  </a:lnTo>
                  <a:lnTo>
                    <a:pt x="752" y="19"/>
                  </a:lnTo>
                  <a:lnTo>
                    <a:pt x="781" y="19"/>
                  </a:lnTo>
                  <a:lnTo>
                    <a:pt x="785" y="15"/>
                  </a:lnTo>
                  <a:lnTo>
                    <a:pt x="785" y="4"/>
                  </a:lnTo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7425" name="Line 17"/>
            <p:cNvSpPr>
              <a:spLocks noChangeShapeType="1"/>
            </p:cNvSpPr>
            <p:nvPr/>
          </p:nvSpPr>
          <p:spPr bwMode="auto">
            <a:xfrm>
              <a:off x="4989" y="-136"/>
              <a:ext cx="318" cy="0"/>
            </a:xfrm>
            <a:prstGeom prst="line">
              <a:avLst/>
            </a:prstGeom>
            <a:noFill/>
            <a:ln w="11862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pic>
          <p:nvPicPr>
            <p:cNvPr id="17426" name="Picture 18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316" y="274"/>
              <a:ext cx="337" cy="3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27" name="AutoShape 19"/>
            <p:cNvSpPr>
              <a:spLocks/>
            </p:cNvSpPr>
            <p:nvPr/>
          </p:nvSpPr>
          <p:spPr bwMode="auto">
            <a:xfrm>
              <a:off x="4727" y="-71"/>
              <a:ext cx="935" cy="916"/>
            </a:xfrm>
            <a:custGeom>
              <a:avLst/>
              <a:gdLst/>
              <a:ahLst/>
              <a:cxnLst>
                <a:cxn ang="0">
                  <a:pos x="761" y="34"/>
                </a:cxn>
                <a:cxn ang="0">
                  <a:pos x="749" y="16"/>
                </a:cxn>
                <a:cxn ang="0">
                  <a:pos x="710" y="0"/>
                </a:cxn>
                <a:cxn ang="0">
                  <a:pos x="191" y="1"/>
                </a:cxn>
                <a:cxn ang="0">
                  <a:pos x="0" y="194"/>
                </a:cxn>
                <a:cxn ang="0">
                  <a:pos x="4" y="881"/>
                </a:cxn>
                <a:cxn ang="0">
                  <a:pos x="34" y="911"/>
                </a:cxn>
                <a:cxn ang="0">
                  <a:pos x="710" y="916"/>
                </a:cxn>
                <a:cxn ang="0">
                  <a:pos x="749" y="899"/>
                </a:cxn>
                <a:cxn ang="0">
                  <a:pos x="761" y="881"/>
                </a:cxn>
                <a:cxn ang="0">
                  <a:pos x="766" y="770"/>
                </a:cxn>
                <a:cxn ang="0">
                  <a:pos x="751" y="766"/>
                </a:cxn>
                <a:cxn ang="0">
                  <a:pos x="747" y="860"/>
                </a:cxn>
                <a:cxn ang="0">
                  <a:pos x="736" y="886"/>
                </a:cxn>
                <a:cxn ang="0">
                  <a:pos x="710" y="897"/>
                </a:cxn>
                <a:cxn ang="0">
                  <a:pos x="41" y="894"/>
                </a:cxn>
                <a:cxn ang="0">
                  <a:pos x="21" y="874"/>
                </a:cxn>
                <a:cxn ang="0">
                  <a:pos x="18" y="200"/>
                </a:cxn>
                <a:cxn ang="0">
                  <a:pos x="710" y="19"/>
                </a:cxn>
                <a:cxn ang="0">
                  <a:pos x="736" y="30"/>
                </a:cxn>
                <a:cxn ang="0">
                  <a:pos x="747" y="56"/>
                </a:cxn>
                <a:cxn ang="0">
                  <a:pos x="751" y="318"/>
                </a:cxn>
                <a:cxn ang="0">
                  <a:pos x="766" y="313"/>
                </a:cxn>
                <a:cxn ang="0">
                  <a:pos x="934" y="361"/>
                </a:cxn>
                <a:cxn ang="0">
                  <a:pos x="925" y="354"/>
                </a:cxn>
                <a:cxn ang="0">
                  <a:pos x="915" y="360"/>
                </a:cxn>
                <a:cxn ang="0">
                  <a:pos x="915" y="501"/>
                </a:cxn>
                <a:cxn ang="0">
                  <a:pos x="889" y="607"/>
                </a:cxn>
                <a:cxn ang="0">
                  <a:pos x="815" y="688"/>
                </a:cxn>
                <a:cxn ang="0">
                  <a:pos x="697" y="688"/>
                </a:cxn>
                <a:cxn ang="0">
                  <a:pos x="624" y="607"/>
                </a:cxn>
                <a:cxn ang="0">
                  <a:pos x="598" y="501"/>
                </a:cxn>
                <a:cxn ang="0">
                  <a:pos x="601" y="387"/>
                </a:cxn>
                <a:cxn ang="0">
                  <a:pos x="671" y="408"/>
                </a:cxn>
                <a:cxn ang="0">
                  <a:pos x="721" y="389"/>
                </a:cxn>
                <a:cxn ang="0">
                  <a:pos x="756" y="359"/>
                </a:cxn>
                <a:cxn ang="0">
                  <a:pos x="806" y="399"/>
                </a:cxn>
                <a:cxn ang="0">
                  <a:pos x="878" y="404"/>
                </a:cxn>
                <a:cxn ang="0">
                  <a:pos x="906" y="389"/>
                </a:cxn>
                <a:cxn ang="0">
                  <a:pos x="915" y="384"/>
                </a:cxn>
                <a:cxn ang="0">
                  <a:pos x="900" y="372"/>
                </a:cxn>
                <a:cxn ang="0">
                  <a:pos x="843" y="389"/>
                </a:cxn>
                <a:cxn ang="0">
                  <a:pos x="843" y="389"/>
                </a:cxn>
                <a:cxn ang="0">
                  <a:pos x="789" y="365"/>
                </a:cxn>
                <a:cxn ang="0">
                  <a:pos x="759" y="335"/>
                </a:cxn>
                <a:cxn ang="0">
                  <a:pos x="724" y="365"/>
                </a:cxn>
                <a:cxn ang="0">
                  <a:pos x="670" y="389"/>
                </a:cxn>
                <a:cxn ang="0">
                  <a:pos x="636" y="384"/>
                </a:cxn>
                <a:cxn ang="0">
                  <a:pos x="591" y="355"/>
                </a:cxn>
                <a:cxn ang="0">
                  <a:pos x="581" y="358"/>
                </a:cxn>
                <a:cxn ang="0">
                  <a:pos x="579" y="501"/>
                </a:cxn>
                <a:cxn ang="0">
                  <a:pos x="608" y="616"/>
                </a:cxn>
                <a:cxn ang="0">
                  <a:pos x="687" y="703"/>
                </a:cxn>
                <a:cxn ang="0">
                  <a:pos x="755" y="747"/>
                </a:cxn>
                <a:cxn ang="0">
                  <a:pos x="760" y="747"/>
                </a:cxn>
                <a:cxn ang="0">
                  <a:pos x="826" y="703"/>
                </a:cxn>
                <a:cxn ang="0">
                  <a:pos x="905" y="616"/>
                </a:cxn>
                <a:cxn ang="0">
                  <a:pos x="934" y="501"/>
                </a:cxn>
                <a:cxn ang="0">
                  <a:pos x="934" y="361"/>
                </a:cxn>
              </a:cxnLst>
              <a:rect l="0" t="0" r="r" b="b"/>
              <a:pathLst>
                <a:path w="935" h="916">
                  <a:moveTo>
                    <a:pt x="766" y="56"/>
                  </a:moveTo>
                  <a:lnTo>
                    <a:pt x="761" y="34"/>
                  </a:lnTo>
                  <a:lnTo>
                    <a:pt x="751" y="19"/>
                  </a:lnTo>
                  <a:lnTo>
                    <a:pt x="749" y="16"/>
                  </a:lnTo>
                  <a:lnTo>
                    <a:pt x="731" y="4"/>
                  </a:lnTo>
                  <a:lnTo>
                    <a:pt x="710" y="0"/>
                  </a:lnTo>
                  <a:lnTo>
                    <a:pt x="193" y="0"/>
                  </a:lnTo>
                  <a:lnTo>
                    <a:pt x="191" y="1"/>
                  </a:lnTo>
                  <a:lnTo>
                    <a:pt x="1" y="191"/>
                  </a:lnTo>
                  <a:lnTo>
                    <a:pt x="0" y="194"/>
                  </a:lnTo>
                  <a:lnTo>
                    <a:pt x="0" y="860"/>
                  </a:lnTo>
                  <a:lnTo>
                    <a:pt x="4" y="881"/>
                  </a:lnTo>
                  <a:lnTo>
                    <a:pt x="16" y="899"/>
                  </a:lnTo>
                  <a:lnTo>
                    <a:pt x="34" y="911"/>
                  </a:lnTo>
                  <a:lnTo>
                    <a:pt x="56" y="916"/>
                  </a:lnTo>
                  <a:lnTo>
                    <a:pt x="710" y="916"/>
                  </a:lnTo>
                  <a:lnTo>
                    <a:pt x="731" y="911"/>
                  </a:lnTo>
                  <a:lnTo>
                    <a:pt x="749" y="899"/>
                  </a:lnTo>
                  <a:lnTo>
                    <a:pt x="751" y="897"/>
                  </a:lnTo>
                  <a:lnTo>
                    <a:pt x="761" y="881"/>
                  </a:lnTo>
                  <a:lnTo>
                    <a:pt x="766" y="860"/>
                  </a:lnTo>
                  <a:lnTo>
                    <a:pt x="766" y="770"/>
                  </a:lnTo>
                  <a:lnTo>
                    <a:pt x="762" y="766"/>
                  </a:lnTo>
                  <a:lnTo>
                    <a:pt x="751" y="766"/>
                  </a:lnTo>
                  <a:lnTo>
                    <a:pt x="747" y="770"/>
                  </a:lnTo>
                  <a:lnTo>
                    <a:pt x="747" y="860"/>
                  </a:lnTo>
                  <a:lnTo>
                    <a:pt x="744" y="874"/>
                  </a:lnTo>
                  <a:lnTo>
                    <a:pt x="736" y="886"/>
                  </a:lnTo>
                  <a:lnTo>
                    <a:pt x="724" y="894"/>
                  </a:lnTo>
                  <a:lnTo>
                    <a:pt x="710" y="897"/>
                  </a:lnTo>
                  <a:lnTo>
                    <a:pt x="56" y="897"/>
                  </a:lnTo>
                  <a:lnTo>
                    <a:pt x="41" y="894"/>
                  </a:lnTo>
                  <a:lnTo>
                    <a:pt x="29" y="886"/>
                  </a:lnTo>
                  <a:lnTo>
                    <a:pt x="21" y="874"/>
                  </a:lnTo>
                  <a:lnTo>
                    <a:pt x="18" y="860"/>
                  </a:lnTo>
                  <a:lnTo>
                    <a:pt x="18" y="200"/>
                  </a:lnTo>
                  <a:lnTo>
                    <a:pt x="200" y="19"/>
                  </a:lnTo>
                  <a:lnTo>
                    <a:pt x="710" y="19"/>
                  </a:lnTo>
                  <a:lnTo>
                    <a:pt x="724" y="22"/>
                  </a:lnTo>
                  <a:lnTo>
                    <a:pt x="736" y="30"/>
                  </a:lnTo>
                  <a:lnTo>
                    <a:pt x="744" y="42"/>
                  </a:lnTo>
                  <a:lnTo>
                    <a:pt x="747" y="56"/>
                  </a:lnTo>
                  <a:lnTo>
                    <a:pt x="747" y="313"/>
                  </a:lnTo>
                  <a:lnTo>
                    <a:pt x="751" y="318"/>
                  </a:lnTo>
                  <a:lnTo>
                    <a:pt x="762" y="318"/>
                  </a:lnTo>
                  <a:lnTo>
                    <a:pt x="766" y="313"/>
                  </a:lnTo>
                  <a:lnTo>
                    <a:pt x="766" y="56"/>
                  </a:lnTo>
                  <a:moveTo>
                    <a:pt x="934" y="361"/>
                  </a:moveTo>
                  <a:lnTo>
                    <a:pt x="932" y="358"/>
                  </a:lnTo>
                  <a:lnTo>
                    <a:pt x="925" y="354"/>
                  </a:lnTo>
                  <a:lnTo>
                    <a:pt x="922" y="355"/>
                  </a:lnTo>
                  <a:lnTo>
                    <a:pt x="915" y="360"/>
                  </a:lnTo>
                  <a:lnTo>
                    <a:pt x="915" y="384"/>
                  </a:lnTo>
                  <a:lnTo>
                    <a:pt x="915" y="501"/>
                  </a:lnTo>
                  <a:lnTo>
                    <a:pt x="908" y="556"/>
                  </a:lnTo>
                  <a:lnTo>
                    <a:pt x="889" y="607"/>
                  </a:lnTo>
                  <a:lnTo>
                    <a:pt x="857" y="651"/>
                  </a:lnTo>
                  <a:lnTo>
                    <a:pt x="815" y="688"/>
                  </a:lnTo>
                  <a:lnTo>
                    <a:pt x="756" y="727"/>
                  </a:lnTo>
                  <a:lnTo>
                    <a:pt x="697" y="688"/>
                  </a:lnTo>
                  <a:lnTo>
                    <a:pt x="655" y="651"/>
                  </a:lnTo>
                  <a:lnTo>
                    <a:pt x="624" y="607"/>
                  </a:lnTo>
                  <a:lnTo>
                    <a:pt x="604" y="556"/>
                  </a:lnTo>
                  <a:lnTo>
                    <a:pt x="598" y="501"/>
                  </a:lnTo>
                  <a:lnTo>
                    <a:pt x="598" y="384"/>
                  </a:lnTo>
                  <a:lnTo>
                    <a:pt x="601" y="387"/>
                  </a:lnTo>
                  <a:lnTo>
                    <a:pt x="635" y="404"/>
                  </a:lnTo>
                  <a:lnTo>
                    <a:pt x="671" y="408"/>
                  </a:lnTo>
                  <a:lnTo>
                    <a:pt x="706" y="399"/>
                  </a:lnTo>
                  <a:lnTo>
                    <a:pt x="721" y="389"/>
                  </a:lnTo>
                  <a:lnTo>
                    <a:pt x="737" y="378"/>
                  </a:lnTo>
                  <a:lnTo>
                    <a:pt x="756" y="359"/>
                  </a:lnTo>
                  <a:lnTo>
                    <a:pt x="776" y="378"/>
                  </a:lnTo>
                  <a:lnTo>
                    <a:pt x="806" y="399"/>
                  </a:lnTo>
                  <a:lnTo>
                    <a:pt x="842" y="408"/>
                  </a:lnTo>
                  <a:lnTo>
                    <a:pt x="878" y="404"/>
                  </a:lnTo>
                  <a:lnTo>
                    <a:pt x="906" y="389"/>
                  </a:lnTo>
                  <a:lnTo>
                    <a:pt x="911" y="387"/>
                  </a:lnTo>
                  <a:lnTo>
                    <a:pt x="915" y="384"/>
                  </a:lnTo>
                  <a:lnTo>
                    <a:pt x="915" y="360"/>
                  </a:lnTo>
                  <a:lnTo>
                    <a:pt x="900" y="372"/>
                  </a:lnTo>
                  <a:lnTo>
                    <a:pt x="873" y="386"/>
                  </a:lnTo>
                  <a:lnTo>
                    <a:pt x="843" y="389"/>
                  </a:lnTo>
                  <a:lnTo>
                    <a:pt x="814" y="382"/>
                  </a:lnTo>
                  <a:lnTo>
                    <a:pt x="789" y="365"/>
                  </a:lnTo>
                  <a:lnTo>
                    <a:pt x="783" y="359"/>
                  </a:lnTo>
                  <a:lnTo>
                    <a:pt x="759" y="335"/>
                  </a:lnTo>
                  <a:lnTo>
                    <a:pt x="753" y="335"/>
                  </a:lnTo>
                  <a:lnTo>
                    <a:pt x="724" y="365"/>
                  </a:lnTo>
                  <a:lnTo>
                    <a:pt x="699" y="382"/>
                  </a:lnTo>
                  <a:lnTo>
                    <a:pt x="670" y="389"/>
                  </a:lnTo>
                  <a:lnTo>
                    <a:pt x="640" y="386"/>
                  </a:lnTo>
                  <a:lnTo>
                    <a:pt x="636" y="384"/>
                  </a:lnTo>
                  <a:lnTo>
                    <a:pt x="613" y="372"/>
                  </a:lnTo>
                  <a:lnTo>
                    <a:pt x="591" y="355"/>
                  </a:lnTo>
                  <a:lnTo>
                    <a:pt x="587" y="354"/>
                  </a:lnTo>
                  <a:lnTo>
                    <a:pt x="581" y="358"/>
                  </a:lnTo>
                  <a:lnTo>
                    <a:pt x="579" y="361"/>
                  </a:lnTo>
                  <a:lnTo>
                    <a:pt x="579" y="501"/>
                  </a:lnTo>
                  <a:lnTo>
                    <a:pt x="586" y="561"/>
                  </a:lnTo>
                  <a:lnTo>
                    <a:pt x="608" y="616"/>
                  </a:lnTo>
                  <a:lnTo>
                    <a:pt x="642" y="664"/>
                  </a:lnTo>
                  <a:lnTo>
                    <a:pt x="687" y="703"/>
                  </a:lnTo>
                  <a:lnTo>
                    <a:pt x="753" y="747"/>
                  </a:lnTo>
                  <a:lnTo>
                    <a:pt x="755" y="747"/>
                  </a:lnTo>
                  <a:lnTo>
                    <a:pt x="758" y="747"/>
                  </a:lnTo>
                  <a:lnTo>
                    <a:pt x="760" y="747"/>
                  </a:lnTo>
                  <a:lnTo>
                    <a:pt x="790" y="727"/>
                  </a:lnTo>
                  <a:lnTo>
                    <a:pt x="826" y="703"/>
                  </a:lnTo>
                  <a:lnTo>
                    <a:pt x="871" y="664"/>
                  </a:lnTo>
                  <a:lnTo>
                    <a:pt x="905" y="616"/>
                  </a:lnTo>
                  <a:lnTo>
                    <a:pt x="927" y="561"/>
                  </a:lnTo>
                  <a:lnTo>
                    <a:pt x="934" y="501"/>
                  </a:lnTo>
                  <a:lnTo>
                    <a:pt x="934" y="384"/>
                  </a:lnTo>
                  <a:lnTo>
                    <a:pt x="934" y="361"/>
                  </a:lnTo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pic>
          <p:nvPicPr>
            <p:cNvPr id="17428" name="Picture 20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398" y="411"/>
              <a:ext cx="173" cy="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29" name="AutoShape 21"/>
            <p:cNvSpPr>
              <a:spLocks/>
            </p:cNvSpPr>
            <p:nvPr/>
          </p:nvSpPr>
          <p:spPr bwMode="auto">
            <a:xfrm>
              <a:off x="4877" y="246"/>
              <a:ext cx="468" cy="3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67" y="0"/>
                </a:cxn>
                <a:cxn ang="0">
                  <a:pos x="0" y="93"/>
                </a:cxn>
                <a:cxn ang="0">
                  <a:pos x="411" y="93"/>
                </a:cxn>
                <a:cxn ang="0">
                  <a:pos x="0" y="187"/>
                </a:cxn>
                <a:cxn ang="0">
                  <a:pos x="411" y="187"/>
                </a:cxn>
                <a:cxn ang="0">
                  <a:pos x="0" y="280"/>
                </a:cxn>
                <a:cxn ang="0">
                  <a:pos x="411" y="280"/>
                </a:cxn>
                <a:cxn ang="0">
                  <a:pos x="0" y="373"/>
                </a:cxn>
                <a:cxn ang="0">
                  <a:pos x="187" y="373"/>
                </a:cxn>
              </a:cxnLst>
              <a:rect l="0" t="0" r="r" b="b"/>
              <a:pathLst>
                <a:path w="468" h="374">
                  <a:moveTo>
                    <a:pt x="0" y="0"/>
                  </a:moveTo>
                  <a:lnTo>
                    <a:pt x="467" y="0"/>
                  </a:lnTo>
                  <a:moveTo>
                    <a:pt x="0" y="93"/>
                  </a:moveTo>
                  <a:lnTo>
                    <a:pt x="411" y="93"/>
                  </a:lnTo>
                  <a:moveTo>
                    <a:pt x="0" y="187"/>
                  </a:moveTo>
                  <a:lnTo>
                    <a:pt x="411" y="187"/>
                  </a:lnTo>
                  <a:moveTo>
                    <a:pt x="0" y="280"/>
                  </a:moveTo>
                  <a:lnTo>
                    <a:pt x="411" y="280"/>
                  </a:lnTo>
                  <a:moveTo>
                    <a:pt x="0" y="373"/>
                  </a:moveTo>
                  <a:lnTo>
                    <a:pt x="187" y="373"/>
                  </a:lnTo>
                </a:path>
              </a:pathLst>
            </a:custGeom>
            <a:noFill/>
            <a:ln w="11862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7430" name="Line 22"/>
            <p:cNvSpPr>
              <a:spLocks noChangeShapeType="1"/>
            </p:cNvSpPr>
            <p:nvPr/>
          </p:nvSpPr>
          <p:spPr bwMode="auto">
            <a:xfrm>
              <a:off x="5036" y="116"/>
              <a:ext cx="299" cy="0"/>
            </a:xfrm>
            <a:prstGeom prst="line">
              <a:avLst/>
            </a:prstGeom>
            <a:noFill/>
            <a:ln w="47460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17431" name="AutoShape 23"/>
            <p:cNvSpPr>
              <a:spLocks/>
            </p:cNvSpPr>
            <p:nvPr/>
          </p:nvSpPr>
          <p:spPr bwMode="auto">
            <a:xfrm>
              <a:off x="5026" y="69"/>
              <a:ext cx="318" cy="94"/>
            </a:xfrm>
            <a:custGeom>
              <a:avLst/>
              <a:gdLst/>
              <a:ahLst/>
              <a:cxnLst>
                <a:cxn ang="0">
                  <a:pos x="313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89"/>
                </a:cxn>
                <a:cxn ang="0">
                  <a:pos x="4" y="94"/>
                </a:cxn>
                <a:cxn ang="0">
                  <a:pos x="313" y="94"/>
                </a:cxn>
                <a:cxn ang="0">
                  <a:pos x="317" y="89"/>
                </a:cxn>
                <a:cxn ang="0">
                  <a:pos x="317" y="75"/>
                </a:cxn>
                <a:cxn ang="0">
                  <a:pos x="18" y="75"/>
                </a:cxn>
                <a:cxn ang="0">
                  <a:pos x="18" y="19"/>
                </a:cxn>
                <a:cxn ang="0">
                  <a:pos x="317" y="19"/>
                </a:cxn>
                <a:cxn ang="0">
                  <a:pos x="317" y="4"/>
                </a:cxn>
                <a:cxn ang="0">
                  <a:pos x="313" y="0"/>
                </a:cxn>
                <a:cxn ang="0">
                  <a:pos x="317" y="19"/>
                </a:cxn>
                <a:cxn ang="0">
                  <a:pos x="299" y="19"/>
                </a:cxn>
                <a:cxn ang="0">
                  <a:pos x="299" y="75"/>
                </a:cxn>
                <a:cxn ang="0">
                  <a:pos x="317" y="75"/>
                </a:cxn>
                <a:cxn ang="0">
                  <a:pos x="317" y="19"/>
                </a:cxn>
              </a:cxnLst>
              <a:rect l="0" t="0" r="r" b="b"/>
              <a:pathLst>
                <a:path w="318" h="94">
                  <a:moveTo>
                    <a:pt x="313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89"/>
                  </a:lnTo>
                  <a:lnTo>
                    <a:pt x="4" y="94"/>
                  </a:lnTo>
                  <a:lnTo>
                    <a:pt x="313" y="94"/>
                  </a:lnTo>
                  <a:lnTo>
                    <a:pt x="317" y="89"/>
                  </a:lnTo>
                  <a:lnTo>
                    <a:pt x="317" y="75"/>
                  </a:lnTo>
                  <a:lnTo>
                    <a:pt x="18" y="75"/>
                  </a:lnTo>
                  <a:lnTo>
                    <a:pt x="18" y="19"/>
                  </a:lnTo>
                  <a:lnTo>
                    <a:pt x="317" y="19"/>
                  </a:lnTo>
                  <a:lnTo>
                    <a:pt x="317" y="4"/>
                  </a:lnTo>
                  <a:lnTo>
                    <a:pt x="313" y="0"/>
                  </a:lnTo>
                  <a:close/>
                  <a:moveTo>
                    <a:pt x="317" y="19"/>
                  </a:moveTo>
                  <a:lnTo>
                    <a:pt x="299" y="19"/>
                  </a:lnTo>
                  <a:lnTo>
                    <a:pt x="299" y="75"/>
                  </a:lnTo>
                  <a:lnTo>
                    <a:pt x="317" y="75"/>
                  </a:lnTo>
                  <a:lnTo>
                    <a:pt x="317" y="19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sp>
        <p:nvSpPr>
          <p:cNvPr id="35" name="Retângulo 34"/>
          <p:cNvSpPr/>
          <p:nvPr/>
        </p:nvSpPr>
        <p:spPr>
          <a:xfrm>
            <a:off x="535152" y="4869160"/>
            <a:ext cx="8108813" cy="16430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ctr" defTabSz="8890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1400" b="0" i="0" kern="1200" dirty="0" smtClean="0">
                <a:solidFill>
                  <a:schemeClr val="tx1"/>
                </a:solidFill>
              </a:rPr>
              <a:t>Destacamos que o gestor pode encaminhar a relação das metas para o conselho de saúde correspondente, via sistema, </a:t>
            </a:r>
            <a:r>
              <a:rPr lang="pt-BR" sz="1400" b="1" i="1" u="sng" kern="1200" dirty="0" smtClean="0">
                <a:solidFill>
                  <a:schemeClr val="tx1"/>
                </a:solidFill>
              </a:rPr>
              <a:t>CONTUDO</a:t>
            </a:r>
            <a:r>
              <a:rPr lang="pt-BR" sz="1400" b="0" i="0" kern="1200" dirty="0" smtClean="0">
                <a:solidFill>
                  <a:schemeClr val="tx1"/>
                </a:solidFill>
              </a:rPr>
              <a:t>, este envio não substitui o processo de discussão presencial com o mesmo. Solicitar a inclusão desse tema em reunião específica com o Conselho de Saúde para discussão e contribui para a qualificação da discussão e possibilita um melhor entendimento do processo, o que pode facilitar a emissão do parecer</a:t>
            </a:r>
            <a:r>
              <a:rPr lang="pt-BR" sz="1400" b="0" i="0" kern="1200" dirty="0" smtClean="0"/>
              <a:t>.</a:t>
            </a:r>
            <a:endParaRPr lang="pt-BR" sz="1400" b="0" i="0" kern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611560" y="1340768"/>
            <a:ext cx="7467600" cy="4873752"/>
          </a:xfrm>
        </p:spPr>
        <p:txBody>
          <a:bodyPr/>
          <a:lstStyle/>
          <a:p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1° Acessar:</a:t>
            </a:r>
            <a:r>
              <a:rPr lang="pt-BR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1800" b="1" u="sng" dirty="0" smtClean="0">
                <a:hlinkClick r:id="rId2"/>
              </a:rPr>
              <a:t>http</a:t>
            </a:r>
            <a:r>
              <a:rPr lang="pt-BR" sz="1800" b="1" u="sng" dirty="0">
                <a:hlinkClick r:id="rId2"/>
              </a:rPr>
              <a:t>://aplicacao.saude.gov.br/datasus-scpaweb-usuario/</a:t>
            </a:r>
            <a:r>
              <a:rPr lang="pt-BR" sz="1800" b="1" dirty="0"/>
              <a:t> </a:t>
            </a:r>
            <a:endParaRPr lang="pt-BR" sz="1800" dirty="0"/>
          </a:p>
          <a:p>
            <a:r>
              <a:rPr lang="pt-B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2° </a:t>
            </a:r>
            <a:r>
              <a:rPr lang="pt-BR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Clicar em cadastro de novo </a:t>
            </a:r>
            <a:r>
              <a:rPr lang="pt-BR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usuário:</a:t>
            </a:r>
            <a:endParaRPr lang="pt-BR" sz="17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t-BR" dirty="0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560840" cy="7200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pt-BR" sz="2400" b="1" dirty="0" smtClean="0"/>
              <a:t>CADASTRO NO SCPA E SOLICITAÇÃO DE ACESSO AO </a:t>
            </a:r>
            <a:r>
              <a:rPr lang="pt-BR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DIGISUS</a:t>
            </a:r>
            <a:endParaRPr lang="pt-BR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m 4" descr="cid:image003.jpg@01D4ADC8.232CF3C0"/>
          <p:cNvPicPr/>
          <p:nvPr/>
        </p:nvPicPr>
        <p:blipFill rotWithShape="1">
          <a:blip r:embed="rId3" r:link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812" t="18636" r="13366"/>
          <a:stretch/>
        </p:blipFill>
        <p:spPr bwMode="auto">
          <a:xfrm>
            <a:off x="899592" y="2348880"/>
            <a:ext cx="7200800" cy="40324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3641177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3° </a:t>
            </a:r>
            <a:r>
              <a:rPr lang="pt-B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Inserir o e-mail e clicar em </a:t>
            </a:r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avançar:</a:t>
            </a:r>
            <a:endParaRPr lang="pt-BR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t-BR" dirty="0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467600" cy="7200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pt-BR" sz="2400" b="1" dirty="0" smtClean="0"/>
              <a:t>CADASTRO NO SCPA E SOLICITAÇÃO DE ACESSO AO </a:t>
            </a:r>
            <a:r>
              <a:rPr lang="pt-BR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DIGISUS</a:t>
            </a:r>
            <a:endParaRPr lang="pt-BR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m 4" descr="cid:image010.jpg@01D4ADC8.232CF3C0"/>
          <p:cNvPicPr/>
          <p:nvPr/>
        </p:nvPicPr>
        <p:blipFill rotWithShape="1">
          <a:blip r:embed="rId2" r:link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129" t="13523" r="17957"/>
          <a:stretch/>
        </p:blipFill>
        <p:spPr bwMode="auto">
          <a:xfrm>
            <a:off x="1115616" y="2104672"/>
            <a:ext cx="6786022" cy="30308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615926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683568" y="1268760"/>
            <a:ext cx="7467600" cy="4873752"/>
          </a:xfrm>
        </p:spPr>
        <p:txBody>
          <a:bodyPr/>
          <a:lstStyle/>
          <a:p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4° </a:t>
            </a:r>
            <a:r>
              <a:rPr lang="pt-B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Preencher os campos obrigatórios (Não inserir número do Cartão Nacional de Saúde. Geralmente dá erro e não é campo obrigatório). Depois, clicar em </a:t>
            </a:r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cadastrar:</a:t>
            </a:r>
            <a:endParaRPr lang="pt-BR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t-BR" dirty="0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467600" cy="77809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pt-BR" sz="2400" b="1" dirty="0" smtClean="0"/>
              <a:t>CADASTRO NO SCPA E SOLICITAÇÃO DE ACESSO AO </a:t>
            </a:r>
            <a:r>
              <a:rPr lang="pt-BR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DIGISUS</a:t>
            </a:r>
            <a:endParaRPr lang="pt-BR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m 4" descr="cid:image008.png@01D4ADC3.D2E99B60"/>
          <p:cNvPicPr/>
          <p:nvPr/>
        </p:nvPicPr>
        <p:blipFill rotWithShape="1">
          <a:blip r:embed="rId2" r:link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462" t="6535" r="17364" b="-42"/>
          <a:stretch/>
        </p:blipFill>
        <p:spPr bwMode="auto">
          <a:xfrm>
            <a:off x="1259632" y="2276872"/>
            <a:ext cx="6286143" cy="40324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2316850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683568" y="1268760"/>
            <a:ext cx="7467600" cy="4873752"/>
          </a:xfrm>
        </p:spPr>
        <p:txBody>
          <a:bodyPr>
            <a:normAutofit/>
          </a:bodyPr>
          <a:lstStyle/>
          <a:p>
            <a:pPr algn="just"/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5° </a:t>
            </a:r>
            <a:r>
              <a:rPr lang="pt-B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 seguida, o sistema retorna para a página do SCPA. Digite o e-mail e senha que foram cadastrados inicialmente. É possível que após digitar e-mail e senha e clicar em entrar, apareça uma mensagem para você acessar o e-mail e ativar um link enviado. Se isso acontecer, acesse o e-mail, ative o link e depois entre novamente na plataforma do </a:t>
            </a:r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SCPA:</a:t>
            </a:r>
            <a:endParaRPr lang="pt-BR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704856" cy="7200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pt-BR" sz="2400" b="1" dirty="0" smtClean="0"/>
              <a:t>CADASTRO NO SCPA E SOLICITAÇÃO DE ACESSO AO </a:t>
            </a:r>
            <a:r>
              <a:rPr lang="pt-BR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DIGISUS</a:t>
            </a:r>
            <a:endParaRPr lang="pt-BR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m 4" descr="cid:image011.jpg@01D4ADC8.232CF3C0"/>
          <p:cNvPicPr/>
          <p:nvPr/>
        </p:nvPicPr>
        <p:blipFill rotWithShape="1">
          <a:blip r:embed="rId2" r:link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773" t="18241" r="11718"/>
          <a:stretch/>
        </p:blipFill>
        <p:spPr bwMode="auto">
          <a:xfrm>
            <a:off x="731838" y="3356992"/>
            <a:ext cx="7581265" cy="300264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3400559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539552" y="1124744"/>
            <a:ext cx="7467600" cy="4873752"/>
          </a:xfrm>
        </p:spPr>
        <p:txBody>
          <a:bodyPr/>
          <a:lstStyle/>
          <a:p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6° </a:t>
            </a:r>
            <a:r>
              <a:rPr lang="pt-BR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Clique em solicitar acesso aos </a:t>
            </a:r>
            <a:r>
              <a:rPr lang="pt-BR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sistemas:</a:t>
            </a:r>
            <a:endParaRPr lang="pt-BR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pt-BR" dirty="0"/>
          </a:p>
        </p:txBody>
      </p:sp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94185" y="260648"/>
            <a:ext cx="7467600" cy="70609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pt-BR" sz="2400" b="1" dirty="0" smtClean="0"/>
              <a:t>CADASTRO NO SCPA E SOLICITAÇÃO DE ACESSO AO </a:t>
            </a:r>
            <a:r>
              <a:rPr lang="pt-BR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DIGISUS</a:t>
            </a:r>
            <a:endParaRPr lang="pt-BR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m 4" descr="cid:image014.jpg@01D4ADC8.232CF3C0"/>
          <p:cNvPicPr/>
          <p:nvPr/>
        </p:nvPicPr>
        <p:blipFill rotWithShape="1">
          <a:blip r:embed="rId2" r:link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413" t="12615" r="18483"/>
          <a:stretch/>
        </p:blipFill>
        <p:spPr bwMode="auto">
          <a:xfrm>
            <a:off x="467545" y="1556791"/>
            <a:ext cx="7920880" cy="33432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3787976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lcão Envidraçado">
  <a:themeElements>
    <a:clrScheme name="Balcão Envidraçado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Balcão Envidraçado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Balcão Envidraçad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402</TotalTime>
  <Words>984</Words>
  <Application>Microsoft Office PowerPoint</Application>
  <PresentationFormat>Apresentação na tela (4:3)</PresentationFormat>
  <Paragraphs>92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17" baseType="lpstr">
      <vt:lpstr>Balcão Envidraçado</vt:lpstr>
      <vt:lpstr>Atualização sobre a Pactuação Interfederativa dos indicadores e alimentação do Sistema DigiSUS</vt:lpstr>
      <vt:lpstr>FLUXO DA PACTUAÇÃO INTERFEDERATIVA DE INDICADORES MUNICIPAL </vt:lpstr>
      <vt:lpstr>              FLUXO MUNICIPAL DE APRECIAÇÃO DO RDQA E RAG</vt:lpstr>
      <vt:lpstr>FLUXO MUNICIPAL DE APRECIAÇÃO PLANO MUNICIPAL DE SAÚDE (PMS)</vt:lpstr>
      <vt:lpstr>CADASTRO NO SCPA E SOLICITAÇÃO DE ACESSO AO DIGISUS</vt:lpstr>
      <vt:lpstr>CADASTRO NO SCPA E SOLICITAÇÃO DE ACESSO AO DIGISUS</vt:lpstr>
      <vt:lpstr>CADASTRO NO SCPA E SOLICITAÇÃO DE ACESSO AO DIGISUS</vt:lpstr>
      <vt:lpstr>CADASTRO NO SCPA E SOLICITAÇÃO DE ACESSO AO DIGISUS</vt:lpstr>
      <vt:lpstr>CADASTRO NO SCPA E SOLICITAÇÃO DE ACESSO AO DIGISUS</vt:lpstr>
      <vt:lpstr>CADASTRO NO SCPA E SOLICITAÇÃO DE ACESSO AO DIGISUS</vt:lpstr>
      <vt:lpstr>CADASTRO NO SCPA E SOLICITAÇÃO DE ACESSO AO DIGISUS</vt:lpstr>
      <vt:lpstr>CADASTRO NO SCPA E SOLICITAÇÃO DE ACESSO AO DIGISUS</vt:lpstr>
      <vt:lpstr>CADASTRO NO SCPA E SOLICITAÇÃO DE ACESSO AO DIGISUS</vt:lpstr>
      <vt:lpstr>CADASTRO NO SCPA E SOLICITAÇÃO DE ACESSO AO DIGISUS</vt:lpstr>
      <vt:lpstr>ENCAMINHAMENTOS 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marleidesilva</dc:creator>
  <cp:lastModifiedBy>marleidesilva</cp:lastModifiedBy>
  <cp:revision>49</cp:revision>
  <dcterms:created xsi:type="dcterms:W3CDTF">2021-02-15T15:02:45Z</dcterms:created>
  <dcterms:modified xsi:type="dcterms:W3CDTF">2021-03-01T15:19:03Z</dcterms:modified>
</cp:coreProperties>
</file>