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18"/>
  </p:notesMasterIdLst>
  <p:sldIdLst>
    <p:sldId id="257" r:id="rId2"/>
    <p:sldId id="534" r:id="rId3"/>
    <p:sldId id="517" r:id="rId4"/>
    <p:sldId id="581" r:id="rId5"/>
    <p:sldId id="560" r:id="rId6"/>
    <p:sldId id="592" r:id="rId7"/>
    <p:sldId id="582" r:id="rId8"/>
    <p:sldId id="583" r:id="rId9"/>
    <p:sldId id="584" r:id="rId10"/>
    <p:sldId id="585" r:id="rId11"/>
    <p:sldId id="586" r:id="rId12"/>
    <p:sldId id="587" r:id="rId13"/>
    <p:sldId id="588" r:id="rId14"/>
    <p:sldId id="589" r:id="rId15"/>
    <p:sldId id="590" r:id="rId16"/>
    <p:sldId id="591" r:id="rId17"/>
  </p:sldIdLst>
  <p:sldSz cx="12192000" cy="6858000"/>
  <p:notesSz cx="6797675" cy="9926638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aude" initials="s" lastIdx="1" clrIdx="0"/>
  <p:cmAuthor id="1" name="Daniel Correia" initials="DC" lastIdx="1" clrIdx="1">
    <p:extLst>
      <p:ext uri="{19B8F6BF-5375-455C-9EA6-DF929625EA0E}">
        <p15:presenceInfo xmlns:p15="http://schemas.microsoft.com/office/powerpoint/2012/main" xmlns="" userId="Daniel Correi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5B9BD5"/>
    <a:srgbClr val="005A9A"/>
    <a:srgbClr val="009DD9"/>
    <a:srgbClr val="0000CC"/>
    <a:srgbClr val="548235"/>
    <a:srgbClr val="FFFFFF"/>
    <a:srgbClr val="BF9000"/>
    <a:srgbClr val="014F8C"/>
    <a:srgbClr val="B9B9B9"/>
    <a:srgbClr val="10CF9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Estilo Claro 1 - Ênfas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17" autoAdjust="0"/>
    <p:restoredTop sz="94291" autoAdjust="0"/>
  </p:normalViewPr>
  <p:slideViewPr>
    <p:cSldViewPr snapToGrid="0">
      <p:cViewPr>
        <p:scale>
          <a:sx n="80" d="100"/>
          <a:sy n="80" d="100"/>
        </p:scale>
        <p:origin x="-138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303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665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8095A2-3F75-4AB6-A212-4683327D9F6A}" type="datetimeFigureOut">
              <a:rPr lang="pt-BR" smtClean="0"/>
              <a:pPr/>
              <a:t>09/03/2021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E82E9B-5FFA-4D42-9C9E-08FA20968D36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40648532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" name="Google Shape;484;p30:notes"/>
          <p:cNvSpPr txBox="1">
            <a:spLocks noGrp="1"/>
          </p:cNvSpPr>
          <p:nvPr>
            <p:ph type="body" idx="1"/>
          </p:nvPr>
        </p:nvSpPr>
        <p:spPr>
          <a:xfrm>
            <a:off x="673788" y="5118718"/>
            <a:ext cx="5390265" cy="484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85" name="Google Shape;485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-223838" y="808038"/>
            <a:ext cx="7185026" cy="40417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xmlns="" val="31700754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801FA-6611-45B7-8356-AD3C4C1850BA}" type="datetimeFigureOut">
              <a:rPr lang="pt-BR" smtClean="0"/>
              <a:pPr/>
              <a:t>09/03/2021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4266D-EBA7-4B95-A809-8225FE97B5FC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9" name="Retângulo de cantos arredondados 8"/>
          <p:cNvSpPr/>
          <p:nvPr userDrawn="1"/>
        </p:nvSpPr>
        <p:spPr>
          <a:xfrm>
            <a:off x="4214190" y="6356350"/>
            <a:ext cx="7341705" cy="50164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ATENÇÃO PRIMÁRIA À SAÚDE - TOCANTINS</a:t>
            </a:r>
          </a:p>
        </p:txBody>
      </p:sp>
      <p:pic>
        <p:nvPicPr>
          <p:cNvPr id="10" name="Imagem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333" b="2308"/>
          <a:stretch/>
        </p:blipFill>
        <p:spPr>
          <a:xfrm>
            <a:off x="11205167" y="6172430"/>
            <a:ext cx="986833" cy="685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2425481"/>
      </p:ext>
    </p:extLst>
  </p:cSld>
  <p:clrMapOvr>
    <a:masterClrMapping/>
  </p:clrMapOvr>
  <p:transition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801FA-6611-45B7-8356-AD3C4C1850BA}" type="datetimeFigureOut">
              <a:rPr lang="pt-BR" smtClean="0"/>
              <a:pPr/>
              <a:t>09/03/2021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4266D-EBA7-4B95-A809-8225FE97B5FC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927078361"/>
      </p:ext>
    </p:extLst>
  </p:cSld>
  <p:clrMapOvr>
    <a:masterClrMapping/>
  </p:clrMapOvr>
  <p:transition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801FA-6611-45B7-8356-AD3C4C1850BA}" type="datetimeFigureOut">
              <a:rPr lang="pt-BR" smtClean="0"/>
              <a:pPr/>
              <a:t>09/03/2021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4266D-EBA7-4B95-A809-8225FE97B5FC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835937500"/>
      </p:ext>
    </p:extLst>
  </p:cSld>
  <p:clrMapOvr>
    <a:masterClrMapping/>
  </p:clrMapOvr>
  <p:transition>
    <p:wipe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801FA-6611-45B7-8356-AD3C4C1850BA}" type="datetimeFigureOut">
              <a:rPr lang="pt-BR" smtClean="0"/>
              <a:pPr/>
              <a:t>09/03/2021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4266D-EBA7-4B95-A809-8225FE97B5FC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7" name="Retângulo 6"/>
          <p:cNvSpPr/>
          <p:nvPr userDrawn="1"/>
        </p:nvSpPr>
        <p:spPr>
          <a:xfrm>
            <a:off x="-402956" y="1"/>
            <a:ext cx="1522077" cy="6857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17327136"/>
      </p:ext>
    </p:extLst>
  </p:cSld>
  <p:clrMapOvr>
    <a:masterClrMapping/>
  </p:clrMapOvr>
  <p:transition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801FA-6611-45B7-8356-AD3C4C1850BA}" type="datetimeFigureOut">
              <a:rPr lang="pt-BR" smtClean="0"/>
              <a:pPr/>
              <a:t>09/03/2021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4266D-EBA7-4B95-A809-8225FE97B5FC}" type="slidenum">
              <a:rPr lang="pt-BR" smtClean="0"/>
              <a:pPr/>
              <a:t>‹nº›</a:t>
            </a:fld>
            <a:endParaRPr lang="pt-BR"/>
          </a:p>
        </p:txBody>
      </p:sp>
      <p:pic>
        <p:nvPicPr>
          <p:cNvPr id="7" name="Imagem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333" b="2308"/>
          <a:stretch/>
        </p:blipFill>
        <p:spPr>
          <a:xfrm>
            <a:off x="8706678" y="0"/>
            <a:ext cx="3485322" cy="2421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86788339"/>
      </p:ext>
    </p:extLst>
  </p:cSld>
  <p:clrMapOvr>
    <a:masterClrMapping/>
  </p:clrMapOvr>
  <p:transition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801FA-6611-45B7-8356-AD3C4C1850BA}" type="datetimeFigureOut">
              <a:rPr lang="pt-BR" smtClean="0"/>
              <a:pPr/>
              <a:t>09/03/2021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4266D-EBA7-4B95-A809-8225FE97B5FC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3078110728"/>
      </p:ext>
    </p:extLst>
  </p:cSld>
  <p:clrMapOvr>
    <a:masterClrMapping/>
  </p:clrMapOvr>
  <p:transition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801FA-6611-45B7-8356-AD3C4C1850BA}" type="datetimeFigureOut">
              <a:rPr lang="pt-BR" smtClean="0"/>
              <a:pPr/>
              <a:t>09/03/2021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4266D-EBA7-4B95-A809-8225FE97B5FC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1394248289"/>
      </p:ext>
    </p:extLst>
  </p:cSld>
  <p:clrMapOvr>
    <a:masterClrMapping/>
  </p:clrMapOvr>
  <p:transition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801FA-6611-45B7-8356-AD3C4C1850BA}" type="datetimeFigureOut">
              <a:rPr lang="pt-BR" smtClean="0"/>
              <a:pPr/>
              <a:t>09/03/2021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4266D-EBA7-4B95-A809-8225FE97B5FC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2712014499"/>
      </p:ext>
    </p:extLst>
  </p:cSld>
  <p:clrMapOvr>
    <a:masterClrMapping/>
  </p:clrMapOvr>
  <p:transition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801FA-6611-45B7-8356-AD3C4C1850BA}" type="datetimeFigureOut">
              <a:rPr lang="pt-BR" smtClean="0"/>
              <a:pPr/>
              <a:t>09/03/2021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4266D-EBA7-4B95-A809-8225FE97B5FC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6" name="Retângulo de cantos arredondados 5"/>
          <p:cNvSpPr/>
          <p:nvPr userDrawn="1"/>
        </p:nvSpPr>
        <p:spPr>
          <a:xfrm>
            <a:off x="4214190" y="6356350"/>
            <a:ext cx="7341705" cy="50164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ATENÇÃO PRIMÁRIA À SAÚDE - TOCANTINS</a:t>
            </a:r>
          </a:p>
        </p:txBody>
      </p:sp>
      <p:pic>
        <p:nvPicPr>
          <p:cNvPr id="7" name="Imagem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333" b="2308"/>
          <a:stretch/>
        </p:blipFill>
        <p:spPr>
          <a:xfrm>
            <a:off x="11205167" y="6172430"/>
            <a:ext cx="986833" cy="685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88883828"/>
      </p:ext>
    </p:extLst>
  </p:cSld>
  <p:clrMapOvr>
    <a:masterClrMapping/>
  </p:clrMapOvr>
  <p:transition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801FA-6611-45B7-8356-AD3C4C1850BA}" type="datetimeFigureOut">
              <a:rPr lang="pt-BR" smtClean="0"/>
              <a:pPr/>
              <a:t>09/03/2021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4266D-EBA7-4B95-A809-8225FE97B5FC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2350634518"/>
      </p:ext>
    </p:extLst>
  </p:cSld>
  <p:clrMapOvr>
    <a:masterClrMapping/>
  </p:clrMapOvr>
  <p:transition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801FA-6611-45B7-8356-AD3C4C1850BA}" type="datetimeFigureOut">
              <a:rPr lang="pt-BR" smtClean="0"/>
              <a:pPr/>
              <a:t>09/03/2021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4266D-EBA7-4B95-A809-8225FE97B5FC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1992171552"/>
      </p:ext>
    </p:extLst>
  </p:cSld>
  <p:clrMapOvr>
    <a:masterClrMapping/>
  </p:clrMapOvr>
  <p:transition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801FA-6611-45B7-8356-AD3C4C1850BA}" type="datetimeFigureOut">
              <a:rPr lang="pt-BR" smtClean="0"/>
              <a:pPr/>
              <a:t>09/03/2021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4266D-EBA7-4B95-A809-8225FE97B5FC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4199397595"/>
      </p:ext>
    </p:extLst>
  </p:cSld>
  <p:clrMapOvr>
    <a:masterClrMapping/>
  </p:clrMapOvr>
  <p:transition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8801FA-6611-45B7-8356-AD3C4C1850BA}" type="datetimeFigureOut">
              <a:rPr lang="pt-BR" smtClean="0"/>
              <a:pPr/>
              <a:t>09/03/2021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24266D-EBA7-4B95-A809-8225FE97B5FC}" type="slidenum">
              <a:rPr lang="pt-BR" smtClean="0"/>
              <a:pPr/>
              <a:t>‹nº›</a:t>
            </a:fld>
            <a:endParaRPr lang="pt-BR"/>
          </a:p>
        </p:txBody>
      </p:sp>
      <p:pic>
        <p:nvPicPr>
          <p:cNvPr id="17" name="Imagem 16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-107576" y="0"/>
            <a:ext cx="7436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32713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>
    <p:wipe dir="d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gif"/><Relationship Id="rId4" Type="http://schemas.openxmlformats.org/officeDocument/2006/relationships/image" Target="../media/image20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gif"/><Relationship Id="rId4" Type="http://schemas.openxmlformats.org/officeDocument/2006/relationships/image" Target="../media/image26.gi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mailto:dapsaude@gmail.com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2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189.28.128.100/dab/docs/portaldab/documentos/financiamento/portarias/prt_2979_12_11_2019.pdf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n.gov.br/web/dou/-/portaria-n-172-de-31-de-janeiro-de-2020-240912930" TargetMode="External"/><Relationship Id="rId2" Type="http://schemas.openxmlformats.org/officeDocument/2006/relationships/hyperlink" Target="http://www.in.gov.br/web/dou/-/portaria-n-169-de-31-de-janeiro-de-2020-240912927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in.gov.br/web/dou/-/portaria-n-173-de-31-de-janeiro-de-2020-240912938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://integra.saude.to.gov.br/covid19/InformacoesEpidemiologicas" TargetMode="Externa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hyperlink" Target="http://integra.saude.to.gov.br/covid19/InformacoesEpidemiologicas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07576" y="1610916"/>
            <a:ext cx="9883588" cy="5247084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15853" y="404844"/>
            <a:ext cx="2938096" cy="2696609"/>
          </a:xfrm>
          <a:prstGeom prst="rect">
            <a:avLst/>
          </a:prstGeom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xmlns="" id="{F1F8618E-24C0-4D61-99CB-5FD85E78B7FE}"/>
              </a:ext>
            </a:extLst>
          </p:cNvPr>
          <p:cNvSpPr txBox="1"/>
          <p:nvPr/>
        </p:nvSpPr>
        <p:spPr>
          <a:xfrm>
            <a:off x="3429000" y="5903893"/>
            <a:ext cx="876300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pt-BR" sz="2800" b="1" dirty="0">
                <a:latin typeface="Monotype Corsiva" pitchFamily="66" charset="0"/>
                <a:cs typeface="Calibri Light" panose="020F0302020204030204" pitchFamily="34" charset="0"/>
              </a:rPr>
              <a:t>1ª Reunião Ordinária da Comissão Intergestores Regional  (CIR)</a:t>
            </a:r>
          </a:p>
          <a:p>
            <a:pPr algn="ctr">
              <a:defRPr/>
            </a:pPr>
            <a:r>
              <a:rPr lang="pt-BR" sz="2800" b="1" dirty="0">
                <a:latin typeface="Monotype Corsiva" pitchFamily="66" charset="0"/>
                <a:cs typeface="Calibri Light" panose="020F0302020204030204" pitchFamily="34" charset="0"/>
              </a:rPr>
              <a:t>Palmas - TO, março de 2021.</a:t>
            </a:r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-146765" y="0"/>
            <a:ext cx="844202" cy="6858000"/>
          </a:xfrm>
          <a:prstGeom prst="rect">
            <a:avLst/>
          </a:prstGeom>
        </p:spPr>
      </p:pic>
      <p:sp>
        <p:nvSpPr>
          <p:cNvPr id="7" name="Título 1">
            <a:extLst>
              <a:ext uri="{FF2B5EF4-FFF2-40B4-BE49-F238E27FC236}">
                <a16:creationId xmlns:a16="http://schemas.microsoft.com/office/drawing/2014/main" xmlns="" id="{E6CE0653-04F0-4D84-824B-FF12730339DF}"/>
              </a:ext>
            </a:extLst>
          </p:cNvPr>
          <p:cNvSpPr txBox="1">
            <a:spLocks/>
          </p:cNvSpPr>
          <p:nvPr/>
        </p:nvSpPr>
        <p:spPr>
          <a:xfrm>
            <a:off x="-146765" y="3272216"/>
            <a:ext cx="12338765" cy="1784759"/>
          </a:xfrm>
          <a:prstGeom prst="rect">
            <a:avLst/>
          </a:prstGeom>
        </p:spPr>
        <p:txBody>
          <a:bodyPr rtlCol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defRPr/>
            </a:pPr>
            <a:r>
              <a:rPr lang="pt-BR" sz="3200" b="1" dirty="0">
                <a:cs typeface="Arial" panose="020B0604020202020204" pitchFamily="34" charset="0"/>
              </a:rPr>
              <a:t>Secretaria de Estado da Saúde</a:t>
            </a:r>
            <a:br>
              <a:rPr lang="pt-BR" sz="3200" b="1" dirty="0">
                <a:cs typeface="Arial" panose="020B0604020202020204" pitchFamily="34" charset="0"/>
              </a:rPr>
            </a:br>
            <a:r>
              <a:rPr lang="pt-BR" sz="3200" b="1" dirty="0">
                <a:cs typeface="Arial" panose="020B0604020202020204" pitchFamily="34" charset="0"/>
              </a:rPr>
              <a:t>Superintendência de Políticas de Atenção à Saúde</a:t>
            </a:r>
            <a:br>
              <a:rPr lang="pt-BR" sz="3200" b="1" dirty="0">
                <a:cs typeface="Arial" panose="020B0604020202020204" pitchFamily="34" charset="0"/>
              </a:rPr>
            </a:br>
            <a:r>
              <a:rPr lang="pt-BR" sz="3200" b="1" dirty="0">
                <a:cs typeface="Arial" panose="020B0604020202020204" pitchFamily="34" charset="0"/>
              </a:rPr>
              <a:t>Diretoria de Atenção Primária</a:t>
            </a:r>
          </a:p>
        </p:txBody>
      </p:sp>
    </p:spTree>
    <p:extLst>
      <p:ext uri="{BB962C8B-B14F-4D97-AF65-F5344CB8AC3E}">
        <p14:creationId xmlns:p14="http://schemas.microsoft.com/office/powerpoint/2010/main" xmlns="" val="839504835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6443133" y="1024467"/>
            <a:ext cx="668867" cy="812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BR" dirty="0"/>
          </a:p>
        </p:txBody>
      </p:sp>
      <p:sp>
        <p:nvSpPr>
          <p:cNvPr id="5" name="CaixaDeTexto 4"/>
          <p:cNvSpPr txBox="1"/>
          <p:nvPr/>
        </p:nvSpPr>
        <p:spPr>
          <a:xfrm>
            <a:off x="1388314" y="322026"/>
            <a:ext cx="10109638" cy="5232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pt-BR" sz="2800" b="1" dirty="0">
                <a:solidFill>
                  <a:srgbClr val="0070C0"/>
                </a:solidFill>
              </a:rPr>
              <a:t>MEDIDAS DE PREVENÇÃO E CONTROLE  NA APS</a:t>
            </a:r>
          </a:p>
        </p:txBody>
      </p:sp>
      <p:sp>
        <p:nvSpPr>
          <p:cNvPr id="6" name="CaixaDeTexto 5"/>
          <p:cNvSpPr txBox="1"/>
          <p:nvPr/>
        </p:nvSpPr>
        <p:spPr>
          <a:xfrm>
            <a:off x="1388313" y="1418786"/>
            <a:ext cx="7421579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3000" dirty="0"/>
              <a:t>Agendamento de consultas ambulatoriais;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3000" dirty="0"/>
              <a:t>Ambientes arejados;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3000" dirty="0"/>
              <a:t>Triagem rápida dos pacientes;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3000" dirty="0"/>
              <a:t>Evitar demora na assistência;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3000" dirty="0"/>
              <a:t>Recomendar medidas preventivas;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3000" dirty="0"/>
              <a:t>Evitar circulação de pessoas nas áreas de isolamento;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3000" dirty="0"/>
              <a:t>Restringir presença de acompanhantes;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3000" dirty="0"/>
              <a:t>Recomenda-se o uso de alertas visuais;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3000" dirty="0"/>
              <a:t>Garantir os suprimentos descartáveis;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3000" dirty="0"/>
              <a:t>Profissionais devem utilizar EPIs adequados. </a:t>
            </a:r>
          </a:p>
        </p:txBody>
      </p:sp>
      <p:pic>
        <p:nvPicPr>
          <p:cNvPr id="7" name="Imagem 6" descr="máscara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94619" y="1142267"/>
            <a:ext cx="1670954" cy="1530594"/>
          </a:xfrm>
          <a:prstGeom prst="rect">
            <a:avLst/>
          </a:prstGeom>
        </p:spPr>
      </p:pic>
      <p:pic>
        <p:nvPicPr>
          <p:cNvPr id="8" name="Imagem 7" descr="alcool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41322" y="1846385"/>
            <a:ext cx="1863969" cy="1863969"/>
          </a:xfrm>
          <a:prstGeom prst="rect">
            <a:avLst/>
          </a:prstGeom>
        </p:spPr>
      </p:pic>
      <p:pic>
        <p:nvPicPr>
          <p:cNvPr id="9" name="Imagem 8" descr="mãos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903070" y="3423247"/>
            <a:ext cx="2288930" cy="1289431"/>
          </a:xfrm>
          <a:prstGeom prst="rect">
            <a:avLst/>
          </a:prstGeom>
        </p:spPr>
      </p:pic>
      <p:pic>
        <p:nvPicPr>
          <p:cNvPr id="10" name="Imagem 9" descr="distancia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063653" y="4833572"/>
            <a:ext cx="1923434" cy="1356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53551890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816570" y="0"/>
            <a:ext cx="723637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/>
              <a:t>              </a:t>
            </a:r>
            <a:r>
              <a:rPr lang="pt-BR" sz="3200" b="1" dirty="0"/>
              <a:t>Manejo Covid-19 na APS   </a:t>
            </a:r>
          </a:p>
          <a:p>
            <a:endParaRPr lang="pt-BR" dirty="0"/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xmlns="" id="{D783B26C-CBE9-4B7E-AD1B-A2B32D0877A0}"/>
              </a:ext>
            </a:extLst>
          </p:cNvPr>
          <p:cNvSpPr txBox="1"/>
          <p:nvPr/>
        </p:nvSpPr>
        <p:spPr>
          <a:xfrm>
            <a:off x="1428462" y="1647055"/>
            <a:ext cx="87943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BR" dirty="0"/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xmlns="" id="{EEC1F7E1-83D4-4604-823B-02139DC5381D}"/>
              </a:ext>
            </a:extLst>
          </p:cNvPr>
          <p:cNvSpPr txBox="1"/>
          <p:nvPr/>
        </p:nvSpPr>
        <p:spPr>
          <a:xfrm>
            <a:off x="1580862" y="1799455"/>
            <a:ext cx="87943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BR" dirty="0"/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xmlns="" id="{062B99C1-26F4-493A-A424-68983A5A3935}"/>
              </a:ext>
            </a:extLst>
          </p:cNvPr>
          <p:cNvSpPr txBox="1"/>
          <p:nvPr/>
        </p:nvSpPr>
        <p:spPr>
          <a:xfrm>
            <a:off x="1733262" y="1951855"/>
            <a:ext cx="87943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BR" dirty="0"/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xmlns="" id="{89D58813-4CDE-45B5-AAEF-615ADB28C2DA}"/>
              </a:ext>
            </a:extLst>
          </p:cNvPr>
          <p:cNvSpPr txBox="1"/>
          <p:nvPr/>
        </p:nvSpPr>
        <p:spPr>
          <a:xfrm>
            <a:off x="685800" y="3000059"/>
            <a:ext cx="2180493" cy="1600438"/>
          </a:xfrm>
          <a:prstGeom prst="rect">
            <a:avLst/>
          </a:prstGeom>
          <a:noFill/>
          <a:ln>
            <a:solidFill>
              <a:schemeClr val="accent1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pt-BR" sz="2000" b="1" dirty="0"/>
              <a:t>DIAGNÓSTICO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2000" dirty="0"/>
              <a:t>Clínico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2000" dirty="0"/>
              <a:t>Epidemiológico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2000" dirty="0"/>
              <a:t>Laboratorial</a:t>
            </a:r>
          </a:p>
          <a:p>
            <a:endParaRPr lang="pt-BR" b="1" dirty="0"/>
          </a:p>
        </p:txBody>
      </p:sp>
      <p:sp>
        <p:nvSpPr>
          <p:cNvPr id="10" name="Retângulo 9"/>
          <p:cNvSpPr/>
          <p:nvPr/>
        </p:nvSpPr>
        <p:spPr>
          <a:xfrm>
            <a:off x="650631" y="5103784"/>
            <a:ext cx="11131061" cy="830997"/>
          </a:xfrm>
          <a:prstGeom prst="rect">
            <a:avLst/>
          </a:prstGeom>
          <a:ln>
            <a:solidFill>
              <a:schemeClr val="accent1"/>
            </a:solidFill>
            <a:prstDash val="sysDot"/>
          </a:ln>
        </p:spPr>
        <p:txBody>
          <a:bodyPr wrap="square">
            <a:spAutoFit/>
          </a:bodyPr>
          <a:lstStyle/>
          <a:p>
            <a:pPr algn="just"/>
            <a:r>
              <a:rPr lang="pt-BR" sz="2000" b="1" dirty="0"/>
              <a:t>ISOLAMENTO - </a:t>
            </a:r>
            <a:r>
              <a:rPr lang="pt-BR" sz="2400" dirty="0"/>
              <a:t>14 dias a contar do início dos primeiros sintomas e alta com 72 horas sem sintomas. </a:t>
            </a:r>
          </a:p>
        </p:txBody>
      </p:sp>
      <p:sp>
        <p:nvSpPr>
          <p:cNvPr id="12" name="Retângulo 11"/>
          <p:cNvSpPr/>
          <p:nvPr/>
        </p:nvSpPr>
        <p:spPr>
          <a:xfrm>
            <a:off x="3217985" y="839358"/>
            <a:ext cx="7121769" cy="4247317"/>
          </a:xfrm>
          <a:prstGeom prst="rect">
            <a:avLst/>
          </a:prstGeom>
          <a:ln>
            <a:solidFill>
              <a:schemeClr val="accent1"/>
            </a:solidFill>
            <a:prstDash val="sysDot"/>
          </a:ln>
        </p:spPr>
        <p:txBody>
          <a:bodyPr wrap="square">
            <a:spAutoFit/>
          </a:bodyPr>
          <a:lstStyle/>
          <a:p>
            <a:r>
              <a:rPr lang="pt-BR" sz="2000" b="1" dirty="0"/>
              <a:t>NOTIFICAÇÃO</a:t>
            </a:r>
          </a:p>
          <a:p>
            <a:pPr marL="285750" lvl="0" indent="-28575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-1980565" algn="l"/>
              </a:tabLst>
            </a:pPr>
            <a:r>
              <a:rPr lang="pt-BR" sz="2000" b="1" dirty="0">
                <a:solidFill>
                  <a:srgbClr val="000000"/>
                </a:solidFill>
                <a:ea typeface="Arial" panose="020B0604020202020204" pitchFamily="34" charset="0"/>
                <a:cs typeface="Arial" panose="020B0604020202020204" pitchFamily="34" charset="0"/>
              </a:rPr>
              <a:t>U07.1 –</a:t>
            </a:r>
            <a:r>
              <a:rPr lang="pt-BR" sz="2000" dirty="0">
                <a:solidFill>
                  <a:srgbClr val="000000"/>
                </a:solidFill>
                <a:ea typeface="Arial" panose="020B0604020202020204" pitchFamily="34" charset="0"/>
                <a:cs typeface="Arial" panose="020B0604020202020204" pitchFamily="34" charset="0"/>
              </a:rPr>
              <a:t> Diagnóstico de Covid-19 confirmado por exames laboratoriais;</a:t>
            </a:r>
            <a:endParaRPr lang="pt-BR" sz="2000" dirty="0"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2000" b="1" dirty="0">
                <a:solidFill>
                  <a:srgbClr val="000000"/>
                </a:solidFill>
                <a:ea typeface="Arial" panose="020B0604020202020204" pitchFamily="34" charset="0"/>
                <a:cs typeface="Arial" panose="020B0604020202020204" pitchFamily="34" charset="0"/>
              </a:rPr>
              <a:t>U07.2 -</a:t>
            </a:r>
            <a:r>
              <a:rPr lang="pt-BR" sz="2000" dirty="0">
                <a:solidFill>
                  <a:srgbClr val="000000"/>
                </a:solidFill>
                <a:ea typeface="Arial" panose="020B0604020202020204" pitchFamily="34" charset="0"/>
                <a:cs typeface="Arial" panose="020B0604020202020204" pitchFamily="34" charset="0"/>
              </a:rPr>
              <a:t> Diagnóstico clínico ou epidemiológico de Covid-19;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t-BR" sz="2000" b="1" dirty="0">
                <a:ea typeface="Calibri" panose="020F0502020204030204" pitchFamily="34" charset="0"/>
                <a:cs typeface="Calibri" panose="020F0502020204030204" pitchFamily="34" charset="0"/>
              </a:rPr>
              <a:t>CID</a:t>
            </a:r>
            <a:r>
              <a:rPr lang="pt-BR" sz="2000" dirty="0"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t-BR" sz="2000" b="1" dirty="0">
                <a:ea typeface="Calibri" panose="020F0502020204030204" pitchFamily="34" charset="0"/>
                <a:cs typeface="Calibri" panose="020F0502020204030204" pitchFamily="34" charset="0"/>
              </a:rPr>
              <a:t>B34.2</a:t>
            </a:r>
            <a:r>
              <a:rPr lang="pt-BR" sz="2000" dirty="0">
                <a:ea typeface="Calibri" panose="020F0502020204030204" pitchFamily="34" charset="0"/>
                <a:cs typeface="Calibri" panose="020F0502020204030204" pitchFamily="34" charset="0"/>
              </a:rPr>
              <a:t> — Infecção por </a:t>
            </a:r>
            <a:r>
              <a:rPr lang="pt-BR" sz="2000" b="1" dirty="0">
                <a:ea typeface="Calibri" panose="020F0502020204030204" pitchFamily="34" charset="0"/>
                <a:cs typeface="Calibri" panose="020F0502020204030204" pitchFamily="34" charset="0"/>
              </a:rPr>
              <a:t>coronavírus</a:t>
            </a:r>
            <a:r>
              <a:rPr lang="pt-BR" sz="2000" dirty="0">
                <a:ea typeface="Calibri" panose="020F0502020204030204" pitchFamily="34" charset="0"/>
                <a:cs typeface="Calibri" panose="020F0502020204030204" pitchFamily="34" charset="0"/>
              </a:rPr>
              <a:t> de localização não especificada;</a:t>
            </a:r>
            <a:endParaRPr lang="pt-BR" sz="2000" dirty="0">
              <a:solidFill>
                <a:srgbClr val="000000"/>
              </a:solidFill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2000" dirty="0"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t-BR" sz="2000" b="1" dirty="0">
                <a:ea typeface="Calibri" panose="020F0502020204030204" pitchFamily="34" charset="0"/>
                <a:cs typeface="Calibri" panose="020F0502020204030204" pitchFamily="34" charset="0"/>
              </a:rPr>
              <a:t>CIAP-2</a:t>
            </a:r>
            <a:r>
              <a:rPr lang="pt-BR" sz="2000" dirty="0"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t-BR" sz="2000" b="1" dirty="0">
                <a:ea typeface="Calibri" panose="020F0502020204030204" pitchFamily="34" charset="0"/>
                <a:cs typeface="Calibri" panose="020F0502020204030204" pitchFamily="34" charset="0"/>
              </a:rPr>
              <a:t>R74</a:t>
            </a:r>
            <a:r>
              <a:rPr lang="pt-BR" sz="2000" dirty="0">
                <a:ea typeface="Calibri" panose="020F0502020204030204" pitchFamily="34" charset="0"/>
                <a:cs typeface="Calibri" panose="020F0502020204030204" pitchFamily="34" charset="0"/>
              </a:rPr>
              <a:t> (Infecção Aguda de Aparelho Respiratório Superior)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t-BR" sz="2000" dirty="0">
                <a:ea typeface="Calibri" panose="020F0502020204030204" pitchFamily="34" charset="0"/>
                <a:cs typeface="Calibri" panose="020F0502020204030204" pitchFamily="34" charset="0"/>
              </a:rPr>
              <a:t>Na ausência de diagnóstico específico de Covid-19, a </a:t>
            </a:r>
            <a:r>
              <a:rPr lang="pt-BR" sz="2000" b="1" dirty="0">
                <a:ea typeface="Calibri" panose="020F0502020204030204" pitchFamily="34" charset="0"/>
                <a:cs typeface="Calibri" panose="020F0502020204030204" pitchFamily="34" charset="0"/>
              </a:rPr>
              <a:t>SG</a:t>
            </a:r>
            <a:r>
              <a:rPr lang="pt-BR" sz="2000" dirty="0">
                <a:ea typeface="Calibri" panose="020F0502020204030204" pitchFamily="34" charset="0"/>
                <a:cs typeface="Calibri" panose="020F0502020204030204" pitchFamily="34" charset="0"/>
              </a:rPr>
              <a:t> deve ser registrada com o código CID-10 </a:t>
            </a:r>
            <a:r>
              <a:rPr lang="pt-BR" sz="2000" b="1" dirty="0">
                <a:ea typeface="Calibri" panose="020F0502020204030204" pitchFamily="34" charset="0"/>
                <a:cs typeface="Calibri" panose="020F0502020204030204" pitchFamily="34" charset="0"/>
              </a:rPr>
              <a:t>J11</a:t>
            </a:r>
            <a:r>
              <a:rPr lang="pt-BR" sz="2000" dirty="0">
                <a:ea typeface="Calibri" panose="020F0502020204030204" pitchFamily="34" charset="0"/>
                <a:cs typeface="Calibri" panose="020F0502020204030204" pitchFamily="34" charset="0"/>
              </a:rPr>
              <a:t> (Influenza (gripe) devida a vírus não identificado.</a:t>
            </a:r>
            <a:endParaRPr lang="pt-BR" sz="2000" dirty="0">
              <a:solidFill>
                <a:srgbClr val="000000"/>
              </a:solidFill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t-BR" sz="2000" dirty="0">
                <a:ea typeface="Calibri" panose="020F0502020204030204" pitchFamily="34" charset="0"/>
                <a:cs typeface="Calibri" panose="020F0502020204030204" pitchFamily="34" charset="0"/>
              </a:rPr>
              <a:t>Para os contactantes assintomáticos, deve-se usar o CID-10 </a:t>
            </a:r>
            <a:r>
              <a:rPr lang="pt-BR" sz="2000" b="1" dirty="0">
                <a:ea typeface="Calibri" panose="020F0502020204030204" pitchFamily="34" charset="0"/>
                <a:cs typeface="Calibri" panose="020F0502020204030204" pitchFamily="34" charset="0"/>
              </a:rPr>
              <a:t>Z20.9</a:t>
            </a:r>
            <a:r>
              <a:rPr lang="pt-BR" sz="2000" dirty="0">
                <a:ea typeface="Calibri" panose="020F0502020204030204" pitchFamily="34" charset="0"/>
                <a:cs typeface="Calibri" panose="020F0502020204030204" pitchFamily="34" charset="0"/>
              </a:rPr>
              <a:t> (Contato com e exposição à doença transmissível não especificada.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2677" y="595679"/>
            <a:ext cx="1787769" cy="232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tângulo 12"/>
          <p:cNvSpPr/>
          <p:nvPr/>
        </p:nvSpPr>
        <p:spPr>
          <a:xfrm>
            <a:off x="615462" y="5921550"/>
            <a:ext cx="11201400" cy="830997"/>
          </a:xfrm>
          <a:prstGeom prst="rect">
            <a:avLst/>
          </a:prstGeom>
          <a:ln>
            <a:solidFill>
              <a:schemeClr val="accent1"/>
            </a:solidFill>
            <a:prstDash val="sysDot"/>
          </a:ln>
        </p:spPr>
        <p:txBody>
          <a:bodyPr wrap="square">
            <a:spAutoFit/>
          </a:bodyPr>
          <a:lstStyle/>
          <a:p>
            <a:pPr algn="just"/>
            <a:r>
              <a:rPr lang="pt-BR" sz="2000" b="1" dirty="0"/>
              <a:t>MONITORAMENTO - </a:t>
            </a:r>
            <a:r>
              <a:rPr lang="pt-BR" sz="2400" dirty="0">
                <a:latin typeface="Calibri Light" panose="020F0302020204030204" pitchFamily="34" charset="0"/>
                <a:ea typeface="Arial" panose="020B0604020202020204" pitchFamily="34" charset="0"/>
                <a:cs typeface="Arial" panose="020B0604020202020204" pitchFamily="34" charset="0"/>
              </a:rPr>
              <a:t>a cada 24 horas em pessoas com mais de 60 anos e portadores de condições clínicas de risco e a cada 48 h para os demais paciente.</a:t>
            </a:r>
            <a:endParaRPr lang="pt-BR" sz="20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357684" y="481014"/>
            <a:ext cx="1605349" cy="1277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847066544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BE03D848-3213-4EB3-860E-D4F26EE64197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92628" y="1474333"/>
            <a:ext cx="10918372" cy="5122409"/>
          </a:xfrm>
          <a:ln>
            <a:solidFill>
              <a:srgbClr val="2BA2FE"/>
            </a:solidFill>
          </a:ln>
        </p:spPr>
        <p:txBody>
          <a:bodyPr>
            <a:normAutofit lnSpcReduction="10000"/>
          </a:bodyPr>
          <a:lstStyle/>
          <a:p>
            <a:pPr lvl="0" algn="just" fontAlgn="base">
              <a:buClr>
                <a:srgbClr val="0070C0"/>
              </a:buClr>
            </a:pPr>
            <a:r>
              <a:rPr lang="pt-BR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Vigilância no território </a:t>
            </a:r>
            <a:r>
              <a:rPr lang="pt-BR" sz="3200" dirty="0"/>
              <a:t>- identificação de casos novos, rastreamento de contatos e monitoramento das pessoas e seus contatos </a:t>
            </a:r>
            <a:r>
              <a:rPr lang="pt-BR" sz="32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anose="05000000000000000000" pitchFamily="2" charset="2"/>
              </a:rPr>
              <a:t></a:t>
            </a:r>
            <a:endParaRPr lang="pt-BR" sz="3200" b="1" dirty="0"/>
          </a:p>
          <a:p>
            <a:pPr marL="0" lvl="0" indent="0" algn="just" fontAlgn="base">
              <a:buClr>
                <a:srgbClr val="0070C0"/>
              </a:buClr>
              <a:buNone/>
            </a:pPr>
            <a:r>
              <a:rPr lang="pt-BR" sz="3200" b="1" dirty="0"/>
              <a:t>Coordenação do cuidado/Orientação familiar e comunitária.</a:t>
            </a:r>
          </a:p>
          <a:p>
            <a:pPr marL="0" lvl="0" indent="0" algn="just" fontAlgn="base">
              <a:buClr>
                <a:srgbClr val="0070C0"/>
              </a:buClr>
              <a:buNone/>
            </a:pPr>
            <a:endParaRPr lang="pt-BR" sz="3200" dirty="0"/>
          </a:p>
          <a:p>
            <a:pPr lvl="0" algn="just" fontAlgn="base">
              <a:buClr>
                <a:srgbClr val="0070C0"/>
              </a:buClr>
            </a:pPr>
            <a:r>
              <a:rPr lang="pt-BR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Acesso, acolhimento &amp; monitoramento </a:t>
            </a:r>
            <a:r>
              <a:rPr lang="pt-BR" sz="3200" dirty="0"/>
              <a:t>– espaço adequado; fluxo; protocolos; uso de EPIs; diagnóstico; cuidado clínico dos pacientes com sintomas leves; encaminhamento correto, seguro  e oportuno dos casos moderados e graves (transporte e regulação);acompanhamento pós alta hospitalar </a:t>
            </a:r>
            <a:r>
              <a:rPr lang="pt-BR" sz="32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anose="05000000000000000000" pitchFamily="2" charset="2"/>
              </a:rPr>
              <a:t></a:t>
            </a:r>
            <a:endParaRPr lang="pt-BR" sz="3200" b="1" dirty="0"/>
          </a:p>
          <a:p>
            <a:pPr lvl="0" algn="just" fontAlgn="base">
              <a:buClr>
                <a:srgbClr val="0070C0"/>
              </a:buClr>
              <a:buNone/>
            </a:pPr>
            <a:r>
              <a:rPr lang="pt-BR" sz="3200" b="1" dirty="0">
                <a:sym typeface="Wingdings" panose="05000000000000000000" pitchFamily="2" charset="2"/>
              </a:rPr>
              <a:t>Coordenação e longitudinalidade do cuidado</a:t>
            </a:r>
            <a:r>
              <a:rPr lang="pt-BR" sz="3200" b="1" dirty="0"/>
              <a:t>;</a:t>
            </a:r>
          </a:p>
          <a:p>
            <a:pPr lvl="0" algn="just" fontAlgn="base">
              <a:buClr>
                <a:srgbClr val="0070C0"/>
              </a:buClr>
              <a:buNone/>
            </a:pPr>
            <a:endParaRPr lang="pt-BR" sz="3200" dirty="0"/>
          </a:p>
          <a:p>
            <a:pPr lvl="0" algn="just" fontAlgn="base">
              <a:buClr>
                <a:srgbClr val="0070C0"/>
              </a:buClr>
            </a:pPr>
            <a:endParaRPr lang="pt-BR" sz="3200" dirty="0"/>
          </a:p>
          <a:p>
            <a:pPr marL="0" lvl="0" indent="0" algn="just" fontAlgn="base">
              <a:buClr>
                <a:srgbClr val="0070C0"/>
              </a:buClr>
              <a:buNone/>
            </a:pPr>
            <a:endParaRPr lang="pt-BR" sz="3200" dirty="0"/>
          </a:p>
          <a:p>
            <a:pPr marL="0" lvl="0" indent="0" fontAlgn="base">
              <a:buClr>
                <a:srgbClr val="0070C0"/>
              </a:buClr>
              <a:buNone/>
            </a:pPr>
            <a:endParaRPr lang="pt-BR" sz="1800" dirty="0"/>
          </a:p>
        </p:txBody>
      </p:sp>
      <p:sp>
        <p:nvSpPr>
          <p:cNvPr id="8" name="Retângulo de cantos arredondados 12"/>
          <p:cNvSpPr/>
          <p:nvPr/>
        </p:nvSpPr>
        <p:spPr>
          <a:xfrm>
            <a:off x="807166" y="141514"/>
            <a:ext cx="9837955" cy="116477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31750" cmpd="sng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5080" indent="12700" algn="ctr">
              <a:lnSpc>
                <a:spcPct val="100000"/>
              </a:lnSpc>
              <a:spcBef>
                <a:spcPts val="95"/>
              </a:spcBef>
            </a:pPr>
            <a:r>
              <a:rPr lang="pt-BR" sz="3200" b="1" spc="-15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Covid-19 - 81% dos casos são leves e podem ser atendidos/resolvidos na APS</a:t>
            </a:r>
          </a:p>
        </p:txBody>
      </p:sp>
      <p:pic>
        <p:nvPicPr>
          <p:cNvPr id="10" name="Imagem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18396" y="141514"/>
            <a:ext cx="677358" cy="709767"/>
          </a:xfrm>
          <a:prstGeom prst="rect">
            <a:avLst/>
          </a:prstGeom>
        </p:spPr>
      </p:pic>
      <p:pic>
        <p:nvPicPr>
          <p:cNvPr id="11" name="Imagem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345343" y="455406"/>
            <a:ext cx="677358" cy="709767"/>
          </a:xfrm>
          <a:prstGeom prst="rect">
            <a:avLst/>
          </a:prstGeom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800942" y="862375"/>
            <a:ext cx="677358" cy="709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339301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BE03D848-3213-4EB3-860E-D4F26EE64197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92627" y="1474333"/>
            <a:ext cx="11130073" cy="5122409"/>
          </a:xfrm>
          <a:ln>
            <a:solidFill>
              <a:srgbClr val="2BA2FE"/>
            </a:solidFill>
          </a:ln>
        </p:spPr>
        <p:txBody>
          <a:bodyPr>
            <a:normAutofit/>
          </a:bodyPr>
          <a:lstStyle/>
          <a:p>
            <a:pPr algn="just" fontAlgn="base">
              <a:buClr>
                <a:srgbClr val="0070C0"/>
              </a:buClr>
            </a:pPr>
            <a:r>
              <a:rPr lang="pt-BR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Grupos vulneráveis e de risco  </a:t>
            </a:r>
            <a:r>
              <a:rPr lang="pt-BR" sz="3200" dirty="0"/>
              <a:t>– atenção, busca ativa e suporte aos grupos vulneráveis e grupos de risco para a Covid-19;</a:t>
            </a:r>
          </a:p>
          <a:p>
            <a:pPr lvl="0" algn="just" fontAlgn="base">
              <a:buClr>
                <a:srgbClr val="0070C0"/>
              </a:buClr>
            </a:pPr>
            <a:endParaRPr lang="pt-BR" sz="3200" dirty="0"/>
          </a:p>
          <a:p>
            <a:pPr marL="0" indent="0" algn="just" fontAlgn="base">
              <a:buClr>
                <a:srgbClr val="0070C0"/>
              </a:buClr>
              <a:buNone/>
            </a:pPr>
            <a:r>
              <a:rPr lang="pt-BR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Comunicação &amp; Prevenção </a:t>
            </a:r>
            <a:r>
              <a:rPr lang="pt-BR" sz="3200" dirty="0"/>
              <a:t>– informações sobre prevenção e cuidados na pandemia: </a:t>
            </a:r>
            <a:r>
              <a:rPr lang="pt-BR" sz="3200" b="1" dirty="0"/>
              <a:t>Regras de Ouro</a:t>
            </a:r>
            <a:r>
              <a:rPr lang="pt-BR" sz="3200" dirty="0"/>
              <a:t>; Revisão do Plano de Contingência; atualização das recomendações; Plano de Retomada; Plano de Vacinação;</a:t>
            </a:r>
          </a:p>
          <a:p>
            <a:pPr marL="0" lvl="0" indent="0" algn="just" fontAlgn="base">
              <a:buClr>
                <a:srgbClr val="0070C0"/>
              </a:buClr>
              <a:buNone/>
            </a:pPr>
            <a:endParaRPr lang="pt-BR" sz="3200" dirty="0"/>
          </a:p>
          <a:p>
            <a:pPr marL="0" lvl="0" indent="0" fontAlgn="base">
              <a:buClr>
                <a:srgbClr val="0070C0"/>
              </a:buClr>
              <a:buNone/>
            </a:pPr>
            <a:endParaRPr lang="pt-BR" sz="1800" dirty="0"/>
          </a:p>
        </p:txBody>
      </p:sp>
      <p:sp>
        <p:nvSpPr>
          <p:cNvPr id="8" name="Retângulo de cantos arredondados 12"/>
          <p:cNvSpPr/>
          <p:nvPr/>
        </p:nvSpPr>
        <p:spPr>
          <a:xfrm>
            <a:off x="807166" y="141514"/>
            <a:ext cx="9837955" cy="116477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31750" cmpd="sng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5080" indent="12700" algn="ctr">
              <a:lnSpc>
                <a:spcPct val="100000"/>
              </a:lnSpc>
              <a:spcBef>
                <a:spcPts val="95"/>
              </a:spcBef>
            </a:pPr>
            <a:r>
              <a:rPr lang="pt-BR" sz="3200" b="1" spc="-15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Covid-19 - 81% dos casos são leves e podem ser atendidos/resolvidos na APS</a:t>
            </a:r>
          </a:p>
        </p:txBody>
      </p:sp>
      <p:pic>
        <p:nvPicPr>
          <p:cNvPr id="10" name="Imagem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18396" y="141514"/>
            <a:ext cx="677358" cy="709767"/>
          </a:xfrm>
          <a:prstGeom prst="rect">
            <a:avLst/>
          </a:prstGeom>
        </p:spPr>
      </p:pic>
      <p:pic>
        <p:nvPicPr>
          <p:cNvPr id="11" name="Imagem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345343" y="455406"/>
            <a:ext cx="677358" cy="709767"/>
          </a:xfrm>
          <a:prstGeom prst="rect">
            <a:avLst/>
          </a:prstGeom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800942" y="862375"/>
            <a:ext cx="677358" cy="709767"/>
          </a:xfrm>
          <a:prstGeom prst="rect">
            <a:avLst/>
          </a:prstGeom>
        </p:spPr>
      </p:pic>
      <p:pic>
        <p:nvPicPr>
          <p:cNvPr id="7" name="Imagem 6" descr="megafone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065410" y="4495800"/>
            <a:ext cx="1725473" cy="2114550"/>
          </a:xfrm>
          <a:prstGeom prst="rect">
            <a:avLst/>
          </a:prstGeom>
        </p:spPr>
      </p:pic>
      <p:pic>
        <p:nvPicPr>
          <p:cNvPr id="9" name="Imagem 8" descr="gif-marketing-digital-para-eventos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12691" y="4966137"/>
            <a:ext cx="2839802" cy="1420597"/>
          </a:xfrm>
          <a:prstGeom prst="rect">
            <a:avLst/>
          </a:prstGeom>
        </p:spPr>
      </p:pic>
      <p:pic>
        <p:nvPicPr>
          <p:cNvPr id="13" name="Imagem 12" descr="vacina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342529" y="3166923"/>
            <a:ext cx="1787403" cy="3177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339301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1846385" y="228601"/>
            <a:ext cx="90384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b="1" dirty="0"/>
              <a:t>CASOS DE REINFECÇÃO - NOTA TÉCNICA Nº 52/2020 CGPNI/DEIDT/SVS/MS 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566951" y="1410355"/>
            <a:ext cx="7012017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t-BR" sz="2200" dirty="0"/>
              <a:t>Imunidade adquirida e sua persistência;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t-BR" sz="2200" dirty="0"/>
              <a:t> Intervalos de tempo bastante variáveis entre as duas possíveis infecções;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t-BR" sz="2200" b="1" dirty="0"/>
              <a:t>Situações a se considerar: </a:t>
            </a:r>
          </a:p>
          <a:p>
            <a:pPr marL="285750" indent="-285750" algn="just">
              <a:buFont typeface="Wingdings" pitchFamily="2" charset="2"/>
              <a:buChar char="ü"/>
            </a:pPr>
            <a:r>
              <a:rPr lang="pt-BR" sz="2200" dirty="0"/>
              <a:t>erros na coleta do material para testagem diagnóstica;</a:t>
            </a:r>
          </a:p>
          <a:p>
            <a:pPr marL="285750" indent="-285750" algn="just">
              <a:buFont typeface="Wingdings" pitchFamily="2" charset="2"/>
              <a:buChar char="ü"/>
            </a:pPr>
            <a:r>
              <a:rPr lang="pt-BR" sz="2200" dirty="0"/>
              <a:t>uso de testes com baixa sensibilidade e especificidade;</a:t>
            </a:r>
          </a:p>
          <a:p>
            <a:pPr marL="285750" indent="-285750" algn="just">
              <a:buFont typeface="Wingdings" pitchFamily="2" charset="2"/>
              <a:buChar char="ü"/>
            </a:pPr>
            <a:r>
              <a:rPr lang="pt-BR" sz="2200" dirty="0"/>
              <a:t>diferenças na resposta imunológica dos indivíduos ao vírus; e,</a:t>
            </a:r>
          </a:p>
          <a:p>
            <a:pPr marL="285750" indent="-285750" algn="just">
              <a:buFont typeface="Wingdings" pitchFamily="2" charset="2"/>
              <a:buChar char="ü"/>
            </a:pPr>
            <a:r>
              <a:rPr lang="pt-BR" sz="2200" dirty="0"/>
              <a:t>uso de medicamentos que podem debilitar o sistema imunológico dos pacientes, fazendo com que uma infecção que aparentemente esteve curada corresponda à persistência de um mesmo episódio de infecção.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t-BR" sz="2200" dirty="0"/>
              <a:t>Até o momento não se tem definido claramente aspectos essenciais como o período mínimo entre as duas infecções e implicações na gravidade dos casos.</a:t>
            </a:r>
            <a:endParaRPr lang="pt-BR" dirty="0"/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xmlns="" id="{3E8AD3C8-6146-4D74-8BB6-B7378A4F05BC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2124" y="0"/>
            <a:ext cx="676715" cy="713294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xmlns="" id="{12C62642-BB8B-4BF2-8795-F3104975478C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018602" y="0"/>
            <a:ext cx="676715" cy="713294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xmlns="" id="{E4DB63DA-F23B-4344-8806-458D8580E9A6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295706" y="685800"/>
            <a:ext cx="676715" cy="713294"/>
          </a:xfrm>
          <a:prstGeom prst="rect">
            <a:avLst/>
          </a:prstGeom>
        </p:spPr>
      </p:pic>
      <p:sp>
        <p:nvSpPr>
          <p:cNvPr id="7" name="Retângulo 6"/>
          <p:cNvSpPr/>
          <p:nvPr/>
        </p:nvSpPr>
        <p:spPr>
          <a:xfrm>
            <a:off x="7737229" y="1714308"/>
            <a:ext cx="4202723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/>
            <a:r>
              <a:rPr lang="pt-BR" sz="2200" b="1" dirty="0"/>
              <a:t>Casos suspeitos de reinfecção: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t-BR" sz="2000" dirty="0"/>
              <a:t>Indivíduo com dois resultados positivos de RT-PCR em tempo real para o vírus SARS-CoV-2, com intervalo igual ou superior a 90 dias entre os dois episódios de infecção respiratória, independente da condição clínica observada nos dois episódios.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t-BR" sz="2200" b="1" dirty="0"/>
              <a:t>CONDUTA:</a:t>
            </a:r>
            <a:r>
              <a:rPr lang="pt-BR" sz="2200" dirty="0"/>
              <a:t> </a:t>
            </a:r>
            <a:r>
              <a:rPr lang="pt-BR" sz="2000" dirty="0"/>
              <a:t>município realiza a notificação e um relatório de investigação do caso digitalizado para o CIEVS ,que entrará em contato com o Lacen para o envio das amostras.</a:t>
            </a:r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xmlns="" id="{3E8AD3C8-6146-4D74-8BB6-B7378A4F05BC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1386" y="504092"/>
            <a:ext cx="676715" cy="713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05826856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745829" y="0"/>
            <a:ext cx="1105344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b="1" dirty="0"/>
              <a:t>ARBOVIROSES EM TEMPOS DE COVID-19</a:t>
            </a:r>
          </a:p>
          <a:p>
            <a:pPr algn="ctr"/>
            <a:endParaRPr lang="pt-BR" sz="2800" b="1" dirty="0"/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xmlns="" id="{E50E75D2-EDA5-435D-A32F-A75C3402645B}"/>
              </a:ext>
            </a:extLst>
          </p:cNvPr>
          <p:cNvSpPr txBox="1"/>
          <p:nvPr/>
        </p:nvSpPr>
        <p:spPr>
          <a:xfrm>
            <a:off x="668217" y="2341791"/>
            <a:ext cx="5064368" cy="3170099"/>
          </a:xfrm>
          <a:prstGeom prst="rect">
            <a:avLst/>
          </a:prstGeom>
          <a:noFill/>
          <a:ln>
            <a:solidFill>
              <a:schemeClr val="accent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just"/>
            <a:r>
              <a:rPr lang="pt-BR" sz="2000" b="1" dirty="0"/>
              <a:t>Definição de caso suspeito de dengue</a:t>
            </a:r>
            <a:r>
              <a:rPr lang="pt-BR" sz="2000" dirty="0"/>
              <a:t>: pessoa que viva ou tenha viajado nos últimos 14 dias para área onde esteja ocorrendo transmissão de dengue ou tenha presença de Aedes A. que apresente </a:t>
            </a:r>
            <a:r>
              <a:rPr lang="pt-BR" sz="2000" b="1" dirty="0"/>
              <a:t>febre</a:t>
            </a:r>
            <a:r>
              <a:rPr lang="pt-BR" sz="2000" dirty="0"/>
              <a:t>, usualmente entre </a:t>
            </a:r>
            <a:r>
              <a:rPr lang="pt-BR" sz="2000" b="1" dirty="0"/>
              <a:t>2 e 7 dias</a:t>
            </a:r>
            <a:r>
              <a:rPr lang="pt-BR" sz="2000" dirty="0"/>
              <a:t>, e apresente duas ou mais das seguintes manifestações: náuseas, vômitos, </a:t>
            </a:r>
            <a:r>
              <a:rPr lang="pt-BR" sz="2000" b="1" dirty="0"/>
              <a:t>exantema</a:t>
            </a:r>
            <a:r>
              <a:rPr lang="pt-BR" sz="2000" dirty="0"/>
              <a:t>, mialgias(dores musculares), cefaleia, dor retro orbital, </a:t>
            </a:r>
            <a:r>
              <a:rPr lang="pt-BR" sz="2000" b="1" dirty="0" err="1"/>
              <a:t>diarréia</a:t>
            </a:r>
            <a:r>
              <a:rPr lang="pt-BR" sz="2000" dirty="0"/>
              <a:t>, petéquias ou prova do laço positiva e leucopenia</a:t>
            </a:r>
            <a:r>
              <a:rPr lang="pt-BR" sz="2000" dirty="0">
                <a:solidFill>
                  <a:srgbClr val="212121"/>
                </a:solidFill>
              </a:rPr>
              <a:t>.</a:t>
            </a:r>
            <a:endParaRPr lang="pt-BR" dirty="0"/>
          </a:p>
        </p:txBody>
      </p:sp>
      <p:pic>
        <p:nvPicPr>
          <p:cNvPr id="6" name="Imagem 5" descr="AEDES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90244" y="633047"/>
            <a:ext cx="1547448" cy="1547448"/>
          </a:xfrm>
          <a:prstGeom prst="rect">
            <a:avLst/>
          </a:prstGeom>
        </p:spPr>
      </p:pic>
      <p:pic>
        <p:nvPicPr>
          <p:cNvPr id="7" name="Imagem 6" descr="COVID-19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543086" y="545123"/>
            <a:ext cx="2315414" cy="1301263"/>
          </a:xfrm>
          <a:prstGeom prst="rect">
            <a:avLst/>
          </a:prstGeom>
        </p:spPr>
      </p:pic>
      <p:sp>
        <p:nvSpPr>
          <p:cNvPr id="9" name="Retângulo 8"/>
          <p:cNvSpPr/>
          <p:nvPr/>
        </p:nvSpPr>
        <p:spPr>
          <a:xfrm>
            <a:off x="5890847" y="1793520"/>
            <a:ext cx="4712676" cy="2308324"/>
          </a:xfrm>
          <a:prstGeom prst="rect">
            <a:avLst/>
          </a:prstGeom>
          <a:ln>
            <a:solidFill>
              <a:schemeClr val="accent1"/>
            </a:solidFill>
            <a:prstDash val="sysDot"/>
          </a:ln>
        </p:spPr>
        <p:txBody>
          <a:bodyPr wrap="square">
            <a:spAutoFit/>
          </a:bodyPr>
          <a:lstStyle/>
          <a:p>
            <a:pPr algn="just"/>
            <a:r>
              <a:rPr lang="pt-BR" b="1" dirty="0"/>
              <a:t>Definição de caso suspeito de Covid-19</a:t>
            </a:r>
            <a:r>
              <a:rPr lang="pt-BR" dirty="0"/>
              <a:t>: Indivíduo com quadro respiratório agudo, caracterizado por pelo menos dois (2) dos seguintes sinais e sintomas: febre (mesmo que referida), calafrios, dor de garganta, dor de cabeça, tosse, coriza, distúrbios olfatórios ou distúrbios gustativos, mialgia e eventos gastrointestinais.</a:t>
            </a:r>
            <a:endParaRPr lang="pt-BR" dirty="0">
              <a:solidFill>
                <a:srgbClr val="212121"/>
              </a:solidFill>
              <a:latin typeface="Roboto Slab"/>
            </a:endParaRPr>
          </a:p>
        </p:txBody>
      </p:sp>
      <p:sp>
        <p:nvSpPr>
          <p:cNvPr id="10" name="Retângulo 9"/>
          <p:cNvSpPr/>
          <p:nvPr/>
        </p:nvSpPr>
        <p:spPr>
          <a:xfrm>
            <a:off x="6002214" y="4165268"/>
            <a:ext cx="3985847" cy="2000548"/>
          </a:xfrm>
          <a:prstGeom prst="rect">
            <a:avLst/>
          </a:prstGeom>
          <a:ln>
            <a:solidFill>
              <a:schemeClr val="accent1"/>
            </a:solidFill>
            <a:prstDash val="sysDot"/>
          </a:ln>
        </p:spPr>
        <p:txBody>
          <a:bodyPr wrap="square">
            <a:spAutoFit/>
          </a:bodyPr>
          <a:lstStyle/>
          <a:p>
            <a:pPr algn="just"/>
            <a:r>
              <a:rPr lang="pt-BR" sz="2000" b="1" dirty="0"/>
              <a:t>O profissional da APS deve estar atento a sobreposição dos sintomas de </a:t>
            </a:r>
            <a:r>
              <a:rPr lang="pt-BR" sz="2400" b="1" dirty="0"/>
              <a:t>dengue e Covid-19</a:t>
            </a:r>
            <a:r>
              <a:rPr lang="pt-BR" sz="2000" b="1" dirty="0"/>
              <a:t>, e oferecer orientações adequadas e a hidratação, o mais precocemente possível, nas unidades de saúde.</a:t>
            </a:r>
          </a:p>
        </p:txBody>
      </p:sp>
      <p:pic>
        <p:nvPicPr>
          <p:cNvPr id="11" name="Imagem 10" descr="listicle-6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210800" y="4299439"/>
            <a:ext cx="1661746" cy="1661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06020029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Google Shape;487;p30"/>
          <p:cNvSpPr txBox="1"/>
          <p:nvPr/>
        </p:nvSpPr>
        <p:spPr>
          <a:xfrm>
            <a:off x="831972" y="4257375"/>
            <a:ext cx="11040941" cy="20005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pt-BR" sz="2400" b="0" i="0" u="none" strike="noStrike" cap="none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Diretoria de Atenção Primária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pt-BR" sz="2400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Gerência de Áreas Estratégicas para os Cuidados Primários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pt-BR" sz="2400" b="0" i="0" u="none" strike="noStrike" cap="none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Gerência de Monitoramento e Avaliação da Atenção Primária 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pt-BR" sz="2400" b="0" i="0" u="none" strike="noStrike" cap="none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63. 3218 1771 / 2732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pt-BR" sz="2400" b="0" i="0" u="sng" strike="noStrike" cap="none" dirty="0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dapsaude@gmail.com</a:t>
            </a:r>
            <a:r>
              <a:rPr lang="pt-BR" sz="2400" b="0" i="0" u="none" strike="noStrike" cap="none" dirty="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2400" b="0" i="0" u="none" strike="noStrike" cap="none" dirty="0">
              <a:solidFill>
                <a:srgbClr val="0C0C0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8" name="Google Shape;488;p30" descr="Resultado de imagem para obrigada gif animado"/>
          <p:cNvSpPr/>
          <p:nvPr/>
        </p:nvSpPr>
        <p:spPr>
          <a:xfrm>
            <a:off x="155575" y="-144463"/>
            <a:ext cx="3048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89" name="Google Shape;489;p30" descr="Imagem relacionada"/>
          <p:cNvPicPr preferRelativeResize="0"/>
          <p:nvPr/>
        </p:nvPicPr>
        <p:blipFill rotWithShape="1">
          <a:blip r:embed="rId4" cstate="print">
            <a:alphaModFix/>
          </a:blip>
          <a:srcRect/>
          <a:stretch/>
        </p:blipFill>
        <p:spPr>
          <a:xfrm>
            <a:off x="4721557" y="-491167"/>
            <a:ext cx="2912659" cy="3883547"/>
          </a:xfrm>
          <a:prstGeom prst="rect">
            <a:avLst/>
          </a:prstGeom>
          <a:noFill/>
          <a:ln>
            <a:noFill/>
          </a:ln>
        </p:spPr>
      </p:pic>
      <p:sp>
        <p:nvSpPr>
          <p:cNvPr id="490" name="Google Shape;490;p30"/>
          <p:cNvSpPr txBox="1"/>
          <p:nvPr/>
        </p:nvSpPr>
        <p:spPr>
          <a:xfrm>
            <a:off x="2321505" y="2997083"/>
            <a:ext cx="7712700" cy="132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lang="pt-BR" sz="7200" b="1" i="0" u="none" strike="noStrike" cap="none" dirty="0">
                <a:solidFill>
                  <a:srgbClr val="FF9900"/>
                </a:solidFill>
                <a:latin typeface="Arial"/>
                <a:ea typeface="Arial"/>
                <a:cs typeface="Arial"/>
                <a:sym typeface="Arial"/>
              </a:rPr>
              <a:t>Obrigada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7328916" y="5105400"/>
            <a:ext cx="3130295" cy="68732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428343" y="0"/>
            <a:ext cx="6763654" cy="68580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264160" algn="ctr">
              <a:lnSpc>
                <a:spcPct val="100000"/>
              </a:lnSpc>
              <a:spcBef>
                <a:spcPts val="1470"/>
              </a:spcBef>
            </a:pPr>
            <a:endParaRPr lang="pt-BR" spc="-15" dirty="0">
              <a:solidFill>
                <a:srgbClr val="FFFFFF"/>
              </a:solidFill>
              <a:cs typeface="Calibri"/>
            </a:endParaRPr>
          </a:p>
          <a:p>
            <a:pPr marL="264160" algn="ctr">
              <a:lnSpc>
                <a:spcPct val="100000"/>
              </a:lnSpc>
              <a:spcBef>
                <a:spcPts val="1470"/>
              </a:spcBef>
            </a:pPr>
            <a:endParaRPr lang="pt-BR" spc="-15" dirty="0">
              <a:solidFill>
                <a:srgbClr val="FFFFFF"/>
              </a:solidFill>
              <a:cs typeface="Calibri"/>
            </a:endParaRPr>
          </a:p>
          <a:p>
            <a:pPr marL="264160" algn="ctr">
              <a:lnSpc>
                <a:spcPct val="100000"/>
              </a:lnSpc>
              <a:spcBef>
                <a:spcPts val="1470"/>
              </a:spcBef>
            </a:pPr>
            <a:endParaRPr lang="pt-BR" spc="-15" dirty="0">
              <a:solidFill>
                <a:srgbClr val="FFFFFF"/>
              </a:solidFill>
              <a:cs typeface="Calibri"/>
            </a:endParaRPr>
          </a:p>
          <a:p>
            <a:pPr marL="264160" algn="ctr">
              <a:lnSpc>
                <a:spcPct val="100000"/>
              </a:lnSpc>
              <a:spcBef>
                <a:spcPts val="1470"/>
              </a:spcBef>
            </a:pPr>
            <a:endParaRPr lang="pt-BR" spc="-15" dirty="0">
              <a:solidFill>
                <a:srgbClr val="FFFFFF"/>
              </a:solidFill>
              <a:cs typeface="Calibri"/>
            </a:endParaRPr>
          </a:p>
          <a:p>
            <a:pPr marL="264160" algn="ctr">
              <a:lnSpc>
                <a:spcPct val="100000"/>
              </a:lnSpc>
              <a:spcBef>
                <a:spcPts val="1470"/>
              </a:spcBef>
            </a:pPr>
            <a:endParaRPr lang="pt-BR" spc="-15" dirty="0">
              <a:solidFill>
                <a:srgbClr val="FFFFFF"/>
              </a:solidFill>
              <a:cs typeface="Calibri"/>
            </a:endParaRPr>
          </a:p>
          <a:p>
            <a:pPr marL="264160" algn="ctr">
              <a:lnSpc>
                <a:spcPct val="100000"/>
              </a:lnSpc>
              <a:spcBef>
                <a:spcPts val="1470"/>
              </a:spcBef>
            </a:pPr>
            <a:endParaRPr lang="pt-BR" spc="-15" dirty="0">
              <a:solidFill>
                <a:srgbClr val="FFFFFF"/>
              </a:solidFill>
              <a:cs typeface="Calibri"/>
            </a:endParaRPr>
          </a:p>
          <a:p>
            <a:pPr marL="264160" algn="ctr">
              <a:lnSpc>
                <a:spcPct val="100000"/>
              </a:lnSpc>
              <a:spcBef>
                <a:spcPts val="1470"/>
              </a:spcBef>
            </a:pPr>
            <a:endParaRPr lang="pt-BR" spc="-15" dirty="0">
              <a:solidFill>
                <a:srgbClr val="FFFFFF"/>
              </a:solidFill>
              <a:cs typeface="Calibri"/>
            </a:endParaRPr>
          </a:p>
          <a:p>
            <a:pPr marL="264160" algn="ctr">
              <a:lnSpc>
                <a:spcPct val="100000"/>
              </a:lnSpc>
              <a:spcBef>
                <a:spcPts val="1470"/>
              </a:spcBef>
            </a:pPr>
            <a:endParaRPr lang="pt-BR" spc="-15" dirty="0">
              <a:solidFill>
                <a:srgbClr val="FFFFFF"/>
              </a:solidFill>
              <a:cs typeface="Calibri"/>
            </a:endParaRPr>
          </a:p>
          <a:p>
            <a:pPr marL="264160" algn="ctr">
              <a:lnSpc>
                <a:spcPct val="100000"/>
              </a:lnSpc>
              <a:spcBef>
                <a:spcPts val="1470"/>
              </a:spcBef>
            </a:pPr>
            <a:endParaRPr lang="pt-BR" spc="-15" dirty="0">
              <a:solidFill>
                <a:srgbClr val="FFFFFF"/>
              </a:solidFill>
              <a:cs typeface="Calibri"/>
            </a:endParaRPr>
          </a:p>
          <a:p>
            <a:pPr marL="264160" algn="ctr">
              <a:lnSpc>
                <a:spcPct val="100000"/>
              </a:lnSpc>
              <a:spcBef>
                <a:spcPts val="1470"/>
              </a:spcBef>
            </a:pPr>
            <a:endParaRPr lang="pt-BR" spc="-15" dirty="0">
              <a:solidFill>
                <a:srgbClr val="FFFFFF"/>
              </a:solidFill>
              <a:cs typeface="Calibri"/>
            </a:endParaRPr>
          </a:p>
          <a:p>
            <a:pPr marL="264160" algn="ctr">
              <a:lnSpc>
                <a:spcPct val="100000"/>
              </a:lnSpc>
              <a:spcBef>
                <a:spcPts val="1470"/>
              </a:spcBef>
            </a:pPr>
            <a:endParaRPr lang="pt-BR" spc="-15" dirty="0">
              <a:solidFill>
                <a:srgbClr val="FFFFFF"/>
              </a:solidFill>
              <a:cs typeface="Calibri"/>
            </a:endParaRPr>
          </a:p>
          <a:p>
            <a:pPr marL="264160" algn="ctr">
              <a:lnSpc>
                <a:spcPct val="100000"/>
              </a:lnSpc>
              <a:spcBef>
                <a:spcPts val="1470"/>
              </a:spcBef>
            </a:pPr>
            <a:endParaRPr lang="pt-BR" spc="-15" dirty="0">
              <a:solidFill>
                <a:srgbClr val="FFFFFF"/>
              </a:solidFill>
              <a:cs typeface="Calibri"/>
            </a:endParaRPr>
          </a:p>
          <a:p>
            <a:pPr marL="264160" algn="ctr">
              <a:lnSpc>
                <a:spcPct val="100000"/>
              </a:lnSpc>
              <a:spcBef>
                <a:spcPts val="1470"/>
              </a:spcBef>
            </a:pPr>
            <a:endParaRPr lang="pt-BR" spc="-15" dirty="0">
              <a:solidFill>
                <a:srgbClr val="FFFFFF"/>
              </a:solidFill>
              <a:cs typeface="Calibri"/>
            </a:endParaRPr>
          </a:p>
          <a:p>
            <a:pPr marL="264160" algn="ctr">
              <a:lnSpc>
                <a:spcPct val="100000"/>
              </a:lnSpc>
              <a:spcBef>
                <a:spcPts val="1470"/>
              </a:spcBef>
            </a:pPr>
            <a:r>
              <a:rPr lang="pt-BR" sz="2400" b="1" spc="-15" dirty="0">
                <a:solidFill>
                  <a:srgbClr val="FFFFFF"/>
                </a:solidFill>
                <a:cs typeface="Calibri"/>
              </a:rPr>
              <a:t>Portaria </a:t>
            </a:r>
            <a:r>
              <a:rPr lang="pt-BR" sz="2400" b="1" spc="-5" dirty="0">
                <a:solidFill>
                  <a:srgbClr val="FFFFFF"/>
                </a:solidFill>
                <a:cs typeface="Calibri"/>
              </a:rPr>
              <a:t>nº 2.979 </a:t>
            </a:r>
            <a:r>
              <a:rPr lang="pt-BR" sz="2400" b="1" dirty="0">
                <a:solidFill>
                  <a:srgbClr val="FFFFFF"/>
                </a:solidFill>
                <a:cs typeface="Calibri"/>
              </a:rPr>
              <a:t>de </a:t>
            </a:r>
            <a:r>
              <a:rPr lang="pt-BR" sz="2400" b="1" spc="-5" dirty="0">
                <a:solidFill>
                  <a:srgbClr val="FFFFFF"/>
                </a:solidFill>
                <a:cs typeface="Calibri"/>
              </a:rPr>
              <a:t>12 </a:t>
            </a:r>
            <a:r>
              <a:rPr lang="pt-BR" sz="2400" b="1" dirty="0">
                <a:solidFill>
                  <a:srgbClr val="FFFFFF"/>
                </a:solidFill>
                <a:cs typeface="Calibri"/>
              </a:rPr>
              <a:t>de </a:t>
            </a:r>
            <a:r>
              <a:rPr lang="pt-BR" sz="2400" b="1" spc="-10" dirty="0">
                <a:solidFill>
                  <a:srgbClr val="FFFFFF"/>
                </a:solidFill>
                <a:cs typeface="Calibri"/>
              </a:rPr>
              <a:t>novembro </a:t>
            </a:r>
            <a:r>
              <a:rPr lang="pt-BR" sz="2400" b="1" dirty="0">
                <a:solidFill>
                  <a:srgbClr val="FFFFFF"/>
                </a:solidFill>
                <a:cs typeface="Calibri"/>
              </a:rPr>
              <a:t>de</a:t>
            </a:r>
            <a:r>
              <a:rPr lang="pt-BR" sz="2400" b="1" spc="65" dirty="0">
                <a:solidFill>
                  <a:srgbClr val="FFFFFF"/>
                </a:solidFill>
                <a:cs typeface="Calibri"/>
              </a:rPr>
              <a:t> </a:t>
            </a:r>
            <a:r>
              <a:rPr lang="pt-BR" sz="2400" b="1" dirty="0">
                <a:solidFill>
                  <a:srgbClr val="FFFFFF"/>
                </a:solidFill>
                <a:cs typeface="Calibri"/>
              </a:rPr>
              <a:t>2019.</a:t>
            </a:r>
            <a:endParaRPr lang="pt-BR" sz="2400" b="1" dirty="0">
              <a:cs typeface="Calibri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5629275" y="1381899"/>
            <a:ext cx="6286500" cy="62773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527175" marR="5080" indent="-1515110">
              <a:lnSpc>
                <a:spcPct val="100000"/>
              </a:lnSpc>
              <a:spcBef>
                <a:spcPts val="95"/>
              </a:spcBef>
            </a:pPr>
            <a:r>
              <a:rPr sz="4000" b="1" spc="-15" dirty="0">
                <a:solidFill>
                  <a:srgbClr val="FFFFFF"/>
                </a:solidFill>
                <a:latin typeface="Calibri"/>
                <a:cs typeface="Calibri"/>
              </a:rPr>
              <a:t>PROGRAMA </a:t>
            </a:r>
            <a:r>
              <a:rPr sz="4000" b="1" spc="-10" dirty="0">
                <a:solidFill>
                  <a:srgbClr val="FFFFFF"/>
                </a:solidFill>
                <a:latin typeface="Calibri"/>
                <a:cs typeface="Calibri"/>
              </a:rPr>
              <a:t>PREVINE  BRASIL</a:t>
            </a:r>
            <a:endParaRPr sz="4000" dirty="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207617" y="3308097"/>
            <a:ext cx="5319407" cy="130484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59079" marR="5080" indent="-247015" algn="just">
              <a:spcBef>
                <a:spcPts val="95"/>
              </a:spcBef>
            </a:pPr>
            <a:r>
              <a:rPr lang="pt-BR" sz="2800" spc="-20" dirty="0">
                <a:solidFill>
                  <a:srgbClr val="FFFFFF"/>
                </a:solidFill>
                <a:latin typeface="Calibri"/>
                <a:cs typeface="Calibri"/>
              </a:rPr>
              <a:t>   Esclarecimentos sobre os novos prazos para adequação do Cadastro e indicadores de desempenho.</a:t>
            </a:r>
            <a:endParaRPr sz="2800" dirty="0">
              <a:latin typeface="Calibri"/>
              <a:cs typeface="Calibri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1146182" y="1408852"/>
            <a:ext cx="3744687" cy="336428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xmlns="" id="{7BC19144-EB9A-4545-9621-445C862E4F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32356" y="2096882"/>
            <a:ext cx="1747019" cy="1091887"/>
          </a:xfrm>
          <a:prstGeom prst="rect">
            <a:avLst/>
          </a:prstGeom>
        </p:spPr>
      </p:pic>
      <p:sp>
        <p:nvSpPr>
          <p:cNvPr id="19" name="object 2"/>
          <p:cNvSpPr txBox="1"/>
          <p:nvPr/>
        </p:nvSpPr>
        <p:spPr>
          <a:xfrm>
            <a:off x="7766596" y="6472638"/>
            <a:ext cx="4272915" cy="38536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R="412750">
              <a:lnSpc>
                <a:spcPct val="100000"/>
              </a:lnSpc>
              <a:spcBef>
                <a:spcPts val="270"/>
              </a:spcBef>
            </a:pPr>
            <a:endParaRPr lang="pt-BR" sz="1400" spc="-10" baseline="30000" dirty="0"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pt-BR" sz="1400" spc="-10" baseline="30000" dirty="0">
                <a:cs typeface="Calibri"/>
              </a:rPr>
              <a:t>1 </a:t>
            </a:r>
            <a:r>
              <a:rPr lang="pt-BR" sz="1400" spc="-10" dirty="0">
                <a:cs typeface="Calibri"/>
              </a:rPr>
              <a:t>Portaria GM MS </a:t>
            </a:r>
            <a:r>
              <a:rPr lang="pt-BR" sz="1400" dirty="0">
                <a:cs typeface="Calibri"/>
              </a:rPr>
              <a:t>nº 2.979, de 12 de novembro de 2019.</a:t>
            </a:r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xmlns="" id="{5F749BE7-D2FC-435B-93BF-71859C3AA5DB}"/>
              </a:ext>
            </a:extLst>
          </p:cNvPr>
          <p:cNvSpPr/>
          <p:nvPr/>
        </p:nvSpPr>
        <p:spPr>
          <a:xfrm>
            <a:off x="1322363" y="554033"/>
            <a:ext cx="10058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400" dirty="0"/>
              <a:t>Instituído pela </a:t>
            </a:r>
            <a:r>
              <a:rPr lang="pt-BR" sz="2400" dirty="0">
                <a:hlinkClick r:id="rId3"/>
              </a:rPr>
              <a:t>Portaria nº 2.979, de 12 de novembro de 2019</a:t>
            </a:r>
            <a:r>
              <a:rPr lang="pt-BR" sz="2400" dirty="0"/>
              <a:t>, o novo modelo de financiamento da Atenção Primária à Saúde (APS), o Previne Brasil ainda está em processo de implantação desde o início do ano 2020. </a:t>
            </a:r>
            <a:endParaRPr lang="pt-BR" sz="2400" dirty="0">
              <a:effectLst/>
            </a:endParaRPr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xmlns="" id="{67E834FD-E7CC-4030-A00A-7E1591187015}"/>
              </a:ext>
            </a:extLst>
          </p:cNvPr>
          <p:cNvSpPr/>
          <p:nvPr/>
        </p:nvSpPr>
        <p:spPr>
          <a:xfrm>
            <a:off x="3189028" y="2184708"/>
            <a:ext cx="6997106" cy="830997"/>
          </a:xfrm>
          <a:prstGeom prst="rect">
            <a:avLst/>
          </a:prstGeom>
          <a:ln w="38100">
            <a:solidFill>
              <a:srgbClr val="014F8C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pt-BR" sz="2400" dirty="0"/>
              <a:t>O programa tem o desafio de ampliar o acesso, melhorar a qualidade e trazer mais equidade para APS. </a:t>
            </a:r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xmlns="" id="{7BA96502-C66E-443B-9075-31D83E9DAB76}"/>
              </a:ext>
            </a:extLst>
          </p:cNvPr>
          <p:cNvSpPr/>
          <p:nvPr/>
        </p:nvSpPr>
        <p:spPr>
          <a:xfrm>
            <a:off x="1635552" y="3607243"/>
            <a:ext cx="9537896" cy="461665"/>
          </a:xfrm>
          <a:prstGeom prst="rect">
            <a:avLst/>
          </a:prstGeom>
          <a:ln w="38100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pt-BR" sz="2400" dirty="0"/>
              <a:t>É um modelo misto de financiamento estruturado em três componentes:</a:t>
            </a:r>
          </a:p>
        </p:txBody>
      </p:sp>
      <p:sp>
        <p:nvSpPr>
          <p:cNvPr id="11" name="Retângulo de cantos arredondados 16">
            <a:extLst>
              <a:ext uri="{FF2B5EF4-FFF2-40B4-BE49-F238E27FC236}">
                <a16:creationId xmlns:a16="http://schemas.microsoft.com/office/drawing/2014/main" xmlns="" id="{858FC972-F8CB-4E76-A63F-E3C12CC8BC13}"/>
              </a:ext>
            </a:extLst>
          </p:cNvPr>
          <p:cNvSpPr/>
          <p:nvPr/>
        </p:nvSpPr>
        <p:spPr>
          <a:xfrm rot="5400000">
            <a:off x="2892686" y="3437697"/>
            <a:ext cx="555171" cy="2426768"/>
          </a:xfrm>
          <a:prstGeom prst="roundRect">
            <a:avLst/>
          </a:prstGeom>
          <a:solidFill>
            <a:srgbClr val="0000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pt-BR" sz="1600" b="1" dirty="0"/>
              <a:t>CAPITAÇÃO PONDERADA</a:t>
            </a:r>
          </a:p>
        </p:txBody>
      </p:sp>
      <p:sp>
        <p:nvSpPr>
          <p:cNvPr id="12" name="Retângulo de cantos arredondados 17">
            <a:extLst>
              <a:ext uri="{FF2B5EF4-FFF2-40B4-BE49-F238E27FC236}">
                <a16:creationId xmlns:a16="http://schemas.microsoft.com/office/drawing/2014/main" xmlns="" id="{A916B171-0059-4C94-8D93-0D0C8FC784ED}"/>
              </a:ext>
            </a:extLst>
          </p:cNvPr>
          <p:cNvSpPr/>
          <p:nvPr/>
        </p:nvSpPr>
        <p:spPr>
          <a:xfrm rot="5400000">
            <a:off x="6379760" y="3171161"/>
            <a:ext cx="566058" cy="2970727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pt-BR" sz="1600" b="1" dirty="0"/>
              <a:t>PAGAMENTO POR DESEMPENHO</a:t>
            </a:r>
          </a:p>
        </p:txBody>
      </p:sp>
      <p:sp>
        <p:nvSpPr>
          <p:cNvPr id="15" name="Retângulo de cantos arredondados 18">
            <a:extLst>
              <a:ext uri="{FF2B5EF4-FFF2-40B4-BE49-F238E27FC236}">
                <a16:creationId xmlns:a16="http://schemas.microsoft.com/office/drawing/2014/main" xmlns="" id="{CDAC8BBD-7E55-4A62-A27F-750EA3EB323F}"/>
              </a:ext>
            </a:extLst>
          </p:cNvPr>
          <p:cNvSpPr/>
          <p:nvPr/>
        </p:nvSpPr>
        <p:spPr>
          <a:xfrm rot="5400000">
            <a:off x="9810140" y="3413485"/>
            <a:ext cx="566057" cy="2397825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pt-BR" sz="1600" b="1" dirty="0"/>
              <a:t>AÇÕES  ESTRATÉGICAS</a:t>
            </a:r>
          </a:p>
        </p:txBody>
      </p:sp>
      <p:sp>
        <p:nvSpPr>
          <p:cNvPr id="16" name="Retângulo 15">
            <a:extLst>
              <a:ext uri="{FF2B5EF4-FFF2-40B4-BE49-F238E27FC236}">
                <a16:creationId xmlns:a16="http://schemas.microsoft.com/office/drawing/2014/main" xmlns="" id="{6665CD90-EC02-4B2F-944C-6CA2EB2445D0}"/>
              </a:ext>
            </a:extLst>
          </p:cNvPr>
          <p:cNvSpPr/>
          <p:nvPr/>
        </p:nvSpPr>
        <p:spPr>
          <a:xfrm>
            <a:off x="882769" y="5068604"/>
            <a:ext cx="3542636" cy="1585049"/>
          </a:xfrm>
          <a:prstGeom prst="rect">
            <a:avLst/>
          </a:prstGeom>
          <a:ln w="28575">
            <a:solidFill>
              <a:srgbClr val="0070C0"/>
            </a:solidFill>
          </a:ln>
        </p:spPr>
        <p:txBody>
          <a:bodyPr wrap="none">
            <a:spAutoFit/>
          </a:bodyPr>
          <a:lstStyle/>
          <a:p>
            <a:pPr marL="241300" indent="-228600">
              <a:lnSpc>
                <a:spcPct val="100000"/>
              </a:lnSpc>
              <a:spcBef>
                <a:spcPts val="950"/>
              </a:spcBef>
              <a:buFont typeface="Arial"/>
              <a:buChar char="•"/>
              <a:tabLst>
                <a:tab pos="240665" algn="l"/>
                <a:tab pos="241300" algn="l"/>
              </a:tabLst>
            </a:pPr>
            <a:r>
              <a:rPr lang="pt-BR" b="1" spc="-10" dirty="0">
                <a:cs typeface="Calibri"/>
              </a:rPr>
              <a:t>População</a:t>
            </a:r>
            <a:r>
              <a:rPr lang="pt-BR" b="1" spc="-25" dirty="0">
                <a:cs typeface="Calibri"/>
              </a:rPr>
              <a:t> </a:t>
            </a:r>
            <a:r>
              <a:rPr lang="pt-BR" b="1" spc="-15" dirty="0">
                <a:cs typeface="Calibri"/>
              </a:rPr>
              <a:t>cadastrada;</a:t>
            </a:r>
          </a:p>
          <a:p>
            <a:pPr marL="241300" indent="-228600">
              <a:spcBef>
                <a:spcPts val="950"/>
              </a:spcBef>
              <a:buFont typeface="Arial"/>
              <a:buChar char="•"/>
              <a:tabLst>
                <a:tab pos="240665" algn="l"/>
                <a:tab pos="241300" algn="l"/>
              </a:tabLst>
            </a:pPr>
            <a:r>
              <a:rPr lang="pt-BR" b="1" spc="-10" dirty="0">
                <a:cs typeface="Calibri"/>
              </a:rPr>
              <a:t>Vulnerabilidade</a:t>
            </a:r>
            <a:r>
              <a:rPr lang="pt-BR" b="1" spc="-30" dirty="0">
                <a:cs typeface="Calibri"/>
              </a:rPr>
              <a:t> </a:t>
            </a:r>
            <a:r>
              <a:rPr lang="pt-BR" b="1" spc="-5" dirty="0">
                <a:cs typeface="Calibri"/>
              </a:rPr>
              <a:t>socioeconômica;</a:t>
            </a:r>
          </a:p>
          <a:p>
            <a:pPr marL="241300" indent="-228600">
              <a:spcBef>
                <a:spcPts val="950"/>
              </a:spcBef>
              <a:buFont typeface="Arial"/>
              <a:buChar char="•"/>
              <a:tabLst>
                <a:tab pos="240665" algn="l"/>
                <a:tab pos="241300" algn="l"/>
              </a:tabLst>
            </a:pPr>
            <a:r>
              <a:rPr lang="pt-BR" b="1" spc="-10" dirty="0">
                <a:cs typeface="Calibri"/>
              </a:rPr>
              <a:t>Perfil</a:t>
            </a:r>
            <a:r>
              <a:rPr lang="pt-BR" b="1" spc="-15" dirty="0">
                <a:cs typeface="Calibri"/>
              </a:rPr>
              <a:t> </a:t>
            </a:r>
            <a:r>
              <a:rPr lang="pt-BR" b="1" spc="-10" dirty="0">
                <a:cs typeface="Calibri"/>
              </a:rPr>
              <a:t>demográfico;</a:t>
            </a:r>
          </a:p>
          <a:p>
            <a:pPr marL="241300" indent="-228600">
              <a:spcBef>
                <a:spcPts val="950"/>
              </a:spcBef>
              <a:buFont typeface="Arial"/>
              <a:buChar char="•"/>
              <a:tabLst>
                <a:tab pos="240665" algn="l"/>
                <a:tab pos="241300" algn="l"/>
              </a:tabLst>
            </a:pPr>
            <a:r>
              <a:rPr lang="pt-BR" b="1" spc="-5" dirty="0">
                <a:cs typeface="Calibri"/>
              </a:rPr>
              <a:t>Classificação</a:t>
            </a:r>
            <a:r>
              <a:rPr lang="pt-BR" b="1" spc="-25" dirty="0">
                <a:cs typeface="Calibri"/>
              </a:rPr>
              <a:t> </a:t>
            </a:r>
            <a:r>
              <a:rPr lang="pt-BR" b="1" spc="-15" dirty="0">
                <a:cs typeface="Calibri"/>
              </a:rPr>
              <a:t>geográfica</a:t>
            </a:r>
            <a:r>
              <a:rPr lang="pt-BR" dirty="0">
                <a:cs typeface="Calibri"/>
              </a:rPr>
              <a:t>.</a:t>
            </a:r>
          </a:p>
        </p:txBody>
      </p:sp>
      <p:sp>
        <p:nvSpPr>
          <p:cNvPr id="6" name="Seta: Curva para a Esquerda 5">
            <a:extLst>
              <a:ext uri="{FF2B5EF4-FFF2-40B4-BE49-F238E27FC236}">
                <a16:creationId xmlns:a16="http://schemas.microsoft.com/office/drawing/2014/main" xmlns="" id="{6754ABA8-75ED-407E-86BE-5AFDBB31A61C}"/>
              </a:ext>
            </a:extLst>
          </p:cNvPr>
          <p:cNvSpPr/>
          <p:nvPr/>
        </p:nvSpPr>
        <p:spPr>
          <a:xfrm>
            <a:off x="4464496" y="4561990"/>
            <a:ext cx="289502" cy="555172"/>
          </a:xfrm>
          <a:prstGeom prst="curvedLeftArrow">
            <a:avLst/>
          </a:prstGeom>
          <a:solidFill>
            <a:srgbClr val="0070C0"/>
          </a:solidFill>
        </p:spPr>
        <p:txBody>
          <a:bodyPr wrap="square" lIns="0" tIns="0" rIns="0" bIns="0" rtlCol="0" anchor="ctr"/>
          <a:lstStyle/>
          <a:p>
            <a:pPr algn="ctr"/>
            <a:endParaRPr lang="pt-BR"/>
          </a:p>
        </p:txBody>
      </p:sp>
      <p:sp>
        <p:nvSpPr>
          <p:cNvPr id="23" name="Retângulo 22">
            <a:extLst>
              <a:ext uri="{FF2B5EF4-FFF2-40B4-BE49-F238E27FC236}">
                <a16:creationId xmlns:a16="http://schemas.microsoft.com/office/drawing/2014/main" xmlns="" id="{C1E42930-1990-475F-966E-C0A6D33F2B40}"/>
              </a:ext>
            </a:extLst>
          </p:cNvPr>
          <p:cNvSpPr/>
          <p:nvPr/>
        </p:nvSpPr>
        <p:spPr>
          <a:xfrm>
            <a:off x="4813901" y="5167569"/>
            <a:ext cx="3717417" cy="1456809"/>
          </a:xfrm>
          <a:prstGeom prst="rect">
            <a:avLst/>
          </a:prstGeom>
          <a:ln w="28575">
            <a:solidFill>
              <a:srgbClr val="548235"/>
            </a:solidFill>
          </a:ln>
        </p:spPr>
        <p:txBody>
          <a:bodyPr wrap="square">
            <a:spAutoFit/>
          </a:bodyPr>
          <a:lstStyle/>
          <a:p>
            <a:pPr marL="241300" indent="-228600" algn="just">
              <a:lnSpc>
                <a:spcPct val="100000"/>
              </a:lnSpc>
              <a:spcBef>
                <a:spcPts val="950"/>
              </a:spcBef>
              <a:buFont typeface="Arial"/>
              <a:buChar char="•"/>
              <a:tabLst>
                <a:tab pos="240665" algn="l"/>
                <a:tab pos="241300" algn="l"/>
              </a:tabLst>
            </a:pPr>
            <a:r>
              <a:rPr lang="pt-BR" b="1" spc="-10" dirty="0">
                <a:cs typeface="Calibri"/>
              </a:rPr>
              <a:t>Baseado no alcance das metas pactuadas tripartite;</a:t>
            </a:r>
          </a:p>
          <a:p>
            <a:pPr marL="241300" indent="-228600" algn="just">
              <a:lnSpc>
                <a:spcPct val="100000"/>
              </a:lnSpc>
              <a:spcBef>
                <a:spcPts val="950"/>
              </a:spcBef>
              <a:buFont typeface="Arial"/>
              <a:buChar char="•"/>
              <a:tabLst>
                <a:tab pos="240665" algn="l"/>
                <a:tab pos="241300" algn="l"/>
              </a:tabLst>
            </a:pPr>
            <a:r>
              <a:rPr lang="pt-BR" b="1" spc="-10" dirty="0">
                <a:cs typeface="Calibri"/>
              </a:rPr>
              <a:t>2020</a:t>
            </a:r>
            <a:r>
              <a:rPr lang="pt-BR" b="1" spc="-10" dirty="0">
                <a:cs typeface="Calibri"/>
                <a:sym typeface="Wingdings" panose="05000000000000000000" pitchFamily="2" charset="2"/>
              </a:rPr>
              <a:t> 7 indicadores;</a:t>
            </a:r>
          </a:p>
          <a:p>
            <a:pPr marL="241300" indent="-228600" algn="just">
              <a:lnSpc>
                <a:spcPct val="100000"/>
              </a:lnSpc>
              <a:spcBef>
                <a:spcPts val="950"/>
              </a:spcBef>
              <a:buFont typeface="Arial"/>
              <a:buChar char="•"/>
              <a:tabLst>
                <a:tab pos="240665" algn="l"/>
                <a:tab pos="241300" algn="l"/>
              </a:tabLst>
            </a:pPr>
            <a:r>
              <a:rPr lang="pt-BR" b="1" spc="-10" dirty="0">
                <a:cs typeface="Calibri"/>
                <a:sym typeface="Wingdings" panose="05000000000000000000" pitchFamily="2" charset="2"/>
              </a:rPr>
              <a:t>2021Previsto + 7 indicadores;</a:t>
            </a:r>
            <a:endParaRPr lang="pt-BR" dirty="0">
              <a:cs typeface="Calibri"/>
            </a:endParaRPr>
          </a:p>
        </p:txBody>
      </p:sp>
      <p:sp>
        <p:nvSpPr>
          <p:cNvPr id="24" name="Retângulo 23">
            <a:extLst>
              <a:ext uri="{FF2B5EF4-FFF2-40B4-BE49-F238E27FC236}">
                <a16:creationId xmlns:a16="http://schemas.microsoft.com/office/drawing/2014/main" xmlns="" id="{796381BE-A079-44CC-80D4-F7E53CE59482}"/>
              </a:ext>
            </a:extLst>
          </p:cNvPr>
          <p:cNvSpPr/>
          <p:nvPr/>
        </p:nvSpPr>
        <p:spPr>
          <a:xfrm>
            <a:off x="9115864" y="5219939"/>
            <a:ext cx="2608430" cy="1200329"/>
          </a:xfrm>
          <a:prstGeom prst="rect">
            <a:avLst/>
          </a:prstGeom>
          <a:ln w="28575">
            <a:solidFill>
              <a:srgbClr val="BF9000"/>
            </a:solidFill>
          </a:ln>
        </p:spPr>
        <p:txBody>
          <a:bodyPr wrap="square">
            <a:spAutoFit/>
          </a:bodyPr>
          <a:lstStyle/>
          <a:p>
            <a:pPr marL="241300" indent="-228600" algn="just">
              <a:lnSpc>
                <a:spcPct val="100000"/>
              </a:lnSpc>
              <a:spcBef>
                <a:spcPts val="950"/>
              </a:spcBef>
              <a:buFont typeface="Arial"/>
              <a:buChar char="•"/>
              <a:tabLst>
                <a:tab pos="240665" algn="l"/>
                <a:tab pos="241300" algn="l"/>
              </a:tabLst>
            </a:pPr>
            <a:r>
              <a:rPr lang="pt-BR" b="1" spc="-10" dirty="0">
                <a:cs typeface="Calibri"/>
              </a:rPr>
              <a:t>O pagamento é feito por adesão aos programas estratégicos lançados pelo MS;</a:t>
            </a:r>
            <a:endParaRPr lang="pt-BR" dirty="0">
              <a:cs typeface="Calibri"/>
            </a:endParaRPr>
          </a:p>
        </p:txBody>
      </p:sp>
      <p:sp>
        <p:nvSpPr>
          <p:cNvPr id="25" name="Seta: Curva para a Esquerda 24">
            <a:extLst>
              <a:ext uri="{FF2B5EF4-FFF2-40B4-BE49-F238E27FC236}">
                <a16:creationId xmlns:a16="http://schemas.microsoft.com/office/drawing/2014/main" xmlns="" id="{546AC8C4-D860-446E-AD27-EA5CC1B3745D}"/>
              </a:ext>
            </a:extLst>
          </p:cNvPr>
          <p:cNvSpPr/>
          <p:nvPr/>
        </p:nvSpPr>
        <p:spPr>
          <a:xfrm rot="20649266">
            <a:off x="11330399" y="4612397"/>
            <a:ext cx="289502" cy="555172"/>
          </a:xfrm>
          <a:prstGeom prst="curvedLeftArrow">
            <a:avLst/>
          </a:prstGeom>
          <a:solidFill>
            <a:srgbClr val="BF9000"/>
          </a:solidFill>
          <a:ln>
            <a:solidFill>
              <a:srgbClr val="BF9000"/>
            </a:solidFill>
          </a:ln>
        </p:spPr>
        <p:txBody>
          <a:bodyPr wrap="square" lIns="0" tIns="0" rIns="0" bIns="0" rtlCol="0" anchor="ctr"/>
          <a:lstStyle/>
          <a:p>
            <a:pPr algn="ctr"/>
            <a:endParaRPr lang="pt-BR"/>
          </a:p>
        </p:txBody>
      </p:sp>
      <p:sp>
        <p:nvSpPr>
          <p:cNvPr id="26" name="Seta: Curva para a Esquerda 25">
            <a:extLst>
              <a:ext uri="{FF2B5EF4-FFF2-40B4-BE49-F238E27FC236}">
                <a16:creationId xmlns:a16="http://schemas.microsoft.com/office/drawing/2014/main" xmlns="" id="{CFDC8F90-688B-46E7-9F46-8C047587FEF1}"/>
              </a:ext>
            </a:extLst>
          </p:cNvPr>
          <p:cNvSpPr/>
          <p:nvPr/>
        </p:nvSpPr>
        <p:spPr>
          <a:xfrm rot="19543910">
            <a:off x="8158323" y="4570483"/>
            <a:ext cx="289502" cy="555172"/>
          </a:xfrm>
          <a:prstGeom prst="curvedLeftArrow">
            <a:avLst/>
          </a:prstGeom>
          <a:solidFill>
            <a:srgbClr val="548235"/>
          </a:solidFill>
          <a:ln>
            <a:solidFill>
              <a:srgbClr val="548235"/>
            </a:solidFill>
          </a:ln>
        </p:spPr>
        <p:txBody>
          <a:bodyPr wrap="square" lIns="0" tIns="0" rIns="0" bIns="0"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5368817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5" grpId="0" animBg="1"/>
      <p:bldP spid="16" grpId="0" animBg="1"/>
      <p:bldP spid="6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ta: para a Direita 5">
            <a:extLst>
              <a:ext uri="{FF2B5EF4-FFF2-40B4-BE49-F238E27FC236}">
                <a16:creationId xmlns:a16="http://schemas.microsoft.com/office/drawing/2014/main" xmlns="" id="{22B75108-AFC7-4891-ABF9-B3119C695EEC}"/>
              </a:ext>
            </a:extLst>
          </p:cNvPr>
          <p:cNvSpPr/>
          <p:nvPr/>
        </p:nvSpPr>
        <p:spPr>
          <a:xfrm>
            <a:off x="4573171" y="787791"/>
            <a:ext cx="5280075" cy="1392701"/>
          </a:xfrm>
          <a:prstGeom prst="rightArrow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lIns="0" tIns="0" rIns="0" bIns="0" rtlCol="0" anchor="ctr"/>
          <a:lstStyle/>
          <a:p>
            <a:pPr algn="ctr"/>
            <a:endParaRPr lang="pt-BR"/>
          </a:p>
        </p:txBody>
      </p:sp>
      <p:sp>
        <p:nvSpPr>
          <p:cNvPr id="2" name="object 2">
            <a:extLst>
              <a:ext uri="{FF2B5EF4-FFF2-40B4-BE49-F238E27FC236}">
                <a16:creationId xmlns:a16="http://schemas.microsoft.com/office/drawing/2014/main" xmlns="" id="{73936FC7-D5AF-4E83-A9AF-A46345ECC8DA}"/>
              </a:ext>
            </a:extLst>
          </p:cNvPr>
          <p:cNvSpPr txBox="1">
            <a:spLocks/>
          </p:cNvSpPr>
          <p:nvPr/>
        </p:nvSpPr>
        <p:spPr>
          <a:xfrm>
            <a:off x="1324705" y="205905"/>
            <a:ext cx="9802840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spcBef>
                <a:spcPts val="100"/>
              </a:spcBef>
            </a:pPr>
            <a:r>
              <a:rPr lang="pt-BR" sz="3600" b="1" spc="-10" dirty="0">
                <a:solidFill>
                  <a:srgbClr val="0070C0"/>
                </a:solidFill>
              </a:rPr>
              <a:t>Resgatando as regras de transição  em 2020 ...</a:t>
            </a:r>
            <a:endParaRPr kumimoji="0" lang="pt-BR" sz="36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xmlns="" id="{6A672DE5-D2CE-4506-9E83-AD9BDBCA71EA}"/>
              </a:ext>
            </a:extLst>
          </p:cNvPr>
          <p:cNvSpPr/>
          <p:nvPr/>
        </p:nvSpPr>
        <p:spPr>
          <a:xfrm>
            <a:off x="1767839" y="1042128"/>
            <a:ext cx="199761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000" dirty="0">
                <a:hlinkClick r:id="rId2"/>
              </a:rPr>
              <a:t>Portaria nº 169 </a:t>
            </a:r>
          </a:p>
          <a:p>
            <a:pPr algn="ctr"/>
            <a:r>
              <a:rPr lang="pt-BR" sz="2000" dirty="0">
                <a:hlinkClick r:id="rId2"/>
              </a:rPr>
              <a:t>31/01/2020</a:t>
            </a:r>
            <a:endParaRPr lang="pt-BR" sz="2000" dirty="0"/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xmlns="" id="{1F75365D-FFB6-4054-A8AA-E829DD859451}"/>
              </a:ext>
            </a:extLst>
          </p:cNvPr>
          <p:cNvSpPr/>
          <p:nvPr/>
        </p:nvSpPr>
        <p:spPr>
          <a:xfrm>
            <a:off x="4573172" y="1129178"/>
            <a:ext cx="47455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dirty="0"/>
              <a:t>Define o valor per capita para efeito do cálculo do incentivo financeiro da capitação ponderada.</a:t>
            </a:r>
          </a:p>
        </p:txBody>
      </p:sp>
      <p:sp>
        <p:nvSpPr>
          <p:cNvPr id="5" name="Elipse 4">
            <a:extLst>
              <a:ext uri="{FF2B5EF4-FFF2-40B4-BE49-F238E27FC236}">
                <a16:creationId xmlns:a16="http://schemas.microsoft.com/office/drawing/2014/main" xmlns="" id="{E9B41DB3-3370-401D-A21A-1BB5EECDEBA1}"/>
              </a:ext>
            </a:extLst>
          </p:cNvPr>
          <p:cNvSpPr/>
          <p:nvPr/>
        </p:nvSpPr>
        <p:spPr>
          <a:xfrm>
            <a:off x="9853247" y="1037480"/>
            <a:ext cx="1463040" cy="886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lIns="0" tIns="0" rIns="0" bIns="0" rtlCol="0" anchor="ctr"/>
          <a:lstStyle/>
          <a:p>
            <a:pPr algn="ctr"/>
            <a:r>
              <a:rPr lang="pt-BR" b="1" dirty="0"/>
              <a:t>R$ 50,50</a:t>
            </a: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xmlns="" id="{3EAE2155-0BE2-4566-9655-0E15ACC81F00}"/>
              </a:ext>
            </a:extLst>
          </p:cNvPr>
          <p:cNvSpPr/>
          <p:nvPr/>
        </p:nvSpPr>
        <p:spPr>
          <a:xfrm>
            <a:off x="1084632" y="3280252"/>
            <a:ext cx="400108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000" dirty="0"/>
              <a:t>Municípios que </a:t>
            </a:r>
            <a:r>
              <a:rPr lang="pt-BR" sz="2000" b="1" dirty="0"/>
              <a:t>apresentam manutenção ou acréscimo dos valores a serem transferidos</a:t>
            </a:r>
            <a:r>
              <a:rPr lang="pt-BR" sz="2000" dirty="0"/>
              <a:t>, conforme as regras Previne Brasil.</a:t>
            </a:r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xmlns="" id="{050501C6-6449-4871-8A8E-2953D83875F1}"/>
              </a:ext>
            </a:extLst>
          </p:cNvPr>
          <p:cNvSpPr/>
          <p:nvPr/>
        </p:nvSpPr>
        <p:spPr>
          <a:xfrm>
            <a:off x="1889417" y="2514083"/>
            <a:ext cx="176497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pt-BR" sz="2000" dirty="0">
                <a:hlinkClick r:id="rId3"/>
              </a:rPr>
              <a:t>Portaria nº 172</a:t>
            </a:r>
          </a:p>
          <a:p>
            <a:pPr algn="ctr"/>
            <a:r>
              <a:rPr lang="pt-BR" sz="2000" dirty="0">
                <a:hlinkClick r:id="rId3"/>
              </a:rPr>
              <a:t>31/01/2020</a:t>
            </a:r>
            <a:endParaRPr lang="pt-BR" sz="2000" dirty="0"/>
          </a:p>
        </p:txBody>
      </p:sp>
      <p:sp>
        <p:nvSpPr>
          <p:cNvPr id="10" name="Retângulo de cantos arredondados 16">
            <a:extLst>
              <a:ext uri="{FF2B5EF4-FFF2-40B4-BE49-F238E27FC236}">
                <a16:creationId xmlns:a16="http://schemas.microsoft.com/office/drawing/2014/main" xmlns="" id="{4FB81AC6-9811-4678-B06E-C49E394D7476}"/>
              </a:ext>
            </a:extLst>
          </p:cNvPr>
          <p:cNvSpPr/>
          <p:nvPr/>
        </p:nvSpPr>
        <p:spPr>
          <a:xfrm rot="5400000">
            <a:off x="6623689" y="1105077"/>
            <a:ext cx="555171" cy="2970727"/>
          </a:xfrm>
          <a:prstGeom prst="roundRect">
            <a:avLst/>
          </a:prstGeom>
          <a:solidFill>
            <a:srgbClr val="0000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pt-BR" sz="1600" b="1" dirty="0"/>
              <a:t>CAPITAÇÃO PONDERADA</a:t>
            </a:r>
          </a:p>
        </p:txBody>
      </p:sp>
      <p:sp>
        <p:nvSpPr>
          <p:cNvPr id="11" name="Retângulo de cantos arredondados 17">
            <a:extLst>
              <a:ext uri="{FF2B5EF4-FFF2-40B4-BE49-F238E27FC236}">
                <a16:creationId xmlns:a16="http://schemas.microsoft.com/office/drawing/2014/main" xmlns="" id="{88046B60-3EE8-4A73-998A-BC2642D08841}"/>
              </a:ext>
            </a:extLst>
          </p:cNvPr>
          <p:cNvSpPr/>
          <p:nvPr/>
        </p:nvSpPr>
        <p:spPr>
          <a:xfrm rot="5400000">
            <a:off x="6618246" y="2835298"/>
            <a:ext cx="566058" cy="2970727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pt-BR" sz="1600" b="1" dirty="0"/>
              <a:t>PAGAMENTO POR DESEMPENHO</a:t>
            </a:r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xmlns="" id="{4EE815CE-236F-4FC7-9EE0-3401174BE443}"/>
              </a:ext>
            </a:extLst>
          </p:cNvPr>
          <p:cNvSpPr/>
          <p:nvPr/>
        </p:nvSpPr>
        <p:spPr>
          <a:xfrm>
            <a:off x="6843796" y="2801550"/>
            <a:ext cx="4949753" cy="1179810"/>
          </a:xfrm>
          <a:prstGeom prst="rect">
            <a:avLst/>
          </a:prstGeom>
          <a:ln w="28575">
            <a:solidFill>
              <a:srgbClr val="0000CC"/>
            </a:solidFill>
          </a:ln>
        </p:spPr>
        <p:txBody>
          <a:bodyPr wrap="none">
            <a:spAutoFit/>
          </a:bodyPr>
          <a:lstStyle/>
          <a:p>
            <a:pPr marL="241300" indent="-228600">
              <a:spcBef>
                <a:spcPts val="950"/>
              </a:spcBef>
              <a:buFont typeface="Arial"/>
              <a:buChar char="•"/>
              <a:tabLst>
                <a:tab pos="240665" algn="l"/>
                <a:tab pos="241300" algn="l"/>
              </a:tabLst>
            </a:pPr>
            <a:r>
              <a:rPr lang="pt-BR" b="1" spc="-10" dirty="0">
                <a:cs typeface="Calibri"/>
              </a:rPr>
              <a:t>Passaria a vigorar a partir do </a:t>
            </a:r>
            <a:r>
              <a:rPr lang="pt-BR" b="1" dirty="0"/>
              <a:t>2º Quadrimestre.</a:t>
            </a:r>
          </a:p>
          <a:p>
            <a:pPr marL="241300" indent="-228600">
              <a:spcBef>
                <a:spcPts val="950"/>
              </a:spcBef>
              <a:buFont typeface="Arial"/>
              <a:buChar char="•"/>
              <a:tabLst>
                <a:tab pos="240665" algn="l"/>
                <a:tab pos="241300" algn="l"/>
              </a:tabLst>
            </a:pPr>
            <a:r>
              <a:rPr lang="pt-BR" dirty="0"/>
              <a:t>Port. nº 29, de 16/04/20: competência 06/2020</a:t>
            </a:r>
          </a:p>
          <a:p>
            <a:pPr marL="241300" indent="-228600">
              <a:spcBef>
                <a:spcPts val="950"/>
              </a:spcBef>
              <a:buFont typeface="Arial"/>
              <a:buChar char="•"/>
              <a:tabLst>
                <a:tab pos="240665" algn="l"/>
                <a:tab pos="241300" algn="l"/>
              </a:tabLst>
            </a:pPr>
            <a:r>
              <a:rPr lang="pt-BR" dirty="0"/>
              <a:t>Port. nº 42, de 16/07/20: competência 08/2020.</a:t>
            </a:r>
            <a:endParaRPr lang="pt-BR" dirty="0">
              <a:cs typeface="Calibri"/>
            </a:endParaRPr>
          </a:p>
        </p:txBody>
      </p:sp>
      <p:sp>
        <p:nvSpPr>
          <p:cNvPr id="14" name="Retângulo 13">
            <a:extLst>
              <a:ext uri="{FF2B5EF4-FFF2-40B4-BE49-F238E27FC236}">
                <a16:creationId xmlns:a16="http://schemas.microsoft.com/office/drawing/2014/main" xmlns="" id="{64C371AB-93F5-45FC-A3A4-B2F49B531E87}"/>
              </a:ext>
            </a:extLst>
          </p:cNvPr>
          <p:cNvSpPr/>
          <p:nvPr/>
        </p:nvSpPr>
        <p:spPr>
          <a:xfrm>
            <a:off x="6353021" y="4520589"/>
            <a:ext cx="5408181" cy="923330"/>
          </a:xfrm>
          <a:prstGeom prst="rect">
            <a:avLst/>
          </a:prstGeom>
          <a:ln w="28575">
            <a:solidFill>
              <a:srgbClr val="548235"/>
            </a:solidFill>
          </a:ln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pt-BR" dirty="0"/>
              <a:t>Passaria a vigorar a partir do 3º </a:t>
            </a:r>
            <a:r>
              <a:rPr lang="pt-BR" dirty="0" err="1"/>
              <a:t>Quad</a:t>
            </a:r>
            <a:r>
              <a:rPr lang="pt-BR" dirty="0"/>
              <a:t>.</a:t>
            </a:r>
          </a:p>
          <a:p>
            <a:pPr algn="ctr">
              <a:defRPr/>
            </a:pPr>
            <a:r>
              <a:rPr lang="pt-BR" dirty="0"/>
              <a:t>Port. nº 3.830 de 29/12/2020 custeio destinado aos municípios que alcançaram as metas dos indicadores.</a:t>
            </a:r>
          </a:p>
        </p:txBody>
      </p:sp>
      <p:sp>
        <p:nvSpPr>
          <p:cNvPr id="15" name="Retângulo 14">
            <a:extLst>
              <a:ext uri="{FF2B5EF4-FFF2-40B4-BE49-F238E27FC236}">
                <a16:creationId xmlns:a16="http://schemas.microsoft.com/office/drawing/2014/main" xmlns="" id="{CA9DBA17-231F-4E50-8DCC-EE1F3074A529}"/>
              </a:ext>
            </a:extLst>
          </p:cNvPr>
          <p:cNvSpPr/>
          <p:nvPr/>
        </p:nvSpPr>
        <p:spPr>
          <a:xfrm>
            <a:off x="3795928" y="5716266"/>
            <a:ext cx="459071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000" dirty="0"/>
              <a:t>Municípios que </a:t>
            </a:r>
            <a:r>
              <a:rPr lang="pt-BR" sz="2000" b="1" dirty="0"/>
              <a:t>apresentam decréscimo dos valores a serem transferidos</a:t>
            </a:r>
            <a:r>
              <a:rPr lang="pt-BR" sz="2000" dirty="0"/>
              <a:t>, conforme as regras Previne Brasil.</a:t>
            </a:r>
            <a:endParaRPr lang="pt-BR" sz="2000" dirty="0">
              <a:effectLst/>
            </a:endParaRPr>
          </a:p>
        </p:txBody>
      </p:sp>
      <p:sp>
        <p:nvSpPr>
          <p:cNvPr id="16" name="Retângulo 15">
            <a:extLst>
              <a:ext uri="{FF2B5EF4-FFF2-40B4-BE49-F238E27FC236}">
                <a16:creationId xmlns:a16="http://schemas.microsoft.com/office/drawing/2014/main" xmlns="" id="{A52A33BE-7F16-4930-B82E-00EE33F4B6DE}"/>
              </a:ext>
            </a:extLst>
          </p:cNvPr>
          <p:cNvSpPr/>
          <p:nvPr/>
        </p:nvSpPr>
        <p:spPr>
          <a:xfrm>
            <a:off x="1537725" y="5814373"/>
            <a:ext cx="176497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pt-BR" sz="2000" dirty="0">
                <a:hlinkClick r:id="rId4"/>
              </a:rPr>
              <a:t>Portaria nº 173</a:t>
            </a:r>
          </a:p>
          <a:p>
            <a:pPr algn="ctr"/>
            <a:r>
              <a:rPr lang="pt-BR" sz="2000" dirty="0">
                <a:hlinkClick r:id="rId4"/>
              </a:rPr>
              <a:t>31/01/2020</a:t>
            </a:r>
            <a:endParaRPr lang="pt-BR" sz="2000" dirty="0"/>
          </a:p>
        </p:txBody>
      </p:sp>
      <p:sp>
        <p:nvSpPr>
          <p:cNvPr id="18" name="Retângulo 17">
            <a:extLst>
              <a:ext uri="{FF2B5EF4-FFF2-40B4-BE49-F238E27FC236}">
                <a16:creationId xmlns:a16="http://schemas.microsoft.com/office/drawing/2014/main" xmlns="" id="{82A7EA08-F97F-4206-B97A-09715C6FC58F}"/>
              </a:ext>
            </a:extLst>
          </p:cNvPr>
          <p:cNvSpPr/>
          <p:nvPr/>
        </p:nvSpPr>
        <p:spPr>
          <a:xfrm>
            <a:off x="8528179" y="5845151"/>
            <a:ext cx="341292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pt-BR" b="1" dirty="0">
                <a:solidFill>
                  <a:srgbClr val="FF0000"/>
                </a:solidFill>
              </a:rPr>
              <a:t>O Valor máximo de 2019, </a:t>
            </a:r>
          </a:p>
          <a:p>
            <a:pPr algn="ctr"/>
            <a:r>
              <a:rPr lang="pt-BR" b="1" dirty="0">
                <a:solidFill>
                  <a:srgbClr val="FF0000"/>
                </a:solidFill>
              </a:rPr>
              <a:t>Repassado nos 12 meses de 2020.</a:t>
            </a:r>
          </a:p>
        </p:txBody>
      </p:sp>
      <p:sp>
        <p:nvSpPr>
          <p:cNvPr id="19" name="Seta: Curva para Cima 18">
            <a:extLst>
              <a:ext uri="{FF2B5EF4-FFF2-40B4-BE49-F238E27FC236}">
                <a16:creationId xmlns:a16="http://schemas.microsoft.com/office/drawing/2014/main" xmlns="" id="{BB8B23E4-3D49-4851-AA22-0379C69BADBA}"/>
              </a:ext>
            </a:extLst>
          </p:cNvPr>
          <p:cNvSpPr/>
          <p:nvPr/>
        </p:nvSpPr>
        <p:spPr>
          <a:xfrm rot="21052673">
            <a:off x="7646523" y="6513422"/>
            <a:ext cx="1392702" cy="336725"/>
          </a:xfrm>
          <a:prstGeom prst="curvedUpArrow">
            <a:avLst/>
          </a:prstGeom>
          <a:solidFill>
            <a:srgbClr val="FF0000"/>
          </a:solidFill>
        </p:spPr>
        <p:txBody>
          <a:bodyPr wrap="square" lIns="0" tIns="0" rIns="0" bIns="0"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1636618802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 animBg="1"/>
      <p:bldP spid="11" grpId="0" animBg="1"/>
      <p:bldP spid="12" grpId="0" animBg="1"/>
      <p:bldP spid="14" grpId="0" animBg="1"/>
      <p:bldP spid="15" grpId="0"/>
      <p:bldP spid="16" grpId="0"/>
      <p:bldP spid="18" grpId="0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/>
          </p:cNvSpPr>
          <p:nvPr/>
        </p:nvSpPr>
        <p:spPr>
          <a:xfrm>
            <a:off x="1565030" y="228600"/>
            <a:ext cx="9319847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spcBef>
                <a:spcPts val="100"/>
              </a:spcBef>
            </a:pPr>
            <a:r>
              <a:rPr lang="pt-BR" sz="3200" b="1" spc="-10" dirty="0">
                <a:solidFill>
                  <a:srgbClr val="0070C0"/>
                </a:solidFill>
              </a:rPr>
              <a:t>Regulamentos para 2021 </a:t>
            </a:r>
            <a:endParaRPr kumimoji="0" lang="pt-BR" sz="32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graphicFrame>
        <p:nvGraphicFramePr>
          <p:cNvPr id="12" name="Tabela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31287936"/>
              </p:ext>
            </p:extLst>
          </p:nvPr>
        </p:nvGraphicFramePr>
        <p:xfrm>
          <a:off x="954010" y="1239775"/>
          <a:ext cx="10950774" cy="5237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07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1405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66040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52136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744246">
                  <a:extLst>
                    <a:ext uri="{9D8B030D-6E8A-4147-A177-3AD203B41FA5}">
                      <a16:colId xmlns:a16="http://schemas.microsoft.com/office/drawing/2014/main" xmlns="" val="2032735730"/>
                    </a:ext>
                  </a:extLst>
                </a:gridCol>
              </a:tblGrid>
              <a:tr h="482345">
                <a:tc>
                  <a:txBody>
                    <a:bodyPr/>
                    <a:lstStyle/>
                    <a:p>
                      <a:pPr algn="ctr"/>
                      <a:r>
                        <a:rPr lang="pt-BR" sz="1800" dirty="0">
                          <a:latin typeface="+mn-lt"/>
                        </a:rPr>
                        <a:t>Legislação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800" dirty="0">
                          <a:latin typeface="+mn-lt"/>
                        </a:rPr>
                        <a:t>Componente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800" dirty="0">
                          <a:latin typeface="+mn-lt"/>
                        </a:rPr>
                        <a:t>1º </a:t>
                      </a:r>
                      <a:r>
                        <a:rPr lang="pt-BR" sz="1800" dirty="0" err="1">
                          <a:latin typeface="+mn-lt"/>
                        </a:rPr>
                        <a:t>Quad</a:t>
                      </a:r>
                      <a:r>
                        <a:rPr lang="pt-BR" sz="1800" dirty="0">
                          <a:latin typeface="+mn-lt"/>
                        </a:rPr>
                        <a:t>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pt-BR" sz="1800" dirty="0">
                          <a:latin typeface="+mn-lt"/>
                        </a:rPr>
                        <a:t>2º Quad.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pt-BR" sz="1800" dirty="0">
                          <a:latin typeface="+mn-lt"/>
                        </a:rPr>
                        <a:t>3º </a:t>
                      </a:r>
                      <a:r>
                        <a:rPr lang="pt-BR" sz="1800" dirty="0" err="1">
                          <a:latin typeface="+mn-lt"/>
                        </a:rPr>
                        <a:t>Quad</a:t>
                      </a:r>
                      <a:r>
                        <a:rPr lang="pt-BR" sz="1800" dirty="0">
                          <a:latin typeface="+mn-lt"/>
                        </a:rPr>
                        <a:t>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82876">
                <a:tc rowSpan="4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2400" dirty="0">
                          <a:latin typeface="+mn-lt"/>
                        </a:rPr>
                        <a:t>Portaria nº  166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800" baseline="0" dirty="0">
                          <a:latin typeface="+mn-lt"/>
                        </a:rPr>
                        <a:t>  (</a:t>
                      </a:r>
                      <a:r>
                        <a:rPr lang="pt-BR" sz="2400" baseline="0" dirty="0">
                          <a:latin typeface="+mn-lt"/>
                        </a:rPr>
                        <a:t>27/01/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2400" baseline="0" dirty="0">
                          <a:latin typeface="+mn-lt"/>
                        </a:rPr>
                        <a:t>2021</a:t>
                      </a:r>
                      <a:r>
                        <a:rPr lang="pt-BR" sz="1800" baseline="0" dirty="0">
                          <a:latin typeface="+mn-lt"/>
                        </a:rPr>
                        <a:t>)</a:t>
                      </a:r>
                      <a:endParaRPr lang="pt-BR" sz="1800" dirty="0">
                        <a:latin typeface="+mn-lt"/>
                      </a:endParaRPr>
                    </a:p>
                    <a:p>
                      <a:pPr algn="ctr"/>
                      <a:endParaRPr lang="pt-BR" sz="18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24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2400" b="0" spc="-5" dirty="0">
                          <a:latin typeface="+mn-lt"/>
                          <a:cs typeface="Calibri"/>
                        </a:rPr>
                        <a:t>Capitação</a:t>
                      </a:r>
                      <a:r>
                        <a:rPr lang="pt-BR" sz="2400" b="0" spc="-25" dirty="0">
                          <a:latin typeface="+mn-lt"/>
                          <a:cs typeface="Calibri"/>
                        </a:rPr>
                        <a:t> </a:t>
                      </a:r>
                      <a:r>
                        <a:rPr lang="pt-BR" sz="2400" b="0" spc="-10" dirty="0">
                          <a:latin typeface="+mn-lt"/>
                          <a:cs typeface="Calibri"/>
                        </a:rPr>
                        <a:t>ponderada</a:t>
                      </a:r>
                      <a:endParaRPr lang="pt-BR" sz="2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24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800" dirty="0">
                          <a:latin typeface="+mn-lt"/>
                        </a:rPr>
                        <a:t>100% do potencial de cadastro</a:t>
                      </a:r>
                      <a:endParaRPr lang="pt-BR" sz="1800" b="0" kern="1200" spc="-1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Calibri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pt-BR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96448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24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2400" b="0" spc="-15" dirty="0">
                          <a:latin typeface="+mn-lt"/>
                          <a:cs typeface="Calibri"/>
                        </a:rPr>
                        <a:t>Pagamento </a:t>
                      </a:r>
                      <a:r>
                        <a:rPr lang="pt-BR" sz="2400" b="0" dirty="0">
                          <a:latin typeface="+mn-lt"/>
                          <a:cs typeface="Calibri"/>
                        </a:rPr>
                        <a:t>por</a:t>
                      </a:r>
                      <a:r>
                        <a:rPr lang="pt-BR" sz="2400" b="0" spc="-45" dirty="0">
                          <a:latin typeface="+mn-lt"/>
                          <a:cs typeface="Calibri"/>
                        </a:rPr>
                        <a:t> </a:t>
                      </a:r>
                      <a:r>
                        <a:rPr lang="pt-BR" sz="2400" b="0" spc="-5" dirty="0">
                          <a:latin typeface="+mn-lt"/>
                          <a:cs typeface="Calibri"/>
                        </a:rPr>
                        <a:t>desempenho</a:t>
                      </a:r>
                      <a:endParaRPr lang="pt-B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800" dirty="0">
                          <a:latin typeface="+mn-lt"/>
                        </a:rPr>
                        <a:t>o equivalente ao resultado potencial de 100% do alcance do Indicador Sintético Final.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endParaRPr lang="pt-BR" sz="1800" dirty="0">
                        <a:latin typeface="+mn-lt"/>
                        <a:cs typeface="Times New Roman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96448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24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800" dirty="0">
                          <a:latin typeface="+mn-lt"/>
                        </a:rPr>
                        <a:t>     </a:t>
                      </a:r>
                      <a:r>
                        <a:rPr lang="pt-BR" sz="2400" dirty="0">
                          <a:latin typeface="+mn-lt"/>
                        </a:rPr>
                        <a:t>Incentivo financeiro com base em critério populacional</a:t>
                      </a:r>
                      <a:endParaRPr lang="pt-BR" sz="2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lang="pt-BR" sz="1800" dirty="0">
                          <a:latin typeface="+mn-lt"/>
                        </a:rPr>
                        <a:t>Cálculo : valor per capita anual de R$ 5,95 x estimativa da população. de acordo com os dados populacionais do ano de 2019 (IBGE);</a:t>
                      </a:r>
                      <a:endParaRPr lang="pt-BR" sz="1800" dirty="0">
                        <a:latin typeface="+mn-lt"/>
                        <a:cs typeface="Times New Roman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endParaRPr lang="pt-BR" sz="1800" dirty="0">
                        <a:latin typeface="+mn-lt"/>
                        <a:cs typeface="Times New Roman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96448">
                <a:tc vMerge="1">
                  <a:txBody>
                    <a:bodyPr/>
                    <a:lstStyle/>
                    <a:p>
                      <a:pPr algn="ctr"/>
                      <a:endParaRPr lang="pt-B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24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800" b="1" u="sng" dirty="0">
                          <a:latin typeface="+mn-lt"/>
                        </a:rPr>
                        <a:t>Incentivo financeiro de fator de correção</a:t>
                      </a:r>
                      <a:r>
                        <a:rPr lang="pt-BR" sz="1800" dirty="0">
                          <a:latin typeface="+mn-lt"/>
                        </a:rPr>
                        <a:t>: comparação dos valores que o município fez jus em 2019 e o resultado da aplicação das</a:t>
                      </a:r>
                      <a:r>
                        <a:rPr lang="pt-BR" sz="1800" baseline="0" dirty="0">
                          <a:latin typeface="+mn-lt"/>
                        </a:rPr>
                        <a:t> regras do Previne</a:t>
                      </a:r>
                      <a:r>
                        <a:rPr lang="pt-BR" sz="1800" dirty="0">
                          <a:latin typeface="+mn-lt"/>
                        </a:rPr>
                        <a:t> para o ano de 2021.</a:t>
                      </a:r>
                      <a:endParaRPr lang="pt-B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pt-BR" sz="1800" dirty="0">
                          <a:latin typeface="+mn-lt"/>
                        </a:rPr>
                        <a:t>I - será transferido somente aos municípios que apresentarem decréscimo dos valores;</a:t>
                      </a:r>
                    </a:p>
                    <a:p>
                      <a:r>
                        <a:rPr lang="pt-BR" sz="1800" dirty="0">
                          <a:latin typeface="+mn-lt"/>
                        </a:rPr>
                        <a:t>II - será recalculado a cada quadrimestre; </a:t>
                      </a:r>
                    </a:p>
                    <a:p>
                      <a:r>
                        <a:rPr lang="pt-BR" sz="1800" dirty="0">
                          <a:latin typeface="+mn-lt"/>
                        </a:rPr>
                        <a:t>III – O Ministério da Saúde disponibilizará lista de municípios e o valor da transferência a cada quadrimestre.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589109891"/>
                  </a:ext>
                </a:extLst>
              </a:tr>
            </a:tbl>
          </a:graphicData>
        </a:graphic>
      </p:graphicFrame>
      <p:sp>
        <p:nvSpPr>
          <p:cNvPr id="7" name="Retângulo 6"/>
          <p:cNvSpPr/>
          <p:nvPr/>
        </p:nvSpPr>
        <p:spPr>
          <a:xfrm>
            <a:off x="879230" y="714327"/>
            <a:ext cx="1090246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000" b="1" spc="-10" dirty="0"/>
              <a:t>Transferência de R$ - Considerando a complexidade e os impactos da pandemia da Covid-19. </a:t>
            </a:r>
            <a:endParaRPr lang="pt-BR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xmlns="" id="{4AB3ED42-CFC1-4364-AED2-DE8F4A07C33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8307" t="23576" r="56385" b="9724"/>
          <a:stretch/>
        </p:blipFill>
        <p:spPr>
          <a:xfrm>
            <a:off x="5996353" y="316542"/>
            <a:ext cx="5767754" cy="6125882"/>
          </a:xfrm>
          <a:prstGeom prst="rect">
            <a:avLst/>
          </a:prstGeom>
        </p:spPr>
      </p:pic>
      <p:sp>
        <p:nvSpPr>
          <p:cNvPr id="4" name="object 2">
            <a:extLst>
              <a:ext uri="{FF2B5EF4-FFF2-40B4-BE49-F238E27FC236}">
                <a16:creationId xmlns:a16="http://schemas.microsoft.com/office/drawing/2014/main" xmlns="" id="{ECFC8FAC-B8B1-4EA4-B909-7E4BDAD4E1E6}"/>
              </a:ext>
            </a:extLst>
          </p:cNvPr>
          <p:cNvSpPr txBox="1">
            <a:spLocks/>
          </p:cNvSpPr>
          <p:nvPr/>
        </p:nvSpPr>
        <p:spPr>
          <a:xfrm>
            <a:off x="756138" y="2605203"/>
            <a:ext cx="4958863" cy="273408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spcBef>
                <a:spcPts val="100"/>
              </a:spcBef>
            </a:pPr>
            <a:r>
              <a:rPr lang="pt-BR" sz="2800" dirty="0"/>
              <a:t>Municípios que farão jus ao incentivo financeiro de fator de correção – 1º Quadrimestre/2021 </a:t>
            </a:r>
            <a:r>
              <a:rPr lang="pt-BR" sz="3600" b="1" i="1" dirty="0">
                <a:solidFill>
                  <a:srgbClr val="5B9BD5"/>
                </a:solidFill>
                <a:sym typeface="Wingdings" pitchFamily="2" charset="2"/>
              </a:rPr>
              <a:t>=</a:t>
            </a:r>
            <a:endParaRPr lang="pt-BR" sz="2800" b="1" i="1" dirty="0">
              <a:solidFill>
                <a:srgbClr val="5B9BD5"/>
              </a:solidFill>
            </a:endParaRPr>
          </a:p>
          <a:p>
            <a:pPr marL="12700" algn="ctr">
              <a:spcBef>
                <a:spcPts val="100"/>
              </a:spcBef>
            </a:pPr>
            <a:r>
              <a:rPr lang="pt-BR" sz="2800" b="1" dirty="0"/>
              <a:t>Portaria GM</a:t>
            </a:r>
            <a:r>
              <a:rPr lang="pt-BR" sz="2800" dirty="0"/>
              <a:t>/</a:t>
            </a:r>
            <a:r>
              <a:rPr lang="pt-BR" sz="2800" b="1" dirty="0"/>
              <a:t>MS nº 214, de 3 de fevereiro de 2021.</a:t>
            </a:r>
            <a:endParaRPr lang="pt-BR" sz="28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de cantos arredondados 4"/>
          <p:cNvSpPr/>
          <p:nvPr/>
        </p:nvSpPr>
        <p:spPr>
          <a:xfrm>
            <a:off x="1248645" y="1250291"/>
            <a:ext cx="9938479" cy="2089987"/>
          </a:xfrm>
          <a:prstGeom prst="roundRect">
            <a:avLst/>
          </a:prstGeom>
          <a:noFill/>
          <a:ln w="31750" cmpd="sng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5080" indent="12700" algn="ctr">
              <a:lnSpc>
                <a:spcPct val="100000"/>
              </a:lnSpc>
              <a:spcBef>
                <a:spcPts val="95"/>
              </a:spcBef>
            </a:pPr>
            <a:r>
              <a:rPr lang="pt-BR" sz="5400" b="1" spc="-15" dirty="0">
                <a:solidFill>
                  <a:srgbClr val="005A9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Calibri"/>
              </a:rPr>
              <a:t>Cenário da Covid-19 no Tocantins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xmlns="" id="{F1F8618E-24C0-4D61-99CB-5FD85E78B7FE}"/>
              </a:ext>
            </a:extLst>
          </p:cNvPr>
          <p:cNvSpPr txBox="1"/>
          <p:nvPr/>
        </p:nvSpPr>
        <p:spPr>
          <a:xfrm>
            <a:off x="3541102" y="4025561"/>
            <a:ext cx="6556977" cy="1508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pt-BR" sz="4000" b="1" i="1" dirty="0">
                <a:solidFill>
                  <a:srgbClr val="005A9A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Ingryd Carvalho</a:t>
            </a:r>
          </a:p>
          <a:p>
            <a:pPr algn="ctr">
              <a:defRPr/>
            </a:pPr>
            <a:r>
              <a:rPr lang="pt-BR" sz="2600" b="1" dirty="0">
                <a:solidFill>
                  <a:srgbClr val="005A9A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Médica de Família e Comunidade </a:t>
            </a:r>
          </a:p>
          <a:p>
            <a:pPr algn="ctr">
              <a:defRPr/>
            </a:pPr>
            <a:r>
              <a:rPr lang="pt-BR" sz="2600" b="1" dirty="0">
                <a:solidFill>
                  <a:srgbClr val="005A9A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GAECP/DAP/SPAS/SES-TO</a:t>
            </a:r>
          </a:p>
        </p:txBody>
      </p:sp>
      <p:pic>
        <p:nvPicPr>
          <p:cNvPr id="3" name="Imagem 2" descr="Menina de cabelos longos sorrindo&#10;&#10;Descrição gerada automaticamente">
            <a:extLst>
              <a:ext uri="{FF2B5EF4-FFF2-40B4-BE49-F238E27FC236}">
                <a16:creationId xmlns:a16="http://schemas.microsoft.com/office/drawing/2014/main" xmlns="" id="{1B973B47-D3D9-486A-9D01-A5F00F72BB8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29925" y="3629798"/>
            <a:ext cx="1612213" cy="2103469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743919" y="6462792"/>
            <a:ext cx="108178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/>
              <a:t>Fonte: </a:t>
            </a:r>
            <a:r>
              <a:rPr lang="pt-BR" dirty="0">
                <a:hlinkClick r:id="rId2"/>
              </a:rPr>
              <a:t>http://integra.saude.to.gov.br/covid19/InformacoesEpidemiologicas</a:t>
            </a:r>
            <a:r>
              <a:rPr lang="pt-BR" dirty="0"/>
              <a:t>. Acesso em </a:t>
            </a:r>
            <a:r>
              <a:rPr lang="pt-BR" dirty="0" smtClean="0"/>
              <a:t>02/03/2021</a:t>
            </a:r>
            <a:r>
              <a:rPr lang="pt-BR" dirty="0"/>
              <a:t>.</a:t>
            </a: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49249" y="380108"/>
            <a:ext cx="12446000" cy="5383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528699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aixaDeTexto 12"/>
          <p:cNvSpPr txBox="1"/>
          <p:nvPr/>
        </p:nvSpPr>
        <p:spPr>
          <a:xfrm>
            <a:off x="993156" y="268426"/>
            <a:ext cx="10287554" cy="923330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t-BR" sz="5400" dirty="0">
                <a:solidFill>
                  <a:srgbClr val="0070C0"/>
                </a:solidFill>
              </a:rPr>
              <a:t>CENÁRIO EPIDEMIOLÓGICO</a:t>
            </a:r>
          </a:p>
        </p:txBody>
      </p:sp>
      <p:pic>
        <p:nvPicPr>
          <p:cNvPr id="15" name="Imagem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358995" y="503743"/>
            <a:ext cx="656597" cy="688013"/>
          </a:xfrm>
          <a:prstGeom prst="rect">
            <a:avLst/>
          </a:prstGeom>
        </p:spPr>
      </p:pic>
      <p:pic>
        <p:nvPicPr>
          <p:cNvPr id="16" name="Imagem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01115" y="407636"/>
            <a:ext cx="615462" cy="644910"/>
          </a:xfrm>
          <a:prstGeom prst="rect">
            <a:avLst/>
          </a:prstGeom>
        </p:spPr>
      </p:pic>
      <p:sp>
        <p:nvSpPr>
          <p:cNvPr id="6" name="CaixaDeTexto 5"/>
          <p:cNvSpPr txBox="1"/>
          <p:nvPr/>
        </p:nvSpPr>
        <p:spPr>
          <a:xfrm>
            <a:off x="9293307" y="5117178"/>
            <a:ext cx="254875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/>
              <a:t>Fonte: </a:t>
            </a:r>
            <a:r>
              <a:rPr lang="pt-BR" dirty="0">
                <a:hlinkClick r:id="rId4"/>
              </a:rPr>
              <a:t>http://integra.saude.to.gov.br/covid19/InformacoesEpidemiologicas</a:t>
            </a:r>
            <a:r>
              <a:rPr lang="pt-BR" dirty="0"/>
              <a:t>. Acesso em: </a:t>
            </a:r>
            <a:r>
              <a:rPr lang="pt-BR" dirty="0" smtClean="0"/>
              <a:t>02/03/2021</a:t>
            </a:r>
            <a:r>
              <a:rPr lang="pt-BR" dirty="0"/>
              <a:t>.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xmlns="" id="{CB7F132F-7DB1-44F5-AF01-F2635DF92B8E}"/>
              </a:ext>
            </a:extLst>
          </p:cNvPr>
          <p:cNvSpPr txBox="1"/>
          <p:nvPr/>
        </p:nvSpPr>
        <p:spPr>
          <a:xfrm>
            <a:off x="842913" y="4831337"/>
            <a:ext cx="2814687" cy="1846659"/>
          </a:xfrm>
          <a:prstGeom prst="rect">
            <a:avLst/>
          </a:prstGeom>
          <a:noFill/>
          <a:ln>
            <a:solidFill>
              <a:schemeClr val="accent5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pt-BR" sz="2000" b="1" dirty="0"/>
              <a:t>2021</a:t>
            </a:r>
          </a:p>
          <a:p>
            <a:r>
              <a:rPr lang="pt-BR" b="1" dirty="0" smtClean="0"/>
              <a:t>Médio Norte Araguaia</a:t>
            </a:r>
            <a:endParaRPr lang="pt-BR" b="1" dirty="0"/>
          </a:p>
          <a:p>
            <a:endParaRPr lang="pt-BR" b="1" dirty="0"/>
          </a:p>
          <a:p>
            <a:r>
              <a:rPr lang="pt-BR" b="1" dirty="0"/>
              <a:t>Casos confirmados: </a:t>
            </a:r>
            <a:r>
              <a:rPr lang="pt-BR" sz="2000" b="1" dirty="0" smtClean="0"/>
              <a:t>27.895</a:t>
            </a:r>
          </a:p>
          <a:p>
            <a:endParaRPr lang="pt-BR" b="1" dirty="0"/>
          </a:p>
          <a:p>
            <a:r>
              <a:rPr lang="pt-BR" b="1" dirty="0" smtClean="0"/>
              <a:t>Óbitos: </a:t>
            </a:r>
            <a:r>
              <a:rPr lang="pt-BR" sz="2000" b="1" dirty="0" smtClean="0"/>
              <a:t>384</a:t>
            </a:r>
            <a:endParaRPr lang="pt-BR" sz="2000" b="1" dirty="0"/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852317" y="1383420"/>
            <a:ext cx="3343507" cy="2688594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78042" y="1330966"/>
            <a:ext cx="3980485" cy="3136542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656376" y="3771130"/>
            <a:ext cx="3437271" cy="2656332"/>
          </a:xfrm>
          <a:prstGeom prst="rect">
            <a:avLst/>
          </a:prstGeom>
        </p:spPr>
      </p:pic>
      <p:cxnSp>
        <p:nvCxnSpPr>
          <p:cNvPr id="14" name="Conector de Seta Reta 13"/>
          <p:cNvCxnSpPr/>
          <p:nvPr/>
        </p:nvCxnSpPr>
        <p:spPr>
          <a:xfrm>
            <a:off x="1201115" y="1847836"/>
            <a:ext cx="301178" cy="320040"/>
          </a:xfrm>
          <a:prstGeom prst="straightConnector1">
            <a:avLst/>
          </a:prstGeom>
          <a:ln w="57150">
            <a:solidFill>
              <a:schemeClr val="accent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ector de Seta Reta 17"/>
          <p:cNvCxnSpPr/>
          <p:nvPr/>
        </p:nvCxnSpPr>
        <p:spPr>
          <a:xfrm>
            <a:off x="7701728" y="1579362"/>
            <a:ext cx="301178" cy="320040"/>
          </a:xfrm>
          <a:prstGeom prst="straightConnector1">
            <a:avLst/>
          </a:prstGeom>
          <a:ln w="57150">
            <a:solidFill>
              <a:schemeClr val="accent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ector de Seta Reta 18"/>
          <p:cNvCxnSpPr/>
          <p:nvPr/>
        </p:nvCxnSpPr>
        <p:spPr>
          <a:xfrm>
            <a:off x="4506215" y="5637350"/>
            <a:ext cx="552312" cy="117316"/>
          </a:xfrm>
          <a:prstGeom prst="straightConnector1">
            <a:avLst/>
          </a:prstGeom>
          <a:ln w="57150">
            <a:solidFill>
              <a:schemeClr val="accent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052016671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blipFill>
          <a:blip xmlns:r="http://schemas.openxmlformats.org/officeDocument/2006/relationships" r:embed="rId1" cstate="print"/>
          <a:stretch>
            <a:fillRect/>
          </a:stretch>
        </a:blipFill>
      </a:spPr>
      <a:bodyPr wrap="square" lIns="0" tIns="0" rIns="0" bIns="0" rtlCol="0"/>
      <a:lstStyle>
        <a:defPPr>
          <a:defRPr/>
        </a:defPPr>
      </a:lst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12162</TotalTime>
  <Words>1358</Words>
  <Application>Microsoft Office PowerPoint</Application>
  <PresentationFormat>Personalizar</PresentationFormat>
  <Paragraphs>149</Paragraphs>
  <Slides>16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16</vt:i4>
      </vt:variant>
    </vt:vector>
  </HeadingPairs>
  <TitlesOfParts>
    <vt:vector size="17" baseType="lpstr">
      <vt:lpstr>Tema do Office</vt:lpstr>
      <vt:lpstr>Slide 1</vt:lpstr>
      <vt:lpstr>PROGRAMA PREVINE  BRASIL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Laudecy Alves do Carmo Soares</dc:creator>
  <cp:lastModifiedBy>patriciasilva</cp:lastModifiedBy>
  <cp:revision>1130</cp:revision>
  <cp:lastPrinted>2021-01-25T18:43:26Z</cp:lastPrinted>
  <dcterms:created xsi:type="dcterms:W3CDTF">2019-05-01T20:21:08Z</dcterms:created>
  <dcterms:modified xsi:type="dcterms:W3CDTF">2021-03-09T14:28:22Z</dcterms:modified>
</cp:coreProperties>
</file>