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</p:sldMasterIdLst>
  <p:notesMasterIdLst>
    <p:notesMasterId r:id="rId53"/>
  </p:notesMasterIdLst>
  <p:sldIdLst>
    <p:sldId id="257" r:id="rId3"/>
    <p:sldId id="385" r:id="rId4"/>
    <p:sldId id="500" r:id="rId5"/>
    <p:sldId id="503" r:id="rId6"/>
    <p:sldId id="538" r:id="rId7"/>
    <p:sldId id="539" r:id="rId8"/>
    <p:sldId id="540" r:id="rId9"/>
    <p:sldId id="541" r:id="rId10"/>
    <p:sldId id="542" r:id="rId11"/>
    <p:sldId id="543" r:id="rId12"/>
    <p:sldId id="544" r:id="rId13"/>
    <p:sldId id="545" r:id="rId14"/>
    <p:sldId id="546" r:id="rId15"/>
    <p:sldId id="547" r:id="rId16"/>
    <p:sldId id="555" r:id="rId17"/>
    <p:sldId id="556" r:id="rId18"/>
    <p:sldId id="557" r:id="rId19"/>
    <p:sldId id="558" r:id="rId20"/>
    <p:sldId id="508" r:id="rId21"/>
    <p:sldId id="548" r:id="rId22"/>
    <p:sldId id="549" r:id="rId23"/>
    <p:sldId id="550" r:id="rId24"/>
    <p:sldId id="559" r:id="rId25"/>
    <p:sldId id="560" r:id="rId26"/>
    <p:sldId id="561" r:id="rId27"/>
    <p:sldId id="516" r:id="rId28"/>
    <p:sldId id="512" r:id="rId29"/>
    <p:sldId id="513" r:id="rId30"/>
    <p:sldId id="518" r:id="rId31"/>
    <p:sldId id="519" r:id="rId32"/>
    <p:sldId id="520" r:id="rId33"/>
    <p:sldId id="552" r:id="rId34"/>
    <p:sldId id="522" r:id="rId35"/>
    <p:sldId id="523" r:id="rId36"/>
    <p:sldId id="524" r:id="rId37"/>
    <p:sldId id="525" r:id="rId38"/>
    <p:sldId id="526" r:id="rId39"/>
    <p:sldId id="527" r:id="rId40"/>
    <p:sldId id="528" r:id="rId41"/>
    <p:sldId id="529" r:id="rId42"/>
    <p:sldId id="530" r:id="rId43"/>
    <p:sldId id="514" r:id="rId44"/>
    <p:sldId id="533" r:id="rId45"/>
    <p:sldId id="534" r:id="rId46"/>
    <p:sldId id="551" r:id="rId47"/>
    <p:sldId id="535" r:id="rId48"/>
    <p:sldId id="536" r:id="rId49"/>
    <p:sldId id="537" r:id="rId50"/>
    <p:sldId id="554" r:id="rId51"/>
    <p:sldId id="515" r:id="rId5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ude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005BAB"/>
    <a:srgbClr val="FF0000"/>
    <a:srgbClr val="BBB273"/>
    <a:srgbClr val="0000CC"/>
    <a:srgbClr val="FF6600"/>
    <a:srgbClr val="CCECFF"/>
    <a:srgbClr val="FFFFCC"/>
    <a:srgbClr val="CCCC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Ênfas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Estilo Claro 3 - Ênfas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52" autoAdjust="0"/>
    <p:restoredTop sz="96953" autoAdjust="0"/>
  </p:normalViewPr>
  <p:slideViewPr>
    <p:cSldViewPr snapToGrid="0">
      <p:cViewPr>
        <p:scale>
          <a:sx n="75" d="100"/>
          <a:sy n="75" d="100"/>
        </p:scale>
        <p:origin x="-246" y="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E970AE-A46B-452B-B5BD-F399584E5CE5}" type="doc">
      <dgm:prSet loTypeId="urn:microsoft.com/office/officeart/2005/8/layout/vList4#1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6B0BE86E-FF72-4862-8E76-EE3B92D33851}">
      <dgm:prSet phldrT="[Texto]" custT="1"/>
      <dgm:spPr/>
      <dgm:t>
        <a:bodyPr/>
        <a:lstStyle/>
        <a:p>
          <a:pPr algn="just" rtl="0"/>
          <a:r>
            <a:rPr lang="pt-BR" sz="2400" dirty="0" smtClean="0">
              <a:latin typeface="+mj-lt"/>
              <a:ea typeface="Calibri" pitchFamily="34" charset="0"/>
              <a:cs typeface="Times New Roman" pitchFamily="18" charset="0"/>
            </a:rPr>
            <a:t>5.1. Cenário epidemiológico e internações por Covid-19 na Região de Saúde.</a:t>
          </a:r>
          <a:endParaRPr lang="pt-BR" sz="2400" dirty="0"/>
        </a:p>
      </dgm:t>
    </dgm:pt>
    <dgm:pt modelId="{62EB8F16-F7B5-48DF-B90A-BE88737C66A9}" type="parTrans" cxnId="{C7F0B1ED-45A7-47D7-89EB-EDD401F0CA67}">
      <dgm:prSet/>
      <dgm:spPr/>
      <dgm:t>
        <a:bodyPr/>
        <a:lstStyle/>
        <a:p>
          <a:pPr algn="just"/>
          <a:endParaRPr lang="pt-BR" sz="2400"/>
        </a:p>
      </dgm:t>
    </dgm:pt>
    <dgm:pt modelId="{C176BA34-ACAC-4109-8839-047734470B0E}" type="sibTrans" cxnId="{C7F0B1ED-45A7-47D7-89EB-EDD401F0CA67}">
      <dgm:prSet/>
      <dgm:spPr/>
      <dgm:t>
        <a:bodyPr/>
        <a:lstStyle/>
        <a:p>
          <a:pPr algn="just"/>
          <a:endParaRPr lang="pt-BR" sz="2400"/>
        </a:p>
      </dgm:t>
    </dgm:pt>
    <dgm:pt modelId="{DE551E01-8030-48BC-927F-3AF8480A4BB4}">
      <dgm:prSet custT="1"/>
      <dgm:spPr/>
      <dgm:t>
        <a:bodyPr/>
        <a:lstStyle/>
        <a:p>
          <a:pPr algn="just" rtl="0"/>
          <a:r>
            <a:rPr lang="pt-BR" sz="2400" dirty="0" smtClean="0">
              <a:latin typeface="+mj-lt"/>
              <a:ea typeface="Calibri" pitchFamily="34" charset="0"/>
              <a:cs typeface="Times New Roman" pitchFamily="18" charset="0"/>
            </a:rPr>
            <a:t>5.2. Contextualização da capacidade operacional da Rede na Região (UBS, Centros de Atendimento Covid-19, </a:t>
          </a:r>
          <a:r>
            <a:rPr lang="pt-BR" sz="2400" dirty="0" err="1" smtClean="0">
              <a:latin typeface="+mj-lt"/>
              <a:ea typeface="Calibri" pitchFamily="34" charset="0"/>
              <a:cs typeface="Times New Roman" pitchFamily="18" charset="0"/>
            </a:rPr>
            <a:t>UPAs</a:t>
          </a:r>
          <a:r>
            <a:rPr lang="pt-BR" sz="2400" dirty="0" smtClean="0">
              <a:latin typeface="+mj-lt"/>
              <a:ea typeface="Calibri" pitchFamily="34" charset="0"/>
              <a:cs typeface="Times New Roman" pitchFamily="18" charset="0"/>
            </a:rPr>
            <a:t>, HM, HPP, HR, HG). </a:t>
          </a:r>
        </a:p>
      </dgm:t>
    </dgm:pt>
    <dgm:pt modelId="{42EBFA4B-5AA7-4799-A00C-834E72EB3D37}" type="parTrans" cxnId="{DAC1F976-442D-4835-B8C6-A0F05AD5E58A}">
      <dgm:prSet/>
      <dgm:spPr/>
      <dgm:t>
        <a:bodyPr/>
        <a:lstStyle/>
        <a:p>
          <a:pPr algn="just"/>
          <a:endParaRPr lang="pt-BR" sz="2400"/>
        </a:p>
      </dgm:t>
    </dgm:pt>
    <dgm:pt modelId="{17DFF637-03DE-426D-923A-56FC162266A7}" type="sibTrans" cxnId="{DAC1F976-442D-4835-B8C6-A0F05AD5E58A}">
      <dgm:prSet/>
      <dgm:spPr/>
      <dgm:t>
        <a:bodyPr/>
        <a:lstStyle/>
        <a:p>
          <a:pPr algn="just"/>
          <a:endParaRPr lang="pt-BR" sz="2400"/>
        </a:p>
      </dgm:t>
    </dgm:pt>
    <dgm:pt modelId="{DBB9811F-6066-44A7-89F2-77E6048F2AA6}">
      <dgm:prSet custT="1"/>
      <dgm:spPr/>
      <dgm:t>
        <a:bodyPr/>
        <a:lstStyle/>
        <a:p>
          <a:pPr algn="just" rtl="0"/>
          <a:r>
            <a:rPr lang="pt-BR" sz="2400" dirty="0" smtClean="0">
              <a:latin typeface="+mj-lt"/>
              <a:ea typeface="Calibri" pitchFamily="34" charset="0"/>
              <a:cs typeface="Times New Roman" pitchFamily="18" charset="0"/>
            </a:rPr>
            <a:t>5.3. Alinhar o fluxo de encaminhamento dos usuários suspeitos e confirmados de Covid-19 na rede hospitalar de gestão estadual e complementar do Estado do Tocantins.</a:t>
          </a:r>
        </a:p>
      </dgm:t>
    </dgm:pt>
    <dgm:pt modelId="{841A219A-73D1-4105-8505-6F16BBC94045}" type="parTrans" cxnId="{4CBA2CCF-2E9A-47BA-A116-8D46E26CEA54}">
      <dgm:prSet/>
      <dgm:spPr/>
      <dgm:t>
        <a:bodyPr/>
        <a:lstStyle/>
        <a:p>
          <a:pPr algn="just"/>
          <a:endParaRPr lang="pt-BR" sz="2400"/>
        </a:p>
      </dgm:t>
    </dgm:pt>
    <dgm:pt modelId="{21FF2D92-A427-48A5-BE5A-8E2283B1700A}" type="sibTrans" cxnId="{4CBA2CCF-2E9A-47BA-A116-8D46E26CEA54}">
      <dgm:prSet/>
      <dgm:spPr/>
      <dgm:t>
        <a:bodyPr/>
        <a:lstStyle/>
        <a:p>
          <a:pPr algn="just"/>
          <a:endParaRPr lang="pt-BR" sz="2400"/>
        </a:p>
      </dgm:t>
    </dgm:pt>
    <dgm:pt modelId="{D05DB2D4-8ACB-4791-A993-78AB4E053D3B}">
      <dgm:prSet custT="1"/>
      <dgm:spPr/>
      <dgm:t>
        <a:bodyPr/>
        <a:lstStyle/>
        <a:p>
          <a:pPr algn="just" rtl="0"/>
          <a:r>
            <a:rPr lang="pt-BR" sz="2400" dirty="0" smtClean="0">
              <a:latin typeface="+mj-lt"/>
              <a:ea typeface="Calibri" pitchFamily="34" charset="0"/>
              <a:cs typeface="Times New Roman" pitchFamily="18" charset="0"/>
            </a:rPr>
            <a:t>5.4. Organização dos Serviços na Rede Municipal no enfrentamento da Covid-19.</a:t>
          </a:r>
        </a:p>
      </dgm:t>
    </dgm:pt>
    <dgm:pt modelId="{12C9022D-4AD2-4290-A437-CDD8036D8035}" type="parTrans" cxnId="{179CADB1-C6A5-473F-9AB2-45F6176668A5}">
      <dgm:prSet/>
      <dgm:spPr/>
      <dgm:t>
        <a:bodyPr/>
        <a:lstStyle/>
        <a:p>
          <a:pPr algn="just"/>
          <a:endParaRPr lang="pt-BR" sz="2400"/>
        </a:p>
      </dgm:t>
    </dgm:pt>
    <dgm:pt modelId="{7B240CC8-D1E7-4143-B18A-AB7949F63CE3}" type="sibTrans" cxnId="{179CADB1-C6A5-473F-9AB2-45F6176668A5}">
      <dgm:prSet/>
      <dgm:spPr/>
      <dgm:t>
        <a:bodyPr/>
        <a:lstStyle/>
        <a:p>
          <a:pPr algn="just"/>
          <a:endParaRPr lang="pt-BR" sz="2400"/>
        </a:p>
      </dgm:t>
    </dgm:pt>
    <dgm:pt modelId="{35395315-EB35-4156-836D-2C19360281D0}" type="pres">
      <dgm:prSet presAssocID="{C6E970AE-A46B-452B-B5BD-F399584E5CE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77A6F24A-0867-452A-BAE5-37813F3E2CFB}" type="pres">
      <dgm:prSet presAssocID="{6B0BE86E-FF72-4862-8E76-EE3B92D33851}" presName="comp" presStyleCnt="0"/>
      <dgm:spPr/>
    </dgm:pt>
    <dgm:pt modelId="{F3F560B9-335E-4FA2-AAE6-16F12870A1D8}" type="pres">
      <dgm:prSet presAssocID="{6B0BE86E-FF72-4862-8E76-EE3B92D33851}" presName="box" presStyleLbl="node1" presStyleIdx="0" presStyleCnt="4"/>
      <dgm:spPr/>
      <dgm:t>
        <a:bodyPr/>
        <a:lstStyle/>
        <a:p>
          <a:endParaRPr lang="pt-BR"/>
        </a:p>
      </dgm:t>
    </dgm:pt>
    <dgm:pt modelId="{96CABBF2-D8DD-42E3-847A-628BE744A6D1}" type="pres">
      <dgm:prSet presAssocID="{6B0BE86E-FF72-4862-8E76-EE3B92D33851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9F4D2AB-0ABF-4982-99D6-8D2829E39EEC}" type="pres">
      <dgm:prSet presAssocID="{6B0BE86E-FF72-4862-8E76-EE3B92D33851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AEFBE07-0177-4D2E-9517-28ECF65C61C4}" type="pres">
      <dgm:prSet presAssocID="{C176BA34-ACAC-4109-8839-047734470B0E}" presName="spacer" presStyleCnt="0"/>
      <dgm:spPr/>
    </dgm:pt>
    <dgm:pt modelId="{FB49F6C7-A5E6-43BE-9340-32F04463174C}" type="pres">
      <dgm:prSet presAssocID="{DE551E01-8030-48BC-927F-3AF8480A4BB4}" presName="comp" presStyleCnt="0"/>
      <dgm:spPr/>
    </dgm:pt>
    <dgm:pt modelId="{F0C83F85-74E6-45E4-9741-BBBDAF58D4DF}" type="pres">
      <dgm:prSet presAssocID="{DE551E01-8030-48BC-927F-3AF8480A4BB4}" presName="box" presStyleLbl="node1" presStyleIdx="1" presStyleCnt="4"/>
      <dgm:spPr/>
      <dgm:t>
        <a:bodyPr/>
        <a:lstStyle/>
        <a:p>
          <a:endParaRPr lang="pt-BR"/>
        </a:p>
      </dgm:t>
    </dgm:pt>
    <dgm:pt modelId="{91D0C842-1DE8-4B26-BD44-1D537FABA18B}" type="pres">
      <dgm:prSet presAssocID="{DE551E01-8030-48BC-927F-3AF8480A4BB4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0C4E27D-EF59-47C3-ACB7-AB0D5BCEDC30}" type="pres">
      <dgm:prSet presAssocID="{DE551E01-8030-48BC-927F-3AF8480A4BB4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4150363-3445-46F0-9885-9EE789AD3467}" type="pres">
      <dgm:prSet presAssocID="{17DFF637-03DE-426D-923A-56FC162266A7}" presName="spacer" presStyleCnt="0"/>
      <dgm:spPr/>
    </dgm:pt>
    <dgm:pt modelId="{FA324F85-474F-4410-BB35-B74694166DA5}" type="pres">
      <dgm:prSet presAssocID="{DBB9811F-6066-44A7-89F2-77E6048F2AA6}" presName="comp" presStyleCnt="0"/>
      <dgm:spPr/>
    </dgm:pt>
    <dgm:pt modelId="{412EE311-D32B-45CB-96F3-54BB6DCD92F6}" type="pres">
      <dgm:prSet presAssocID="{DBB9811F-6066-44A7-89F2-77E6048F2AA6}" presName="box" presStyleLbl="node1" presStyleIdx="2" presStyleCnt="4"/>
      <dgm:spPr/>
      <dgm:t>
        <a:bodyPr/>
        <a:lstStyle/>
        <a:p>
          <a:endParaRPr lang="pt-BR"/>
        </a:p>
      </dgm:t>
    </dgm:pt>
    <dgm:pt modelId="{CE48DB9C-224C-4B83-ACDD-A0E72B55AE4F}" type="pres">
      <dgm:prSet presAssocID="{DBB9811F-6066-44A7-89F2-77E6048F2AA6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D0C676A-D00C-4224-9639-ED2F67B53382}" type="pres">
      <dgm:prSet presAssocID="{DBB9811F-6066-44A7-89F2-77E6048F2AA6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4C8CB78-23D2-47C9-B834-F801082106E0}" type="pres">
      <dgm:prSet presAssocID="{21FF2D92-A427-48A5-BE5A-8E2283B1700A}" presName="spacer" presStyleCnt="0"/>
      <dgm:spPr/>
    </dgm:pt>
    <dgm:pt modelId="{A7E82FFD-C5D0-4E4B-B1A1-0AB53AEC3470}" type="pres">
      <dgm:prSet presAssocID="{D05DB2D4-8ACB-4791-A993-78AB4E053D3B}" presName="comp" presStyleCnt="0"/>
      <dgm:spPr/>
    </dgm:pt>
    <dgm:pt modelId="{6A24F9C4-63CB-4B92-BEF1-2BB8D9F3800B}" type="pres">
      <dgm:prSet presAssocID="{D05DB2D4-8ACB-4791-A993-78AB4E053D3B}" presName="box" presStyleLbl="node1" presStyleIdx="3" presStyleCnt="4"/>
      <dgm:spPr/>
      <dgm:t>
        <a:bodyPr/>
        <a:lstStyle/>
        <a:p>
          <a:endParaRPr lang="pt-BR"/>
        </a:p>
      </dgm:t>
    </dgm:pt>
    <dgm:pt modelId="{A25475E9-78E6-4E28-9495-A283F46415A0}" type="pres">
      <dgm:prSet presAssocID="{D05DB2D4-8ACB-4791-A993-78AB4E053D3B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295FD793-BAB1-42CB-8368-BA96B7BB6FBB}" type="pres">
      <dgm:prSet presAssocID="{D05DB2D4-8ACB-4791-A993-78AB4E053D3B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81AF50E-D694-482A-8982-9DC1189C4295}" type="presOf" srcId="{6B0BE86E-FF72-4862-8E76-EE3B92D33851}" destId="{E9F4D2AB-0ABF-4982-99D6-8D2829E39EEC}" srcOrd="1" destOrd="0" presId="urn:microsoft.com/office/officeart/2005/8/layout/vList4#1"/>
    <dgm:cxn modelId="{F8123964-D2FE-4BC0-9266-2AFBD68B5DD2}" type="presOf" srcId="{DE551E01-8030-48BC-927F-3AF8480A4BB4}" destId="{F0C83F85-74E6-45E4-9741-BBBDAF58D4DF}" srcOrd="0" destOrd="0" presId="urn:microsoft.com/office/officeart/2005/8/layout/vList4#1"/>
    <dgm:cxn modelId="{8D72B869-1E5C-4FBF-BF70-9396DF216991}" type="presOf" srcId="{DBB9811F-6066-44A7-89F2-77E6048F2AA6}" destId="{0D0C676A-D00C-4224-9639-ED2F67B53382}" srcOrd="1" destOrd="0" presId="urn:microsoft.com/office/officeart/2005/8/layout/vList4#1"/>
    <dgm:cxn modelId="{179CADB1-C6A5-473F-9AB2-45F6176668A5}" srcId="{C6E970AE-A46B-452B-B5BD-F399584E5CE5}" destId="{D05DB2D4-8ACB-4791-A993-78AB4E053D3B}" srcOrd="3" destOrd="0" parTransId="{12C9022D-4AD2-4290-A437-CDD8036D8035}" sibTransId="{7B240CC8-D1E7-4143-B18A-AB7949F63CE3}"/>
    <dgm:cxn modelId="{D6421D6A-84B6-4F8D-88B5-7776DF5F4F3D}" type="presOf" srcId="{D05DB2D4-8ACB-4791-A993-78AB4E053D3B}" destId="{6A24F9C4-63CB-4B92-BEF1-2BB8D9F3800B}" srcOrd="0" destOrd="0" presId="urn:microsoft.com/office/officeart/2005/8/layout/vList4#1"/>
    <dgm:cxn modelId="{589D713F-C7AE-48B5-B45B-B98A16D4E3CA}" type="presOf" srcId="{6B0BE86E-FF72-4862-8E76-EE3B92D33851}" destId="{F3F560B9-335E-4FA2-AAE6-16F12870A1D8}" srcOrd="0" destOrd="0" presId="urn:microsoft.com/office/officeart/2005/8/layout/vList4#1"/>
    <dgm:cxn modelId="{DAC1F976-442D-4835-B8C6-A0F05AD5E58A}" srcId="{C6E970AE-A46B-452B-B5BD-F399584E5CE5}" destId="{DE551E01-8030-48BC-927F-3AF8480A4BB4}" srcOrd="1" destOrd="0" parTransId="{42EBFA4B-5AA7-4799-A00C-834E72EB3D37}" sibTransId="{17DFF637-03DE-426D-923A-56FC162266A7}"/>
    <dgm:cxn modelId="{C7F0B1ED-45A7-47D7-89EB-EDD401F0CA67}" srcId="{C6E970AE-A46B-452B-B5BD-F399584E5CE5}" destId="{6B0BE86E-FF72-4862-8E76-EE3B92D33851}" srcOrd="0" destOrd="0" parTransId="{62EB8F16-F7B5-48DF-B90A-BE88737C66A9}" sibTransId="{C176BA34-ACAC-4109-8839-047734470B0E}"/>
    <dgm:cxn modelId="{342389BF-8785-40EB-96E3-2DFBA4DB4228}" type="presOf" srcId="{C6E970AE-A46B-452B-B5BD-F399584E5CE5}" destId="{35395315-EB35-4156-836D-2C19360281D0}" srcOrd="0" destOrd="0" presId="urn:microsoft.com/office/officeart/2005/8/layout/vList4#1"/>
    <dgm:cxn modelId="{D8CCA7A7-09B5-4721-B308-6E46422B0B4D}" type="presOf" srcId="{DE551E01-8030-48BC-927F-3AF8480A4BB4}" destId="{C0C4E27D-EF59-47C3-ACB7-AB0D5BCEDC30}" srcOrd="1" destOrd="0" presId="urn:microsoft.com/office/officeart/2005/8/layout/vList4#1"/>
    <dgm:cxn modelId="{4CBA2CCF-2E9A-47BA-A116-8D46E26CEA54}" srcId="{C6E970AE-A46B-452B-B5BD-F399584E5CE5}" destId="{DBB9811F-6066-44A7-89F2-77E6048F2AA6}" srcOrd="2" destOrd="0" parTransId="{841A219A-73D1-4105-8505-6F16BBC94045}" sibTransId="{21FF2D92-A427-48A5-BE5A-8E2283B1700A}"/>
    <dgm:cxn modelId="{D3C74BDE-ED3A-4B88-A1BB-35D79A18C19E}" type="presOf" srcId="{DBB9811F-6066-44A7-89F2-77E6048F2AA6}" destId="{412EE311-D32B-45CB-96F3-54BB6DCD92F6}" srcOrd="0" destOrd="0" presId="urn:microsoft.com/office/officeart/2005/8/layout/vList4#1"/>
    <dgm:cxn modelId="{E4DD5725-6F6C-43D8-A495-F3BE80B57010}" type="presOf" srcId="{D05DB2D4-8ACB-4791-A993-78AB4E053D3B}" destId="{295FD793-BAB1-42CB-8368-BA96B7BB6FBB}" srcOrd="1" destOrd="0" presId="urn:microsoft.com/office/officeart/2005/8/layout/vList4#1"/>
    <dgm:cxn modelId="{6928893B-F0C3-4317-90A3-95C9D6327D91}" type="presParOf" srcId="{35395315-EB35-4156-836D-2C19360281D0}" destId="{77A6F24A-0867-452A-BAE5-37813F3E2CFB}" srcOrd="0" destOrd="0" presId="urn:microsoft.com/office/officeart/2005/8/layout/vList4#1"/>
    <dgm:cxn modelId="{FF51CC06-19A1-4B20-B24A-414F5CEF3C5F}" type="presParOf" srcId="{77A6F24A-0867-452A-BAE5-37813F3E2CFB}" destId="{F3F560B9-335E-4FA2-AAE6-16F12870A1D8}" srcOrd="0" destOrd="0" presId="urn:microsoft.com/office/officeart/2005/8/layout/vList4#1"/>
    <dgm:cxn modelId="{5A5D7F77-4178-40A0-8FD3-C7CFC06E8CA6}" type="presParOf" srcId="{77A6F24A-0867-452A-BAE5-37813F3E2CFB}" destId="{96CABBF2-D8DD-42E3-847A-628BE744A6D1}" srcOrd="1" destOrd="0" presId="urn:microsoft.com/office/officeart/2005/8/layout/vList4#1"/>
    <dgm:cxn modelId="{7DA8A295-884C-4929-8AF4-B06FC2CBE7B1}" type="presParOf" srcId="{77A6F24A-0867-452A-BAE5-37813F3E2CFB}" destId="{E9F4D2AB-0ABF-4982-99D6-8D2829E39EEC}" srcOrd="2" destOrd="0" presId="urn:microsoft.com/office/officeart/2005/8/layout/vList4#1"/>
    <dgm:cxn modelId="{C4A615C8-294B-4A52-891C-26319A02842B}" type="presParOf" srcId="{35395315-EB35-4156-836D-2C19360281D0}" destId="{7AEFBE07-0177-4D2E-9517-28ECF65C61C4}" srcOrd="1" destOrd="0" presId="urn:microsoft.com/office/officeart/2005/8/layout/vList4#1"/>
    <dgm:cxn modelId="{BF2E92C9-D135-4EBF-8ABD-A77781DB3761}" type="presParOf" srcId="{35395315-EB35-4156-836D-2C19360281D0}" destId="{FB49F6C7-A5E6-43BE-9340-32F04463174C}" srcOrd="2" destOrd="0" presId="urn:microsoft.com/office/officeart/2005/8/layout/vList4#1"/>
    <dgm:cxn modelId="{23E2F51C-C6A1-4608-99D0-30A53A0F0102}" type="presParOf" srcId="{FB49F6C7-A5E6-43BE-9340-32F04463174C}" destId="{F0C83F85-74E6-45E4-9741-BBBDAF58D4DF}" srcOrd="0" destOrd="0" presId="urn:microsoft.com/office/officeart/2005/8/layout/vList4#1"/>
    <dgm:cxn modelId="{FA6ECD62-0BEF-4F02-96E1-08B8C5832F98}" type="presParOf" srcId="{FB49F6C7-A5E6-43BE-9340-32F04463174C}" destId="{91D0C842-1DE8-4B26-BD44-1D537FABA18B}" srcOrd="1" destOrd="0" presId="urn:microsoft.com/office/officeart/2005/8/layout/vList4#1"/>
    <dgm:cxn modelId="{A1DE7722-931E-4318-B3F7-FE434A83D5CA}" type="presParOf" srcId="{FB49F6C7-A5E6-43BE-9340-32F04463174C}" destId="{C0C4E27D-EF59-47C3-ACB7-AB0D5BCEDC30}" srcOrd="2" destOrd="0" presId="urn:microsoft.com/office/officeart/2005/8/layout/vList4#1"/>
    <dgm:cxn modelId="{C7D42824-0037-4692-AA2A-67C91A055E0D}" type="presParOf" srcId="{35395315-EB35-4156-836D-2C19360281D0}" destId="{E4150363-3445-46F0-9885-9EE789AD3467}" srcOrd="3" destOrd="0" presId="urn:microsoft.com/office/officeart/2005/8/layout/vList4#1"/>
    <dgm:cxn modelId="{DB3DB0BC-0F25-4C6C-B7EF-0351CD5C6E8A}" type="presParOf" srcId="{35395315-EB35-4156-836D-2C19360281D0}" destId="{FA324F85-474F-4410-BB35-B74694166DA5}" srcOrd="4" destOrd="0" presId="urn:microsoft.com/office/officeart/2005/8/layout/vList4#1"/>
    <dgm:cxn modelId="{00BEFF2A-DEE9-4C78-8E71-ADAE3D9DD698}" type="presParOf" srcId="{FA324F85-474F-4410-BB35-B74694166DA5}" destId="{412EE311-D32B-45CB-96F3-54BB6DCD92F6}" srcOrd="0" destOrd="0" presId="urn:microsoft.com/office/officeart/2005/8/layout/vList4#1"/>
    <dgm:cxn modelId="{038C7F35-8B88-454B-9427-D815B5AFF311}" type="presParOf" srcId="{FA324F85-474F-4410-BB35-B74694166DA5}" destId="{CE48DB9C-224C-4B83-ACDD-A0E72B55AE4F}" srcOrd="1" destOrd="0" presId="urn:microsoft.com/office/officeart/2005/8/layout/vList4#1"/>
    <dgm:cxn modelId="{E901FEA5-57E9-464F-8977-9319C20D76CE}" type="presParOf" srcId="{FA324F85-474F-4410-BB35-B74694166DA5}" destId="{0D0C676A-D00C-4224-9639-ED2F67B53382}" srcOrd="2" destOrd="0" presId="urn:microsoft.com/office/officeart/2005/8/layout/vList4#1"/>
    <dgm:cxn modelId="{7D3CF65B-9ED4-450C-99EB-C599CEE63D24}" type="presParOf" srcId="{35395315-EB35-4156-836D-2C19360281D0}" destId="{F4C8CB78-23D2-47C9-B834-F801082106E0}" srcOrd="5" destOrd="0" presId="urn:microsoft.com/office/officeart/2005/8/layout/vList4#1"/>
    <dgm:cxn modelId="{3391712E-0151-4AA6-925D-69953D922D91}" type="presParOf" srcId="{35395315-EB35-4156-836D-2C19360281D0}" destId="{A7E82FFD-C5D0-4E4B-B1A1-0AB53AEC3470}" srcOrd="6" destOrd="0" presId="urn:microsoft.com/office/officeart/2005/8/layout/vList4#1"/>
    <dgm:cxn modelId="{5C2584E6-7C58-45A2-86BE-D950EE2A1399}" type="presParOf" srcId="{A7E82FFD-C5D0-4E4B-B1A1-0AB53AEC3470}" destId="{6A24F9C4-63CB-4B92-BEF1-2BB8D9F3800B}" srcOrd="0" destOrd="0" presId="urn:microsoft.com/office/officeart/2005/8/layout/vList4#1"/>
    <dgm:cxn modelId="{CC76082B-D3F3-452F-9CC1-8AD7BB1DCD66}" type="presParOf" srcId="{A7E82FFD-C5D0-4E4B-B1A1-0AB53AEC3470}" destId="{A25475E9-78E6-4E28-9495-A283F46415A0}" srcOrd="1" destOrd="0" presId="urn:microsoft.com/office/officeart/2005/8/layout/vList4#1"/>
    <dgm:cxn modelId="{45DDF04B-F5A1-431E-9D0E-5956D54B88DF}" type="presParOf" srcId="{A7E82FFD-C5D0-4E4B-B1A1-0AB53AEC3470}" destId="{295FD793-BAB1-42CB-8368-BA96B7BB6FBB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1CB27F-9A18-44E1-B70E-9072B7C7FD69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DB088354-7473-4AC7-81A6-829D29209253}">
      <dgm:prSet phldrT="[Texto]"/>
      <dgm:spPr/>
      <dgm:t>
        <a:bodyPr/>
        <a:lstStyle/>
        <a:p>
          <a:r>
            <a:rPr lang="pt-BR" dirty="0" smtClean="0"/>
            <a:t>CENTRO DE ATENDIMENTO À COVID-19</a:t>
          </a:r>
          <a:endParaRPr lang="pt-BR" dirty="0"/>
        </a:p>
      </dgm:t>
    </dgm:pt>
    <dgm:pt modelId="{6C6508DB-03F3-4A77-80B2-BC1E7AFD2206}" type="parTrans" cxnId="{3AA1FD83-B4C5-4CAB-9810-D6614EB2682F}">
      <dgm:prSet/>
      <dgm:spPr/>
      <dgm:t>
        <a:bodyPr/>
        <a:lstStyle/>
        <a:p>
          <a:endParaRPr lang="pt-BR"/>
        </a:p>
      </dgm:t>
    </dgm:pt>
    <dgm:pt modelId="{625B983F-1865-4D52-9D70-A86C9A4542E9}" type="sibTrans" cxnId="{3AA1FD83-B4C5-4CAB-9810-D6614EB2682F}">
      <dgm:prSet/>
      <dgm:spPr/>
      <dgm:t>
        <a:bodyPr/>
        <a:lstStyle/>
        <a:p>
          <a:endParaRPr lang="pt-BR"/>
        </a:p>
      </dgm:t>
    </dgm:pt>
    <dgm:pt modelId="{38B16B5C-2869-4C72-A6CB-09440FA9BA66}">
      <dgm:prSet phldrT="[Texto]"/>
      <dgm:spPr/>
      <dgm:t>
        <a:bodyPr/>
        <a:lstStyle/>
        <a:p>
          <a:r>
            <a:rPr lang="pt-BR" dirty="0" smtClean="0"/>
            <a:t>Acolhimento</a:t>
          </a:r>
          <a:endParaRPr lang="pt-BR" dirty="0"/>
        </a:p>
      </dgm:t>
    </dgm:pt>
    <dgm:pt modelId="{F1BE1833-A605-4779-9DF0-5FBF3CB1FFCE}" type="parTrans" cxnId="{BA74C8F8-2346-41C3-AAD8-6E295DC54DCD}">
      <dgm:prSet/>
      <dgm:spPr/>
      <dgm:t>
        <a:bodyPr/>
        <a:lstStyle/>
        <a:p>
          <a:endParaRPr lang="pt-BR"/>
        </a:p>
      </dgm:t>
    </dgm:pt>
    <dgm:pt modelId="{4607FF2E-4F3B-4686-8E3F-FFC92AC64BFB}" type="sibTrans" cxnId="{BA74C8F8-2346-41C3-AAD8-6E295DC54DCD}">
      <dgm:prSet/>
      <dgm:spPr/>
      <dgm:t>
        <a:bodyPr/>
        <a:lstStyle/>
        <a:p>
          <a:endParaRPr lang="pt-BR"/>
        </a:p>
      </dgm:t>
    </dgm:pt>
    <dgm:pt modelId="{1AA2D8DC-D1AC-42FB-944D-81F3EC3844CC}">
      <dgm:prSet phldrT="[Texto]"/>
      <dgm:spPr/>
      <dgm:t>
        <a:bodyPr/>
        <a:lstStyle/>
        <a:p>
          <a:r>
            <a:rPr lang="pt-BR" dirty="0" smtClean="0"/>
            <a:t>Classificação</a:t>
          </a:r>
          <a:endParaRPr lang="pt-BR" dirty="0"/>
        </a:p>
      </dgm:t>
    </dgm:pt>
    <dgm:pt modelId="{1F1F5268-D1F6-4263-93F7-3DCC5367B14D}" type="parTrans" cxnId="{2F09597C-72F9-46EA-8D21-C477B7FEDAB3}">
      <dgm:prSet/>
      <dgm:spPr/>
      <dgm:t>
        <a:bodyPr/>
        <a:lstStyle/>
        <a:p>
          <a:endParaRPr lang="pt-BR"/>
        </a:p>
      </dgm:t>
    </dgm:pt>
    <dgm:pt modelId="{FD9EAB61-DB18-4659-9A23-E71526C57B6A}" type="sibTrans" cxnId="{2F09597C-72F9-46EA-8D21-C477B7FEDAB3}">
      <dgm:prSet/>
      <dgm:spPr/>
      <dgm:t>
        <a:bodyPr/>
        <a:lstStyle/>
        <a:p>
          <a:endParaRPr lang="pt-BR"/>
        </a:p>
      </dgm:t>
    </dgm:pt>
    <dgm:pt modelId="{939EC866-809C-4E39-AE95-3C51BC3D6033}">
      <dgm:prSet phldrT="[Texto]"/>
      <dgm:spPr/>
      <dgm:t>
        <a:bodyPr/>
        <a:lstStyle/>
        <a:p>
          <a:r>
            <a:rPr lang="pt-BR" dirty="0" smtClean="0"/>
            <a:t>PRONTO ATENDIMENTO</a:t>
          </a:r>
          <a:endParaRPr lang="pt-BR" dirty="0"/>
        </a:p>
      </dgm:t>
    </dgm:pt>
    <dgm:pt modelId="{54AEBBAA-DF7C-470D-AEF8-32C3C1391B04}" type="parTrans" cxnId="{C099B2AE-1C47-45D1-BE5D-05E5F85C5AD2}">
      <dgm:prSet/>
      <dgm:spPr/>
      <dgm:t>
        <a:bodyPr/>
        <a:lstStyle/>
        <a:p>
          <a:endParaRPr lang="pt-BR"/>
        </a:p>
      </dgm:t>
    </dgm:pt>
    <dgm:pt modelId="{71B46FC0-4A8A-40FC-8F63-2D2F01D8DF55}" type="sibTrans" cxnId="{C099B2AE-1C47-45D1-BE5D-05E5F85C5AD2}">
      <dgm:prSet/>
      <dgm:spPr/>
      <dgm:t>
        <a:bodyPr/>
        <a:lstStyle/>
        <a:p>
          <a:endParaRPr lang="pt-BR"/>
        </a:p>
      </dgm:t>
    </dgm:pt>
    <dgm:pt modelId="{060CF24C-67DA-49A6-B1AF-B080765D76BE}">
      <dgm:prSet phldrT="[Texto]"/>
      <dgm:spPr/>
      <dgm:t>
        <a:bodyPr/>
        <a:lstStyle/>
        <a:p>
          <a:r>
            <a:rPr lang="pt-BR" dirty="0" smtClean="0"/>
            <a:t>Funcionamento 24h</a:t>
          </a:r>
          <a:endParaRPr lang="pt-BR" dirty="0"/>
        </a:p>
      </dgm:t>
    </dgm:pt>
    <dgm:pt modelId="{64542115-E4EA-48B4-81BF-8D7DBCA1BEE1}" type="parTrans" cxnId="{9B103B85-1B5F-48B0-83A6-607B3F9B012D}">
      <dgm:prSet/>
      <dgm:spPr/>
      <dgm:t>
        <a:bodyPr/>
        <a:lstStyle/>
        <a:p>
          <a:endParaRPr lang="pt-BR"/>
        </a:p>
      </dgm:t>
    </dgm:pt>
    <dgm:pt modelId="{4CC2405C-DCB0-43A2-88CC-0BF427CE82AF}" type="sibTrans" cxnId="{9B103B85-1B5F-48B0-83A6-607B3F9B012D}">
      <dgm:prSet/>
      <dgm:spPr/>
      <dgm:t>
        <a:bodyPr/>
        <a:lstStyle/>
        <a:p>
          <a:endParaRPr lang="pt-BR"/>
        </a:p>
      </dgm:t>
    </dgm:pt>
    <dgm:pt modelId="{9E3923C8-C77D-4051-9612-7EC76FFBAD48}">
      <dgm:prSet phldrT="[Texto]"/>
      <dgm:spPr/>
      <dgm:t>
        <a:bodyPr/>
        <a:lstStyle/>
        <a:p>
          <a:r>
            <a:rPr lang="pt-BR" dirty="0" smtClean="0"/>
            <a:t>Estabilização </a:t>
          </a:r>
          <a:endParaRPr lang="pt-BR" dirty="0"/>
        </a:p>
      </dgm:t>
    </dgm:pt>
    <dgm:pt modelId="{444E9F5E-AED8-40AF-A817-A1DBB9F9FA1D}" type="parTrans" cxnId="{F43DEC06-9068-4BAA-BEBF-6BD760E9BD13}">
      <dgm:prSet/>
      <dgm:spPr/>
      <dgm:t>
        <a:bodyPr/>
        <a:lstStyle/>
        <a:p>
          <a:endParaRPr lang="pt-BR"/>
        </a:p>
      </dgm:t>
    </dgm:pt>
    <dgm:pt modelId="{36AD16B0-8E9D-4BF5-BC64-0D4FC16C4CD3}" type="sibTrans" cxnId="{F43DEC06-9068-4BAA-BEBF-6BD760E9BD13}">
      <dgm:prSet/>
      <dgm:spPr/>
      <dgm:t>
        <a:bodyPr/>
        <a:lstStyle/>
        <a:p>
          <a:endParaRPr lang="pt-BR"/>
        </a:p>
      </dgm:t>
    </dgm:pt>
    <dgm:pt modelId="{65BC1676-7834-43DF-9BD2-1D57DF5BE514}">
      <dgm:prSet phldrT="[Texto]"/>
      <dgm:spPr/>
      <dgm:t>
        <a:bodyPr/>
        <a:lstStyle/>
        <a:p>
          <a:r>
            <a:rPr lang="pt-BR" dirty="0" smtClean="0"/>
            <a:t>HOSPITAL DE REFERÊNCIA</a:t>
          </a:r>
          <a:endParaRPr lang="pt-BR" dirty="0"/>
        </a:p>
      </dgm:t>
    </dgm:pt>
    <dgm:pt modelId="{59791C74-C101-449E-AB44-8B4EE052A75E}" type="parTrans" cxnId="{5562CDC0-51AF-4876-9AB7-4D5DC51E61D4}">
      <dgm:prSet/>
      <dgm:spPr/>
      <dgm:t>
        <a:bodyPr/>
        <a:lstStyle/>
        <a:p>
          <a:endParaRPr lang="pt-BR"/>
        </a:p>
      </dgm:t>
    </dgm:pt>
    <dgm:pt modelId="{D85E51F0-CAA9-41B0-947E-801E9A7B172B}" type="sibTrans" cxnId="{5562CDC0-51AF-4876-9AB7-4D5DC51E61D4}">
      <dgm:prSet/>
      <dgm:spPr/>
      <dgm:t>
        <a:bodyPr/>
        <a:lstStyle/>
        <a:p>
          <a:endParaRPr lang="pt-BR"/>
        </a:p>
      </dgm:t>
    </dgm:pt>
    <dgm:pt modelId="{E45C89A3-E46D-4A46-AD17-70F7A26F121E}">
      <dgm:prSet phldrT="[Texto]"/>
      <dgm:spPr/>
      <dgm:t>
        <a:bodyPr/>
        <a:lstStyle/>
        <a:p>
          <a:r>
            <a:rPr lang="pt-BR" dirty="0" smtClean="0"/>
            <a:t>Regulação</a:t>
          </a:r>
          <a:endParaRPr lang="pt-BR" dirty="0"/>
        </a:p>
      </dgm:t>
    </dgm:pt>
    <dgm:pt modelId="{608F1E8A-0C72-4FBB-AEEA-88C13EF759CE}" type="parTrans" cxnId="{15BCE7A3-A786-4C73-BFE5-31AFB77CD84E}">
      <dgm:prSet/>
      <dgm:spPr/>
      <dgm:t>
        <a:bodyPr/>
        <a:lstStyle/>
        <a:p>
          <a:endParaRPr lang="pt-BR"/>
        </a:p>
      </dgm:t>
    </dgm:pt>
    <dgm:pt modelId="{54015734-3B68-41F5-A6E8-EB8012DFDAED}" type="sibTrans" cxnId="{15BCE7A3-A786-4C73-BFE5-31AFB77CD84E}">
      <dgm:prSet/>
      <dgm:spPr/>
      <dgm:t>
        <a:bodyPr/>
        <a:lstStyle/>
        <a:p>
          <a:endParaRPr lang="pt-BR"/>
        </a:p>
      </dgm:t>
    </dgm:pt>
    <dgm:pt modelId="{8C661382-3C3A-4E10-83CE-E62EE6A41738}">
      <dgm:prSet phldrT="[Texto]"/>
      <dgm:spPr/>
      <dgm:t>
        <a:bodyPr/>
        <a:lstStyle/>
        <a:p>
          <a:r>
            <a:rPr lang="pt-BR" dirty="0" smtClean="0"/>
            <a:t>Contra-referência</a:t>
          </a:r>
          <a:endParaRPr lang="pt-BR" dirty="0"/>
        </a:p>
      </dgm:t>
    </dgm:pt>
    <dgm:pt modelId="{53A71CEA-470B-40E9-BE66-7981CC8B22F8}" type="parTrans" cxnId="{F695A6F5-5028-4363-B83E-38B1F9E38F28}">
      <dgm:prSet/>
      <dgm:spPr/>
      <dgm:t>
        <a:bodyPr/>
        <a:lstStyle/>
        <a:p>
          <a:endParaRPr lang="pt-BR"/>
        </a:p>
      </dgm:t>
    </dgm:pt>
    <dgm:pt modelId="{EB4BE23C-A401-4AC0-B46E-72F722E1AE94}" type="sibTrans" cxnId="{F695A6F5-5028-4363-B83E-38B1F9E38F28}">
      <dgm:prSet/>
      <dgm:spPr/>
      <dgm:t>
        <a:bodyPr/>
        <a:lstStyle/>
        <a:p>
          <a:endParaRPr lang="pt-BR"/>
        </a:p>
      </dgm:t>
    </dgm:pt>
    <dgm:pt modelId="{863FA6C4-5B16-4D66-9482-A741569E54C2}">
      <dgm:prSet phldrT="[Texto]"/>
      <dgm:spPr/>
      <dgm:t>
        <a:bodyPr/>
        <a:lstStyle/>
        <a:p>
          <a:r>
            <a:rPr lang="pt-BR" dirty="0" smtClean="0"/>
            <a:t>Manejo</a:t>
          </a:r>
          <a:endParaRPr lang="pt-BR" dirty="0"/>
        </a:p>
      </dgm:t>
    </dgm:pt>
    <dgm:pt modelId="{00D38D6A-9878-4063-842D-78F1FCB83EB8}" type="parTrans" cxnId="{4188E111-3B93-4109-95C0-C365FBC78E64}">
      <dgm:prSet/>
      <dgm:spPr/>
      <dgm:t>
        <a:bodyPr/>
        <a:lstStyle/>
        <a:p>
          <a:endParaRPr lang="pt-BR"/>
        </a:p>
      </dgm:t>
    </dgm:pt>
    <dgm:pt modelId="{727D0D85-D7FC-403F-BCB2-EAA153BC69AA}" type="sibTrans" cxnId="{4188E111-3B93-4109-95C0-C365FBC78E64}">
      <dgm:prSet/>
      <dgm:spPr/>
      <dgm:t>
        <a:bodyPr/>
        <a:lstStyle/>
        <a:p>
          <a:endParaRPr lang="pt-BR"/>
        </a:p>
      </dgm:t>
    </dgm:pt>
    <dgm:pt modelId="{82CB2E3F-C90B-485D-BC5C-D012B0ACE574}">
      <dgm:prSet phldrT="[Texto]"/>
      <dgm:spPr/>
      <dgm:t>
        <a:bodyPr/>
        <a:lstStyle/>
        <a:p>
          <a:r>
            <a:rPr lang="pt-BR" dirty="0" smtClean="0"/>
            <a:t>Monitoramento</a:t>
          </a:r>
          <a:endParaRPr lang="pt-BR" dirty="0"/>
        </a:p>
      </dgm:t>
    </dgm:pt>
    <dgm:pt modelId="{9427F73E-F1DC-4F53-88FF-7EEA657B076B}" type="parTrans" cxnId="{5735756D-D3B5-4903-B7A1-77ADBE7C62D3}">
      <dgm:prSet/>
      <dgm:spPr/>
      <dgm:t>
        <a:bodyPr/>
        <a:lstStyle/>
        <a:p>
          <a:endParaRPr lang="pt-BR"/>
        </a:p>
      </dgm:t>
    </dgm:pt>
    <dgm:pt modelId="{A816B8D2-39B6-42D4-8CCB-08B993AC9F0A}" type="sibTrans" cxnId="{5735756D-D3B5-4903-B7A1-77ADBE7C62D3}">
      <dgm:prSet/>
      <dgm:spPr/>
      <dgm:t>
        <a:bodyPr/>
        <a:lstStyle/>
        <a:p>
          <a:endParaRPr lang="pt-BR"/>
        </a:p>
      </dgm:t>
    </dgm:pt>
    <dgm:pt modelId="{FF9CB6B8-8F69-42BC-A766-15FA6A92929B}">
      <dgm:prSet phldrT="[Texto]"/>
      <dgm:spPr/>
      <dgm:t>
        <a:bodyPr/>
        <a:lstStyle/>
        <a:p>
          <a:r>
            <a:rPr lang="pt-BR" dirty="0" smtClean="0"/>
            <a:t>Manejo</a:t>
          </a:r>
          <a:endParaRPr lang="pt-BR" dirty="0"/>
        </a:p>
      </dgm:t>
    </dgm:pt>
    <dgm:pt modelId="{433B2959-9F1F-4F3F-ADBD-8006163F732B}" type="parTrans" cxnId="{E5E2079C-4CA1-4AE0-A306-2807ABB926EB}">
      <dgm:prSet/>
      <dgm:spPr/>
      <dgm:t>
        <a:bodyPr/>
        <a:lstStyle/>
        <a:p>
          <a:endParaRPr lang="pt-BR"/>
        </a:p>
      </dgm:t>
    </dgm:pt>
    <dgm:pt modelId="{E2E3E8B7-4E58-452A-8D95-51509B0CC940}" type="sibTrans" cxnId="{E5E2079C-4CA1-4AE0-A306-2807ABB926EB}">
      <dgm:prSet/>
      <dgm:spPr/>
      <dgm:t>
        <a:bodyPr/>
        <a:lstStyle/>
        <a:p>
          <a:endParaRPr lang="pt-BR"/>
        </a:p>
      </dgm:t>
    </dgm:pt>
    <dgm:pt modelId="{9F67626E-EAF1-4B39-BE0F-610A4A6AD320}">
      <dgm:prSet phldrT="[Texto]"/>
      <dgm:spPr/>
      <dgm:t>
        <a:bodyPr/>
        <a:lstStyle/>
        <a:p>
          <a:r>
            <a:rPr lang="pt-BR" dirty="0" smtClean="0"/>
            <a:t>Solicita Regulação</a:t>
          </a:r>
          <a:endParaRPr lang="pt-BR" dirty="0"/>
        </a:p>
      </dgm:t>
    </dgm:pt>
    <dgm:pt modelId="{53B006FB-8797-4171-9933-5DE843E698F0}" type="parTrans" cxnId="{CD3216B3-A8B0-44CD-906A-7EE5F7A532A7}">
      <dgm:prSet/>
      <dgm:spPr/>
      <dgm:t>
        <a:bodyPr/>
        <a:lstStyle/>
        <a:p>
          <a:endParaRPr lang="pt-BR"/>
        </a:p>
      </dgm:t>
    </dgm:pt>
    <dgm:pt modelId="{585DC789-6EB0-48A3-B3F2-5ACA5FD51FC5}" type="sibTrans" cxnId="{CD3216B3-A8B0-44CD-906A-7EE5F7A532A7}">
      <dgm:prSet/>
      <dgm:spPr/>
      <dgm:t>
        <a:bodyPr/>
        <a:lstStyle/>
        <a:p>
          <a:endParaRPr lang="pt-BR"/>
        </a:p>
      </dgm:t>
    </dgm:pt>
    <dgm:pt modelId="{E2068CF1-5EBF-4A7C-AE1B-749C5124EEDD}" type="pres">
      <dgm:prSet presAssocID="{0E1CB27F-9A18-44E1-B70E-9072B7C7FD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885F170-8910-4C60-901C-D83A8E0F0400}" type="pres">
      <dgm:prSet presAssocID="{0E1CB27F-9A18-44E1-B70E-9072B7C7FD69}" presName="tSp" presStyleCnt="0"/>
      <dgm:spPr/>
    </dgm:pt>
    <dgm:pt modelId="{82CC5DC5-0137-4C97-BFFF-A44CE8490404}" type="pres">
      <dgm:prSet presAssocID="{0E1CB27F-9A18-44E1-B70E-9072B7C7FD69}" presName="bSp" presStyleCnt="0"/>
      <dgm:spPr/>
    </dgm:pt>
    <dgm:pt modelId="{63FECFFD-4776-4673-8725-0AFFC6C3758E}" type="pres">
      <dgm:prSet presAssocID="{0E1CB27F-9A18-44E1-B70E-9072B7C7FD69}" presName="process" presStyleCnt="0"/>
      <dgm:spPr/>
    </dgm:pt>
    <dgm:pt modelId="{814FFB3A-7F65-4973-873C-BC92F408759F}" type="pres">
      <dgm:prSet presAssocID="{DB088354-7473-4AC7-81A6-829D29209253}" presName="composite1" presStyleCnt="0"/>
      <dgm:spPr/>
    </dgm:pt>
    <dgm:pt modelId="{A08A5EF4-EBC7-4984-9BCB-ED4211C5AFB3}" type="pres">
      <dgm:prSet presAssocID="{DB088354-7473-4AC7-81A6-829D29209253}" presName="dummyNode1" presStyleLbl="node1" presStyleIdx="0" presStyleCnt="3"/>
      <dgm:spPr/>
    </dgm:pt>
    <dgm:pt modelId="{D992F9E0-C8E5-4A0D-9A1B-ECCA44C22EDA}" type="pres">
      <dgm:prSet presAssocID="{DB088354-7473-4AC7-81A6-829D29209253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5B9DEDC-8D11-4684-BEF7-534989EA58A5}" type="pres">
      <dgm:prSet presAssocID="{DB088354-7473-4AC7-81A6-829D29209253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4540CCA-765B-4CDC-ADBA-3BE578596E73}" type="pres">
      <dgm:prSet presAssocID="{DB088354-7473-4AC7-81A6-829D29209253}" presName="parentNode1" presStyleLbl="node1" presStyleIdx="0" presStyleCnt="3" custLinFactNeighborX="207" custLinFactNeighborY="15759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BE62AA5-4C8B-4107-820D-F24F5BB3EB35}" type="pres">
      <dgm:prSet presAssocID="{DB088354-7473-4AC7-81A6-829D29209253}" presName="connSite1" presStyleCnt="0"/>
      <dgm:spPr/>
    </dgm:pt>
    <dgm:pt modelId="{A64B6F11-3D81-445F-A28C-4B7187334F6C}" type="pres">
      <dgm:prSet presAssocID="{625B983F-1865-4D52-9D70-A86C9A4542E9}" presName="Name9" presStyleLbl="sibTrans2D1" presStyleIdx="0" presStyleCnt="2"/>
      <dgm:spPr/>
      <dgm:t>
        <a:bodyPr/>
        <a:lstStyle/>
        <a:p>
          <a:endParaRPr lang="pt-BR"/>
        </a:p>
      </dgm:t>
    </dgm:pt>
    <dgm:pt modelId="{EE313BD5-78B5-4F0B-9D22-4F7620E764CD}" type="pres">
      <dgm:prSet presAssocID="{939EC866-809C-4E39-AE95-3C51BC3D6033}" presName="composite2" presStyleCnt="0"/>
      <dgm:spPr/>
    </dgm:pt>
    <dgm:pt modelId="{99A9C272-0B55-4201-BBEE-DC4D41141079}" type="pres">
      <dgm:prSet presAssocID="{939EC866-809C-4E39-AE95-3C51BC3D6033}" presName="dummyNode2" presStyleLbl="node1" presStyleIdx="0" presStyleCnt="3"/>
      <dgm:spPr/>
    </dgm:pt>
    <dgm:pt modelId="{C7DCB996-AFF3-4055-B24C-66E632CED70A}" type="pres">
      <dgm:prSet presAssocID="{939EC866-809C-4E39-AE95-3C51BC3D603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7D24D18-1D06-4C41-B3C3-8273469F5E87}" type="pres">
      <dgm:prSet presAssocID="{939EC866-809C-4E39-AE95-3C51BC3D603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8445C620-7F73-46E0-B326-F760E19A3D9E}" type="pres">
      <dgm:prSet presAssocID="{939EC866-809C-4E39-AE95-3C51BC3D603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0F760BC-2887-4396-83D9-9A336906076B}" type="pres">
      <dgm:prSet presAssocID="{939EC866-809C-4E39-AE95-3C51BC3D6033}" presName="connSite2" presStyleCnt="0"/>
      <dgm:spPr/>
    </dgm:pt>
    <dgm:pt modelId="{39B2CC49-8A23-44CD-964E-ACD70E8CFCA4}" type="pres">
      <dgm:prSet presAssocID="{71B46FC0-4A8A-40FC-8F63-2D2F01D8DF55}" presName="Name18" presStyleLbl="sibTrans2D1" presStyleIdx="1" presStyleCnt="2"/>
      <dgm:spPr/>
      <dgm:t>
        <a:bodyPr/>
        <a:lstStyle/>
        <a:p>
          <a:endParaRPr lang="pt-BR"/>
        </a:p>
      </dgm:t>
    </dgm:pt>
    <dgm:pt modelId="{254E7B74-3002-4D4C-9425-F8307ACEBD2F}" type="pres">
      <dgm:prSet presAssocID="{65BC1676-7834-43DF-9BD2-1D57DF5BE514}" presName="composite1" presStyleCnt="0"/>
      <dgm:spPr/>
    </dgm:pt>
    <dgm:pt modelId="{2ECC2E3E-C056-44BE-9C22-B37057596382}" type="pres">
      <dgm:prSet presAssocID="{65BC1676-7834-43DF-9BD2-1D57DF5BE514}" presName="dummyNode1" presStyleLbl="node1" presStyleIdx="1" presStyleCnt="3"/>
      <dgm:spPr/>
    </dgm:pt>
    <dgm:pt modelId="{C5CA3B0E-33F6-4FDA-B8E0-7A49F7AD3259}" type="pres">
      <dgm:prSet presAssocID="{65BC1676-7834-43DF-9BD2-1D57DF5BE514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938D8B1-F315-42AE-827A-E4C4146AF6CE}" type="pres">
      <dgm:prSet presAssocID="{65BC1676-7834-43DF-9BD2-1D57DF5BE514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EC10B1D-2746-4946-881B-F3592D54B2F7}" type="pres">
      <dgm:prSet presAssocID="{65BC1676-7834-43DF-9BD2-1D57DF5BE514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D2A5DF0-1610-4D62-A656-2FC67E0DCF6E}" type="pres">
      <dgm:prSet presAssocID="{65BC1676-7834-43DF-9BD2-1D57DF5BE514}" presName="connSite1" presStyleCnt="0"/>
      <dgm:spPr/>
    </dgm:pt>
  </dgm:ptLst>
  <dgm:cxnLst>
    <dgm:cxn modelId="{29C66163-111B-4963-8C5D-22F5E3FA12CE}" type="presOf" srcId="{FF9CB6B8-8F69-42BC-A766-15FA6A92929B}" destId="{67D24D18-1D06-4C41-B3C3-8273469F5E87}" srcOrd="1" destOrd="2" presId="urn:microsoft.com/office/officeart/2005/8/layout/hProcess4"/>
    <dgm:cxn modelId="{73A69BE2-09DB-46E2-BA51-6D33E58E2CBB}" type="presOf" srcId="{E45C89A3-E46D-4A46-AD17-70F7A26F121E}" destId="{A938D8B1-F315-42AE-827A-E4C4146AF6CE}" srcOrd="1" destOrd="0" presId="urn:microsoft.com/office/officeart/2005/8/layout/hProcess4"/>
    <dgm:cxn modelId="{3BD14C8C-749B-4B21-9EF5-BF6C791C696E}" type="presOf" srcId="{9E3923C8-C77D-4051-9612-7EC76FFBAD48}" destId="{67D24D18-1D06-4C41-B3C3-8273469F5E87}" srcOrd="1" destOrd="1" presId="urn:microsoft.com/office/officeart/2005/8/layout/hProcess4"/>
    <dgm:cxn modelId="{E5E2079C-4CA1-4AE0-A306-2807ABB926EB}" srcId="{939EC866-809C-4E39-AE95-3C51BC3D6033}" destId="{FF9CB6B8-8F69-42BC-A766-15FA6A92929B}" srcOrd="2" destOrd="0" parTransId="{433B2959-9F1F-4F3F-ADBD-8006163F732B}" sibTransId="{E2E3E8B7-4E58-452A-8D95-51509B0CC940}"/>
    <dgm:cxn modelId="{24250F4D-BD68-40A0-A29A-A83AC6C2DC61}" type="presOf" srcId="{8C661382-3C3A-4E10-83CE-E62EE6A41738}" destId="{A938D8B1-F315-42AE-827A-E4C4146AF6CE}" srcOrd="1" destOrd="1" presId="urn:microsoft.com/office/officeart/2005/8/layout/hProcess4"/>
    <dgm:cxn modelId="{1E5504BD-7E17-43CE-9B59-461D6C186302}" type="presOf" srcId="{38B16B5C-2869-4C72-A6CB-09440FA9BA66}" destId="{15B9DEDC-8D11-4684-BEF7-534989EA58A5}" srcOrd="1" destOrd="0" presId="urn:microsoft.com/office/officeart/2005/8/layout/hProcess4"/>
    <dgm:cxn modelId="{18D455E0-55C0-45B4-AD35-CF6813F6D35A}" type="presOf" srcId="{38B16B5C-2869-4C72-A6CB-09440FA9BA66}" destId="{D992F9E0-C8E5-4A0D-9A1B-ECCA44C22EDA}" srcOrd="0" destOrd="0" presId="urn:microsoft.com/office/officeart/2005/8/layout/hProcess4"/>
    <dgm:cxn modelId="{F695A6F5-5028-4363-B83E-38B1F9E38F28}" srcId="{65BC1676-7834-43DF-9BD2-1D57DF5BE514}" destId="{8C661382-3C3A-4E10-83CE-E62EE6A41738}" srcOrd="1" destOrd="0" parTransId="{53A71CEA-470B-40E9-BE66-7981CC8B22F8}" sibTransId="{EB4BE23C-A401-4AC0-B46E-72F722E1AE94}"/>
    <dgm:cxn modelId="{67BA57B5-81C0-4147-91C3-EA04E17DD13A}" type="presOf" srcId="{9F67626E-EAF1-4B39-BE0F-610A4A6AD320}" destId="{67D24D18-1D06-4C41-B3C3-8273469F5E87}" srcOrd="1" destOrd="3" presId="urn:microsoft.com/office/officeart/2005/8/layout/hProcess4"/>
    <dgm:cxn modelId="{3AA1FD83-B4C5-4CAB-9810-D6614EB2682F}" srcId="{0E1CB27F-9A18-44E1-B70E-9072B7C7FD69}" destId="{DB088354-7473-4AC7-81A6-829D29209253}" srcOrd="0" destOrd="0" parTransId="{6C6508DB-03F3-4A77-80B2-BC1E7AFD2206}" sibTransId="{625B983F-1865-4D52-9D70-A86C9A4542E9}"/>
    <dgm:cxn modelId="{D0E6EDDB-15A3-4CC2-A24A-81D161E54701}" type="presOf" srcId="{8C661382-3C3A-4E10-83CE-E62EE6A41738}" destId="{C5CA3B0E-33F6-4FDA-B8E0-7A49F7AD3259}" srcOrd="0" destOrd="1" presId="urn:microsoft.com/office/officeart/2005/8/layout/hProcess4"/>
    <dgm:cxn modelId="{92E9DD5E-63F8-4B62-BA17-4BE066B22B8F}" type="presOf" srcId="{FF9CB6B8-8F69-42BC-A766-15FA6A92929B}" destId="{C7DCB996-AFF3-4055-B24C-66E632CED70A}" srcOrd="0" destOrd="2" presId="urn:microsoft.com/office/officeart/2005/8/layout/hProcess4"/>
    <dgm:cxn modelId="{15BCE7A3-A786-4C73-BFE5-31AFB77CD84E}" srcId="{65BC1676-7834-43DF-9BD2-1D57DF5BE514}" destId="{E45C89A3-E46D-4A46-AD17-70F7A26F121E}" srcOrd="0" destOrd="0" parTransId="{608F1E8A-0C72-4FBB-AEEA-88C13EF759CE}" sibTransId="{54015734-3B68-41F5-A6E8-EB8012DFDAED}"/>
    <dgm:cxn modelId="{98D2DAE7-AC9A-445F-91A6-12992037F65C}" type="presOf" srcId="{82CB2E3F-C90B-485D-BC5C-D012B0ACE574}" destId="{15B9DEDC-8D11-4684-BEF7-534989EA58A5}" srcOrd="1" destOrd="3" presId="urn:microsoft.com/office/officeart/2005/8/layout/hProcess4"/>
    <dgm:cxn modelId="{58BECF92-6B69-466F-88D1-00133BA79173}" type="presOf" srcId="{625B983F-1865-4D52-9D70-A86C9A4542E9}" destId="{A64B6F11-3D81-445F-A28C-4B7187334F6C}" srcOrd="0" destOrd="0" presId="urn:microsoft.com/office/officeart/2005/8/layout/hProcess4"/>
    <dgm:cxn modelId="{606B6CD5-61A2-40B5-ACD0-B22B91C58F15}" type="presOf" srcId="{939EC866-809C-4E39-AE95-3C51BC3D6033}" destId="{8445C620-7F73-46E0-B326-F760E19A3D9E}" srcOrd="0" destOrd="0" presId="urn:microsoft.com/office/officeart/2005/8/layout/hProcess4"/>
    <dgm:cxn modelId="{4188E111-3B93-4109-95C0-C365FBC78E64}" srcId="{DB088354-7473-4AC7-81A6-829D29209253}" destId="{863FA6C4-5B16-4D66-9482-A741569E54C2}" srcOrd="2" destOrd="0" parTransId="{00D38D6A-9878-4063-842D-78F1FCB83EB8}" sibTransId="{727D0D85-D7FC-403F-BCB2-EAA153BC69AA}"/>
    <dgm:cxn modelId="{CD3216B3-A8B0-44CD-906A-7EE5F7A532A7}" srcId="{939EC866-809C-4E39-AE95-3C51BC3D6033}" destId="{9F67626E-EAF1-4B39-BE0F-610A4A6AD320}" srcOrd="3" destOrd="0" parTransId="{53B006FB-8797-4171-9933-5DE843E698F0}" sibTransId="{585DC789-6EB0-48A3-B3F2-5ACA5FD51FC5}"/>
    <dgm:cxn modelId="{2F09597C-72F9-46EA-8D21-C477B7FEDAB3}" srcId="{DB088354-7473-4AC7-81A6-829D29209253}" destId="{1AA2D8DC-D1AC-42FB-944D-81F3EC3844CC}" srcOrd="1" destOrd="0" parTransId="{1F1F5268-D1F6-4263-93F7-3DCC5367B14D}" sibTransId="{FD9EAB61-DB18-4659-9A23-E71526C57B6A}"/>
    <dgm:cxn modelId="{5562CDC0-51AF-4876-9AB7-4D5DC51E61D4}" srcId="{0E1CB27F-9A18-44E1-B70E-9072B7C7FD69}" destId="{65BC1676-7834-43DF-9BD2-1D57DF5BE514}" srcOrd="2" destOrd="0" parTransId="{59791C74-C101-449E-AB44-8B4EE052A75E}" sibTransId="{D85E51F0-CAA9-41B0-947E-801E9A7B172B}"/>
    <dgm:cxn modelId="{BA74C8F8-2346-41C3-AAD8-6E295DC54DCD}" srcId="{DB088354-7473-4AC7-81A6-829D29209253}" destId="{38B16B5C-2869-4C72-A6CB-09440FA9BA66}" srcOrd="0" destOrd="0" parTransId="{F1BE1833-A605-4779-9DF0-5FBF3CB1FFCE}" sibTransId="{4607FF2E-4F3B-4686-8E3F-FFC92AC64BFB}"/>
    <dgm:cxn modelId="{0A30AAEE-8977-4395-AE1A-2A48D3C31C32}" type="presOf" srcId="{863FA6C4-5B16-4D66-9482-A741569E54C2}" destId="{D992F9E0-C8E5-4A0D-9A1B-ECCA44C22EDA}" srcOrd="0" destOrd="2" presId="urn:microsoft.com/office/officeart/2005/8/layout/hProcess4"/>
    <dgm:cxn modelId="{420A514F-2F7D-45E9-88CB-2E455C389B53}" type="presOf" srcId="{82CB2E3F-C90B-485D-BC5C-D012B0ACE574}" destId="{D992F9E0-C8E5-4A0D-9A1B-ECCA44C22EDA}" srcOrd="0" destOrd="3" presId="urn:microsoft.com/office/officeart/2005/8/layout/hProcess4"/>
    <dgm:cxn modelId="{67E6D2F7-F452-4787-87C9-D86A38CB7102}" type="presOf" srcId="{DB088354-7473-4AC7-81A6-829D29209253}" destId="{14540CCA-765B-4CDC-ADBA-3BE578596E73}" srcOrd="0" destOrd="0" presId="urn:microsoft.com/office/officeart/2005/8/layout/hProcess4"/>
    <dgm:cxn modelId="{869B77F4-58A5-4F64-9996-9323FCF09732}" type="presOf" srcId="{1AA2D8DC-D1AC-42FB-944D-81F3EC3844CC}" destId="{D992F9E0-C8E5-4A0D-9A1B-ECCA44C22EDA}" srcOrd="0" destOrd="1" presId="urn:microsoft.com/office/officeart/2005/8/layout/hProcess4"/>
    <dgm:cxn modelId="{9BF74723-E103-4DB1-A003-E01673382979}" type="presOf" srcId="{060CF24C-67DA-49A6-B1AF-B080765D76BE}" destId="{C7DCB996-AFF3-4055-B24C-66E632CED70A}" srcOrd="0" destOrd="0" presId="urn:microsoft.com/office/officeart/2005/8/layout/hProcess4"/>
    <dgm:cxn modelId="{C099B2AE-1C47-45D1-BE5D-05E5F85C5AD2}" srcId="{0E1CB27F-9A18-44E1-B70E-9072B7C7FD69}" destId="{939EC866-809C-4E39-AE95-3C51BC3D6033}" srcOrd="1" destOrd="0" parTransId="{54AEBBAA-DF7C-470D-AEF8-32C3C1391B04}" sibTransId="{71B46FC0-4A8A-40FC-8F63-2D2F01D8DF55}"/>
    <dgm:cxn modelId="{B1804465-9313-4AFD-91C0-AF9A6A3B05AF}" type="presOf" srcId="{060CF24C-67DA-49A6-B1AF-B080765D76BE}" destId="{67D24D18-1D06-4C41-B3C3-8273469F5E87}" srcOrd="1" destOrd="0" presId="urn:microsoft.com/office/officeart/2005/8/layout/hProcess4"/>
    <dgm:cxn modelId="{59102D46-B342-4918-8627-CCF6DFD389E6}" type="presOf" srcId="{9F67626E-EAF1-4B39-BE0F-610A4A6AD320}" destId="{C7DCB996-AFF3-4055-B24C-66E632CED70A}" srcOrd="0" destOrd="3" presId="urn:microsoft.com/office/officeart/2005/8/layout/hProcess4"/>
    <dgm:cxn modelId="{4DAF4070-F1DC-4D0A-918B-2E54B9FB835E}" type="presOf" srcId="{9E3923C8-C77D-4051-9612-7EC76FFBAD48}" destId="{C7DCB996-AFF3-4055-B24C-66E632CED70A}" srcOrd="0" destOrd="1" presId="urn:microsoft.com/office/officeart/2005/8/layout/hProcess4"/>
    <dgm:cxn modelId="{3FEF4CD9-172F-47D1-BED4-F0E103DFB325}" type="presOf" srcId="{1AA2D8DC-D1AC-42FB-944D-81F3EC3844CC}" destId="{15B9DEDC-8D11-4684-BEF7-534989EA58A5}" srcOrd="1" destOrd="1" presId="urn:microsoft.com/office/officeart/2005/8/layout/hProcess4"/>
    <dgm:cxn modelId="{DB3D9352-0424-435B-863A-8C47F11812B7}" type="presOf" srcId="{0E1CB27F-9A18-44E1-B70E-9072B7C7FD69}" destId="{E2068CF1-5EBF-4A7C-AE1B-749C5124EEDD}" srcOrd="0" destOrd="0" presId="urn:microsoft.com/office/officeart/2005/8/layout/hProcess4"/>
    <dgm:cxn modelId="{5735756D-D3B5-4903-B7A1-77ADBE7C62D3}" srcId="{DB088354-7473-4AC7-81A6-829D29209253}" destId="{82CB2E3F-C90B-485D-BC5C-D012B0ACE574}" srcOrd="3" destOrd="0" parTransId="{9427F73E-F1DC-4F53-88FF-7EEA657B076B}" sibTransId="{A816B8D2-39B6-42D4-8CCB-08B993AC9F0A}"/>
    <dgm:cxn modelId="{B5CCCB61-405B-48D9-AB11-4A1DE5688EB2}" type="presOf" srcId="{71B46FC0-4A8A-40FC-8F63-2D2F01D8DF55}" destId="{39B2CC49-8A23-44CD-964E-ACD70E8CFCA4}" srcOrd="0" destOrd="0" presId="urn:microsoft.com/office/officeart/2005/8/layout/hProcess4"/>
    <dgm:cxn modelId="{DE8D1AC2-0D91-4362-A2E3-089D651E4F8F}" type="presOf" srcId="{863FA6C4-5B16-4D66-9482-A741569E54C2}" destId="{15B9DEDC-8D11-4684-BEF7-534989EA58A5}" srcOrd="1" destOrd="2" presId="urn:microsoft.com/office/officeart/2005/8/layout/hProcess4"/>
    <dgm:cxn modelId="{9B103B85-1B5F-48B0-83A6-607B3F9B012D}" srcId="{939EC866-809C-4E39-AE95-3C51BC3D6033}" destId="{060CF24C-67DA-49A6-B1AF-B080765D76BE}" srcOrd="0" destOrd="0" parTransId="{64542115-E4EA-48B4-81BF-8D7DBCA1BEE1}" sibTransId="{4CC2405C-DCB0-43A2-88CC-0BF427CE82AF}"/>
    <dgm:cxn modelId="{F43DEC06-9068-4BAA-BEBF-6BD760E9BD13}" srcId="{939EC866-809C-4E39-AE95-3C51BC3D6033}" destId="{9E3923C8-C77D-4051-9612-7EC76FFBAD48}" srcOrd="1" destOrd="0" parTransId="{444E9F5E-AED8-40AF-A817-A1DBB9F9FA1D}" sibTransId="{36AD16B0-8E9D-4BF5-BC64-0D4FC16C4CD3}"/>
    <dgm:cxn modelId="{7CCEA89A-E7D8-4CD0-B269-16ED9A3B3977}" type="presOf" srcId="{65BC1676-7834-43DF-9BD2-1D57DF5BE514}" destId="{DEC10B1D-2746-4946-881B-F3592D54B2F7}" srcOrd="0" destOrd="0" presId="urn:microsoft.com/office/officeart/2005/8/layout/hProcess4"/>
    <dgm:cxn modelId="{B9867C04-5C7F-444D-AB28-C5A095147B41}" type="presOf" srcId="{E45C89A3-E46D-4A46-AD17-70F7A26F121E}" destId="{C5CA3B0E-33F6-4FDA-B8E0-7A49F7AD3259}" srcOrd="0" destOrd="0" presId="urn:microsoft.com/office/officeart/2005/8/layout/hProcess4"/>
    <dgm:cxn modelId="{6465991E-513B-4359-AC4E-DF03AC05986A}" type="presParOf" srcId="{E2068CF1-5EBF-4A7C-AE1B-749C5124EEDD}" destId="{2885F170-8910-4C60-901C-D83A8E0F0400}" srcOrd="0" destOrd="0" presId="urn:microsoft.com/office/officeart/2005/8/layout/hProcess4"/>
    <dgm:cxn modelId="{769D33E8-0540-4CEE-AAA5-DC72D8C96EFD}" type="presParOf" srcId="{E2068CF1-5EBF-4A7C-AE1B-749C5124EEDD}" destId="{82CC5DC5-0137-4C97-BFFF-A44CE8490404}" srcOrd="1" destOrd="0" presId="urn:microsoft.com/office/officeart/2005/8/layout/hProcess4"/>
    <dgm:cxn modelId="{907F2C54-EA46-4F3A-A51F-25AA7CEEC302}" type="presParOf" srcId="{E2068CF1-5EBF-4A7C-AE1B-749C5124EEDD}" destId="{63FECFFD-4776-4673-8725-0AFFC6C3758E}" srcOrd="2" destOrd="0" presId="urn:microsoft.com/office/officeart/2005/8/layout/hProcess4"/>
    <dgm:cxn modelId="{B58865C1-B38D-4D63-ADF0-C424384BF9C5}" type="presParOf" srcId="{63FECFFD-4776-4673-8725-0AFFC6C3758E}" destId="{814FFB3A-7F65-4973-873C-BC92F408759F}" srcOrd="0" destOrd="0" presId="urn:microsoft.com/office/officeart/2005/8/layout/hProcess4"/>
    <dgm:cxn modelId="{ABA79A22-D4D5-4D54-ABB3-FA966B31C9AD}" type="presParOf" srcId="{814FFB3A-7F65-4973-873C-BC92F408759F}" destId="{A08A5EF4-EBC7-4984-9BCB-ED4211C5AFB3}" srcOrd="0" destOrd="0" presId="urn:microsoft.com/office/officeart/2005/8/layout/hProcess4"/>
    <dgm:cxn modelId="{202244BB-8B89-43DC-A6F3-63EF00A9A7F9}" type="presParOf" srcId="{814FFB3A-7F65-4973-873C-BC92F408759F}" destId="{D992F9E0-C8E5-4A0D-9A1B-ECCA44C22EDA}" srcOrd="1" destOrd="0" presId="urn:microsoft.com/office/officeart/2005/8/layout/hProcess4"/>
    <dgm:cxn modelId="{C87F2573-4FFD-4FF0-A1DE-96877E093824}" type="presParOf" srcId="{814FFB3A-7F65-4973-873C-BC92F408759F}" destId="{15B9DEDC-8D11-4684-BEF7-534989EA58A5}" srcOrd="2" destOrd="0" presId="urn:microsoft.com/office/officeart/2005/8/layout/hProcess4"/>
    <dgm:cxn modelId="{1DE2F3FE-C1F5-4280-AC91-9E284F162504}" type="presParOf" srcId="{814FFB3A-7F65-4973-873C-BC92F408759F}" destId="{14540CCA-765B-4CDC-ADBA-3BE578596E73}" srcOrd="3" destOrd="0" presId="urn:microsoft.com/office/officeart/2005/8/layout/hProcess4"/>
    <dgm:cxn modelId="{5F170449-FE32-4FAD-BA1C-6844694D7045}" type="presParOf" srcId="{814FFB3A-7F65-4973-873C-BC92F408759F}" destId="{ABE62AA5-4C8B-4107-820D-F24F5BB3EB35}" srcOrd="4" destOrd="0" presId="urn:microsoft.com/office/officeart/2005/8/layout/hProcess4"/>
    <dgm:cxn modelId="{5A3F2124-45F3-4A39-A09B-AC1547FB14E9}" type="presParOf" srcId="{63FECFFD-4776-4673-8725-0AFFC6C3758E}" destId="{A64B6F11-3D81-445F-A28C-4B7187334F6C}" srcOrd="1" destOrd="0" presId="urn:microsoft.com/office/officeart/2005/8/layout/hProcess4"/>
    <dgm:cxn modelId="{B5FF6678-24B8-4DB9-8F6E-C75F850BC705}" type="presParOf" srcId="{63FECFFD-4776-4673-8725-0AFFC6C3758E}" destId="{EE313BD5-78B5-4F0B-9D22-4F7620E764CD}" srcOrd="2" destOrd="0" presId="urn:microsoft.com/office/officeart/2005/8/layout/hProcess4"/>
    <dgm:cxn modelId="{CFD21AEF-34BB-45A9-A0A6-2303A9076F18}" type="presParOf" srcId="{EE313BD5-78B5-4F0B-9D22-4F7620E764CD}" destId="{99A9C272-0B55-4201-BBEE-DC4D41141079}" srcOrd="0" destOrd="0" presId="urn:microsoft.com/office/officeart/2005/8/layout/hProcess4"/>
    <dgm:cxn modelId="{37DCB16E-A95A-4C6B-AFB0-A845DE22FDA7}" type="presParOf" srcId="{EE313BD5-78B5-4F0B-9D22-4F7620E764CD}" destId="{C7DCB996-AFF3-4055-B24C-66E632CED70A}" srcOrd="1" destOrd="0" presId="urn:microsoft.com/office/officeart/2005/8/layout/hProcess4"/>
    <dgm:cxn modelId="{712EACAF-01C8-4686-9794-AA3E1E7BFC27}" type="presParOf" srcId="{EE313BD5-78B5-4F0B-9D22-4F7620E764CD}" destId="{67D24D18-1D06-4C41-B3C3-8273469F5E87}" srcOrd="2" destOrd="0" presId="urn:microsoft.com/office/officeart/2005/8/layout/hProcess4"/>
    <dgm:cxn modelId="{80FD9180-DF9D-4CB8-BF56-E972AD5C2170}" type="presParOf" srcId="{EE313BD5-78B5-4F0B-9D22-4F7620E764CD}" destId="{8445C620-7F73-46E0-B326-F760E19A3D9E}" srcOrd="3" destOrd="0" presId="urn:microsoft.com/office/officeart/2005/8/layout/hProcess4"/>
    <dgm:cxn modelId="{50F02120-D5AA-421A-8340-915D0125EB67}" type="presParOf" srcId="{EE313BD5-78B5-4F0B-9D22-4F7620E764CD}" destId="{B0F760BC-2887-4396-83D9-9A336906076B}" srcOrd="4" destOrd="0" presId="urn:microsoft.com/office/officeart/2005/8/layout/hProcess4"/>
    <dgm:cxn modelId="{879A9B30-1A4A-465B-B88C-BE639A0C93D4}" type="presParOf" srcId="{63FECFFD-4776-4673-8725-0AFFC6C3758E}" destId="{39B2CC49-8A23-44CD-964E-ACD70E8CFCA4}" srcOrd="3" destOrd="0" presId="urn:microsoft.com/office/officeart/2005/8/layout/hProcess4"/>
    <dgm:cxn modelId="{69F38F5C-31B1-485E-8515-49933A156A95}" type="presParOf" srcId="{63FECFFD-4776-4673-8725-0AFFC6C3758E}" destId="{254E7B74-3002-4D4C-9425-F8307ACEBD2F}" srcOrd="4" destOrd="0" presId="urn:microsoft.com/office/officeart/2005/8/layout/hProcess4"/>
    <dgm:cxn modelId="{86D14F2F-4EF2-459B-86EB-B589425F8E6C}" type="presParOf" srcId="{254E7B74-3002-4D4C-9425-F8307ACEBD2F}" destId="{2ECC2E3E-C056-44BE-9C22-B37057596382}" srcOrd="0" destOrd="0" presId="urn:microsoft.com/office/officeart/2005/8/layout/hProcess4"/>
    <dgm:cxn modelId="{112234D3-339A-438D-B712-0CB37FE54E21}" type="presParOf" srcId="{254E7B74-3002-4D4C-9425-F8307ACEBD2F}" destId="{C5CA3B0E-33F6-4FDA-B8E0-7A49F7AD3259}" srcOrd="1" destOrd="0" presId="urn:microsoft.com/office/officeart/2005/8/layout/hProcess4"/>
    <dgm:cxn modelId="{CB8D4F83-06BD-47EE-A9D3-AF3474BC30A9}" type="presParOf" srcId="{254E7B74-3002-4D4C-9425-F8307ACEBD2F}" destId="{A938D8B1-F315-42AE-827A-E4C4146AF6CE}" srcOrd="2" destOrd="0" presId="urn:microsoft.com/office/officeart/2005/8/layout/hProcess4"/>
    <dgm:cxn modelId="{C350A75E-E912-41FE-8DB9-09A640EC2BE8}" type="presParOf" srcId="{254E7B74-3002-4D4C-9425-F8307ACEBD2F}" destId="{DEC10B1D-2746-4946-881B-F3592D54B2F7}" srcOrd="3" destOrd="0" presId="urn:microsoft.com/office/officeart/2005/8/layout/hProcess4"/>
    <dgm:cxn modelId="{D504B756-69DA-4E45-80B7-FD9D7350DDF8}" type="presParOf" srcId="{254E7B74-3002-4D4C-9425-F8307ACEBD2F}" destId="{1D2A5DF0-1610-4D62-A656-2FC67E0DCF6E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AD3B6D-0E0C-4AB4-A6F1-F8921404F8C5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70411510-E4FA-47C7-AA0B-3A6B2DD9AEB8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bg1">
                  <a:lumMod val="95000"/>
                </a:schemeClr>
              </a:solidFill>
            </a:rPr>
            <a:t>HOSPITAL REFERÊNCIA</a:t>
          </a:r>
          <a:endParaRPr lang="pt-BR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3503B715-EA3F-4913-8A06-93800B704E52}" type="parTrans" cxnId="{E566EAF7-42A5-4084-9541-2153397300AE}">
      <dgm:prSet/>
      <dgm:spPr/>
      <dgm:t>
        <a:bodyPr/>
        <a:lstStyle/>
        <a:p>
          <a:endParaRPr lang="pt-BR" sz="2000" b="1">
            <a:solidFill>
              <a:schemeClr val="bg1">
                <a:lumMod val="95000"/>
              </a:schemeClr>
            </a:solidFill>
          </a:endParaRPr>
        </a:p>
      </dgm:t>
    </dgm:pt>
    <dgm:pt modelId="{B9513CB1-C5C3-4A53-9A96-14A6976386E1}" type="sibTrans" cxnId="{E566EAF7-42A5-4084-9541-2153397300AE}">
      <dgm:prSet/>
      <dgm:spPr/>
      <dgm:t>
        <a:bodyPr/>
        <a:lstStyle/>
        <a:p>
          <a:endParaRPr lang="pt-BR" sz="2000" b="1">
            <a:solidFill>
              <a:schemeClr val="bg1">
                <a:lumMod val="95000"/>
              </a:schemeClr>
            </a:solidFill>
          </a:endParaRPr>
        </a:p>
      </dgm:t>
    </dgm:pt>
    <dgm:pt modelId="{06AE75FA-7CCF-484B-BBF8-7178D41BADBE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bg1">
                  <a:lumMod val="95000"/>
                </a:schemeClr>
              </a:solidFill>
            </a:rPr>
            <a:t>UBS</a:t>
          </a:r>
          <a:endParaRPr lang="pt-BR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AB832912-2E29-4F12-8461-7A3F0674FA76}" type="parTrans" cxnId="{105944AE-0884-46B5-AAF9-0276F9A3E30F}">
      <dgm:prSet/>
      <dgm:spPr/>
      <dgm:t>
        <a:bodyPr/>
        <a:lstStyle/>
        <a:p>
          <a:endParaRPr lang="pt-BR" sz="2000" b="1">
            <a:solidFill>
              <a:schemeClr val="bg1">
                <a:lumMod val="95000"/>
              </a:schemeClr>
            </a:solidFill>
          </a:endParaRPr>
        </a:p>
      </dgm:t>
    </dgm:pt>
    <dgm:pt modelId="{626CD01C-D24B-46FE-9D12-67944D35FA20}" type="sibTrans" cxnId="{105944AE-0884-46B5-AAF9-0276F9A3E30F}">
      <dgm:prSet/>
      <dgm:spPr/>
      <dgm:t>
        <a:bodyPr/>
        <a:lstStyle/>
        <a:p>
          <a:endParaRPr lang="pt-BR" sz="2000" b="1">
            <a:solidFill>
              <a:schemeClr val="bg1">
                <a:lumMod val="95000"/>
              </a:schemeClr>
            </a:solidFill>
          </a:endParaRPr>
        </a:p>
      </dgm:t>
    </dgm:pt>
    <dgm:pt modelId="{CCB42867-8971-4B86-80B5-9D01DA594514}">
      <dgm:prSet phldrT="[Texto]" custT="1"/>
      <dgm:spPr/>
      <dgm:t>
        <a:bodyPr/>
        <a:lstStyle/>
        <a:p>
          <a:r>
            <a:rPr lang="pt-BR" sz="1800" b="1" dirty="0" smtClean="0">
              <a:solidFill>
                <a:schemeClr val="bg1">
                  <a:lumMod val="95000"/>
                </a:schemeClr>
              </a:solidFill>
            </a:rPr>
            <a:t>HOSPITAL DE REFERÊNCIA PARA COVID -19</a:t>
          </a:r>
          <a:endParaRPr lang="pt-BR" sz="1800" b="1" dirty="0">
            <a:solidFill>
              <a:schemeClr val="bg1">
                <a:lumMod val="95000"/>
              </a:schemeClr>
            </a:solidFill>
          </a:endParaRPr>
        </a:p>
      </dgm:t>
    </dgm:pt>
    <dgm:pt modelId="{FB496E9F-3680-457C-9A7F-8BD2E91AD9D5}" type="sibTrans" cxnId="{A484A1E3-500F-4414-9C27-010616615BCB}">
      <dgm:prSet/>
      <dgm:spPr/>
      <dgm:t>
        <a:bodyPr/>
        <a:lstStyle/>
        <a:p>
          <a:endParaRPr lang="pt-BR" sz="2000" b="1">
            <a:solidFill>
              <a:schemeClr val="bg1">
                <a:lumMod val="95000"/>
              </a:schemeClr>
            </a:solidFill>
          </a:endParaRPr>
        </a:p>
      </dgm:t>
    </dgm:pt>
    <dgm:pt modelId="{2EA1052B-60AF-4465-8FB8-84EA7C17A490}" type="parTrans" cxnId="{A484A1E3-500F-4414-9C27-010616615BCB}">
      <dgm:prSet/>
      <dgm:spPr/>
      <dgm:t>
        <a:bodyPr/>
        <a:lstStyle/>
        <a:p>
          <a:endParaRPr lang="pt-BR" sz="2000" b="1">
            <a:solidFill>
              <a:schemeClr val="bg1">
                <a:lumMod val="95000"/>
              </a:schemeClr>
            </a:solidFill>
          </a:endParaRPr>
        </a:p>
      </dgm:t>
    </dgm:pt>
    <dgm:pt modelId="{E54A60BD-BE03-406F-BDEC-078D26D04368}" type="pres">
      <dgm:prSet presAssocID="{C5AD3B6D-0E0C-4AB4-A6F1-F8921404F8C5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781849B-7816-4B12-BC4E-CF6927A14AE1}" type="pres">
      <dgm:prSet presAssocID="{CCB42867-8971-4B86-80B5-9D01DA59451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FD68BC1-59B9-4CD6-B255-FE156364AE93}" type="pres">
      <dgm:prSet presAssocID="{CCB42867-8971-4B86-80B5-9D01DA594514}" presName="gear1srcNode" presStyleLbl="node1" presStyleIdx="0" presStyleCnt="3"/>
      <dgm:spPr/>
      <dgm:t>
        <a:bodyPr/>
        <a:lstStyle/>
        <a:p>
          <a:endParaRPr lang="pt-BR"/>
        </a:p>
      </dgm:t>
    </dgm:pt>
    <dgm:pt modelId="{9428AED5-9BD6-45A0-9811-F10FC6975122}" type="pres">
      <dgm:prSet presAssocID="{CCB42867-8971-4B86-80B5-9D01DA594514}" presName="gear1dstNode" presStyleLbl="node1" presStyleIdx="0" presStyleCnt="3"/>
      <dgm:spPr/>
      <dgm:t>
        <a:bodyPr/>
        <a:lstStyle/>
        <a:p>
          <a:endParaRPr lang="pt-BR"/>
        </a:p>
      </dgm:t>
    </dgm:pt>
    <dgm:pt modelId="{937FFF37-C63E-4809-B581-A87BCC8C0DA3}" type="pres">
      <dgm:prSet presAssocID="{70411510-E4FA-47C7-AA0B-3A6B2DD9AEB8}" presName="gear2" presStyleLbl="node1" presStyleIdx="1" presStyleCnt="3" custScaleX="108396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2D8BB38-9BAB-4E09-BF69-C16E20FAA5C3}" type="pres">
      <dgm:prSet presAssocID="{70411510-E4FA-47C7-AA0B-3A6B2DD9AEB8}" presName="gear2srcNode" presStyleLbl="node1" presStyleIdx="1" presStyleCnt="3"/>
      <dgm:spPr/>
      <dgm:t>
        <a:bodyPr/>
        <a:lstStyle/>
        <a:p>
          <a:endParaRPr lang="pt-BR"/>
        </a:p>
      </dgm:t>
    </dgm:pt>
    <dgm:pt modelId="{B2BE0218-BA6C-47EC-A3C1-30A8A3C52106}" type="pres">
      <dgm:prSet presAssocID="{70411510-E4FA-47C7-AA0B-3A6B2DD9AEB8}" presName="gear2dstNode" presStyleLbl="node1" presStyleIdx="1" presStyleCnt="3"/>
      <dgm:spPr/>
      <dgm:t>
        <a:bodyPr/>
        <a:lstStyle/>
        <a:p>
          <a:endParaRPr lang="pt-BR"/>
        </a:p>
      </dgm:t>
    </dgm:pt>
    <dgm:pt modelId="{FB706361-7884-40C1-970E-F1671449CF8E}" type="pres">
      <dgm:prSet presAssocID="{06AE75FA-7CCF-484B-BBF8-7178D41BADBE}" presName="gear3" presStyleLbl="node1" presStyleIdx="2" presStyleCnt="3"/>
      <dgm:spPr/>
      <dgm:t>
        <a:bodyPr/>
        <a:lstStyle/>
        <a:p>
          <a:endParaRPr lang="pt-BR"/>
        </a:p>
      </dgm:t>
    </dgm:pt>
    <dgm:pt modelId="{B4724641-64E5-4E8C-9588-E77A60286FB3}" type="pres">
      <dgm:prSet presAssocID="{06AE75FA-7CCF-484B-BBF8-7178D41BADBE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D2F0A54-EBAD-4179-BE5A-1F8B4CAAD666}" type="pres">
      <dgm:prSet presAssocID="{06AE75FA-7CCF-484B-BBF8-7178D41BADBE}" presName="gear3srcNode" presStyleLbl="node1" presStyleIdx="2" presStyleCnt="3"/>
      <dgm:spPr/>
      <dgm:t>
        <a:bodyPr/>
        <a:lstStyle/>
        <a:p>
          <a:endParaRPr lang="pt-BR"/>
        </a:p>
      </dgm:t>
    </dgm:pt>
    <dgm:pt modelId="{1E90C87E-D945-42AD-A1FA-D2B164F041BA}" type="pres">
      <dgm:prSet presAssocID="{06AE75FA-7CCF-484B-BBF8-7178D41BADBE}" presName="gear3dstNode" presStyleLbl="node1" presStyleIdx="2" presStyleCnt="3"/>
      <dgm:spPr/>
      <dgm:t>
        <a:bodyPr/>
        <a:lstStyle/>
        <a:p>
          <a:endParaRPr lang="pt-BR"/>
        </a:p>
      </dgm:t>
    </dgm:pt>
    <dgm:pt modelId="{F1E6D315-FAA9-4C5E-8D8D-E6CF17AF7DB6}" type="pres">
      <dgm:prSet presAssocID="{FB496E9F-3680-457C-9A7F-8BD2E91AD9D5}" presName="connector1" presStyleLbl="sibTrans2D1" presStyleIdx="0" presStyleCnt="3"/>
      <dgm:spPr/>
      <dgm:t>
        <a:bodyPr/>
        <a:lstStyle/>
        <a:p>
          <a:endParaRPr lang="pt-BR"/>
        </a:p>
      </dgm:t>
    </dgm:pt>
    <dgm:pt modelId="{1B45F7A6-6713-4908-BA86-1322A18D9F98}" type="pres">
      <dgm:prSet presAssocID="{B9513CB1-C5C3-4A53-9A96-14A6976386E1}" presName="connector2" presStyleLbl="sibTrans2D1" presStyleIdx="1" presStyleCnt="3"/>
      <dgm:spPr/>
      <dgm:t>
        <a:bodyPr/>
        <a:lstStyle/>
        <a:p>
          <a:endParaRPr lang="pt-BR"/>
        </a:p>
      </dgm:t>
    </dgm:pt>
    <dgm:pt modelId="{C8C35B73-96A5-4DB0-88DF-DFD2242A3E5D}" type="pres">
      <dgm:prSet presAssocID="{626CD01C-D24B-46FE-9D12-67944D35FA20}" presName="connector3" presStyleLbl="sibTrans2D1" presStyleIdx="2" presStyleCnt="3" custLinFactNeighborX="406" custLinFactNeighborY="-5076"/>
      <dgm:spPr/>
      <dgm:t>
        <a:bodyPr/>
        <a:lstStyle/>
        <a:p>
          <a:endParaRPr lang="pt-BR"/>
        </a:p>
      </dgm:t>
    </dgm:pt>
  </dgm:ptLst>
  <dgm:cxnLst>
    <dgm:cxn modelId="{2778FA20-385C-4E67-A318-70144354A55D}" type="presOf" srcId="{70411510-E4FA-47C7-AA0B-3A6B2DD9AEB8}" destId="{937FFF37-C63E-4809-B581-A87BCC8C0DA3}" srcOrd="0" destOrd="0" presId="urn:microsoft.com/office/officeart/2005/8/layout/gear1"/>
    <dgm:cxn modelId="{4308BF76-4924-48EB-8891-9DEEB553292C}" type="presOf" srcId="{06AE75FA-7CCF-484B-BBF8-7178D41BADBE}" destId="{FB706361-7884-40C1-970E-F1671449CF8E}" srcOrd="0" destOrd="0" presId="urn:microsoft.com/office/officeart/2005/8/layout/gear1"/>
    <dgm:cxn modelId="{105944AE-0884-46B5-AAF9-0276F9A3E30F}" srcId="{C5AD3B6D-0E0C-4AB4-A6F1-F8921404F8C5}" destId="{06AE75FA-7CCF-484B-BBF8-7178D41BADBE}" srcOrd="2" destOrd="0" parTransId="{AB832912-2E29-4F12-8461-7A3F0674FA76}" sibTransId="{626CD01C-D24B-46FE-9D12-67944D35FA20}"/>
    <dgm:cxn modelId="{ED6952BB-8634-4F49-9A10-FA3BED661B6E}" type="presOf" srcId="{626CD01C-D24B-46FE-9D12-67944D35FA20}" destId="{C8C35B73-96A5-4DB0-88DF-DFD2242A3E5D}" srcOrd="0" destOrd="0" presId="urn:microsoft.com/office/officeart/2005/8/layout/gear1"/>
    <dgm:cxn modelId="{C1AB8C4C-4223-4BD9-804F-DF943ADC68B4}" type="presOf" srcId="{B9513CB1-C5C3-4A53-9A96-14A6976386E1}" destId="{1B45F7A6-6713-4908-BA86-1322A18D9F98}" srcOrd="0" destOrd="0" presId="urn:microsoft.com/office/officeart/2005/8/layout/gear1"/>
    <dgm:cxn modelId="{BE309255-C559-44CE-BF06-F2971A7BB733}" type="presOf" srcId="{06AE75FA-7CCF-484B-BBF8-7178D41BADBE}" destId="{B4724641-64E5-4E8C-9588-E77A60286FB3}" srcOrd="1" destOrd="0" presId="urn:microsoft.com/office/officeart/2005/8/layout/gear1"/>
    <dgm:cxn modelId="{FB621121-F4D9-4336-87D9-B3034E6FEEC6}" type="presOf" srcId="{70411510-E4FA-47C7-AA0B-3A6B2DD9AEB8}" destId="{B2BE0218-BA6C-47EC-A3C1-30A8A3C52106}" srcOrd="2" destOrd="0" presId="urn:microsoft.com/office/officeart/2005/8/layout/gear1"/>
    <dgm:cxn modelId="{486185D7-B992-4D8B-948C-29A37C9C2F4A}" type="presOf" srcId="{CCB42867-8971-4B86-80B5-9D01DA594514}" destId="{9428AED5-9BD6-45A0-9811-F10FC6975122}" srcOrd="2" destOrd="0" presId="urn:microsoft.com/office/officeart/2005/8/layout/gear1"/>
    <dgm:cxn modelId="{206AC64C-AE6E-4413-8A0A-17946434B49B}" type="presOf" srcId="{FB496E9F-3680-457C-9A7F-8BD2E91AD9D5}" destId="{F1E6D315-FAA9-4C5E-8D8D-E6CF17AF7DB6}" srcOrd="0" destOrd="0" presId="urn:microsoft.com/office/officeart/2005/8/layout/gear1"/>
    <dgm:cxn modelId="{A484A1E3-500F-4414-9C27-010616615BCB}" srcId="{C5AD3B6D-0E0C-4AB4-A6F1-F8921404F8C5}" destId="{CCB42867-8971-4B86-80B5-9D01DA594514}" srcOrd="0" destOrd="0" parTransId="{2EA1052B-60AF-4465-8FB8-84EA7C17A490}" sibTransId="{FB496E9F-3680-457C-9A7F-8BD2E91AD9D5}"/>
    <dgm:cxn modelId="{B7DEFCCC-A965-4B39-9098-AFB3A2A31C91}" type="presOf" srcId="{70411510-E4FA-47C7-AA0B-3A6B2DD9AEB8}" destId="{C2D8BB38-9BAB-4E09-BF69-C16E20FAA5C3}" srcOrd="1" destOrd="0" presId="urn:microsoft.com/office/officeart/2005/8/layout/gear1"/>
    <dgm:cxn modelId="{0B40EE78-1872-4707-A955-36F7056D7278}" type="presOf" srcId="{06AE75FA-7CCF-484B-BBF8-7178D41BADBE}" destId="{9D2F0A54-EBAD-4179-BE5A-1F8B4CAAD666}" srcOrd="2" destOrd="0" presId="urn:microsoft.com/office/officeart/2005/8/layout/gear1"/>
    <dgm:cxn modelId="{E566EAF7-42A5-4084-9541-2153397300AE}" srcId="{C5AD3B6D-0E0C-4AB4-A6F1-F8921404F8C5}" destId="{70411510-E4FA-47C7-AA0B-3A6B2DD9AEB8}" srcOrd="1" destOrd="0" parTransId="{3503B715-EA3F-4913-8A06-93800B704E52}" sibTransId="{B9513CB1-C5C3-4A53-9A96-14A6976386E1}"/>
    <dgm:cxn modelId="{41883B56-12EB-4E8F-8BEF-B05134BFA84C}" type="presOf" srcId="{CCB42867-8971-4B86-80B5-9D01DA594514}" destId="{DFD68BC1-59B9-4CD6-B255-FE156364AE93}" srcOrd="1" destOrd="0" presId="urn:microsoft.com/office/officeart/2005/8/layout/gear1"/>
    <dgm:cxn modelId="{E0742467-69CA-476C-90B4-89E1D229F48A}" type="presOf" srcId="{CCB42867-8971-4B86-80B5-9D01DA594514}" destId="{1781849B-7816-4B12-BC4E-CF6927A14AE1}" srcOrd="0" destOrd="0" presId="urn:microsoft.com/office/officeart/2005/8/layout/gear1"/>
    <dgm:cxn modelId="{E533D216-DFA6-41A4-8E58-CB8862C8D8A7}" type="presOf" srcId="{06AE75FA-7CCF-484B-BBF8-7178D41BADBE}" destId="{1E90C87E-D945-42AD-A1FA-D2B164F041BA}" srcOrd="3" destOrd="0" presId="urn:microsoft.com/office/officeart/2005/8/layout/gear1"/>
    <dgm:cxn modelId="{C9A097C1-26B2-4F99-A4A5-0F90844C5584}" type="presOf" srcId="{C5AD3B6D-0E0C-4AB4-A6F1-F8921404F8C5}" destId="{E54A60BD-BE03-406F-BDEC-078D26D04368}" srcOrd="0" destOrd="0" presId="urn:microsoft.com/office/officeart/2005/8/layout/gear1"/>
    <dgm:cxn modelId="{A3407F68-1C0E-413F-A851-D98422EE9445}" type="presParOf" srcId="{E54A60BD-BE03-406F-BDEC-078D26D04368}" destId="{1781849B-7816-4B12-BC4E-CF6927A14AE1}" srcOrd="0" destOrd="0" presId="urn:microsoft.com/office/officeart/2005/8/layout/gear1"/>
    <dgm:cxn modelId="{80D5D563-B10A-44BC-8A61-E5C1C1B377F6}" type="presParOf" srcId="{E54A60BD-BE03-406F-BDEC-078D26D04368}" destId="{DFD68BC1-59B9-4CD6-B255-FE156364AE93}" srcOrd="1" destOrd="0" presId="urn:microsoft.com/office/officeart/2005/8/layout/gear1"/>
    <dgm:cxn modelId="{3A3F2AAD-CC0A-4A42-9FE5-5F869BB7B726}" type="presParOf" srcId="{E54A60BD-BE03-406F-BDEC-078D26D04368}" destId="{9428AED5-9BD6-45A0-9811-F10FC6975122}" srcOrd="2" destOrd="0" presId="urn:microsoft.com/office/officeart/2005/8/layout/gear1"/>
    <dgm:cxn modelId="{0408AC14-86A6-4290-9272-FF929AE34A9C}" type="presParOf" srcId="{E54A60BD-BE03-406F-BDEC-078D26D04368}" destId="{937FFF37-C63E-4809-B581-A87BCC8C0DA3}" srcOrd="3" destOrd="0" presId="urn:microsoft.com/office/officeart/2005/8/layout/gear1"/>
    <dgm:cxn modelId="{5B1F5F89-7012-447E-87CC-0A968CEF2762}" type="presParOf" srcId="{E54A60BD-BE03-406F-BDEC-078D26D04368}" destId="{C2D8BB38-9BAB-4E09-BF69-C16E20FAA5C3}" srcOrd="4" destOrd="0" presId="urn:microsoft.com/office/officeart/2005/8/layout/gear1"/>
    <dgm:cxn modelId="{98C4B8D7-8E7D-46A0-B36A-A41E160E18CC}" type="presParOf" srcId="{E54A60BD-BE03-406F-BDEC-078D26D04368}" destId="{B2BE0218-BA6C-47EC-A3C1-30A8A3C52106}" srcOrd="5" destOrd="0" presId="urn:microsoft.com/office/officeart/2005/8/layout/gear1"/>
    <dgm:cxn modelId="{A76DB5F0-ED9C-4B5A-A53F-974E95FA0CE2}" type="presParOf" srcId="{E54A60BD-BE03-406F-BDEC-078D26D04368}" destId="{FB706361-7884-40C1-970E-F1671449CF8E}" srcOrd="6" destOrd="0" presId="urn:microsoft.com/office/officeart/2005/8/layout/gear1"/>
    <dgm:cxn modelId="{3DE11DC7-7F4F-491B-B255-8A30016F3EC8}" type="presParOf" srcId="{E54A60BD-BE03-406F-BDEC-078D26D04368}" destId="{B4724641-64E5-4E8C-9588-E77A60286FB3}" srcOrd="7" destOrd="0" presId="urn:microsoft.com/office/officeart/2005/8/layout/gear1"/>
    <dgm:cxn modelId="{AF422481-843E-4E85-AB38-3EAFF40AEE64}" type="presParOf" srcId="{E54A60BD-BE03-406F-BDEC-078D26D04368}" destId="{9D2F0A54-EBAD-4179-BE5A-1F8B4CAAD666}" srcOrd="8" destOrd="0" presId="urn:microsoft.com/office/officeart/2005/8/layout/gear1"/>
    <dgm:cxn modelId="{B8D49274-E06C-4415-AD00-CCEAFF01BDFF}" type="presParOf" srcId="{E54A60BD-BE03-406F-BDEC-078D26D04368}" destId="{1E90C87E-D945-42AD-A1FA-D2B164F041BA}" srcOrd="9" destOrd="0" presId="urn:microsoft.com/office/officeart/2005/8/layout/gear1"/>
    <dgm:cxn modelId="{9AED8823-A9BF-48A4-B04A-656C1D7FBCB2}" type="presParOf" srcId="{E54A60BD-BE03-406F-BDEC-078D26D04368}" destId="{F1E6D315-FAA9-4C5E-8D8D-E6CF17AF7DB6}" srcOrd="10" destOrd="0" presId="urn:microsoft.com/office/officeart/2005/8/layout/gear1"/>
    <dgm:cxn modelId="{88FF8DD0-BF77-4103-89ED-E169E738AA70}" type="presParOf" srcId="{E54A60BD-BE03-406F-BDEC-078D26D04368}" destId="{1B45F7A6-6713-4908-BA86-1322A18D9F98}" srcOrd="11" destOrd="0" presId="urn:microsoft.com/office/officeart/2005/8/layout/gear1"/>
    <dgm:cxn modelId="{6C0DF6A7-15BA-4727-BAE9-51626BE51D93}" type="presParOf" srcId="{E54A60BD-BE03-406F-BDEC-078D26D04368}" destId="{C8C35B73-96A5-4DB0-88DF-DFD2242A3E5D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F560B9-335E-4FA2-AAE6-16F12870A1D8}">
      <dsp:nvSpPr>
        <dsp:cNvPr id="0" name=""/>
        <dsp:cNvSpPr/>
      </dsp:nvSpPr>
      <dsp:spPr>
        <a:xfrm>
          <a:off x="0" y="0"/>
          <a:ext cx="10848426" cy="1469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latin typeface="+mj-lt"/>
              <a:ea typeface="Calibri" pitchFamily="34" charset="0"/>
              <a:cs typeface="Times New Roman" pitchFamily="18" charset="0"/>
            </a:rPr>
            <a:t>5.1. Cenário epidemiológico e internações por Covid-19 na Região de Saúde.</a:t>
          </a:r>
          <a:endParaRPr lang="pt-BR" sz="2400" kern="1200" dirty="0"/>
        </a:p>
      </dsp:txBody>
      <dsp:txXfrm>
        <a:off x="2316621" y="0"/>
        <a:ext cx="8531805" cy="1469364"/>
      </dsp:txXfrm>
    </dsp:sp>
    <dsp:sp modelId="{96CABBF2-D8DD-42E3-847A-628BE744A6D1}">
      <dsp:nvSpPr>
        <dsp:cNvPr id="0" name=""/>
        <dsp:cNvSpPr/>
      </dsp:nvSpPr>
      <dsp:spPr>
        <a:xfrm>
          <a:off x="146936" y="146936"/>
          <a:ext cx="2169685" cy="117549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0C83F85-74E6-45E4-9741-BBBDAF58D4DF}">
      <dsp:nvSpPr>
        <dsp:cNvPr id="0" name=""/>
        <dsp:cNvSpPr/>
      </dsp:nvSpPr>
      <dsp:spPr>
        <a:xfrm>
          <a:off x="0" y="1616301"/>
          <a:ext cx="10848426" cy="1469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latin typeface="+mj-lt"/>
              <a:ea typeface="Calibri" pitchFamily="34" charset="0"/>
              <a:cs typeface="Times New Roman" pitchFamily="18" charset="0"/>
            </a:rPr>
            <a:t>5.2. Contextualização da capacidade operacional da Rede na Região (UBS, Centros de Atendimento Covid-19, </a:t>
          </a:r>
          <a:r>
            <a:rPr lang="pt-BR" sz="2400" kern="1200" dirty="0" err="1" smtClean="0">
              <a:latin typeface="+mj-lt"/>
              <a:ea typeface="Calibri" pitchFamily="34" charset="0"/>
              <a:cs typeface="Times New Roman" pitchFamily="18" charset="0"/>
            </a:rPr>
            <a:t>UPAs</a:t>
          </a:r>
          <a:r>
            <a:rPr lang="pt-BR" sz="2400" kern="1200" dirty="0" smtClean="0">
              <a:latin typeface="+mj-lt"/>
              <a:ea typeface="Calibri" pitchFamily="34" charset="0"/>
              <a:cs typeface="Times New Roman" pitchFamily="18" charset="0"/>
            </a:rPr>
            <a:t>, HM, HPP, HR, HG). </a:t>
          </a:r>
        </a:p>
      </dsp:txBody>
      <dsp:txXfrm>
        <a:off x="2316621" y="1616301"/>
        <a:ext cx="8531805" cy="1469364"/>
      </dsp:txXfrm>
    </dsp:sp>
    <dsp:sp modelId="{91D0C842-1DE8-4B26-BD44-1D537FABA18B}">
      <dsp:nvSpPr>
        <dsp:cNvPr id="0" name=""/>
        <dsp:cNvSpPr/>
      </dsp:nvSpPr>
      <dsp:spPr>
        <a:xfrm>
          <a:off x="146936" y="1763237"/>
          <a:ext cx="2169685" cy="117549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12EE311-D32B-45CB-96F3-54BB6DCD92F6}">
      <dsp:nvSpPr>
        <dsp:cNvPr id="0" name=""/>
        <dsp:cNvSpPr/>
      </dsp:nvSpPr>
      <dsp:spPr>
        <a:xfrm>
          <a:off x="0" y="3232602"/>
          <a:ext cx="10848426" cy="1469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02230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0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0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latin typeface="+mj-lt"/>
              <a:ea typeface="Calibri" pitchFamily="34" charset="0"/>
              <a:cs typeface="Times New Roman" pitchFamily="18" charset="0"/>
            </a:rPr>
            <a:t>5.3. Alinhar o fluxo de encaminhamento dos usuários suspeitos e confirmados de Covid-19 na rede hospitalar de gestão estadual e complementar do Estado do Tocantins.</a:t>
          </a:r>
        </a:p>
      </dsp:txBody>
      <dsp:txXfrm>
        <a:off x="2316621" y="3232602"/>
        <a:ext cx="8531805" cy="1469364"/>
      </dsp:txXfrm>
    </dsp:sp>
    <dsp:sp modelId="{CE48DB9C-224C-4B83-ACDD-A0E72B55AE4F}">
      <dsp:nvSpPr>
        <dsp:cNvPr id="0" name=""/>
        <dsp:cNvSpPr/>
      </dsp:nvSpPr>
      <dsp:spPr>
        <a:xfrm>
          <a:off x="146936" y="3379538"/>
          <a:ext cx="2169685" cy="117549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A24F9C4-63CB-4B92-BEF1-2BB8D9F3800B}">
      <dsp:nvSpPr>
        <dsp:cNvPr id="0" name=""/>
        <dsp:cNvSpPr/>
      </dsp:nvSpPr>
      <dsp:spPr>
        <a:xfrm>
          <a:off x="0" y="4848903"/>
          <a:ext cx="10848426" cy="1469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latin typeface="+mj-lt"/>
              <a:ea typeface="Calibri" pitchFamily="34" charset="0"/>
              <a:cs typeface="Times New Roman" pitchFamily="18" charset="0"/>
            </a:rPr>
            <a:t>5.4. Organização dos Serviços na Rede Municipal no enfrentamento da Covid-19.</a:t>
          </a:r>
        </a:p>
      </dsp:txBody>
      <dsp:txXfrm>
        <a:off x="2316621" y="4848903"/>
        <a:ext cx="8531805" cy="1469364"/>
      </dsp:txXfrm>
    </dsp:sp>
    <dsp:sp modelId="{A25475E9-78E6-4E28-9495-A283F46415A0}">
      <dsp:nvSpPr>
        <dsp:cNvPr id="0" name=""/>
        <dsp:cNvSpPr/>
      </dsp:nvSpPr>
      <dsp:spPr>
        <a:xfrm>
          <a:off x="146936" y="4995839"/>
          <a:ext cx="2169685" cy="117549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095A2-3F75-4AB6-A212-4683327D9F6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82E9B-5FFA-4D42-9C9E-08FA20968D3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4853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t-BR" sz="2000" b="0" strike="noStrike" spc="-1">
              <a:latin typeface="Arial"/>
            </a:endParaRPr>
          </a:p>
        </p:txBody>
      </p:sp>
      <p:sp>
        <p:nvSpPr>
          <p:cNvPr id="88" name="Espaço Reservado para Número de Slid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DC925FEA-55ED-4C92-A468-7941F4C14B6E}" type="slidenum">
              <a:rPr lang="pt-BR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4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020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pt-BR" sz="2000" b="0" strike="noStrike" spc="-1">
              <a:latin typeface="Arial"/>
            </a:endParaRPr>
          </a:p>
        </p:txBody>
      </p:sp>
      <p:sp>
        <p:nvSpPr>
          <p:cNvPr id="91" name="Espaço Reservado para Número de Slide 3_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EEE12BFE-BD56-4FE8-944E-40E1AF1CC230}" type="slidenum">
              <a:rPr lang="pt-BR" sz="12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19</a:t>
            </a:fld>
            <a:endParaRPr lang="pt-BR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78835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82E9B-5FFA-4D42-9C9E-08FA20968D36}" type="slidenum">
              <a:rPr lang="pt-BR" smtClean="0"/>
              <a:pPr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123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Retângulo de cantos arredondados 8"/>
          <p:cNvSpPr/>
          <p:nvPr userDrawn="1"/>
        </p:nvSpPr>
        <p:spPr>
          <a:xfrm>
            <a:off x="4214190" y="6356350"/>
            <a:ext cx="7341705" cy="5016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ATENÇÃO PRIMÁRIA À SAÚDE - TOCANTINS</a:t>
            </a:r>
          </a:p>
        </p:txBody>
      </p:sp>
      <p:pic>
        <p:nvPicPr>
          <p:cNvPr id="10" name="Imagem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2308"/>
          <a:stretch/>
        </p:blipFill>
        <p:spPr>
          <a:xfrm>
            <a:off x="11205167" y="6172430"/>
            <a:ext cx="986833" cy="68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25481"/>
      </p:ext>
    </p:extLst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9397595"/>
      </p:ext>
    </p:extLst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7078361"/>
      </p:ext>
    </p:extLst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Retângulo de cantos arredondados 6"/>
          <p:cNvSpPr/>
          <p:nvPr userDrawn="1"/>
        </p:nvSpPr>
        <p:spPr>
          <a:xfrm>
            <a:off x="4214190" y="6369269"/>
            <a:ext cx="7977810" cy="4887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</a:rPr>
              <a:t>1ª Reunião Extraordinária</a:t>
            </a:r>
            <a:r>
              <a:rPr lang="pt-BR" sz="2000" b="1" baseline="0" dirty="0" smtClean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</a:rPr>
              <a:t> CIR – Bico do Papagaio</a:t>
            </a:r>
            <a:endParaRPr lang="pt-BR" sz="2000" b="1" dirty="0">
              <a:solidFill>
                <a:schemeClr val="accent1">
                  <a:lumMod val="75000"/>
                </a:schemeClr>
              </a:solidFill>
              <a:effectLst/>
              <a:latin typeface="+mj-l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Retângulo 6"/>
          <p:cNvSpPr/>
          <p:nvPr userDrawn="1"/>
        </p:nvSpPr>
        <p:spPr>
          <a:xfrm>
            <a:off x="-94590" y="0"/>
            <a:ext cx="882869" cy="685800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5937500"/>
      </p:ext>
    </p:extLst>
  </p:cSld>
  <p:clrMapOvr>
    <a:masterClrMapping/>
  </p:clrMapOvr>
  <p:transition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2308"/>
          <a:stretch/>
        </p:blipFill>
        <p:spPr>
          <a:xfrm>
            <a:off x="8706678" y="0"/>
            <a:ext cx="3485322" cy="242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788339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8110728"/>
      </p:ext>
    </p:extLst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4248289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2014499"/>
      </p:ext>
    </p:extLst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Retângulo de cantos arredondados 5"/>
          <p:cNvSpPr/>
          <p:nvPr userDrawn="1"/>
        </p:nvSpPr>
        <p:spPr>
          <a:xfrm>
            <a:off x="4214190" y="6369269"/>
            <a:ext cx="7977810" cy="4887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</a:rPr>
              <a:t>1ª Reunião Extraordinária</a:t>
            </a:r>
            <a:r>
              <a:rPr lang="pt-BR" sz="2000" b="1" baseline="0" dirty="0" smtClean="0">
                <a:solidFill>
                  <a:schemeClr val="accent1">
                    <a:lumMod val="75000"/>
                  </a:schemeClr>
                </a:solidFill>
                <a:effectLst/>
                <a:latin typeface="+mj-lt"/>
              </a:rPr>
              <a:t> CIR – Médio Norte Araguaia</a:t>
            </a:r>
            <a:endParaRPr lang="pt-BR" sz="2000" b="1" dirty="0">
              <a:solidFill>
                <a:schemeClr val="accent1">
                  <a:lumMod val="75000"/>
                </a:schemeClr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88883828"/>
      </p:ext>
    </p:extLst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0634518"/>
      </p:ext>
    </p:extLst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2171552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801FA-6611-45B7-8356-AD3C4C1850BA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4266D-EBA7-4B95-A809-8225FE97B5F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17" name="Imagem 1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7576" y="0"/>
            <a:ext cx="743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713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wipe dir="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641E3-F3FA-4007-AE4D-936ADB9B141E}" type="datetimeFigureOut">
              <a:rPr lang="pt-BR" smtClean="0"/>
              <a:pPr/>
              <a:t>15/04/2021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1F0-280C-42E2-9144-F48178ED1C28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arquivos.saude.gov.br/images/pdf/2020/June/18/Covid19-Orientac--o--esManejoPacientes.pdf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regcovid@gmail.com" TargetMode="External"/><Relationship Id="rId2" Type="http://schemas.openxmlformats.org/officeDocument/2006/relationships/hyperlink" Target="mailto:suporte.tocantins@ecosistemas.com.br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3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6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64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mailto:dapsaude@gmail.com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Relationship Id="rId6" Type="http://schemas.openxmlformats.org/officeDocument/2006/relationships/hyperlink" Target="mailto:diretoriadegovernanca.sesto@gmail.com" TargetMode="External"/><Relationship Id="rId5" Type="http://schemas.openxmlformats.org/officeDocument/2006/relationships/hyperlink" Target="mailto:regcovid@gmail.com" TargetMode="External"/><Relationship Id="rId4" Type="http://schemas.openxmlformats.org/officeDocument/2006/relationships/hyperlink" Target="mailto:diretoria.dae@gmail.co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76" y="1610916"/>
            <a:ext cx="9883588" cy="5247084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232" y="331076"/>
            <a:ext cx="2439953" cy="2239409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6765" y="0"/>
            <a:ext cx="844202" cy="6858000"/>
          </a:xfrm>
          <a:prstGeom prst="rect">
            <a:avLst/>
          </a:prstGeom>
        </p:spPr>
      </p:pic>
      <p:sp>
        <p:nvSpPr>
          <p:cNvPr id="8" name="Retângulo de cantos arredondados 7"/>
          <p:cNvSpPr/>
          <p:nvPr/>
        </p:nvSpPr>
        <p:spPr>
          <a:xfrm>
            <a:off x="1219201" y="3011214"/>
            <a:ext cx="9946104" cy="2186428"/>
          </a:xfrm>
          <a:prstGeom prst="roundRect">
            <a:avLst/>
          </a:prstGeom>
          <a:noFill/>
          <a:ln w="31750" cmpd="sng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60" tIns="68580" rIns="137160" bIns="68580" rtlCol="0" anchor="ctr"/>
          <a:lstStyle/>
          <a:p>
            <a:pPr marR="7620" indent="19050" algn="ctr"/>
            <a:r>
              <a:rPr lang="pt-BR" sz="4400" b="1" spc="-23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1ª REUNIÃO EXTRAORDINÁRIA EM 2021</a:t>
            </a:r>
          </a:p>
          <a:p>
            <a:pPr marR="7620" indent="19050" algn="ctr"/>
            <a:r>
              <a:rPr lang="pt-BR" sz="6000" b="1" spc="-23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CIR MÉDIO NORTE ARAGUAIA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="" xmlns:a16="http://schemas.microsoft.com/office/drawing/2014/main" id="{F1F8618E-24C0-4D61-99CB-5FD85E78B7FE}"/>
              </a:ext>
            </a:extLst>
          </p:cNvPr>
          <p:cNvSpPr txBox="1"/>
          <p:nvPr/>
        </p:nvSpPr>
        <p:spPr>
          <a:xfrm>
            <a:off x="4992814" y="5846043"/>
            <a:ext cx="6791496" cy="507831"/>
          </a:xfrm>
          <a:prstGeom prst="rect">
            <a:avLst/>
          </a:prstGeom>
          <a:noFill/>
        </p:spPr>
        <p:txBody>
          <a:bodyPr wrap="square" lIns="137160" tIns="68580" rIns="137160" bIns="68580">
            <a:spAutoFit/>
          </a:bodyPr>
          <a:lstStyle/>
          <a:p>
            <a:pPr algn="r">
              <a:defRPr/>
            </a:pPr>
            <a:r>
              <a:rPr lang="pt-B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Palmas - TO, </a:t>
            </a:r>
            <a:r>
              <a:rPr lang="pt-B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13 de abril de 2021.</a:t>
            </a:r>
            <a:endParaRPr lang="pt-B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50483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aixaDeTexto 17_2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 dirty="0">
              <a:latin typeface="Arial"/>
            </a:endParaRPr>
          </a:p>
        </p:txBody>
      </p:sp>
      <p:sp>
        <p:nvSpPr>
          <p:cNvPr id="75" name="CaixaDeTexto 1_1"/>
          <p:cNvSpPr/>
          <p:nvPr/>
        </p:nvSpPr>
        <p:spPr>
          <a:xfrm>
            <a:off x="2160000" y="180000"/>
            <a:ext cx="8624520" cy="63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ÓBITOS - TOCANTINS </a:t>
            </a:r>
            <a:endParaRPr lang="pt-BR" sz="3600" b="0" strike="noStrike" spc="-1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l="12147" t="20904" r="12479" b="28465"/>
          <a:stretch/>
        </p:blipFill>
        <p:spPr>
          <a:xfrm>
            <a:off x="759960" y="1191490"/>
            <a:ext cx="11335491" cy="428105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aixaDeTexto 17_4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sp>
        <p:nvSpPr>
          <p:cNvPr id="77" name="CaixaDeTexto 1_2"/>
          <p:cNvSpPr/>
          <p:nvPr/>
        </p:nvSpPr>
        <p:spPr>
          <a:xfrm>
            <a:off x="2160000" y="180000"/>
            <a:ext cx="8624520" cy="63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ÓBITOS - TOCANTINS </a:t>
            </a:r>
            <a:endParaRPr lang="pt-BR" sz="3600" b="0" strike="noStrike" spc="-1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l="7102" t="24459" r="9669" b="24502"/>
          <a:stretch/>
        </p:blipFill>
        <p:spPr>
          <a:xfrm>
            <a:off x="759960" y="1634837"/>
            <a:ext cx="11291454" cy="389299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CaixaDeTexto 17_0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9162" y="464560"/>
            <a:ext cx="11008847" cy="5645295"/>
          </a:xfrm>
          <a:prstGeom prst="rect">
            <a:avLst/>
          </a:prstGeom>
        </p:spPr>
      </p:pic>
      <p:sp>
        <p:nvSpPr>
          <p:cNvPr id="4" name="Retângulo de cantos arredondados 3"/>
          <p:cNvSpPr/>
          <p:nvPr/>
        </p:nvSpPr>
        <p:spPr>
          <a:xfrm>
            <a:off x="10134600" y="114300"/>
            <a:ext cx="1905000" cy="41910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TOCANTINS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aixaDeTexto 17_4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l="6863" t="27231" r="9614" b="34220"/>
          <a:stretch/>
        </p:blipFill>
        <p:spPr>
          <a:xfrm>
            <a:off x="759960" y="457199"/>
            <a:ext cx="11052279" cy="2867891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20578" y="3657049"/>
            <a:ext cx="4584589" cy="2755631"/>
          </a:xfrm>
          <a:prstGeom prst="rect">
            <a:avLst/>
          </a:prstGeom>
        </p:spPr>
      </p:pic>
      <p:sp>
        <p:nvSpPr>
          <p:cNvPr id="5" name="Retângulo de cantos arredondados 4"/>
          <p:cNvSpPr/>
          <p:nvPr/>
        </p:nvSpPr>
        <p:spPr>
          <a:xfrm>
            <a:off x="10134600" y="114300"/>
            <a:ext cx="1905000" cy="41910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TOCANTINS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61123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aixaDeTexto 17_6"/>
          <p:cNvSpPr/>
          <p:nvPr/>
        </p:nvSpPr>
        <p:spPr>
          <a:xfrm>
            <a:off x="759960" y="6412680"/>
            <a:ext cx="8624520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Fonte: INTEGRA </a:t>
            </a:r>
            <a:r>
              <a:rPr lang="pt-BR" sz="14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SAÚDE </a:t>
            </a: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– 11/04/2021 </a:t>
            </a:r>
            <a:endParaRPr lang="pt-BR" sz="1400" b="0" strike="noStrike" spc="-1" dirty="0">
              <a:latin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 cstate="print"/>
          <a:srcRect l="4340" t="42103" r="11348" b="21872"/>
          <a:stretch/>
        </p:blipFill>
        <p:spPr>
          <a:xfrm>
            <a:off x="759960" y="304799"/>
            <a:ext cx="11303643" cy="2715491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 cstate="print"/>
          <a:srcRect l="3715" t="44593" r="10946" b="18978"/>
          <a:stretch/>
        </p:blipFill>
        <p:spPr>
          <a:xfrm>
            <a:off x="749059" y="3297381"/>
            <a:ext cx="11314544" cy="2715492"/>
          </a:xfrm>
          <a:prstGeom prst="rect">
            <a:avLst/>
          </a:prstGeom>
        </p:spPr>
      </p:pic>
      <p:sp>
        <p:nvSpPr>
          <p:cNvPr id="6" name="Retângulo de cantos arredondados 5"/>
          <p:cNvSpPr/>
          <p:nvPr/>
        </p:nvSpPr>
        <p:spPr>
          <a:xfrm>
            <a:off x="10134600" y="114300"/>
            <a:ext cx="1905000" cy="41910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TOCANTINS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25979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7513" y="1464774"/>
            <a:ext cx="5004837" cy="1679157"/>
          </a:xfrm>
          <a:prstGeom prst="rect">
            <a:avLst/>
          </a:prstGeom>
        </p:spPr>
      </p:pic>
      <p:sp>
        <p:nvSpPr>
          <p:cNvPr id="55" name="object 9"/>
          <p:cNvSpPr/>
          <p:nvPr/>
        </p:nvSpPr>
        <p:spPr>
          <a:xfrm>
            <a:off x="1598040" y="176040"/>
            <a:ext cx="9446040" cy="83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24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96"/>
              </a:spcBef>
            </a:pPr>
            <a:r>
              <a:rPr lang="pt-BR" sz="5400" b="1" strike="noStrike" spc="-15" dirty="0" smtClean="0">
                <a:solidFill>
                  <a:srgbClr val="1F4E79"/>
                </a:solidFill>
                <a:latin typeface="Calibri"/>
              </a:rPr>
              <a:t>Médio Norte Araguaia</a:t>
            </a:r>
            <a:endParaRPr lang="pt-BR" sz="5400" b="0" strike="noStrike" spc="-1" dirty="0">
              <a:latin typeface="Arial"/>
            </a:endParaRPr>
          </a:p>
        </p:txBody>
      </p:sp>
      <p:sp>
        <p:nvSpPr>
          <p:cNvPr id="58" name="CaixaDeTexto 14"/>
          <p:cNvSpPr/>
          <p:nvPr/>
        </p:nvSpPr>
        <p:spPr>
          <a:xfrm>
            <a:off x="4676760" y="3558035"/>
            <a:ext cx="3288600" cy="63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3600" b="1" strike="noStrike" spc="-1" dirty="0">
                <a:solidFill>
                  <a:srgbClr val="000000"/>
                </a:solidFill>
                <a:latin typeface="Calibri"/>
              </a:rPr>
              <a:t>LETALIDADE</a:t>
            </a:r>
            <a:r>
              <a:rPr lang="pt-BR" sz="1800" b="1" strike="noStrike" spc="-1" dirty="0">
                <a:solidFill>
                  <a:srgbClr val="000000"/>
                </a:solidFill>
                <a:latin typeface="Calibri"/>
              </a:rPr>
              <a:t> </a:t>
            </a:r>
            <a:endParaRPr lang="pt-BR" sz="1800" b="0" strike="noStrike" spc="-1" dirty="0">
              <a:latin typeface="Arial"/>
            </a:endParaRPr>
          </a:p>
        </p:txBody>
      </p:sp>
      <p:sp>
        <p:nvSpPr>
          <p:cNvPr id="60" name="CaixaDeTexto 17"/>
          <p:cNvSpPr/>
          <p:nvPr/>
        </p:nvSpPr>
        <p:spPr>
          <a:xfrm>
            <a:off x="759960" y="6412680"/>
            <a:ext cx="86248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sp>
        <p:nvSpPr>
          <p:cNvPr id="11" name="CaixaDeTexto 14"/>
          <p:cNvSpPr/>
          <p:nvPr/>
        </p:nvSpPr>
        <p:spPr>
          <a:xfrm>
            <a:off x="7965360" y="2304352"/>
            <a:ext cx="3288600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b="1" spc="-1" dirty="0" smtClean="0">
                <a:solidFill>
                  <a:srgbClr val="000000"/>
                </a:solidFill>
                <a:latin typeface="Calibri"/>
              </a:rPr>
              <a:t>35,99</a:t>
            </a:r>
            <a:r>
              <a:rPr lang="pt-BR" b="1" strike="noStrike" spc="-1" dirty="0" smtClean="0">
                <a:solidFill>
                  <a:srgbClr val="000000"/>
                </a:solidFill>
                <a:latin typeface="Calibri"/>
              </a:rPr>
              <a:t>% DE 2020</a:t>
            </a:r>
            <a:r>
              <a:rPr lang="pt-BR" sz="1050" b="1" strike="noStrike" spc="-1" dirty="0" smtClean="0">
                <a:solidFill>
                  <a:srgbClr val="000000"/>
                </a:solidFill>
                <a:latin typeface="Calibri"/>
              </a:rPr>
              <a:t> </a:t>
            </a:r>
            <a:endParaRPr lang="pt-BR" sz="1050" b="0" strike="noStrike" spc="-1" dirty="0">
              <a:latin typeface="Arial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4892" y="1438454"/>
            <a:ext cx="5187454" cy="1705478"/>
          </a:xfrm>
          <a:prstGeom prst="rect">
            <a:avLst/>
          </a:prstGeom>
        </p:spPr>
      </p:pic>
      <p:sp>
        <p:nvSpPr>
          <p:cNvPr id="12" name="CaixaDeTexto 14"/>
          <p:cNvSpPr/>
          <p:nvPr/>
        </p:nvSpPr>
        <p:spPr>
          <a:xfrm>
            <a:off x="2362046" y="2278096"/>
            <a:ext cx="3288600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b="1" spc="-1" dirty="0" smtClean="0">
                <a:solidFill>
                  <a:srgbClr val="000000"/>
                </a:solidFill>
                <a:latin typeface="Calibri"/>
              </a:rPr>
              <a:t>40,92</a:t>
            </a:r>
            <a:r>
              <a:rPr lang="pt-BR" b="1" strike="noStrike" spc="-1" dirty="0" smtClean="0">
                <a:solidFill>
                  <a:srgbClr val="000000"/>
                </a:solidFill>
                <a:latin typeface="Calibri"/>
              </a:rPr>
              <a:t>% DE 2020</a:t>
            </a:r>
            <a:endParaRPr lang="pt-BR" sz="1050" b="0" strike="noStrike" spc="-1" dirty="0">
              <a:latin typeface="Arial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21905" y="4358888"/>
            <a:ext cx="5398310" cy="171955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 cstate="print"/>
          <a:srcRect l="6551" t="33504" r="9173" b="27337"/>
          <a:stretch/>
        </p:blipFill>
        <p:spPr>
          <a:xfrm>
            <a:off x="907623" y="3394365"/>
            <a:ext cx="11242812" cy="293716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 cstate="print"/>
          <a:srcRect l="7165" t="33844" r="9047" b="27803"/>
          <a:stretch/>
        </p:blipFill>
        <p:spPr>
          <a:xfrm>
            <a:off x="856945" y="304798"/>
            <a:ext cx="11251476" cy="2895601"/>
          </a:xfrm>
          <a:prstGeom prst="rect">
            <a:avLst/>
          </a:prstGeom>
        </p:spPr>
      </p:pic>
      <p:sp>
        <p:nvSpPr>
          <p:cNvPr id="64" name="CaixaDeTexto 17_0"/>
          <p:cNvSpPr/>
          <p:nvPr/>
        </p:nvSpPr>
        <p:spPr>
          <a:xfrm>
            <a:off x="690685" y="6523520"/>
            <a:ext cx="86248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sp>
        <p:nvSpPr>
          <p:cNvPr id="9" name="CaixaDeTexto 14"/>
          <p:cNvSpPr/>
          <p:nvPr/>
        </p:nvSpPr>
        <p:spPr>
          <a:xfrm>
            <a:off x="7710914" y="3941616"/>
            <a:ext cx="4259413" cy="70643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2000" b="1" spc="-1" dirty="0" smtClean="0">
                <a:solidFill>
                  <a:srgbClr val="000000"/>
                </a:solidFill>
                <a:latin typeface="Calibri"/>
              </a:rPr>
              <a:t>Média Móvel: </a:t>
            </a:r>
          </a:p>
          <a:p>
            <a:pPr algn="ctr">
              <a:lnSpc>
                <a:spcPct val="100000"/>
              </a:lnSpc>
            </a:pPr>
            <a:r>
              <a:rPr lang="pt-BR" sz="2000" spc="-1" dirty="0" smtClean="0">
                <a:solidFill>
                  <a:srgbClr val="FF0000"/>
                </a:solidFill>
                <a:latin typeface="Calibri"/>
              </a:rPr>
              <a:t>65</a:t>
            </a:r>
            <a:r>
              <a:rPr lang="pt-BR" sz="2000" spc="-1" dirty="0" smtClean="0">
                <a:solidFill>
                  <a:srgbClr val="000000"/>
                </a:solidFill>
                <a:latin typeface="Calibri"/>
              </a:rPr>
              <a:t> casos nos últimos 07 dias </a:t>
            </a:r>
            <a:r>
              <a:rPr lang="pt-BR" sz="1100" strike="noStrike" spc="-1" dirty="0" smtClean="0">
                <a:solidFill>
                  <a:srgbClr val="000000"/>
                </a:solidFill>
                <a:latin typeface="Calibri"/>
              </a:rPr>
              <a:t> </a:t>
            </a:r>
            <a:endParaRPr lang="pt-BR" sz="1100" strike="noStrike" spc="-1" dirty="0">
              <a:latin typeface="Arial"/>
            </a:endParaRPr>
          </a:p>
        </p:txBody>
      </p:sp>
      <p:sp>
        <p:nvSpPr>
          <p:cNvPr id="6" name="Retângulo de cantos arredondados 5"/>
          <p:cNvSpPr/>
          <p:nvPr/>
        </p:nvSpPr>
        <p:spPr>
          <a:xfrm>
            <a:off x="9443545" y="114300"/>
            <a:ext cx="2596055" cy="43815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Médio Norte Araguaia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CaixaDeTexto 17_0"/>
          <p:cNvSpPr/>
          <p:nvPr/>
        </p:nvSpPr>
        <p:spPr>
          <a:xfrm>
            <a:off x="759960" y="6412680"/>
            <a:ext cx="86248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 cstate="print"/>
          <a:srcRect l="7301" t="26609" r="9005" b="23959"/>
          <a:stretch/>
        </p:blipFill>
        <p:spPr>
          <a:xfrm>
            <a:off x="751266" y="83123"/>
            <a:ext cx="11110111" cy="3689236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3" cstate="print"/>
          <a:srcRect l="6889" t="32783" r="11035" b="29949"/>
          <a:stretch/>
        </p:blipFill>
        <p:spPr>
          <a:xfrm>
            <a:off x="1061355" y="3734737"/>
            <a:ext cx="10489931" cy="2677943"/>
          </a:xfrm>
          <a:prstGeom prst="rect">
            <a:avLst/>
          </a:prstGeom>
        </p:spPr>
      </p:pic>
      <p:sp>
        <p:nvSpPr>
          <p:cNvPr id="6" name="Retângulo de cantos arredondados 5"/>
          <p:cNvSpPr/>
          <p:nvPr/>
        </p:nvSpPr>
        <p:spPr>
          <a:xfrm>
            <a:off x="9222827" y="114297"/>
            <a:ext cx="2596055" cy="43815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Médio Norte Araguaia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07960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aixaDeTexto 17_6"/>
          <p:cNvSpPr/>
          <p:nvPr/>
        </p:nvSpPr>
        <p:spPr>
          <a:xfrm>
            <a:off x="759960" y="6412680"/>
            <a:ext cx="86248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 cstate="print"/>
          <a:srcRect l="7060" t="29072" r="9402" b="20971"/>
          <a:stretch/>
        </p:blipFill>
        <p:spPr>
          <a:xfrm>
            <a:off x="1003309" y="95991"/>
            <a:ext cx="10963963" cy="3686296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 cstate="print"/>
          <a:srcRect l="6933" t="33300" r="10900" b="32408"/>
          <a:stretch/>
        </p:blipFill>
        <p:spPr>
          <a:xfrm>
            <a:off x="1197172" y="3823852"/>
            <a:ext cx="10687076" cy="2507677"/>
          </a:xfrm>
          <a:prstGeom prst="rect">
            <a:avLst/>
          </a:prstGeom>
        </p:spPr>
      </p:pic>
      <p:sp>
        <p:nvSpPr>
          <p:cNvPr id="7" name="Retângulo de cantos arredondados 6"/>
          <p:cNvSpPr/>
          <p:nvPr/>
        </p:nvSpPr>
        <p:spPr>
          <a:xfrm>
            <a:off x="9443545" y="114300"/>
            <a:ext cx="2596055" cy="43815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Médio Norte Araguaia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object 9_1"/>
          <p:cNvSpPr/>
          <p:nvPr/>
        </p:nvSpPr>
        <p:spPr>
          <a:xfrm>
            <a:off x="1304057" y="3334109"/>
            <a:ext cx="9446040" cy="237710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239" rIns="0" bIns="0">
            <a:spAutoFit/>
          </a:bodyPr>
          <a:lstStyle/>
          <a:p>
            <a:pPr algn="ctr">
              <a:spcBef>
                <a:spcPts val="96"/>
              </a:spcBef>
            </a:pPr>
            <a:r>
              <a:rPr lang="pt-BR" sz="6000" b="1" spc="-15" dirty="0">
                <a:solidFill>
                  <a:srgbClr val="1F4E79"/>
                </a:solidFill>
                <a:latin typeface="Calibri"/>
              </a:rPr>
              <a:t>HOSPITALIZAÇÕES</a:t>
            </a:r>
            <a:endParaRPr lang="pt-BR" sz="6000" spc="-1" dirty="0">
              <a:latin typeface="Arial"/>
            </a:endParaRPr>
          </a:p>
          <a:p>
            <a:pPr algn="ctr">
              <a:spcBef>
                <a:spcPts val="96"/>
              </a:spcBef>
            </a:pPr>
            <a:r>
              <a:rPr lang="pt-BR" sz="6000" b="1" spc="-15" dirty="0">
                <a:solidFill>
                  <a:srgbClr val="1F4E79"/>
                </a:solidFill>
                <a:latin typeface="Calibri"/>
              </a:rPr>
              <a:t>COVID-19</a:t>
            </a:r>
            <a:endParaRPr lang="pt-BR" sz="6000" spc="-1" dirty="0">
              <a:latin typeface="Arial"/>
            </a:endParaRPr>
          </a:p>
          <a:p>
            <a:pPr algn="ctr">
              <a:spcBef>
                <a:spcPts val="96"/>
              </a:spcBef>
            </a:pPr>
            <a:r>
              <a:rPr lang="pt-BR" sz="3200" spc="-15" dirty="0" smtClean="0">
                <a:solidFill>
                  <a:srgbClr val="1F4E79"/>
                </a:solidFill>
                <a:latin typeface="+mj-lt"/>
              </a:rPr>
              <a:t>Atualização 11|04|2021</a:t>
            </a:r>
            <a:endParaRPr lang="pt-BR" sz="3200" spc="-1" dirty="0">
              <a:latin typeface="+mj-lt"/>
            </a:endParaRPr>
          </a:p>
        </p:txBody>
      </p:sp>
      <p:pic>
        <p:nvPicPr>
          <p:cNvPr id="11265" name="Picture 1" descr="C:\Users\laudecysoares\Pictures\UTI_covid_secom_palmas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7371" y="520261"/>
            <a:ext cx="3264776" cy="2176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 descr="C:\Users\Planejamento\Downloads\pequenos.png"/>
          <p:cNvPicPr/>
          <p:nvPr/>
        </p:nvPicPr>
        <p:blipFill>
          <a:blip r:embed="rId4" cstate="print"/>
          <a:stretch/>
        </p:blipFill>
        <p:spPr>
          <a:xfrm>
            <a:off x="2810322" y="318650"/>
            <a:ext cx="3545640" cy="2756520"/>
          </a:xfrm>
          <a:prstGeom prst="rect">
            <a:avLst/>
          </a:prstGeom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4170" y="1559833"/>
            <a:ext cx="9773037" cy="2200804"/>
          </a:xfrm>
          <a:custGeom>
            <a:avLst/>
            <a:gdLst/>
            <a:ahLst/>
            <a:cxnLst/>
            <a:rect l="l" t="t" r="r" b="b"/>
            <a:pathLst>
              <a:path w="8557260" h="1710689">
                <a:moveTo>
                  <a:pt x="0" y="284987"/>
                </a:moveTo>
                <a:lnTo>
                  <a:pt x="3731" y="238740"/>
                </a:lnTo>
                <a:lnTo>
                  <a:pt x="14532" y="194876"/>
                </a:lnTo>
                <a:lnTo>
                  <a:pt x="31817" y="153981"/>
                </a:lnTo>
                <a:lnTo>
                  <a:pt x="54998" y="116640"/>
                </a:lnTo>
                <a:lnTo>
                  <a:pt x="83486" y="83438"/>
                </a:lnTo>
                <a:lnTo>
                  <a:pt x="116695" y="54961"/>
                </a:lnTo>
                <a:lnTo>
                  <a:pt x="154037" y="31793"/>
                </a:lnTo>
                <a:lnTo>
                  <a:pt x="194925" y="14520"/>
                </a:lnTo>
                <a:lnTo>
                  <a:pt x="238771" y="3727"/>
                </a:lnTo>
                <a:lnTo>
                  <a:pt x="284988" y="0"/>
                </a:lnTo>
                <a:lnTo>
                  <a:pt x="8272018" y="0"/>
                </a:lnTo>
                <a:lnTo>
                  <a:pt x="8318268" y="3727"/>
                </a:lnTo>
                <a:lnTo>
                  <a:pt x="8362142" y="14520"/>
                </a:lnTo>
                <a:lnTo>
                  <a:pt x="8403051" y="31793"/>
                </a:lnTo>
                <a:lnTo>
                  <a:pt x="8440409" y="54961"/>
                </a:lnTo>
                <a:lnTo>
                  <a:pt x="8473630" y="83438"/>
                </a:lnTo>
                <a:lnTo>
                  <a:pt x="8502126" y="116640"/>
                </a:lnTo>
                <a:lnTo>
                  <a:pt x="8525311" y="153981"/>
                </a:lnTo>
                <a:lnTo>
                  <a:pt x="8542599" y="194876"/>
                </a:lnTo>
                <a:lnTo>
                  <a:pt x="8553401" y="238740"/>
                </a:lnTo>
                <a:lnTo>
                  <a:pt x="8557133" y="284987"/>
                </a:lnTo>
                <a:lnTo>
                  <a:pt x="8557133" y="1425193"/>
                </a:lnTo>
                <a:lnTo>
                  <a:pt x="8553401" y="1471444"/>
                </a:lnTo>
                <a:lnTo>
                  <a:pt x="8542599" y="1515318"/>
                </a:lnTo>
                <a:lnTo>
                  <a:pt x="8525311" y="1556227"/>
                </a:lnTo>
                <a:lnTo>
                  <a:pt x="8502126" y="1593585"/>
                </a:lnTo>
                <a:lnTo>
                  <a:pt x="8473630" y="1626806"/>
                </a:lnTo>
                <a:lnTo>
                  <a:pt x="8440409" y="1655302"/>
                </a:lnTo>
                <a:lnTo>
                  <a:pt x="8403051" y="1678487"/>
                </a:lnTo>
                <a:lnTo>
                  <a:pt x="8362142" y="1695775"/>
                </a:lnTo>
                <a:lnTo>
                  <a:pt x="8318268" y="1706577"/>
                </a:lnTo>
                <a:lnTo>
                  <a:pt x="8272018" y="1710308"/>
                </a:lnTo>
                <a:lnTo>
                  <a:pt x="284988" y="1710308"/>
                </a:lnTo>
                <a:lnTo>
                  <a:pt x="238771" y="1706577"/>
                </a:lnTo>
                <a:lnTo>
                  <a:pt x="194925" y="1695775"/>
                </a:lnTo>
                <a:lnTo>
                  <a:pt x="154037" y="1678487"/>
                </a:lnTo>
                <a:lnTo>
                  <a:pt x="116695" y="1655302"/>
                </a:lnTo>
                <a:lnTo>
                  <a:pt x="83486" y="1626806"/>
                </a:lnTo>
                <a:lnTo>
                  <a:pt x="54998" y="1593585"/>
                </a:lnTo>
                <a:lnTo>
                  <a:pt x="31817" y="1556227"/>
                </a:lnTo>
                <a:lnTo>
                  <a:pt x="14532" y="1515318"/>
                </a:lnTo>
                <a:lnTo>
                  <a:pt x="3731" y="1471444"/>
                </a:lnTo>
                <a:lnTo>
                  <a:pt x="0" y="1425193"/>
                </a:lnTo>
                <a:lnTo>
                  <a:pt x="0" y="284987"/>
                </a:lnTo>
                <a:close/>
              </a:path>
            </a:pathLst>
          </a:custGeom>
          <a:ln w="31750">
            <a:solidFill>
              <a:srgbClr val="FF9900"/>
            </a:solidFill>
          </a:ln>
        </p:spPr>
        <p:txBody>
          <a:bodyPr wrap="square" lIns="0" tIns="0" rIns="0" bIns="0" rtlCol="0" anchor="ctr" anchorCtr="0"/>
          <a:lstStyle/>
          <a:p>
            <a:pPr algn="ctr"/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</a:rPr>
              <a:t>ESTRATÉGIAS PARA ORGANIZAÇÃO DA REDE DE ATENÇÃO À SAÚDE NO ENFRENTAMENTO À PANDEMIA DA COVID-19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410" y="4345367"/>
            <a:ext cx="1258011" cy="8386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669" y="4396115"/>
            <a:ext cx="1318203" cy="988652"/>
          </a:xfrm>
          <a:prstGeom prst="rect">
            <a:avLst/>
          </a:prstGeom>
        </p:spPr>
      </p:pic>
      <p:pic>
        <p:nvPicPr>
          <p:cNvPr id="17" name="Picture 2" descr="C:\Users\laudecysoares\Pictures\e01_m18_img0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4371" y="3919698"/>
            <a:ext cx="1799645" cy="1001053"/>
          </a:xfrm>
          <a:prstGeom prst="rect">
            <a:avLst/>
          </a:prstGeom>
          <a:noFill/>
        </p:spPr>
      </p:pic>
      <p:pic>
        <p:nvPicPr>
          <p:cNvPr id="18" name="Picture 3" descr="C:\Users\laudecysoares\Pictures\ambulanci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0777" y="3951229"/>
            <a:ext cx="1589979" cy="1091499"/>
          </a:xfrm>
          <a:prstGeom prst="rect">
            <a:avLst/>
          </a:prstGeom>
          <a:noFill/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573" y="3903933"/>
            <a:ext cx="1202348" cy="953817"/>
          </a:xfrm>
          <a:prstGeom prst="rect">
            <a:avLst/>
          </a:prstGeom>
        </p:spPr>
      </p:pic>
      <p:pic>
        <p:nvPicPr>
          <p:cNvPr id="20" name="Picture 4" descr="C:\Users\laudecysoares\Pictures\Saude-familia-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01969" y="4619315"/>
            <a:ext cx="1087810" cy="81645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aixaDeTexto 17_5"/>
          <p:cNvSpPr/>
          <p:nvPr/>
        </p:nvSpPr>
        <p:spPr>
          <a:xfrm>
            <a:off x="759960" y="6412680"/>
            <a:ext cx="8624520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Fonte: INTEGRA </a:t>
            </a:r>
            <a:r>
              <a:rPr lang="pt-BR" sz="14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SAÚDE </a:t>
            </a: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– 11/04/2021 </a:t>
            </a:r>
            <a:endParaRPr lang="pt-BR" sz="1400" b="0" strike="noStrike" spc="-1" dirty="0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l="11989" t="21205" r="12813" b="28958"/>
          <a:stretch/>
        </p:blipFill>
        <p:spPr>
          <a:xfrm>
            <a:off x="759960" y="1399310"/>
            <a:ext cx="11388437" cy="4243462"/>
          </a:xfrm>
          <a:prstGeom prst="rect">
            <a:avLst/>
          </a:prstGeom>
        </p:spPr>
      </p:pic>
      <p:sp>
        <p:nvSpPr>
          <p:cNvPr id="4" name="Retângulo de cantos arredondados 3"/>
          <p:cNvSpPr/>
          <p:nvPr/>
        </p:nvSpPr>
        <p:spPr>
          <a:xfrm>
            <a:off x="10134600" y="114300"/>
            <a:ext cx="1905000" cy="41910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TOCANTINS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aixaDeTexto 17_6"/>
          <p:cNvSpPr/>
          <p:nvPr/>
        </p:nvSpPr>
        <p:spPr>
          <a:xfrm>
            <a:off x="759960" y="6412680"/>
            <a:ext cx="8624520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Fonte: INTEGRA </a:t>
            </a:r>
            <a:r>
              <a:rPr lang="pt-BR" sz="14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SAÚDE </a:t>
            </a: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– 11/04/2021 </a:t>
            </a:r>
            <a:endParaRPr lang="pt-BR" sz="1400" b="0" strike="noStrike" spc="-1" dirty="0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l="12363" t="20684" r="12828" b="28140"/>
          <a:stretch/>
        </p:blipFill>
        <p:spPr>
          <a:xfrm>
            <a:off x="759960" y="1011381"/>
            <a:ext cx="11202783" cy="4308764"/>
          </a:xfrm>
          <a:prstGeom prst="rect">
            <a:avLst/>
          </a:prstGeom>
        </p:spPr>
      </p:pic>
      <p:sp>
        <p:nvSpPr>
          <p:cNvPr id="4" name="Retângulo de cantos arredondados 3"/>
          <p:cNvSpPr/>
          <p:nvPr/>
        </p:nvSpPr>
        <p:spPr>
          <a:xfrm>
            <a:off x="10134600" y="114300"/>
            <a:ext cx="1905000" cy="41910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TOCANTINS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CaixaDeTexto 17_6"/>
          <p:cNvSpPr/>
          <p:nvPr/>
        </p:nvSpPr>
        <p:spPr>
          <a:xfrm>
            <a:off x="759960" y="6412680"/>
            <a:ext cx="8624520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Fonte: INTEGRA </a:t>
            </a:r>
            <a:r>
              <a:rPr lang="pt-BR" sz="14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SAÚDE </a:t>
            </a:r>
            <a:r>
              <a:rPr lang="pt-BR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– 11/04/2021 </a:t>
            </a:r>
            <a:endParaRPr lang="pt-BR" sz="1400" b="0" strike="noStrike" spc="-1" dirty="0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960" y="157597"/>
            <a:ext cx="11293495" cy="2827632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6691" y="3109920"/>
            <a:ext cx="11166764" cy="2795902"/>
          </a:xfrm>
          <a:prstGeom prst="rect">
            <a:avLst/>
          </a:prstGeom>
        </p:spPr>
      </p:pic>
      <p:sp>
        <p:nvSpPr>
          <p:cNvPr id="5" name="Retângulo de cantos arredondados 4"/>
          <p:cNvSpPr/>
          <p:nvPr/>
        </p:nvSpPr>
        <p:spPr>
          <a:xfrm>
            <a:off x="10134600" y="114300"/>
            <a:ext cx="1905000" cy="41910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TOCANTINS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76088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aixaDeTexto 17_6"/>
          <p:cNvSpPr/>
          <p:nvPr/>
        </p:nvSpPr>
        <p:spPr>
          <a:xfrm>
            <a:off x="759960" y="6412680"/>
            <a:ext cx="86248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sp>
        <p:nvSpPr>
          <p:cNvPr id="4" name="object 9"/>
          <p:cNvSpPr/>
          <p:nvPr/>
        </p:nvSpPr>
        <p:spPr>
          <a:xfrm>
            <a:off x="1598040" y="176040"/>
            <a:ext cx="9446040" cy="83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24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96"/>
              </a:spcBef>
            </a:pPr>
            <a:r>
              <a:rPr lang="pt-BR" sz="5400" b="1" spc="-15" dirty="0" smtClean="0">
                <a:solidFill>
                  <a:srgbClr val="1F4E79"/>
                </a:solidFill>
                <a:latin typeface="Calibri"/>
              </a:rPr>
              <a:t>HR de Xambioá</a:t>
            </a:r>
            <a:endParaRPr lang="pt-BR" sz="5400" b="0" strike="noStrike" spc="-1" dirty="0">
              <a:latin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91349" y="1041745"/>
            <a:ext cx="9659421" cy="5370935"/>
          </a:xfrm>
          <a:prstGeom prst="rect">
            <a:avLst/>
          </a:prstGeom>
        </p:spPr>
      </p:pic>
      <p:sp>
        <p:nvSpPr>
          <p:cNvPr id="5" name="Retângulo de cantos arredondados 4"/>
          <p:cNvSpPr/>
          <p:nvPr/>
        </p:nvSpPr>
        <p:spPr>
          <a:xfrm>
            <a:off x="9412014" y="114300"/>
            <a:ext cx="2627586" cy="43815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Médio Norte Araguaia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65325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aixaDeTexto 17_6"/>
          <p:cNvSpPr/>
          <p:nvPr/>
        </p:nvSpPr>
        <p:spPr>
          <a:xfrm>
            <a:off x="759960" y="6412680"/>
            <a:ext cx="86248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sp>
        <p:nvSpPr>
          <p:cNvPr id="4" name="object 9"/>
          <p:cNvSpPr/>
          <p:nvPr/>
        </p:nvSpPr>
        <p:spPr>
          <a:xfrm>
            <a:off x="1598040" y="176040"/>
            <a:ext cx="9446040" cy="83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24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96"/>
              </a:spcBef>
            </a:pPr>
            <a:r>
              <a:rPr lang="pt-BR" sz="5400" b="1" spc="-15" dirty="0" smtClean="0">
                <a:solidFill>
                  <a:srgbClr val="1F4E79"/>
                </a:solidFill>
                <a:latin typeface="Calibri"/>
              </a:rPr>
              <a:t>HR de Araguaína</a:t>
            </a:r>
            <a:endParaRPr lang="pt-BR" sz="5400" b="0" strike="noStrike" spc="-1" dirty="0">
              <a:latin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1404" y="1141891"/>
            <a:ext cx="9479312" cy="5270789"/>
          </a:xfrm>
          <a:prstGeom prst="rect">
            <a:avLst/>
          </a:prstGeom>
        </p:spPr>
      </p:pic>
      <p:sp>
        <p:nvSpPr>
          <p:cNvPr id="5" name="Retângulo de cantos arredondados 4"/>
          <p:cNvSpPr/>
          <p:nvPr/>
        </p:nvSpPr>
        <p:spPr>
          <a:xfrm>
            <a:off x="9412014" y="114300"/>
            <a:ext cx="2627586" cy="43815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Médio Norte Araguaia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63457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aixaDeTexto 17_6"/>
          <p:cNvSpPr/>
          <p:nvPr/>
        </p:nvSpPr>
        <p:spPr>
          <a:xfrm>
            <a:off x="759960" y="6412680"/>
            <a:ext cx="8624880" cy="303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sp>
        <p:nvSpPr>
          <p:cNvPr id="3" name="object 9"/>
          <p:cNvSpPr/>
          <p:nvPr/>
        </p:nvSpPr>
        <p:spPr>
          <a:xfrm>
            <a:off x="1598040" y="664771"/>
            <a:ext cx="9446040" cy="56635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24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96"/>
              </a:spcBef>
            </a:pPr>
            <a:r>
              <a:rPr lang="pt-BR" sz="3600" b="1" spc="-15" dirty="0" smtClean="0">
                <a:solidFill>
                  <a:srgbClr val="1F4E79"/>
                </a:solidFill>
                <a:latin typeface="Calibri"/>
              </a:rPr>
              <a:t>Internações COVID-19 por Semana Epidemiológica </a:t>
            </a:r>
            <a:endParaRPr lang="pt-BR" sz="3600" b="0" strike="noStrike" spc="-1" dirty="0">
              <a:latin typeface="Arial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/>
          <a:srcRect l="30538" t="33471" r="31908" b="36634"/>
          <a:stretch/>
        </p:blipFill>
        <p:spPr>
          <a:xfrm>
            <a:off x="1001908" y="1597047"/>
            <a:ext cx="10638303" cy="4761202"/>
          </a:xfrm>
          <a:prstGeom prst="rect">
            <a:avLst/>
          </a:prstGeom>
        </p:spPr>
      </p:pic>
      <p:sp>
        <p:nvSpPr>
          <p:cNvPr id="5" name="Retângulo de cantos arredondados 4"/>
          <p:cNvSpPr/>
          <p:nvPr/>
        </p:nvSpPr>
        <p:spPr>
          <a:xfrm>
            <a:off x="9412014" y="114300"/>
            <a:ext cx="2627586" cy="43815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Médio Norte Araguaia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33493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061543" y="1154302"/>
            <a:ext cx="1027386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5.2. Contextualização da capacidade operacional da Rede na Região de Saúde Médio Norte Araguaia.</a:t>
            </a:r>
            <a:endParaRPr lang="pt-BR" sz="1600" dirty="0" smtClean="0">
              <a:solidFill>
                <a:schemeClr val="accent1">
                  <a:lumMod val="50000"/>
                </a:schemeClr>
              </a:solidFill>
              <a:latin typeface="+mj-lt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pt-BR" sz="28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(UBS, Centros de Atendimento Covid-19, </a:t>
            </a:r>
            <a:r>
              <a:rPr lang="pt-BR" sz="2800" dirty="0" err="1" smtClean="0">
                <a:solidFill>
                  <a:schemeClr val="accent1">
                    <a:lumMod val="5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UPAs</a:t>
            </a:r>
            <a:r>
              <a:rPr lang="pt-BR" sz="2800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, HM, HPP, HR, HG) </a:t>
            </a:r>
          </a:p>
        </p:txBody>
      </p:sp>
      <p:sp>
        <p:nvSpPr>
          <p:cNvPr id="4" name="Retângulo 3"/>
          <p:cNvSpPr/>
          <p:nvPr/>
        </p:nvSpPr>
        <p:spPr>
          <a:xfrm>
            <a:off x="7181961" y="4994309"/>
            <a:ext cx="43307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2400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Mirelly Khristiane Azevedo Baldon</a:t>
            </a:r>
            <a:br>
              <a:rPr lang="pt-BR" sz="2400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</a:br>
            <a:r>
              <a:rPr lang="pt-BR" sz="2400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Luma Garcia de Melo </a:t>
            </a:r>
          </a:p>
        </p:txBody>
      </p:sp>
      <p:pic>
        <p:nvPicPr>
          <p:cNvPr id="7" name="Picture 2" descr="C:\Users\laudecysoares\Pictures\e01_m18_img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6782" y="2995447"/>
            <a:ext cx="2002464" cy="1113871"/>
          </a:xfrm>
          <a:prstGeom prst="rect">
            <a:avLst/>
          </a:prstGeom>
          <a:noFill/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971" y="3026979"/>
            <a:ext cx="1337852" cy="1061312"/>
          </a:xfrm>
          <a:prstGeom prst="rect">
            <a:avLst/>
          </a:prstGeom>
        </p:spPr>
      </p:pic>
      <p:pic>
        <p:nvPicPr>
          <p:cNvPr id="10" name="Picture 4" descr="C:\Users\laudecysoares\Pictures\Saude-familia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11218" y="3032912"/>
            <a:ext cx="1334603" cy="1001681"/>
          </a:xfrm>
          <a:prstGeom prst="rect">
            <a:avLst/>
          </a:prstGeom>
          <a:noFill/>
        </p:spPr>
      </p:pic>
      <p:pic>
        <p:nvPicPr>
          <p:cNvPr id="76802" name="Picture 2" descr="C:\Users\laudecysoares\Pictures\105035_1000x600_width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72112" y="3065319"/>
            <a:ext cx="1893065" cy="1065796"/>
          </a:xfrm>
          <a:prstGeom prst="rect">
            <a:avLst/>
          </a:prstGeom>
          <a:noFill/>
        </p:spPr>
      </p:pic>
      <p:pic>
        <p:nvPicPr>
          <p:cNvPr id="76803" name="Picture 3" descr="C:\Users\laudecysoares\Pictures\download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99386" y="3028192"/>
            <a:ext cx="1757198" cy="108135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314654" y="111377"/>
          <a:ext cx="11648747" cy="6188724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523796"/>
                <a:gridCol w="819150"/>
                <a:gridCol w="788276"/>
                <a:gridCol w="1229710"/>
                <a:gridCol w="851338"/>
                <a:gridCol w="662152"/>
                <a:gridCol w="1355834"/>
                <a:gridCol w="819807"/>
                <a:gridCol w="1552625"/>
                <a:gridCol w="1046059"/>
              </a:tblGrid>
              <a:tr h="6696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Município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UBS</a:t>
                      </a:r>
                      <a:r>
                        <a:rPr lang="pt-BR" sz="1800" b="1" baseline="30000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PSH</a:t>
                      </a:r>
                      <a:r>
                        <a:rPr lang="pt-BR" sz="1800" b="1" baseline="30000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Centro </a:t>
                      </a:r>
                      <a:r>
                        <a:rPr lang="pt-BR" sz="1800" b="1" dirty="0" err="1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Atend</a:t>
                      </a: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pt-BR" sz="1800" b="1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Covid -19 </a:t>
                      </a:r>
                      <a:r>
                        <a:rPr lang="pt-BR" sz="1800" b="1" baseline="30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ESF </a:t>
                      </a:r>
                      <a:r>
                        <a:rPr lang="pt-BR" sz="1800" b="1" baseline="30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UPA </a:t>
                      </a:r>
                      <a:r>
                        <a:rPr lang="pt-BR" sz="1800" b="1" baseline="30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Hospital municipal </a:t>
                      </a:r>
                      <a:r>
                        <a:rPr lang="pt-BR" sz="1800" b="1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pt-BR" sz="1800" b="1" baseline="30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 smtClean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HPP </a:t>
                      </a:r>
                      <a:r>
                        <a:rPr lang="pt-BR" sz="1800" b="1" baseline="30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Hospital conveniado</a:t>
                      </a:r>
                      <a:r>
                        <a:rPr lang="pt-BR" sz="1800" b="1" baseline="30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Hospital Regional </a:t>
                      </a:r>
                      <a:r>
                        <a:rPr lang="pt-BR" sz="1800" b="1" baseline="300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pt-BR" sz="1800" b="1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Aragominas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Araguaína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Araguanã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Babaçulândia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Barra do Ouro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Campos Lindos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Carmolândia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Darcinópolis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Filadélfia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Goiatins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Muricilândia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Nova Olinda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Pau D'Arco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Piraquê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Santa Fé do Araguaia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Wanderlandia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Xambioá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800" b="0" dirty="0">
                        <a:solidFill>
                          <a:srgbClr val="000000"/>
                        </a:solidFill>
                        <a:latin typeface="Calibri Light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0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</a:tr>
              <a:tr h="2980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Total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 Light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Retângulo 2"/>
          <p:cNvSpPr/>
          <p:nvPr/>
        </p:nvSpPr>
        <p:spPr>
          <a:xfrm>
            <a:off x="292925" y="6350639"/>
            <a:ext cx="1163955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Fontes: </a:t>
            </a:r>
            <a:r>
              <a:rPr lang="pt-BR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 – SCNES, 09/04/2021; 2 – e-Gestor, 09/04/2021; 3 – Diretoria de Atenção Primária (DAP), em 09-04-2021; 4 –  e-Gestor, 15/03/2021; 5 – Gerência de Urgência e Emergência da Diretoria de Atenção Especializada (DAE); 6 – Diretoria de Controle e Avaliação (DCA); 7 – Diretoria de Apoio à Gestão Hospitalar.</a:t>
            </a:r>
            <a:endParaRPr lang="pt-BR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00100" y="381000"/>
            <a:ext cx="10877550" cy="172354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0954" tIns="30477" rIns="60954" bIns="30477">
            <a:spAutoFit/>
          </a:bodyPr>
          <a:lstStyle/>
          <a:p>
            <a:pPr marL="319651" lvl="1" algn="ctr">
              <a:spcBef>
                <a:spcPct val="0"/>
              </a:spcBef>
            </a:pPr>
            <a:r>
              <a:rPr lang="pt-BR" sz="35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5.3 Alinhar o fluxo de encaminhamento dos usuários suspeitos e confirmados de Covid-19 na rede hospitalar de gestão estadual e complementar do Estado do Tocantins. </a:t>
            </a:r>
            <a:endParaRPr lang="pt-BR" sz="3500" b="1" dirty="0">
              <a:solidFill>
                <a:schemeClr val="accent5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901" y="2204037"/>
            <a:ext cx="5048249" cy="283964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912719" y="5489609"/>
            <a:ext cx="35428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pt-BR" sz="2400" i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Pollyana de Souza </a:t>
            </a:r>
            <a:r>
              <a:rPr lang="pt-BR" sz="2400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Carvalho</a:t>
            </a:r>
          </a:p>
        </p:txBody>
      </p:sp>
    </p:spTree>
    <p:extLst>
      <p:ext uri="{BB962C8B-B14F-4D97-AF65-F5344CB8AC3E}">
        <p14:creationId xmlns:p14="http://schemas.microsoft.com/office/powerpoint/2010/main" val="281304057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00200" y="21891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</a:rPr>
              <a:t>FLUXO DE REGULAÇÃO PARA AS </a:t>
            </a:r>
            <a:r>
              <a:rPr lang="pt-BR" b="1" dirty="0">
                <a:solidFill>
                  <a:schemeClr val="accent1">
                    <a:lumMod val="50000"/>
                  </a:schemeClr>
                </a:solidFill>
              </a:rPr>
              <a:t>INTERNAÇÕES </a:t>
            </a:r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</a:rPr>
              <a:t>COVID-19</a:t>
            </a:r>
            <a:br>
              <a:rPr lang="pt-BR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pt-BR" b="1" dirty="0">
                <a:solidFill>
                  <a:schemeClr val="accent1">
                    <a:lumMod val="50000"/>
                  </a:schemeClr>
                </a:solidFill>
              </a:rPr>
              <a:t>CLÍNICO E UTI</a:t>
            </a:r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713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Diagrama 20"/>
          <p:cNvGraphicFramePr/>
          <p:nvPr/>
        </p:nvGraphicFramePr>
        <p:xfrm>
          <a:off x="881117" y="268006"/>
          <a:ext cx="10848427" cy="6321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62100" y="612775"/>
            <a:ext cx="9601200" cy="1325563"/>
          </a:xfrm>
        </p:spPr>
        <p:txBody>
          <a:bodyPr>
            <a:normAutofit/>
          </a:bodyPr>
          <a:lstStyle/>
          <a:p>
            <a:pPr algn="ctr"/>
            <a:r>
              <a:rPr lang="pt-BR" sz="54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PUBLICAÇÕES</a:t>
            </a:r>
            <a:endParaRPr lang="pt-BR" sz="54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600200" y="2606675"/>
            <a:ext cx="9525000" cy="236537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BR" sz="3200" dirty="0" smtClean="0">
                <a:latin typeface="+mj-lt"/>
                <a:cs typeface="Arial" panose="020B0604020202020204" pitchFamily="34" charset="0"/>
              </a:rPr>
              <a:t>Orientações para Manejo de Pacientes com Covid-19 – Ministério da Saúde.</a:t>
            </a:r>
          </a:p>
          <a:p>
            <a:pPr marL="0" indent="0">
              <a:buNone/>
            </a:pPr>
            <a:endParaRPr lang="pt-BR" sz="3200" dirty="0" smtClean="0">
              <a:latin typeface="+mj-lt"/>
              <a:hlinkClick r:id="rId2"/>
            </a:endParaRPr>
          </a:p>
          <a:p>
            <a:pPr marL="0" indent="0">
              <a:buNone/>
            </a:pPr>
            <a:r>
              <a:rPr lang="pt-BR" sz="3200" dirty="0" smtClean="0">
                <a:latin typeface="+mj-lt"/>
                <a:hlinkClick r:id="rId2"/>
              </a:rPr>
              <a:t>https</a:t>
            </a:r>
            <a:r>
              <a:rPr lang="pt-BR" sz="3200" dirty="0">
                <a:latin typeface="+mj-lt"/>
                <a:hlinkClick r:id="rId2"/>
              </a:rPr>
              <a:t>://portalarquivos.saude.gov.br/images/pdf/2020/June/18/Covid19-Orientac--o--</a:t>
            </a:r>
            <a:r>
              <a:rPr lang="pt-BR" sz="3200" dirty="0" smtClean="0">
                <a:latin typeface="+mj-lt"/>
                <a:hlinkClick r:id="rId2"/>
              </a:rPr>
              <a:t>esManejoPacientes.pdf</a:t>
            </a:r>
            <a:endParaRPr lang="pt-BR" sz="32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054353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897123" y="327025"/>
            <a:ext cx="10515600" cy="1325563"/>
          </a:xfrm>
        </p:spPr>
        <p:txBody>
          <a:bodyPr/>
          <a:lstStyle/>
          <a:p>
            <a:pPr algn="ctr"/>
            <a:r>
              <a:rPr lang="pt-BR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FLUXO MACRO DE SOLICITAÇÃO</a:t>
            </a:r>
            <a:endParaRPr lang="pt-BR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Imagem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866" y="2243017"/>
            <a:ext cx="2801991" cy="1301037"/>
          </a:xfrm>
          <a:prstGeom prst="rect">
            <a:avLst/>
          </a:prstGeom>
        </p:spPr>
      </p:pic>
      <p:pic>
        <p:nvPicPr>
          <p:cNvPr id="6" name="Imagem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3" t="27204" r="10658"/>
          <a:stretch/>
        </p:blipFill>
        <p:spPr bwMode="auto">
          <a:xfrm>
            <a:off x="7703869" y="5013245"/>
            <a:ext cx="2584873" cy="10680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m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" t="269" r="4883" b="9704"/>
          <a:stretch/>
        </p:blipFill>
        <p:spPr bwMode="auto">
          <a:xfrm>
            <a:off x="1696566" y="4668071"/>
            <a:ext cx="2324947" cy="12338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98" name="Picture 2" descr="Barbacena cria escala de plantão no final de semana em UBS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592" y="2526804"/>
            <a:ext cx="1025484" cy="43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Viamão terá UPA e CAPS 24 horas 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567" y="3318892"/>
            <a:ext cx="1236849" cy="49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onsiderações sobre a Psicologia Hospitalar e a Terapia Cognitivo ...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2" t="8430" r="18361" b="7459"/>
          <a:stretch/>
        </p:blipFill>
        <p:spPr bwMode="auto">
          <a:xfrm>
            <a:off x="3203424" y="3051631"/>
            <a:ext cx="877383" cy="49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lipse 8"/>
          <p:cNvSpPr/>
          <p:nvPr/>
        </p:nvSpPr>
        <p:spPr>
          <a:xfrm>
            <a:off x="1176854" y="2166764"/>
            <a:ext cx="3189043" cy="2016224"/>
          </a:xfrm>
          <a:prstGeom prst="ellipse">
            <a:avLst/>
          </a:prstGeom>
          <a:solidFill>
            <a:schemeClr val="accent2">
              <a:lumMod val="60000"/>
              <a:lumOff val="40000"/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>
              <a:latin typeface="+mj-lt"/>
            </a:endParaRPr>
          </a:p>
        </p:txBody>
      </p:sp>
      <p:cxnSp>
        <p:nvCxnSpPr>
          <p:cNvPr id="11" name="Conector de seta reta 10"/>
          <p:cNvCxnSpPr>
            <a:stCxn id="9" idx="6"/>
          </p:cNvCxnSpPr>
          <p:nvPr/>
        </p:nvCxnSpPr>
        <p:spPr>
          <a:xfrm>
            <a:off x="4365897" y="3174876"/>
            <a:ext cx="266760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/>
          <p:cNvSpPr txBox="1"/>
          <p:nvPr/>
        </p:nvSpPr>
        <p:spPr>
          <a:xfrm>
            <a:off x="7321537" y="3611169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CENTRAL ESTADUAL DE REGULAÇÃO</a:t>
            </a:r>
          </a:p>
        </p:txBody>
      </p:sp>
      <p:cxnSp>
        <p:nvCxnSpPr>
          <p:cNvPr id="14" name="Conector de seta reta 13"/>
          <p:cNvCxnSpPr/>
          <p:nvPr/>
        </p:nvCxnSpPr>
        <p:spPr>
          <a:xfrm>
            <a:off x="8961799" y="4492869"/>
            <a:ext cx="0" cy="43159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 flipH="1" flipV="1">
            <a:off x="4365897" y="5528230"/>
            <a:ext cx="3147661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1368876" y="5983189"/>
            <a:ext cx="2997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LEITO UNIDADE EXECUTANTE</a:t>
            </a:r>
            <a:endParaRPr lang="pt-BR" sz="2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cxnSp>
        <p:nvCxnSpPr>
          <p:cNvPr id="21" name="Conector angulado 20"/>
          <p:cNvCxnSpPr/>
          <p:nvPr/>
        </p:nvCxnSpPr>
        <p:spPr>
          <a:xfrm rot="5400000">
            <a:off x="3540384" y="3658452"/>
            <a:ext cx="1853669" cy="891411"/>
          </a:xfrm>
          <a:prstGeom prst="bentConnector3">
            <a:avLst>
              <a:gd name="adj1" fmla="val 99843"/>
            </a:avLst>
          </a:prstGeom>
          <a:ln w="19050"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agem 32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8" t="22801" r="14906" b="23987"/>
          <a:stretch/>
        </p:blipFill>
        <p:spPr bwMode="auto">
          <a:xfrm>
            <a:off x="4425977" y="3926893"/>
            <a:ext cx="879337" cy="32810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lc="http://schemas.openxmlformats.org/drawingml/2006/lockedCanvas" xmlns:ask="http://schemas.microsoft.com/office/drawing/2018/sketchyshapes" xmlns:w16se="http://schemas.microsoft.com/office/word/2015/wordml/symex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="http://schemas.openxmlformats.org/wordprocessingml/2006/main" xmlns:w10="urn:schemas-microsoft-com:office:word" xmlns:v="urn:schemas-microsoft-com:vml" xmlns:o="urn:schemas-microsoft-com:office:office" xmlns:am3d="http://schemas.microsoft.com/office/drawing/2017/model3d" xmlns:aink="http://schemas.microsoft.com/office/drawing/2016/ink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="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0" name="CaixaDeTexto 29"/>
          <p:cNvSpPr txBox="1"/>
          <p:nvPr/>
        </p:nvSpPr>
        <p:spPr>
          <a:xfrm>
            <a:off x="4942254" y="5101747"/>
            <a:ext cx="1966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B050"/>
                </a:solidFill>
                <a:latin typeface="+mj-lt"/>
              </a:rPr>
              <a:t>CONFIRMADO</a:t>
            </a:r>
            <a:endParaRPr lang="pt-BR" sz="2400" b="1" dirty="0">
              <a:solidFill>
                <a:srgbClr val="00B050"/>
              </a:solidFill>
              <a:latin typeface="+mj-lt"/>
            </a:endParaRPr>
          </a:p>
        </p:txBody>
      </p:sp>
      <p:cxnSp>
        <p:nvCxnSpPr>
          <p:cNvPr id="32" name="Conector angulado 31"/>
          <p:cNvCxnSpPr>
            <a:stCxn id="6" idx="3"/>
          </p:cNvCxnSpPr>
          <p:nvPr/>
        </p:nvCxnSpPr>
        <p:spPr>
          <a:xfrm flipV="1">
            <a:off x="10288742" y="4498782"/>
            <a:ext cx="201148" cy="1048499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ixaDeTexto 33"/>
          <p:cNvSpPr txBox="1"/>
          <p:nvPr/>
        </p:nvSpPr>
        <p:spPr>
          <a:xfrm>
            <a:off x="10489889" y="4911327"/>
            <a:ext cx="1524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FF0000"/>
                </a:solidFill>
                <a:latin typeface="+mj-lt"/>
              </a:rPr>
              <a:t>REJEITADO</a:t>
            </a:r>
            <a:endParaRPr lang="pt-BR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" name="CaixaDeTexto 36"/>
          <p:cNvSpPr txBox="1"/>
          <p:nvPr/>
        </p:nvSpPr>
        <p:spPr>
          <a:xfrm>
            <a:off x="4404620" y="2359547"/>
            <a:ext cx="2719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latin typeface="+mj-lt"/>
              </a:rPr>
              <a:t>Necessita de mais informações</a:t>
            </a:r>
            <a:endParaRPr lang="pt-BR" sz="1600" b="1" dirty="0">
              <a:latin typeface="+mj-lt"/>
            </a:endParaRPr>
          </a:p>
        </p:txBody>
      </p:sp>
      <p:cxnSp>
        <p:nvCxnSpPr>
          <p:cNvPr id="24" name="Conector de seta reta 23"/>
          <p:cNvCxnSpPr/>
          <p:nvPr/>
        </p:nvCxnSpPr>
        <p:spPr>
          <a:xfrm flipH="1">
            <a:off x="4467217" y="2743117"/>
            <a:ext cx="25662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51695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30" grpId="0"/>
      <p:bldP spid="34" grpId="0"/>
      <p:bldP spid="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897123" y="327025"/>
            <a:ext cx="10515600" cy="1325563"/>
          </a:xfrm>
        </p:spPr>
        <p:txBody>
          <a:bodyPr/>
          <a:lstStyle/>
          <a:p>
            <a:pPr algn="ctr"/>
            <a:r>
              <a:rPr lang="pt-BR" dirty="0" smtClean="0">
                <a:solidFill>
                  <a:srgbClr val="5B9BD5">
                    <a:lumMod val="50000"/>
                  </a:srgbClr>
                </a:solidFill>
                <a:latin typeface="Calibri"/>
              </a:rPr>
              <a:t>STATUS DA SOLICITAÇÃO NO SISTEMA</a:t>
            </a:r>
            <a:endParaRPr lang="pt-BR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Imagem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866" y="2243017"/>
            <a:ext cx="2801991" cy="1301037"/>
          </a:xfrm>
          <a:prstGeom prst="rect">
            <a:avLst/>
          </a:prstGeom>
        </p:spPr>
      </p:pic>
      <p:pic>
        <p:nvPicPr>
          <p:cNvPr id="6" name="Imagem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3" t="27204" r="10658"/>
          <a:stretch/>
        </p:blipFill>
        <p:spPr bwMode="auto">
          <a:xfrm>
            <a:off x="7703869" y="5013245"/>
            <a:ext cx="2584873" cy="10680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m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" t="269" r="4883" b="9704"/>
          <a:stretch/>
        </p:blipFill>
        <p:spPr bwMode="auto">
          <a:xfrm>
            <a:off x="1696566" y="4668071"/>
            <a:ext cx="2324947" cy="12338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98" name="Picture 2" descr="Barbacena cria escala de plantão no final de semana em UBS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592" y="2526804"/>
            <a:ext cx="1025484" cy="43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Viamão terá UPA e CAPS 24 horas 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567" y="3318892"/>
            <a:ext cx="1236849" cy="49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onsiderações sobre a Psicologia Hospitalar e a Terapia Cognitivo ...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2" t="8430" r="18361" b="7459"/>
          <a:stretch/>
        </p:blipFill>
        <p:spPr bwMode="auto">
          <a:xfrm>
            <a:off x="3203424" y="3051631"/>
            <a:ext cx="877383" cy="49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lipse 8"/>
          <p:cNvSpPr/>
          <p:nvPr/>
        </p:nvSpPr>
        <p:spPr>
          <a:xfrm>
            <a:off x="1176854" y="2166764"/>
            <a:ext cx="3189043" cy="2016224"/>
          </a:xfrm>
          <a:prstGeom prst="ellipse">
            <a:avLst/>
          </a:prstGeom>
          <a:solidFill>
            <a:schemeClr val="accent2">
              <a:lumMod val="60000"/>
              <a:lumOff val="40000"/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400">
              <a:latin typeface="+mj-lt"/>
            </a:endParaRPr>
          </a:p>
        </p:txBody>
      </p:sp>
      <p:cxnSp>
        <p:nvCxnSpPr>
          <p:cNvPr id="11" name="Conector de seta reta 10"/>
          <p:cNvCxnSpPr>
            <a:stCxn id="9" idx="6"/>
          </p:cNvCxnSpPr>
          <p:nvPr/>
        </p:nvCxnSpPr>
        <p:spPr>
          <a:xfrm>
            <a:off x="4365897" y="3174876"/>
            <a:ext cx="266760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/>
          <p:cNvSpPr txBox="1"/>
          <p:nvPr/>
        </p:nvSpPr>
        <p:spPr>
          <a:xfrm>
            <a:off x="7321537" y="3611169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CENTRAL ESTADUAL DE REGULAÇÃO</a:t>
            </a:r>
          </a:p>
        </p:txBody>
      </p:sp>
      <p:cxnSp>
        <p:nvCxnSpPr>
          <p:cNvPr id="14" name="Conector de seta reta 13"/>
          <p:cNvCxnSpPr/>
          <p:nvPr/>
        </p:nvCxnSpPr>
        <p:spPr>
          <a:xfrm>
            <a:off x="9009096" y="4477101"/>
            <a:ext cx="0" cy="43159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 flipH="1" flipV="1">
            <a:off x="4365897" y="5528230"/>
            <a:ext cx="3147661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1368876" y="5983189"/>
            <a:ext cx="2997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LEITO UNIDADE EXECUTANTE</a:t>
            </a:r>
            <a:endParaRPr lang="pt-BR" sz="2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cxnSp>
        <p:nvCxnSpPr>
          <p:cNvPr id="21" name="Conector angulado 20"/>
          <p:cNvCxnSpPr/>
          <p:nvPr/>
        </p:nvCxnSpPr>
        <p:spPr>
          <a:xfrm rot="5400000">
            <a:off x="3540384" y="3658452"/>
            <a:ext cx="1853669" cy="891411"/>
          </a:xfrm>
          <a:prstGeom prst="bentConnector3">
            <a:avLst>
              <a:gd name="adj1" fmla="val 99843"/>
            </a:avLst>
          </a:prstGeom>
          <a:ln w="19050"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Imagem 32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8" t="22801" r="14906" b="23987"/>
          <a:stretch/>
        </p:blipFill>
        <p:spPr bwMode="auto">
          <a:xfrm>
            <a:off x="4425977" y="3926893"/>
            <a:ext cx="879337" cy="32810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9525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lc="http://schemas.openxmlformats.org/drawingml/2006/lockedCanvas" xmlns:ask="http://schemas.microsoft.com/office/drawing/2018/sketchyshapes" xmlns:w16se="http://schemas.microsoft.com/office/word/2015/wordml/symex" xmlns:w16="http://schemas.microsoft.com/office/word/2018/wordml" xmlns:w16cid="http://schemas.microsoft.com/office/word/2016/wordml/cid" xmlns:w16cex="http://schemas.microsoft.com/office/word/2018/wordml/cex" xmlns:w15="http://schemas.microsoft.com/office/word/2012/wordml" xmlns:w="http://schemas.openxmlformats.org/wordprocessingml/2006/main" xmlns:w10="urn:schemas-microsoft-com:office:word" xmlns:v="urn:schemas-microsoft-com:vml" xmlns:o="urn:schemas-microsoft-com:office:office" xmlns:am3d="http://schemas.microsoft.com/office/drawing/2017/model3d" xmlns:aink="http://schemas.microsoft.com/office/drawing/2016/ink" xmlns:cx8="http://schemas.microsoft.com/office/drawing/2016/5/14/chartex" xmlns:cx7="http://schemas.microsoft.com/office/drawing/2016/5/13/chartex" xmlns:cx6="http://schemas.microsoft.com/office/drawing/2016/5/12/chartex" xmlns:cx5="http://schemas.microsoft.com/office/drawing/2016/5/11/chartex" xmlns:cx4="http://schemas.microsoft.com/office/drawing/2016/5/10/chartex" xmlns:cx3="http://schemas.microsoft.com/office/drawing/2016/5/9/chartex" xmlns:cx2="http://schemas.microsoft.com/office/drawing/2015/10/21/chartex" xmlns:cx1="http://schemas.microsoft.com/office/drawing/2015/9/8/chartex" xmlns:cx="http://schemas.microsoft.com/office/drawing/2014/chartex" xmlns="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wpc="http://schemas.microsoft.com/office/word/2010/wordprocessingCanva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0" name="CaixaDeTexto 29"/>
          <p:cNvSpPr txBox="1"/>
          <p:nvPr/>
        </p:nvSpPr>
        <p:spPr>
          <a:xfrm>
            <a:off x="4942254" y="5101747"/>
            <a:ext cx="1966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B050"/>
                </a:solidFill>
                <a:latin typeface="+mj-lt"/>
              </a:rPr>
              <a:t>CONFIRMADO</a:t>
            </a:r>
            <a:endParaRPr lang="pt-BR" sz="2400" b="1" dirty="0">
              <a:solidFill>
                <a:srgbClr val="00B050"/>
              </a:solidFill>
              <a:latin typeface="+mj-lt"/>
            </a:endParaRPr>
          </a:p>
        </p:txBody>
      </p:sp>
      <p:cxnSp>
        <p:nvCxnSpPr>
          <p:cNvPr id="32" name="Conector angulado 31"/>
          <p:cNvCxnSpPr>
            <a:stCxn id="6" idx="3"/>
          </p:cNvCxnSpPr>
          <p:nvPr/>
        </p:nvCxnSpPr>
        <p:spPr>
          <a:xfrm flipV="1">
            <a:off x="10288742" y="4498782"/>
            <a:ext cx="201148" cy="1048499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ixaDeTexto 33"/>
          <p:cNvSpPr txBox="1"/>
          <p:nvPr/>
        </p:nvSpPr>
        <p:spPr>
          <a:xfrm>
            <a:off x="10489889" y="4911327"/>
            <a:ext cx="1524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FF0000"/>
                </a:solidFill>
                <a:latin typeface="+mj-lt"/>
              </a:rPr>
              <a:t>REJEITADO</a:t>
            </a:r>
            <a:endParaRPr lang="pt-BR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" name="CaixaDeTexto 36"/>
          <p:cNvSpPr txBox="1"/>
          <p:nvPr/>
        </p:nvSpPr>
        <p:spPr>
          <a:xfrm>
            <a:off x="4404620" y="2359547"/>
            <a:ext cx="2719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latin typeface="+mj-lt"/>
              </a:rPr>
              <a:t>Necessita de mais informações</a:t>
            </a:r>
            <a:endParaRPr lang="pt-BR" sz="1600" b="1" dirty="0">
              <a:latin typeface="+mj-lt"/>
            </a:endParaRPr>
          </a:p>
        </p:txBody>
      </p:sp>
      <p:cxnSp>
        <p:nvCxnSpPr>
          <p:cNvPr id="24" name="Conector de seta reta 23"/>
          <p:cNvCxnSpPr/>
          <p:nvPr/>
        </p:nvCxnSpPr>
        <p:spPr>
          <a:xfrm flipH="1">
            <a:off x="4467217" y="2743117"/>
            <a:ext cx="2566288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ixaDeTexto 28"/>
          <p:cNvSpPr txBox="1"/>
          <p:nvPr/>
        </p:nvSpPr>
        <p:spPr>
          <a:xfrm>
            <a:off x="5180270" y="2801698"/>
            <a:ext cx="937564" cy="400110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solidFill>
              <a:srgbClr val="FFFF00">
                <a:alpha val="86000"/>
              </a:srgbClr>
            </a:solidFill>
          </a:ln>
        </p:spPr>
        <p:txBody>
          <a:bodyPr wrap="none" rtlCol="0">
            <a:spAutoFit/>
          </a:bodyPr>
          <a:lstStyle/>
          <a:p>
            <a:r>
              <a:rPr lang="pt-BR" sz="2000" i="1" dirty="0" smtClean="0">
                <a:solidFill>
                  <a:srgbClr val="7030A0"/>
                </a:solidFill>
              </a:rPr>
              <a:t>Em Fila</a:t>
            </a:r>
            <a:endParaRPr lang="pt-BR" sz="2000" i="1" dirty="0">
              <a:solidFill>
                <a:srgbClr val="7030A0"/>
              </a:solidFill>
            </a:endParaRPr>
          </a:p>
        </p:txBody>
      </p:sp>
      <p:sp>
        <p:nvSpPr>
          <p:cNvPr id="31" name="Retângulo 30"/>
          <p:cNvSpPr/>
          <p:nvPr/>
        </p:nvSpPr>
        <p:spPr>
          <a:xfrm>
            <a:off x="10800448" y="5267520"/>
            <a:ext cx="1023689" cy="400110"/>
          </a:xfrm>
          <a:prstGeom prst="rect">
            <a:avLst/>
          </a:prstGeom>
          <a:solidFill>
            <a:srgbClr val="FFFF00">
              <a:alpha val="72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pt-BR" sz="2000" b="1" i="1" dirty="0" smtClean="0">
                <a:solidFill>
                  <a:srgbClr val="7030A0"/>
                </a:solidFill>
              </a:rPr>
              <a:t>Em Fila</a:t>
            </a:r>
            <a:endParaRPr lang="pt-BR" sz="2000" b="1" i="1" dirty="0">
              <a:solidFill>
                <a:srgbClr val="7030A0"/>
              </a:solidFill>
            </a:endParaRPr>
          </a:p>
        </p:txBody>
      </p:sp>
      <p:sp>
        <p:nvSpPr>
          <p:cNvPr id="35" name="CaixaDeTexto 34"/>
          <p:cNvSpPr txBox="1"/>
          <p:nvPr/>
        </p:nvSpPr>
        <p:spPr>
          <a:xfrm>
            <a:off x="7291088" y="4418521"/>
            <a:ext cx="3618650" cy="369332"/>
          </a:xfrm>
          <a:prstGeom prst="rect">
            <a:avLst/>
          </a:prstGeom>
          <a:solidFill>
            <a:srgbClr val="FFFF00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pt-BR" i="1" dirty="0" smtClean="0">
                <a:solidFill>
                  <a:srgbClr val="0000FF"/>
                </a:solidFill>
              </a:rPr>
              <a:t>Aguardando confirmação  de reserva</a:t>
            </a:r>
            <a:endParaRPr lang="pt-BR" i="1" dirty="0">
              <a:solidFill>
                <a:srgbClr val="0000FF"/>
              </a:solidFill>
            </a:endParaRPr>
          </a:p>
        </p:txBody>
      </p:sp>
      <p:sp>
        <p:nvSpPr>
          <p:cNvPr id="36" name="Retângulo 35"/>
          <p:cNvSpPr/>
          <p:nvPr/>
        </p:nvSpPr>
        <p:spPr>
          <a:xfrm>
            <a:off x="4997669" y="5596759"/>
            <a:ext cx="1847355" cy="461665"/>
          </a:xfrm>
          <a:prstGeom prst="rect">
            <a:avLst/>
          </a:prstGeom>
          <a:solidFill>
            <a:srgbClr val="FFFF00">
              <a:alpha val="66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pt-BR" sz="2400" b="1" i="1" dirty="0" smtClean="0">
                <a:solidFill>
                  <a:srgbClr val="C00000"/>
                </a:solidFill>
              </a:rPr>
              <a:t>Reservado</a:t>
            </a:r>
            <a:endParaRPr lang="pt-BR" sz="2400" b="1" i="1" dirty="0">
              <a:solidFill>
                <a:srgbClr val="C00000"/>
              </a:solidFill>
            </a:endParaRPr>
          </a:p>
        </p:txBody>
      </p:sp>
      <p:sp>
        <p:nvSpPr>
          <p:cNvPr id="38" name="CaixaDeTexto 37"/>
          <p:cNvSpPr txBox="1"/>
          <p:nvPr/>
        </p:nvSpPr>
        <p:spPr>
          <a:xfrm>
            <a:off x="1894381" y="5047881"/>
            <a:ext cx="1996059" cy="523220"/>
          </a:xfrm>
          <a:prstGeom prst="rect">
            <a:avLst/>
          </a:prstGeom>
          <a:solidFill>
            <a:srgbClr val="FFFF00">
              <a:alpha val="39000"/>
            </a:srgbClr>
          </a:solidFill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rgbClr val="FF0000"/>
                </a:solidFill>
              </a:rPr>
              <a:t>INTERNADO</a:t>
            </a:r>
            <a:endParaRPr lang="pt-BR" sz="2800" b="1" dirty="0">
              <a:solidFill>
                <a:srgbClr val="FF0000"/>
              </a:solidFill>
            </a:endParaRPr>
          </a:p>
        </p:txBody>
      </p:sp>
      <p:sp>
        <p:nvSpPr>
          <p:cNvPr id="39" name="CaixaDeTexto 38"/>
          <p:cNvSpPr txBox="1"/>
          <p:nvPr/>
        </p:nvSpPr>
        <p:spPr>
          <a:xfrm>
            <a:off x="5254071" y="2059033"/>
            <a:ext cx="1184235" cy="400110"/>
          </a:xfrm>
          <a:prstGeom prst="rect">
            <a:avLst/>
          </a:prstGeom>
          <a:solidFill>
            <a:srgbClr val="FFFF00">
              <a:alpha val="67000"/>
            </a:srgbClr>
          </a:solidFill>
        </p:spPr>
        <p:txBody>
          <a:bodyPr wrap="none" rtlCol="0">
            <a:spAutoFit/>
          </a:bodyPr>
          <a:lstStyle/>
          <a:p>
            <a:r>
              <a:rPr lang="pt-BR" sz="2000" b="1" i="1" dirty="0" smtClean="0">
                <a:solidFill>
                  <a:schemeClr val="accent6">
                    <a:lumMod val="50000"/>
                  </a:schemeClr>
                </a:solidFill>
              </a:rPr>
              <a:t>Pendente</a:t>
            </a:r>
            <a:endParaRPr lang="pt-BR" sz="2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516956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5" grpId="0" animBg="1"/>
      <p:bldP spid="36" grpId="0" animBg="1"/>
      <p:bldP spid="38" grpId="0" animBg="1"/>
      <p:bldP spid="3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52550" y="365125"/>
            <a:ext cx="10515600" cy="132556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</a:rPr>
              <a:t>UNIDADES SOLICITANTES</a:t>
            </a:r>
            <a:endParaRPr lang="pt-B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504950" y="1577975"/>
            <a:ext cx="5600700" cy="435133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UPA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UBS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Hospitais Municipais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Gestores Municipais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pt-B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Outros</a:t>
            </a:r>
            <a:endParaRPr lang="pt-BR" sz="32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053152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238250" y="288925"/>
            <a:ext cx="10401300" cy="892175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PERFIL DE SOLICITANTE</a:t>
            </a:r>
            <a:endParaRPr lang="pt-BR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38200" y="1368425"/>
            <a:ext cx="10725150" cy="4403725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pt-BR" sz="3200" dirty="0"/>
              <a:t>O Solicitante deve ser, preferencialmente, a unidade que </a:t>
            </a:r>
            <a:r>
              <a:rPr lang="pt-BR" sz="3200" u="sng" dirty="0"/>
              <a:t>assiste</a:t>
            </a:r>
            <a:r>
              <a:rPr lang="pt-BR" sz="3200" dirty="0"/>
              <a:t> o paciente. </a:t>
            </a:r>
            <a:endParaRPr lang="pt-BR" sz="3200" dirty="0" smtClean="0"/>
          </a:p>
          <a:p>
            <a:pPr algn="just">
              <a:buNone/>
            </a:pPr>
            <a:endParaRPr lang="pt-BR" sz="1600" dirty="0"/>
          </a:p>
          <a:p>
            <a:pPr algn="just">
              <a:buFont typeface="Wingdings" pitchFamily="2" charset="2"/>
              <a:buChar char="§"/>
            </a:pPr>
            <a:r>
              <a:rPr lang="pt-BR" sz="3200" dirty="0" smtClean="0"/>
              <a:t>A partir de uma solicitação médica, </a:t>
            </a:r>
            <a:r>
              <a:rPr lang="pt-BR" sz="3200" dirty="0"/>
              <a:t>qualquer usuário que tenha </a:t>
            </a:r>
            <a:r>
              <a:rPr lang="pt-BR" sz="3200" dirty="0" smtClean="0"/>
              <a:t>acesso ao sistema poderá transcrever para o Sistema SER. </a:t>
            </a:r>
          </a:p>
          <a:p>
            <a:pPr algn="just">
              <a:buNone/>
            </a:pPr>
            <a:endParaRPr lang="pt-BR" sz="1600" dirty="0" smtClean="0"/>
          </a:p>
          <a:p>
            <a:pPr algn="just">
              <a:buFont typeface="Wingdings" pitchFamily="2" charset="2"/>
              <a:buChar char="§"/>
            </a:pPr>
            <a:r>
              <a:rPr lang="pt-BR" sz="3200" dirty="0" smtClean="0"/>
              <a:t>A unidade solicitante </a:t>
            </a:r>
            <a:r>
              <a:rPr lang="pt-BR" sz="3200" dirty="0"/>
              <a:t>deve preencher a solicitação com o </a:t>
            </a:r>
            <a:r>
              <a:rPr lang="pt-BR" sz="3200" u="sng" dirty="0"/>
              <a:t>máximo</a:t>
            </a:r>
            <a:r>
              <a:rPr lang="pt-BR" sz="3200" dirty="0"/>
              <a:t> de informações possíveis, a fim de que o médico regulador e o médico </a:t>
            </a:r>
            <a:r>
              <a:rPr lang="pt-BR" sz="3200" dirty="0" smtClean="0"/>
              <a:t>executante </a:t>
            </a:r>
            <a:r>
              <a:rPr lang="pt-BR" sz="3200" dirty="0"/>
              <a:t>tenha </a:t>
            </a:r>
            <a:r>
              <a:rPr lang="pt-BR" sz="3200" dirty="0" smtClean="0"/>
              <a:t>clareza </a:t>
            </a:r>
            <a:r>
              <a:rPr lang="pt-BR" sz="3200" dirty="0"/>
              <a:t>no quadro clínico do paciente</a:t>
            </a:r>
            <a:r>
              <a:rPr lang="pt-BR" sz="32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09103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085850" y="365125"/>
            <a:ext cx="10344150" cy="1325563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PERFIL REGULADOR</a:t>
            </a:r>
            <a:endParaRPr lang="pt-BR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28700" y="1844675"/>
            <a:ext cx="10515600" cy="4022725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Analisa a solicitação com as descrições do quadro clínico do paciente;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Analisa paciente fila x mapa de leito (vagas disponíveis);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Verifica a classificação de risco dos pacientes;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Seguindo protocolo de priorização faz a reserva do leito na Unidade Executante.</a:t>
            </a:r>
            <a:endParaRPr lang="pt-B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483392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066800" y="4032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NÚCLEO INTERNO DE REGULAÇÃO - NIR</a:t>
            </a:r>
            <a:endParaRPr lang="pt-BR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76300" y="1749425"/>
            <a:ext cx="10972800" cy="4175125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Recebe via sistema a solicitação regulada, articula com a equipe da Unidade Executante o recebimento do paciente.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Após articulação, o NIR confirma ou recusa a reserva no Sistema. Devendo a recusa ser justificada, quando for o caso.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Na </a:t>
            </a:r>
            <a:r>
              <a:rPr lang="pt-BR" sz="3200" dirty="0">
                <a:latin typeface="+mj-lt"/>
              </a:rPr>
              <a:t>ausência do NIR na unidade, </a:t>
            </a:r>
            <a:r>
              <a:rPr lang="pt-BR" sz="3200" dirty="0" smtClean="0">
                <a:latin typeface="+mj-lt"/>
              </a:rPr>
              <a:t>os profissionais da assistência/dia serão os responsáveis por desempenhar esse papel.</a:t>
            </a:r>
          </a:p>
        </p:txBody>
      </p:sp>
    </p:spTree>
    <p:extLst>
      <p:ext uri="{BB962C8B-B14F-4D97-AF65-F5344CB8AC3E}">
        <p14:creationId xmlns:p14="http://schemas.microsoft.com/office/powerpoint/2010/main" val="310287822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571500" y="2889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CONFIRMADA A RESERVA</a:t>
            </a:r>
            <a:endParaRPr lang="pt-BR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162050" y="1882775"/>
            <a:ext cx="10363200" cy="2917825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Unidade </a:t>
            </a:r>
            <a:r>
              <a:rPr lang="pt-BR" sz="32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SOLICITANTE</a:t>
            </a:r>
            <a:r>
              <a:rPr lang="pt-BR" sz="3200" dirty="0" smtClean="0">
                <a:latin typeface="+mj-lt"/>
              </a:rPr>
              <a:t> realiza o transporte de paciente.</a:t>
            </a:r>
            <a:endParaRPr lang="pt-BR" sz="3200" dirty="0">
              <a:latin typeface="+mj-lt"/>
            </a:endParaRP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O </a:t>
            </a:r>
            <a:r>
              <a:rPr lang="pt-BR" sz="3200" dirty="0">
                <a:latin typeface="+mj-lt"/>
              </a:rPr>
              <a:t>NIR indica o </a:t>
            </a:r>
            <a:r>
              <a:rPr lang="pt-BR" sz="3200" dirty="0" smtClean="0">
                <a:latin typeface="+mj-lt"/>
              </a:rPr>
              <a:t>leito disponibilizado, </a:t>
            </a:r>
            <a:r>
              <a:rPr lang="pt-BR" sz="3200" dirty="0">
                <a:latin typeface="+mj-lt"/>
              </a:rPr>
              <a:t>realiza a atualização no sistema</a:t>
            </a:r>
            <a:r>
              <a:rPr lang="pt-BR" sz="3200" dirty="0" smtClean="0">
                <a:latin typeface="+mj-lt"/>
              </a:rPr>
              <a:t>, e a equipe médica da unidade executante admite o paciente.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sz="3200" dirty="0" smtClean="0">
                <a:latin typeface="+mj-lt"/>
              </a:rPr>
              <a:t>Após </a:t>
            </a:r>
            <a:r>
              <a:rPr lang="pt-BR" sz="3200" dirty="0">
                <a:latin typeface="+mj-lt"/>
              </a:rPr>
              <a:t>alta do paciente no Leito, </a:t>
            </a:r>
            <a:r>
              <a:rPr lang="pt-BR" sz="3200" dirty="0" smtClean="0">
                <a:latin typeface="+mj-lt"/>
              </a:rPr>
              <a:t>o sistema </a:t>
            </a:r>
            <a:r>
              <a:rPr lang="pt-BR" sz="3200" dirty="0">
                <a:latin typeface="+mj-lt"/>
              </a:rPr>
              <a:t>deve ser atualizado imediatamente</a:t>
            </a:r>
            <a:r>
              <a:rPr lang="pt-BR" sz="3200" dirty="0" smtClean="0">
                <a:latin typeface="+mj-lt"/>
              </a:rPr>
              <a:t>.</a:t>
            </a:r>
            <a:endParaRPr lang="pt-B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786060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066800" y="288925"/>
            <a:ext cx="10515600" cy="1044575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TRANSPORTE</a:t>
            </a:r>
            <a:endParaRPr lang="pt-BR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895350" y="1292225"/>
            <a:ext cx="10801350" cy="435133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dirty="0">
                <a:latin typeface="+mj-lt"/>
              </a:rPr>
              <a:t>A </a:t>
            </a:r>
            <a:r>
              <a:rPr lang="pt-BR" b="1" dirty="0">
                <a:latin typeface="+mj-lt"/>
              </a:rPr>
              <a:t>unidade solicitante</a:t>
            </a:r>
            <a:r>
              <a:rPr lang="pt-BR" dirty="0">
                <a:latin typeface="+mj-lt"/>
              </a:rPr>
              <a:t> deverá providenciar o transporte sanitário, de pacientes com quadro clínico leve ou moderado, até à unidade executante.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dirty="0">
                <a:latin typeface="+mj-lt"/>
              </a:rPr>
              <a:t>Caso o quadro clínico do paciente seja grave, no momento da solicitação de internação em leito de UTI, no Sistema SERII </a:t>
            </a:r>
            <a:r>
              <a:rPr lang="pt-BR" dirty="0" smtClean="0">
                <a:latin typeface="+mj-lt"/>
              </a:rPr>
              <a:t>a </a:t>
            </a:r>
            <a:r>
              <a:rPr lang="pt-BR" dirty="0">
                <a:latin typeface="+mj-lt"/>
              </a:rPr>
              <a:t>opção “transporte” deverá ser selecionada.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dirty="0">
                <a:latin typeface="+mj-lt"/>
              </a:rPr>
              <a:t>Neste caso, a Central de Regulação providenciará o envio do transporte, após solicitação de UTI aprovada.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pt-BR" dirty="0">
                <a:latin typeface="+mj-lt"/>
              </a:rPr>
              <a:t>A unidade solicitante deve informar através do “</a:t>
            </a:r>
            <a:r>
              <a:rPr lang="pt-BR" i="1" dirty="0">
                <a:latin typeface="+mj-lt"/>
              </a:rPr>
              <a:t>Follow-up</a:t>
            </a:r>
            <a:r>
              <a:rPr lang="pt-BR" dirty="0">
                <a:latin typeface="+mj-lt"/>
              </a:rPr>
              <a:t>”, o horário em que o paciente foi deslocado à Unidade Executante.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§"/>
            </a:pPr>
            <a:endParaRPr lang="pt-BR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60021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295400" y="822325"/>
            <a:ext cx="10287000" cy="987425"/>
          </a:xfrm>
        </p:spPr>
        <p:txBody>
          <a:bodyPr/>
          <a:lstStyle/>
          <a:p>
            <a:pPr algn="ctr"/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COMUNICAÇÃO</a:t>
            </a:r>
            <a:endParaRPr lang="pt-BR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47750" y="2035175"/>
            <a:ext cx="10496550" cy="2574925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3200" dirty="0">
                <a:latin typeface="+mj-lt"/>
              </a:rPr>
              <a:t>O Sistema SER II – conta com a função “Follow-up”, que tem por objetivo promover a comunicação e articulação entre as unidades (Solicitantes, Regulação e Executantes), visando manter o histórico do paciente.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3200" dirty="0">
                <a:latin typeface="+mj-lt"/>
              </a:rPr>
              <a:t>Esta função </a:t>
            </a:r>
            <a:r>
              <a:rPr lang="pt-BR" sz="3200" dirty="0" smtClean="0">
                <a:latin typeface="+mj-lt"/>
              </a:rPr>
              <a:t>deve </a:t>
            </a:r>
            <a:r>
              <a:rPr lang="pt-BR" sz="3200" dirty="0">
                <a:latin typeface="+mj-lt"/>
              </a:rPr>
              <a:t>ser monitorada </a:t>
            </a:r>
            <a:r>
              <a:rPr lang="pt-BR" sz="3200" b="1" u="sng" dirty="0">
                <a:latin typeface="+mj-lt"/>
              </a:rPr>
              <a:t>CONSTANTEMENTE</a:t>
            </a:r>
            <a:r>
              <a:rPr lang="pt-BR" sz="3200" u="sng" dirty="0">
                <a:latin typeface="+mj-lt"/>
              </a:rPr>
              <a:t>,</a:t>
            </a:r>
            <a:r>
              <a:rPr lang="pt-BR" sz="3200" dirty="0">
                <a:latin typeface="+mj-lt"/>
              </a:rPr>
              <a:t> principalmente, quando a solicitação do paciente estiver em andamento.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endParaRPr lang="pt-BR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275040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6" descr="C:\Users\Planejamento\Downloads\pequenos.png"/>
          <p:cNvPicPr/>
          <p:nvPr/>
        </p:nvPicPr>
        <p:blipFill>
          <a:blip r:embed="rId3" cstate="print"/>
          <a:stretch/>
        </p:blipFill>
        <p:spPr>
          <a:xfrm>
            <a:off x="4418404" y="192526"/>
            <a:ext cx="3545640" cy="2756520"/>
          </a:xfrm>
          <a:prstGeom prst="rect">
            <a:avLst/>
          </a:prstGeom>
          <a:ln w="0">
            <a:noFill/>
          </a:ln>
          <a:effectLst>
            <a:outerShdw blurRad="50760" dist="37674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4" name="object 9"/>
          <p:cNvSpPr/>
          <p:nvPr/>
        </p:nvSpPr>
        <p:spPr>
          <a:xfrm>
            <a:off x="1056290" y="2890958"/>
            <a:ext cx="10274350" cy="219244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12239" rIns="0" bIns="0">
            <a:spAutoFit/>
          </a:bodyPr>
          <a:lstStyle/>
          <a:p>
            <a:pPr algn="ctr">
              <a:spcBef>
                <a:spcPts val="96"/>
              </a:spcBef>
            </a:pPr>
            <a:r>
              <a:rPr lang="pt-BR" sz="5400" b="1" spc="-15" dirty="0" smtClean="0">
                <a:solidFill>
                  <a:srgbClr val="1F4E79"/>
                </a:solidFill>
              </a:rPr>
              <a:t>CENÁRIO EPIDEMIOLÓGICO</a:t>
            </a:r>
          </a:p>
          <a:p>
            <a:pPr algn="ctr">
              <a:spcBef>
                <a:spcPts val="96"/>
              </a:spcBef>
            </a:pPr>
            <a:r>
              <a:rPr lang="pt-BR" sz="5400" b="1" spc="-15" dirty="0" smtClean="0">
                <a:solidFill>
                  <a:srgbClr val="1F4E79"/>
                </a:solidFill>
              </a:rPr>
              <a:t>COVID-19</a:t>
            </a:r>
            <a:endParaRPr lang="pt-BR" sz="5400" spc="-1" dirty="0"/>
          </a:p>
          <a:p>
            <a:pPr algn="ctr">
              <a:spcBef>
                <a:spcPts val="96"/>
              </a:spcBef>
            </a:pPr>
            <a:r>
              <a:rPr lang="pt-BR" sz="2800" spc="-15" dirty="0" smtClean="0">
                <a:solidFill>
                  <a:srgbClr val="1F4E79"/>
                </a:solidFill>
                <a:latin typeface="Calibri"/>
              </a:rPr>
              <a:t>Atualização 11|04|2021</a:t>
            </a:r>
            <a:endParaRPr lang="pt-BR" sz="2800" spc="-1" dirty="0">
              <a:latin typeface="Arial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8084160" y="5451507"/>
            <a:ext cx="3748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2800" b="1" i="1" spc="-1" dirty="0" smtClean="0">
                <a:solidFill>
                  <a:schemeClr val="accent1">
                    <a:lumMod val="50000"/>
                  </a:schemeClr>
                </a:solidFill>
                <a:latin typeface="Calibri Light"/>
                <a:ea typeface="DejaVu Sans"/>
              </a:rPr>
              <a:t>Andreis Vicente da Costa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342900" y="746125"/>
            <a:ext cx="7905750" cy="1325563"/>
          </a:xfrm>
        </p:spPr>
        <p:txBody>
          <a:bodyPr>
            <a:normAutofit/>
          </a:bodyPr>
          <a:lstStyle/>
          <a:p>
            <a:pPr algn="ctr"/>
            <a:r>
              <a:rPr lang="pt-BR" sz="60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IMPORTANTE</a:t>
            </a:r>
            <a:r>
              <a:rPr lang="pt-BR" sz="6000" dirty="0" smtClean="0"/>
              <a:t> </a:t>
            </a:r>
            <a:endParaRPr lang="pt-BR" sz="6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52500" y="2378075"/>
            <a:ext cx="10515600" cy="3222625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3600" dirty="0" smtClean="0">
                <a:latin typeface="+mj-lt"/>
              </a:rPr>
              <a:t>Em todos os perfis, o Sistema precisa ser monitorado e atualizado!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3600" dirty="0" smtClean="0">
                <a:latin typeface="+mj-lt"/>
              </a:rPr>
              <a:t>Paciente poderá ser contra-referenciado para continuidade do tratamento em sua unidade de origem conforme fluxo da Rede de Atenção à Saúde.</a:t>
            </a:r>
          </a:p>
        </p:txBody>
      </p:sp>
      <p:pic>
        <p:nvPicPr>
          <p:cNvPr id="6146" name="Picture 2" descr="Alerta — Secretaria Especial de Comunicação Soci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531" y="294359"/>
            <a:ext cx="2348969" cy="191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97663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52500" y="269875"/>
            <a:ext cx="10515600" cy="1325563"/>
          </a:xfrm>
        </p:spPr>
        <p:txBody>
          <a:bodyPr/>
          <a:lstStyle/>
          <a:p>
            <a:pPr algn="ctr"/>
            <a:r>
              <a:rPr lang="pt-BR" sz="60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CONTATOS</a:t>
            </a:r>
            <a:endParaRPr lang="pt-BR" sz="60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466850" y="1482725"/>
            <a:ext cx="7924800" cy="435133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b="1" dirty="0" smtClean="0">
                <a:latin typeface="+mj-lt"/>
                <a:cs typeface="Arial" panose="020B0604020202020204" pitchFamily="34" charset="0"/>
              </a:rPr>
              <a:t>Quanto </a:t>
            </a:r>
            <a:r>
              <a:rPr lang="pt-BR" b="1" dirty="0">
                <a:latin typeface="+mj-lt"/>
                <a:cs typeface="Arial" panose="020B0604020202020204" pitchFamily="34" charset="0"/>
              </a:rPr>
              <a:t>ao </a:t>
            </a:r>
            <a:r>
              <a:rPr lang="pt-BR" b="1" dirty="0" smtClean="0">
                <a:latin typeface="+mj-lt"/>
                <a:cs typeface="Arial" panose="020B0604020202020204" pitchFamily="34" charset="0"/>
              </a:rPr>
              <a:t>Acesso do Sistema e Treinamento Remoto:</a:t>
            </a:r>
            <a:r>
              <a:rPr lang="pt-BR" dirty="0" smtClean="0">
                <a:latin typeface="+mj-lt"/>
                <a:cs typeface="Arial" panose="020B0604020202020204" pitchFamily="34" charset="0"/>
              </a:rPr>
              <a:t> </a:t>
            </a:r>
            <a:endParaRPr lang="pt-BR" dirty="0">
              <a:latin typeface="+mj-lt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pt-BR" dirty="0">
                <a:latin typeface="+mj-lt"/>
                <a:cs typeface="Arial" panose="020B0604020202020204" pitchFamily="34" charset="0"/>
              </a:rPr>
              <a:t>E-mail: </a:t>
            </a:r>
            <a:r>
              <a:rPr lang="pt-BR" u="sng" dirty="0">
                <a:latin typeface="+mj-lt"/>
                <a:cs typeface="Arial" panose="020B0604020202020204" pitchFamily="34" charset="0"/>
                <a:hlinkClick r:id="rId2"/>
              </a:rPr>
              <a:t>suporte.tocantins@ecosistemas.com.br</a:t>
            </a:r>
            <a:r>
              <a:rPr lang="pt-BR" dirty="0">
                <a:latin typeface="+mj-lt"/>
                <a:cs typeface="Arial" panose="020B0604020202020204" pitchFamily="34" charset="0"/>
              </a:rPr>
              <a:t> </a:t>
            </a:r>
            <a:endParaRPr lang="pt-BR" dirty="0" smtClean="0">
              <a:latin typeface="+mj-lt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pt-BR" dirty="0" smtClean="0">
                <a:latin typeface="+mj-lt"/>
                <a:cs typeface="Arial" panose="020B0604020202020204" pitchFamily="34" charset="0"/>
              </a:rPr>
              <a:t>Telefones</a:t>
            </a:r>
            <a:r>
              <a:rPr lang="pt-BR" dirty="0">
                <a:latin typeface="+mj-lt"/>
                <a:cs typeface="Arial" panose="020B0604020202020204" pitchFamily="34" charset="0"/>
              </a:rPr>
              <a:t>: </a:t>
            </a:r>
            <a:r>
              <a:rPr lang="pt-BR" dirty="0" smtClean="0">
                <a:latin typeface="+mj-lt"/>
                <a:cs typeface="Arial" panose="020B0604020202020204" pitchFamily="34" charset="0"/>
              </a:rPr>
              <a:t>63. 99299 9126 | 63. 3028 7619</a:t>
            </a:r>
            <a:r>
              <a:rPr lang="pt-BR" dirty="0">
                <a:latin typeface="+mj-lt"/>
                <a:cs typeface="Arial" panose="020B0604020202020204" pitchFamily="34" charset="0"/>
              </a:rPr>
              <a:t>	</a:t>
            </a:r>
            <a:endParaRPr lang="pt-BR" dirty="0" smtClean="0">
              <a:latin typeface="+mj-lt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1000" dirty="0" smtClean="0">
              <a:latin typeface="+mj-lt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b="1" dirty="0">
                <a:latin typeface="+mj-lt"/>
                <a:cs typeface="Arial" panose="020B0604020202020204" pitchFamily="34" charset="0"/>
              </a:rPr>
              <a:t>Quanto ao </a:t>
            </a:r>
            <a:r>
              <a:rPr lang="pt-BR" b="1" dirty="0" smtClean="0">
                <a:latin typeface="+mj-lt"/>
                <a:cs typeface="Arial" panose="020B0604020202020204" pitchFamily="34" charset="0"/>
              </a:rPr>
              <a:t>FLUXO de </a:t>
            </a:r>
            <a:r>
              <a:rPr lang="pt-BR" b="1" dirty="0">
                <a:latin typeface="+mj-lt"/>
                <a:cs typeface="Arial" panose="020B0604020202020204" pitchFamily="34" charset="0"/>
              </a:rPr>
              <a:t>regulação:</a:t>
            </a:r>
            <a:endParaRPr lang="pt-BR" dirty="0">
              <a:latin typeface="+mj-lt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pt-BR" dirty="0" smtClean="0">
                <a:latin typeface="+mj-lt"/>
                <a:cs typeface="Arial" panose="020B0604020202020204" pitchFamily="34" charset="0"/>
              </a:rPr>
              <a:t>E-mail</a:t>
            </a:r>
            <a:r>
              <a:rPr lang="pt-BR" dirty="0">
                <a:latin typeface="+mj-lt"/>
                <a:cs typeface="Arial" panose="020B0604020202020204" pitchFamily="34" charset="0"/>
              </a:rPr>
              <a:t>: </a:t>
            </a:r>
            <a:r>
              <a:rPr lang="pt-BR" dirty="0" smtClean="0">
                <a:latin typeface="+mj-lt"/>
                <a:cs typeface="Arial" panose="020B0604020202020204" pitchFamily="34" charset="0"/>
                <a:hlinkClick r:id="rId3"/>
              </a:rPr>
              <a:t>regcovid@gmail.com</a:t>
            </a:r>
            <a:r>
              <a:rPr lang="pt-BR" dirty="0" smtClean="0">
                <a:latin typeface="+mj-lt"/>
                <a:cs typeface="Arial" panose="020B0604020202020204" pitchFamily="34" charset="0"/>
              </a:rPr>
              <a:t> </a:t>
            </a:r>
            <a:endParaRPr lang="pt-BR" dirty="0">
              <a:latin typeface="+mj-lt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pt-BR" dirty="0" smtClean="0">
                <a:latin typeface="+mj-lt"/>
                <a:cs typeface="Arial" panose="020B0604020202020204" pitchFamily="34" charset="0"/>
              </a:rPr>
              <a:t>Telefones</a:t>
            </a:r>
            <a:r>
              <a:rPr lang="pt-BR" dirty="0">
                <a:latin typeface="+mj-lt"/>
                <a:cs typeface="Arial" panose="020B0604020202020204" pitchFamily="34" charset="0"/>
              </a:rPr>
              <a:t>: </a:t>
            </a:r>
            <a:r>
              <a:rPr lang="pt-BR" dirty="0" smtClean="0">
                <a:latin typeface="+mj-lt"/>
                <a:cs typeface="Arial" panose="020B0604020202020204" pitchFamily="34" charset="0"/>
              </a:rPr>
              <a:t>63. 3218 3382 | 63. 3218 1601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i="1" dirty="0" smtClean="0">
                <a:latin typeface="+mj-lt"/>
                <a:cs typeface="Arial" panose="020B0604020202020204" pitchFamily="34" charset="0"/>
              </a:rPr>
              <a:t>WhatsApp</a:t>
            </a:r>
            <a:r>
              <a:rPr lang="pt-BR" dirty="0" smtClean="0">
                <a:latin typeface="+mj-lt"/>
                <a:cs typeface="Arial" panose="020B0604020202020204" pitchFamily="34" charset="0"/>
              </a:rPr>
              <a:t>: 63. 99219 5136</a:t>
            </a:r>
            <a:endParaRPr lang="pt-BR" dirty="0"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42472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12850" y="520700"/>
            <a:ext cx="9950450" cy="1138767"/>
          </a:xfrm>
          <a:prstGeom prst="rect">
            <a:avLst/>
          </a:prstGeom>
          <a:ln w="381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0954" tIns="30477" rIns="60954" bIns="30477">
            <a:spAutoFit/>
          </a:bodyPr>
          <a:lstStyle/>
          <a:p>
            <a:pPr marL="319651" lvl="1" algn="ctr">
              <a:spcBef>
                <a:spcPct val="0"/>
              </a:spcBef>
            </a:pPr>
            <a:r>
              <a:rPr lang="pt-BR" sz="3500" b="1" dirty="0" smtClean="0">
                <a:solidFill>
                  <a:schemeClr val="accent5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5.4 Organização dos Serviços na Rede Municipal no Enfrentamento da Covid-19. 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813" y="2032000"/>
            <a:ext cx="4555987" cy="284749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7788166" y="5451509"/>
            <a:ext cx="3626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2400" b="1" i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Ingryd Micaela Carvalho </a:t>
            </a:r>
          </a:p>
        </p:txBody>
      </p:sp>
    </p:spTree>
    <p:extLst>
      <p:ext uri="{BB962C8B-B14F-4D97-AF65-F5344CB8AC3E}">
        <p14:creationId xmlns:p14="http://schemas.microsoft.com/office/powerpoint/2010/main" val="33605556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6"/>
          <p:cNvSpPr/>
          <p:nvPr/>
        </p:nvSpPr>
        <p:spPr>
          <a:xfrm>
            <a:off x="1162050" y="704850"/>
            <a:ext cx="1422400" cy="1066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12"/>
          <p:cNvSpPr/>
          <p:nvPr/>
        </p:nvSpPr>
        <p:spPr>
          <a:xfrm>
            <a:off x="8077200" y="5054600"/>
            <a:ext cx="2152650" cy="1803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aphicFrame>
        <p:nvGraphicFramePr>
          <p:cNvPr id="7" name="Diagrama 6"/>
          <p:cNvGraphicFramePr/>
          <p:nvPr/>
        </p:nvGraphicFramePr>
        <p:xfrm>
          <a:off x="1123950" y="719667"/>
          <a:ext cx="105156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54350" y="336550"/>
            <a:ext cx="6350000" cy="553998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ctr"/>
            <a:r>
              <a:rPr lang="pt-B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CLÍNICO 1</a:t>
            </a:r>
            <a:endParaRPr lang="pt-BR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104900" y="1771651"/>
            <a:ext cx="10744200" cy="4124200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just"/>
            <a:r>
              <a:rPr lang="pt-BR" sz="2400" dirty="0" smtClean="0">
                <a:latin typeface="+mj-lt"/>
              </a:rPr>
              <a:t>Paciente </a:t>
            </a:r>
            <a:r>
              <a:rPr lang="pt-BR" sz="2400" dirty="0" err="1" smtClean="0">
                <a:latin typeface="+mj-lt"/>
              </a:rPr>
              <a:t>B.V.E.</a:t>
            </a:r>
            <a:r>
              <a:rPr lang="pt-BR" sz="2400" dirty="0" smtClean="0">
                <a:latin typeface="+mj-lt"/>
              </a:rPr>
              <a:t>, de 72 anos, masculino foi regulado (via NIR) e encaminhado pelo município X com relato de um quadro clínico de </a:t>
            </a:r>
            <a:r>
              <a:rPr lang="pt-BR" sz="2400" b="1" dirty="0" smtClean="0">
                <a:latin typeface="+mj-lt"/>
              </a:rPr>
              <a:t>Hipertensão arterial sistêmica e Cardiopatia associada a dor precordial, </a:t>
            </a:r>
            <a:r>
              <a:rPr lang="pt-BR" sz="2400" dirty="0" smtClean="0">
                <a:latin typeface="+mj-lt"/>
              </a:rPr>
              <a:t>ao ser recebido pela sala vermelha do Hospital, o médico plantonista constatou na entrevista com o paciente que o mesmo procurou o serviço de </a:t>
            </a:r>
            <a:r>
              <a:rPr lang="pt-BR" sz="2400" b="1" dirty="0" smtClean="0">
                <a:latin typeface="+mj-lt"/>
              </a:rPr>
              <a:t>UBS</a:t>
            </a:r>
            <a:r>
              <a:rPr lang="pt-BR" sz="2400" dirty="0" smtClean="0">
                <a:latin typeface="+mj-lt"/>
              </a:rPr>
              <a:t> do seu município por estar apresentando sintomas suspeitos de Covid-19, foi então encaminhado para o </a:t>
            </a:r>
            <a:r>
              <a:rPr lang="pt-BR" sz="2400" b="1" dirty="0" smtClean="0">
                <a:latin typeface="+mj-lt"/>
              </a:rPr>
              <a:t>pronto atendimento </a:t>
            </a:r>
            <a:r>
              <a:rPr lang="pt-BR" sz="2400" dirty="0" smtClean="0">
                <a:latin typeface="+mj-lt"/>
              </a:rPr>
              <a:t>recebeu atendimento e se manteve em enfermaria para pacientes suspeitos de Covid-19. Paciente relatou ainda que não realizaram nenhum teste para coronavírus para descarte ou confirmação de caso. Diante do caso o médico entrou em contato com o NIR do hospital para esclarecimentos, e por contato telefônico com o município a enfermeira confirmou o relato e  bem como não ter se dado conta da importância da informação omitida.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54350" y="697497"/>
            <a:ext cx="6350000" cy="553998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ctr"/>
            <a:r>
              <a:rPr lang="pt-B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CONCLUSÃO </a:t>
            </a:r>
            <a:r>
              <a:rPr lang="pt-B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 </a:t>
            </a:r>
            <a:r>
              <a:rPr lang="pt-B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CLÍNICO 1</a:t>
            </a:r>
            <a:endParaRPr lang="pt-BR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162050" y="2114848"/>
            <a:ext cx="10248900" cy="312393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 anchor="ctr" anchorCtr="0">
            <a:spAutoFit/>
          </a:bodyPr>
          <a:lstStyle/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pt-BR" sz="2600" dirty="0" smtClean="0"/>
              <a:t>Analisando o processo de regulação do paciente observa-se que a unidade de origem </a:t>
            </a:r>
            <a:r>
              <a:rPr lang="pt-BR" sz="2600" b="1" dirty="0" smtClean="0"/>
              <a:t>omitiu</a:t>
            </a:r>
            <a:r>
              <a:rPr lang="pt-BR" sz="2600" dirty="0" smtClean="0"/>
              <a:t> informações importantes (situação clínica do paciente de suspeito para Covid-19) apresentou falha no manejo de um caso suspeito de Covid-19 em 2 pontos de atenção.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pt-BR" sz="2600" dirty="0" smtClean="0"/>
              <a:t>A forma como foi encaminhado prejudica os protocolos e fluxos existentes, que objetivam oferecer segurança às equipes de saúde que irão receber o paciente e aos outros usuários ocupantes desse hospital. </a:t>
            </a:r>
            <a:endParaRPr lang="pt-BR" sz="2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/>
        </p:nvGraphicFramePr>
        <p:xfrm>
          <a:off x="0" y="381000"/>
          <a:ext cx="12192000" cy="60579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object 12"/>
          <p:cNvSpPr/>
          <p:nvPr/>
        </p:nvSpPr>
        <p:spPr>
          <a:xfrm>
            <a:off x="9486900" y="1733550"/>
            <a:ext cx="2038350" cy="16466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26"/>
          <p:cNvSpPr/>
          <p:nvPr/>
        </p:nvSpPr>
        <p:spPr>
          <a:xfrm flipH="1">
            <a:off x="1466850" y="565150"/>
            <a:ext cx="1856523" cy="1473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6" name="Imagem 5" descr="HOSPITAL SU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06500" y="4610100"/>
            <a:ext cx="2794000" cy="16637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486150" y="279400"/>
            <a:ext cx="5638800" cy="615547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CASO CLÍNICO 2</a:t>
            </a:r>
            <a:endParaRPr lang="pt-B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819150" y="1008823"/>
            <a:ext cx="10953750" cy="5601527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just"/>
            <a:r>
              <a:rPr lang="pt-BR" sz="2400" dirty="0" smtClean="0">
                <a:latin typeface="+mj-lt"/>
              </a:rPr>
              <a:t>O município solicitou vaga para o paciente no Sistema SER II com relato de quadro clínico sugestivo de </a:t>
            </a:r>
            <a:r>
              <a:rPr lang="pt-BR" sz="2400" b="1" dirty="0" smtClean="0">
                <a:solidFill>
                  <a:srgbClr val="FF0000"/>
                </a:solidFill>
                <a:latin typeface="+mj-lt"/>
              </a:rPr>
              <a:t>insuficiência cardíaca  descompensada e um teste rápido para Covid-19 positivo - com resultado duvidoso, </a:t>
            </a:r>
            <a:r>
              <a:rPr lang="pt-BR" sz="2400" dirty="0" smtClean="0">
                <a:latin typeface="+mj-lt"/>
              </a:rPr>
              <a:t>devido a data da coleta estar incompatível com a preconizada para o devido teste.</a:t>
            </a:r>
          </a:p>
          <a:p>
            <a:pPr algn="just"/>
            <a:r>
              <a:rPr lang="pt-BR" sz="2400" dirty="0" smtClean="0">
                <a:latin typeface="+mj-lt"/>
              </a:rPr>
              <a:t>Foi realizado contato telefônico entre a equipe médica do hospital e a equipe médica do município para esclarecimentos do caso clínico e solicitado uma conduta de reavaliação clínica e retorno telefônico para discussão de caso, porém não foi realizado o </a:t>
            </a:r>
            <a:r>
              <a:rPr lang="pt-BR" sz="2400" i="1" dirty="0" smtClean="0">
                <a:latin typeface="+mj-lt"/>
              </a:rPr>
              <a:t>feedback</a:t>
            </a:r>
            <a:r>
              <a:rPr lang="pt-BR" sz="2400" dirty="0" smtClean="0">
                <a:latin typeface="+mj-lt"/>
              </a:rPr>
              <a:t>.  </a:t>
            </a:r>
          </a:p>
          <a:p>
            <a:pPr algn="just"/>
            <a:r>
              <a:rPr lang="pt-BR" sz="2400" dirty="0" smtClean="0">
                <a:latin typeface="+mj-lt"/>
              </a:rPr>
              <a:t>Sem aguardar a devolutiva  da Central Estadual de Regulação a equipe transportou o paciente até o Hospital de Referência para Covid-19, e ao ser avaliado pelo médico do hospital foi relatado quadro de descompensação de doença de base há 4 dias, </a:t>
            </a:r>
            <a:r>
              <a:rPr lang="pt-BR" sz="2400" b="1" dirty="0" smtClean="0">
                <a:latin typeface="+mj-lt"/>
              </a:rPr>
              <a:t>SEM</a:t>
            </a:r>
            <a:r>
              <a:rPr lang="pt-BR" sz="2400" dirty="0" smtClean="0">
                <a:latin typeface="+mj-lt"/>
              </a:rPr>
              <a:t> a presença de sintomas gripais ou característicos de Covid-19 e contato nos últimos 14 dias com pessoa suspeita ou confirmada, paciente relatou que procurou atendimento na </a:t>
            </a:r>
            <a:r>
              <a:rPr lang="pt-BR" sz="2400" b="1" dirty="0" smtClean="0">
                <a:solidFill>
                  <a:srgbClr val="FF0000"/>
                </a:solidFill>
                <a:latin typeface="+mj-lt"/>
              </a:rPr>
              <a:t>UBS </a:t>
            </a:r>
            <a:r>
              <a:rPr lang="pt-BR" sz="2400" dirty="0" smtClean="0">
                <a:latin typeface="+mj-lt"/>
              </a:rPr>
              <a:t>devido os sintomas. </a:t>
            </a:r>
          </a:p>
          <a:p>
            <a:pPr algn="just"/>
            <a:r>
              <a:rPr lang="pt-BR" sz="2400" dirty="0" smtClean="0">
                <a:latin typeface="+mj-lt"/>
              </a:rPr>
              <a:t>A equipe do hospital (</a:t>
            </a:r>
            <a:r>
              <a:rPr lang="pt-BR" sz="2400" dirty="0" err="1" smtClean="0">
                <a:latin typeface="+mj-lt"/>
              </a:rPr>
              <a:t>Covid</a:t>
            </a:r>
            <a:r>
              <a:rPr lang="pt-BR" sz="2400" dirty="0" smtClean="0">
                <a:latin typeface="+mj-lt"/>
              </a:rPr>
              <a:t>-19) concluiu a necessidade de internação hospitalar clínica não </a:t>
            </a:r>
            <a:r>
              <a:rPr lang="pt-BR" sz="2400" dirty="0" err="1" smtClean="0">
                <a:latin typeface="+mj-lt"/>
              </a:rPr>
              <a:t>Covid</a:t>
            </a:r>
            <a:r>
              <a:rPr lang="pt-BR" sz="2400" dirty="0" smtClean="0">
                <a:latin typeface="+mj-lt"/>
              </a:rPr>
              <a:t>-19.</a:t>
            </a:r>
            <a:endParaRPr lang="pt-BR" sz="2400" dirty="0">
              <a:latin typeface="+mj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257300" y="1930400"/>
            <a:ext cx="10267950" cy="307776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lIns="60954" tIns="30477" rIns="60954" bIns="30477" rtlCol="0">
            <a:spAutoFit/>
          </a:bodyPr>
          <a:lstStyle/>
          <a:p>
            <a:pPr marL="361950" indent="-361950" algn="just">
              <a:buFont typeface="Wingdings" pitchFamily="2" charset="2"/>
              <a:buChar char="§"/>
            </a:pPr>
            <a:r>
              <a:rPr lang="pt-BR" sz="2800" dirty="0" smtClean="0">
                <a:latin typeface="+mj-lt"/>
              </a:rPr>
              <a:t>Dificuldade na atenção básica em realizar diagnóstico de Covid-19;</a:t>
            </a:r>
          </a:p>
          <a:p>
            <a:pPr marL="361950" indent="-361950" algn="just">
              <a:buFont typeface="Wingdings" pitchFamily="2" charset="2"/>
              <a:buChar char="§"/>
            </a:pPr>
            <a:r>
              <a:rPr lang="pt-BR" sz="2800" dirty="0" smtClean="0">
                <a:latin typeface="+mj-lt"/>
              </a:rPr>
              <a:t>Erro ao transportar paciente sem aguardar confirmação do Sistema SER II;</a:t>
            </a:r>
          </a:p>
          <a:p>
            <a:pPr marL="361950" indent="-361950" algn="just">
              <a:buFont typeface="Wingdings" pitchFamily="2" charset="2"/>
              <a:buChar char="§"/>
            </a:pPr>
            <a:r>
              <a:rPr lang="pt-BR" sz="2800" dirty="0" smtClean="0">
                <a:latin typeface="+mj-lt"/>
              </a:rPr>
              <a:t>Falta de comunicação quanto ao caso clínico entre as equipes que estão prestando assistência;</a:t>
            </a:r>
          </a:p>
          <a:p>
            <a:pPr marL="361950" indent="-361950" algn="just">
              <a:buFont typeface="Wingdings" pitchFamily="2" charset="2"/>
              <a:buChar char="§"/>
            </a:pPr>
            <a:r>
              <a:rPr lang="pt-BR" sz="2800" dirty="0" smtClean="0">
                <a:latin typeface="+mj-lt"/>
              </a:rPr>
              <a:t>Demora na assistência e manejo medicamentoso nos casos de doenças crônicas descompensadas.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149265" y="592221"/>
            <a:ext cx="6644439" cy="615547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CONCLUSÃO </a:t>
            </a:r>
            <a:r>
              <a:rPr lang="pt-B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 C</a:t>
            </a:r>
            <a:r>
              <a:rPr lang="pt-BR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ASO CLÍNICO 2</a:t>
            </a:r>
            <a:endParaRPr lang="pt-B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dministrador\Desktop\download (4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87" y="3810756"/>
            <a:ext cx="4715332" cy="249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 explicativo retangular com cantos arredondados 4"/>
          <p:cNvSpPr/>
          <p:nvPr/>
        </p:nvSpPr>
        <p:spPr>
          <a:xfrm>
            <a:off x="3673618" y="608729"/>
            <a:ext cx="7283416" cy="2197533"/>
          </a:xfrm>
          <a:prstGeom prst="wedgeRoundRectCallout">
            <a:avLst>
              <a:gd name="adj1" fmla="val -43851"/>
              <a:gd name="adj2" fmla="val 105502"/>
              <a:gd name="adj3" fmla="val 16667"/>
            </a:avLst>
          </a:prstGeom>
          <a:noFill/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6600" dirty="0" smtClean="0">
                <a:solidFill>
                  <a:schemeClr val="accent1">
                    <a:lumMod val="50000"/>
                  </a:schemeClr>
                </a:solidFill>
                <a:latin typeface="Franklin Gothic Demi" pitchFamily="34" charset="0"/>
              </a:rPr>
              <a:t>Esclarecimentos</a:t>
            </a:r>
            <a:endParaRPr lang="pt-BR" sz="6600" dirty="0">
              <a:solidFill>
                <a:schemeClr val="accent1">
                  <a:lumMod val="50000"/>
                </a:schemeClr>
              </a:solidFill>
              <a:latin typeface="Franklin Gothic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88318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object 9"/>
          <p:cNvSpPr/>
          <p:nvPr/>
        </p:nvSpPr>
        <p:spPr>
          <a:xfrm>
            <a:off x="1598040" y="176040"/>
            <a:ext cx="9445680" cy="83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24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96"/>
              </a:spcBef>
            </a:pPr>
            <a:r>
              <a:rPr lang="pt-BR" sz="5400" b="1" strike="noStrike" spc="-15" dirty="0">
                <a:solidFill>
                  <a:srgbClr val="1F4E79"/>
                </a:solidFill>
                <a:latin typeface="Calibri"/>
                <a:ea typeface="DejaVu Sans"/>
              </a:rPr>
              <a:t>ESTADO</a:t>
            </a:r>
            <a:endParaRPr lang="pt-BR" sz="5400" b="0" strike="noStrike" spc="-1" dirty="0">
              <a:latin typeface="Arial"/>
            </a:endParaRPr>
          </a:p>
        </p:txBody>
      </p:sp>
      <p:sp>
        <p:nvSpPr>
          <p:cNvPr id="55" name="CaixaDeTexto 14"/>
          <p:cNvSpPr/>
          <p:nvPr/>
        </p:nvSpPr>
        <p:spPr>
          <a:xfrm>
            <a:off x="4676760" y="3558034"/>
            <a:ext cx="3288240" cy="63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36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LETALIDADE</a:t>
            </a:r>
            <a:r>
              <a:rPr lang="pt-BR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pt-BR" sz="1800" b="0" strike="noStrike" spc="-1" dirty="0">
              <a:latin typeface="Arial"/>
            </a:endParaRPr>
          </a:p>
        </p:txBody>
      </p:sp>
      <p:sp>
        <p:nvSpPr>
          <p:cNvPr id="57" name="CaixaDeTexto 17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1644" y="1263994"/>
            <a:ext cx="5309236" cy="164012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8057" y="1226631"/>
            <a:ext cx="5532639" cy="1677489"/>
          </a:xfrm>
          <a:prstGeom prst="rect">
            <a:avLst/>
          </a:prstGeom>
        </p:spPr>
      </p:pic>
      <p:sp>
        <p:nvSpPr>
          <p:cNvPr id="11" name="CaixaDeTexto 14"/>
          <p:cNvSpPr/>
          <p:nvPr/>
        </p:nvSpPr>
        <p:spPr>
          <a:xfrm>
            <a:off x="759960" y="2968442"/>
            <a:ext cx="5309236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2400" b="1" spc="-1" dirty="0" smtClean="0">
                <a:solidFill>
                  <a:srgbClr val="000000"/>
                </a:solidFill>
                <a:latin typeface="Calibri"/>
                <a:ea typeface="DejaVu Sans"/>
              </a:rPr>
              <a:t>9,41% da população positivada</a:t>
            </a:r>
            <a:r>
              <a:rPr lang="pt-BR" sz="12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pt-BR" sz="1200" b="0" strike="noStrike" spc="-1" dirty="0">
              <a:latin typeface="Arial"/>
            </a:endParaRPr>
          </a:p>
        </p:txBody>
      </p:sp>
      <p:sp>
        <p:nvSpPr>
          <p:cNvPr id="12" name="CaixaDeTexto 14"/>
          <p:cNvSpPr/>
          <p:nvPr/>
        </p:nvSpPr>
        <p:spPr>
          <a:xfrm>
            <a:off x="9771295" y="2090944"/>
            <a:ext cx="1458174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b="1" spc="-1" dirty="0" smtClean="0">
                <a:solidFill>
                  <a:srgbClr val="000000"/>
                </a:solidFill>
                <a:latin typeface="Calibri"/>
                <a:ea typeface="DejaVu Sans"/>
              </a:rPr>
              <a:t>76% de 2020</a:t>
            </a:r>
            <a:endParaRPr lang="pt-BR" sz="1050" b="0" strike="noStrike" spc="-1" dirty="0">
              <a:latin typeface="Arial"/>
            </a:endParaRPr>
          </a:p>
        </p:txBody>
      </p:sp>
      <p:sp>
        <p:nvSpPr>
          <p:cNvPr id="14" name="CaixaDeTexto 14"/>
          <p:cNvSpPr/>
          <p:nvPr/>
        </p:nvSpPr>
        <p:spPr>
          <a:xfrm>
            <a:off x="3947673" y="2107536"/>
            <a:ext cx="1458174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b="1" spc="-1" dirty="0" smtClean="0">
                <a:solidFill>
                  <a:srgbClr val="000000"/>
                </a:solidFill>
                <a:latin typeface="Calibri"/>
                <a:ea typeface="DejaVu Sans"/>
              </a:rPr>
              <a:t>62% de 2020</a:t>
            </a:r>
            <a:endParaRPr lang="pt-BR" sz="1050" b="0" strike="noStrike" spc="-1" dirty="0">
              <a:latin typeface="Arial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8217" y="4385754"/>
            <a:ext cx="7385326" cy="162088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6437" y="0"/>
            <a:ext cx="6024318" cy="221093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aixaDeTexto 4"/>
          <p:cNvSpPr txBox="1"/>
          <p:nvPr/>
        </p:nvSpPr>
        <p:spPr>
          <a:xfrm>
            <a:off x="963457" y="3328045"/>
            <a:ext cx="10750322" cy="1569650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algn="ctr">
              <a:defRPr/>
            </a:pPr>
            <a:r>
              <a:rPr lang="pt-B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Superintendência de Políticas de Atenção à Saúde</a:t>
            </a:r>
          </a:p>
          <a:p>
            <a:pPr algn="ctr">
              <a:defRPr/>
            </a:pP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Diretoria </a:t>
            </a:r>
            <a:r>
              <a:rPr lang="pt-B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de Atenção 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Primária </a:t>
            </a:r>
            <a:r>
              <a:rPr lang="pt-BR" sz="2400" dirty="0" smtClean="0">
                <a:solidFill>
                  <a:schemeClr val="accent5">
                    <a:lumMod val="50000"/>
                  </a:schemeClr>
                </a:solidFill>
                <a:latin typeface="Calibri Light" pitchFamily="34" charset="0"/>
                <a:cs typeface="Calibri Light" panose="020F0302020204030204" pitchFamily="34" charset="0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 63. 3218 3272 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  <a:hlinkClick r:id="rId3"/>
              </a:rPr>
              <a:t>dapsaude@gmail.com</a:t>
            </a:r>
            <a:endParaRPr lang="pt-BR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alibri Light" pitchFamily="34" charset="0"/>
              <a:cs typeface="Calibri Light" panose="020F0302020204030204" pitchFamily="34" charset="0"/>
            </a:endParaRPr>
          </a:p>
          <a:p>
            <a:pPr algn="ctr">
              <a:defRPr/>
            </a:pP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Diretoria de Atenção Especializada </a:t>
            </a:r>
            <a:r>
              <a:rPr lang="pt-BR" sz="2400" dirty="0" smtClean="0">
                <a:solidFill>
                  <a:schemeClr val="accent5">
                    <a:lumMod val="50000"/>
                  </a:schemeClr>
                </a:solidFill>
                <a:latin typeface="Calibri Light" pitchFamily="34" charset="0"/>
                <a:cs typeface="Calibri Light" panose="020F0302020204030204" pitchFamily="34" charset="0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 63. 3218 1770 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  <a:hlinkClick r:id="rId4"/>
              </a:rPr>
              <a:t>diretoria.dae@gmail.com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   </a:t>
            </a:r>
          </a:p>
          <a:p>
            <a:pPr algn="ctr">
              <a:defRPr/>
            </a:pP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Diretoria de Regulação </a:t>
            </a:r>
            <a:r>
              <a:rPr lang="pt-BR" sz="2400" dirty="0" smtClean="0">
                <a:solidFill>
                  <a:schemeClr val="accent5">
                    <a:lumMod val="50000"/>
                  </a:schemeClr>
                </a:solidFill>
                <a:latin typeface="Calibri Light" pitchFamily="34" charset="0"/>
                <a:cs typeface="Calibri Light" panose="020F0302020204030204" pitchFamily="34" charset="0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 63. </a:t>
            </a:r>
            <a:r>
              <a:rPr lang="pt-BR" sz="2400" dirty="0" smtClean="0">
                <a:latin typeface="Calibri Light" pitchFamily="34" charset="0"/>
              </a:rPr>
              <a:t>3218 1601 </a:t>
            </a:r>
            <a:r>
              <a:rPr lang="pt-BR" sz="2400" dirty="0" smtClean="0">
                <a:latin typeface="Calibri Light" pitchFamily="34" charset="0"/>
                <a:hlinkClick r:id="rId5"/>
              </a:rPr>
              <a:t>regcovid@gmail.com</a:t>
            </a:r>
            <a:r>
              <a:rPr lang="pt-BR" sz="2400" dirty="0" smtClean="0">
                <a:latin typeface="Calibri Light" pitchFamily="34" charset="0"/>
              </a:rPr>
              <a:t> </a:t>
            </a:r>
            <a:endParaRPr lang="pt-BR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alibri Light" pitchFamily="34" charset="0"/>
              <a:cs typeface="Calibri Light" panose="020F0302020204030204" pitchFamily="34" charset="0"/>
            </a:endParaRPr>
          </a:p>
        </p:txBody>
      </p:sp>
      <p:sp>
        <p:nvSpPr>
          <p:cNvPr id="30723" name="AutoShape 2" descr="Resultado de imagem para obrigada gif animad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pt-BR" altLang="pt-BR" sz="1800" dirty="0"/>
          </a:p>
        </p:txBody>
      </p:sp>
      <p:sp>
        <p:nvSpPr>
          <p:cNvPr id="30724" name="Título 1"/>
          <p:cNvSpPr txBox="1">
            <a:spLocks/>
          </p:cNvSpPr>
          <p:nvPr/>
        </p:nvSpPr>
        <p:spPr bwMode="auto">
          <a:xfrm>
            <a:off x="3549867" y="2208704"/>
            <a:ext cx="5612525" cy="93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pt-BR" sz="6000" b="1" dirty="0" smtClean="0">
                <a:solidFill>
                  <a:srgbClr val="006699"/>
                </a:solidFill>
                <a:latin typeface="Trebuchet MS" pitchFamily="34" charset="0"/>
              </a:rPr>
              <a:t>Obrigado (a)!</a:t>
            </a:r>
            <a:endParaRPr lang="pt-BR" altLang="pt-BR" sz="6000" b="1" dirty="0">
              <a:solidFill>
                <a:srgbClr val="006699"/>
              </a:solidFill>
              <a:latin typeface="Trebuchet MS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963457" y="5004445"/>
            <a:ext cx="10802508" cy="1200318"/>
          </a:xfrm>
          <a:prstGeom prst="rect">
            <a:avLst/>
          </a:prstGeom>
          <a:noFill/>
        </p:spPr>
        <p:txBody>
          <a:bodyPr wrap="square" lIns="91431" tIns="45715" rIns="91431" bIns="45715">
            <a:spAutoFit/>
          </a:bodyPr>
          <a:lstStyle/>
          <a:p>
            <a:pPr algn="ctr">
              <a:defRPr/>
            </a:pPr>
            <a:r>
              <a:rPr lang="pt-BR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Superintendência de Unidades Hospitalares Próprias</a:t>
            </a:r>
          </a:p>
          <a:p>
            <a:pPr algn="ctr">
              <a:defRPr/>
            </a:pP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Diretoria </a:t>
            </a:r>
            <a:r>
              <a:rPr lang="pt-B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de 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Governança e Conformidade Hospitalar</a:t>
            </a:r>
          </a:p>
          <a:p>
            <a:pPr algn="ctr"/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63. 3218 1751 </a:t>
            </a:r>
            <a:r>
              <a:rPr lang="pt-BR" sz="2400" dirty="0" smtClean="0">
                <a:solidFill>
                  <a:schemeClr val="accent5">
                    <a:lumMod val="50000"/>
                  </a:schemeClr>
                </a:solidFill>
                <a:latin typeface="Calibri Light" pitchFamily="34" charset="0"/>
                <a:cs typeface="Calibri Light" panose="020F0302020204030204" pitchFamily="34" charset="0"/>
                <a:sym typeface="Wingdings" pitchFamily="2" charset="2"/>
              </a:rPr>
              <a:t>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itchFamily="34" charset="0"/>
                <a:cs typeface="Calibri Light" panose="020F0302020204030204" pitchFamily="34" charset="0"/>
                <a:hlinkClick r:id="rId6"/>
              </a:rPr>
              <a:t>diretoriadegovernanca.sesto@gmail.com</a:t>
            </a:r>
            <a:endParaRPr lang="pt-BR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Calibri Light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26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aixaDeTexto 1"/>
          <p:cNvSpPr/>
          <p:nvPr/>
        </p:nvSpPr>
        <p:spPr>
          <a:xfrm>
            <a:off x="2160000" y="180000"/>
            <a:ext cx="8624520" cy="63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3600" b="1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CASOS - TOCANTINS </a:t>
            </a:r>
            <a:endParaRPr lang="pt-BR" sz="3600" b="0" strike="noStrike" spc="-1" dirty="0">
              <a:latin typeface="Arial"/>
            </a:endParaRPr>
          </a:p>
        </p:txBody>
      </p:sp>
      <p:sp>
        <p:nvSpPr>
          <p:cNvPr id="67" name="CaixaDeTexto 17_1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 cstate="print"/>
          <a:srcRect l="10389" t="21337" r="13264" b="30074"/>
          <a:stretch/>
        </p:blipFill>
        <p:spPr>
          <a:xfrm>
            <a:off x="759960" y="1579416"/>
            <a:ext cx="11113385" cy="3976509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aixaDeTexto 17_3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sp>
        <p:nvSpPr>
          <p:cNvPr id="69" name="CaixaDeTexto 1_0"/>
          <p:cNvSpPr/>
          <p:nvPr/>
        </p:nvSpPr>
        <p:spPr>
          <a:xfrm>
            <a:off x="2160000" y="180000"/>
            <a:ext cx="8624520" cy="63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t-BR" sz="3600" b="1" strike="noStrike" spc="-1">
                <a:solidFill>
                  <a:srgbClr val="000000"/>
                </a:solidFill>
                <a:latin typeface="Calibri"/>
                <a:ea typeface="DejaVu Sans"/>
              </a:rPr>
              <a:t>CASOS - TOCANTINS </a:t>
            </a:r>
            <a:endParaRPr lang="pt-BR" sz="3600" b="0" strike="noStrike" spc="-1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l="6883" t="36480" r="9456" b="15246"/>
          <a:stretch/>
        </p:blipFill>
        <p:spPr>
          <a:xfrm>
            <a:off x="759960" y="1786860"/>
            <a:ext cx="11274251" cy="36576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CaixaDeTexto 17_0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0294" y="880196"/>
            <a:ext cx="10759962" cy="5340495"/>
          </a:xfrm>
          <a:prstGeom prst="rect">
            <a:avLst/>
          </a:prstGeom>
        </p:spPr>
      </p:pic>
      <p:sp>
        <p:nvSpPr>
          <p:cNvPr id="4" name="Retângulo de cantos arredondados 3"/>
          <p:cNvSpPr/>
          <p:nvPr/>
        </p:nvSpPr>
        <p:spPr>
          <a:xfrm>
            <a:off x="10134600" y="114300"/>
            <a:ext cx="1905000" cy="41910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TOCANTINS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7393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aixaDeTexto 17_1"/>
          <p:cNvSpPr/>
          <p:nvPr/>
        </p:nvSpPr>
        <p:spPr>
          <a:xfrm>
            <a:off x="759960" y="6412680"/>
            <a:ext cx="8624520" cy="30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pt-BR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Fonte: INTEGRA SAÚDE/CIEVS/SES – 11/04/2021 </a:t>
            </a:r>
            <a:endParaRPr lang="pt-BR" sz="1400" b="0" strike="noStrike" spc="-1">
              <a:latin typeface="Arial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l="6793" t="40725" r="9258" b="23863"/>
          <a:stretch/>
        </p:blipFill>
        <p:spPr>
          <a:xfrm>
            <a:off x="796569" y="443347"/>
            <a:ext cx="11216353" cy="2660072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 cstate="print"/>
          <a:srcRect l="50147" t="39355" r="10913" b="21985"/>
          <a:stretch/>
        </p:blipFill>
        <p:spPr>
          <a:xfrm>
            <a:off x="3726872" y="3366653"/>
            <a:ext cx="4655127" cy="2689988"/>
          </a:xfrm>
          <a:prstGeom prst="rect">
            <a:avLst/>
          </a:prstGeom>
        </p:spPr>
      </p:pic>
      <p:sp>
        <p:nvSpPr>
          <p:cNvPr id="5" name="Retângulo de cantos arredondados 4"/>
          <p:cNvSpPr/>
          <p:nvPr/>
        </p:nvSpPr>
        <p:spPr>
          <a:xfrm>
            <a:off x="10134600" y="114300"/>
            <a:ext cx="1905000" cy="41910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txBody>
          <a:bodyPr wrap="square" lIns="0" tIns="0" rIns="0" bIns="0" rtlCol="0" anchor="ctr"/>
          <a:lstStyle/>
          <a:p>
            <a:pPr algn="ctr"/>
            <a:r>
              <a:rPr lang="pt-BR" sz="2000" b="1" dirty="0" smtClean="0">
                <a:solidFill>
                  <a:schemeClr val="accent1">
                    <a:lumMod val="50000"/>
                  </a:schemeClr>
                </a:solidFill>
              </a:rPr>
              <a:t>TOCANTINS</a:t>
            </a:r>
            <a:endParaRPr lang="pt-B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34539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 cstate="print"/>
          <a:stretch>
            <a:fillRect/>
          </a:stretch>
        </a:blipFill>
      </a:spPr>
      <a:bodyPr wrap="square" lIns="0" tIns="0" rIns="0" bIns="0" rtlCol="0"/>
      <a:lstStyle>
        <a:defPPr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8759</TotalTime>
  <Words>1691</Words>
  <Application>Microsoft Office PowerPoint</Application>
  <PresentationFormat>Personalizar</PresentationFormat>
  <Paragraphs>273</Paragraphs>
  <Slides>50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50</vt:i4>
      </vt:variant>
    </vt:vector>
  </HeadingPairs>
  <TitlesOfParts>
    <vt:vector size="52" baseType="lpstr">
      <vt:lpstr>Tema do Office</vt:lpstr>
      <vt:lpstr>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FLUXO DE REGULAÇÃO PARA AS INTERNAÇÕES COVID-19 (CLÍNICO E UTI)</vt:lpstr>
      <vt:lpstr>PUBLICAÇÕES</vt:lpstr>
      <vt:lpstr>FLUXO MACRO DE SOLICITAÇÃO</vt:lpstr>
      <vt:lpstr>STATUS DA SOLICITAÇÃO NO SISTEMA</vt:lpstr>
      <vt:lpstr>UNIDADES SOLICITANTES</vt:lpstr>
      <vt:lpstr>PERFIL DE SOLICITANTE</vt:lpstr>
      <vt:lpstr>PERFIL REGULADOR</vt:lpstr>
      <vt:lpstr>NÚCLEO INTERNO DE REGULAÇÃO - NIR</vt:lpstr>
      <vt:lpstr>CONFIRMADA A RESERVA</vt:lpstr>
      <vt:lpstr>TRANSPORTE</vt:lpstr>
      <vt:lpstr>COMUNICAÇÃO</vt:lpstr>
      <vt:lpstr>IMPORTANTE </vt:lpstr>
      <vt:lpstr>CONTATOS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Laudecy Alves do Carmo Soares</dc:creator>
  <cp:lastModifiedBy>Laudecy</cp:lastModifiedBy>
  <cp:revision>931</cp:revision>
  <dcterms:created xsi:type="dcterms:W3CDTF">2019-05-01T20:21:08Z</dcterms:created>
  <dcterms:modified xsi:type="dcterms:W3CDTF">2021-04-16T00:17:04Z</dcterms:modified>
</cp:coreProperties>
</file>