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handoutMasterIdLst>
    <p:handoutMasterId r:id="rId28"/>
  </p:handoutMasterIdLst>
  <p:sldIdLst>
    <p:sldId id="318" r:id="rId2"/>
    <p:sldId id="340" r:id="rId3"/>
    <p:sldId id="325" r:id="rId4"/>
    <p:sldId id="326" r:id="rId5"/>
    <p:sldId id="324" r:id="rId6"/>
    <p:sldId id="319" r:id="rId7"/>
    <p:sldId id="320" r:id="rId8"/>
    <p:sldId id="349" r:id="rId9"/>
    <p:sldId id="343" r:id="rId10"/>
    <p:sldId id="321" r:id="rId11"/>
    <p:sldId id="322" r:id="rId12"/>
    <p:sldId id="344" r:id="rId13"/>
    <p:sldId id="348" r:id="rId14"/>
    <p:sldId id="342" r:id="rId15"/>
    <p:sldId id="329" r:id="rId16"/>
    <p:sldId id="331" r:id="rId17"/>
    <p:sldId id="330" r:id="rId18"/>
    <p:sldId id="332" r:id="rId19"/>
    <p:sldId id="333" r:id="rId20"/>
    <p:sldId id="334" r:id="rId21"/>
    <p:sldId id="335" r:id="rId22"/>
    <p:sldId id="336" r:id="rId23"/>
    <p:sldId id="338" r:id="rId24"/>
    <p:sldId id="337" r:id="rId25"/>
    <p:sldId id="339" r:id="rId26"/>
    <p:sldId id="351" r:id="rId27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02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2416" autoAdjust="0"/>
  </p:normalViewPr>
  <p:slideViewPr>
    <p:cSldViewPr>
      <p:cViewPr>
        <p:scale>
          <a:sx n="80" d="100"/>
          <a:sy n="80" d="100"/>
        </p:scale>
        <p:origin x="-1450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230C2-18C6-4CEC-BF96-74017B1A74D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108E9-12A0-4491-997E-2E2F4DF187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136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dirty="0" smtClean="0"/>
              <a:t>Clique para editar 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858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dirty="0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075E3-9BF9-4118-98EC-4FA8A35E1F6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726410-B5D5-43AD-8561-3AEB037B5CB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4DF3BB-1226-4AFB-8F62-1844AE564473}" type="datetimeFigureOut">
              <a:rPr lang="pt-BR" smtClean="0"/>
              <a:pPr/>
              <a:t>06/09/2016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6BD6DA-2E12-4938-BDA3-F73D4AF883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7690"/>
            <a:ext cx="2303032" cy="4936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665" r:id="rId13"/>
    <p:sldLayoutId id="2147483666" r:id="rId14"/>
    <p:sldLayoutId id="2147483670" r:id="rId15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rastocantins@gmail.com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428728" y="2643182"/>
            <a:ext cx="7072362" cy="17859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Reunião do Grupo Condutor da  Rede de Atenção</a:t>
            </a:r>
            <a:r>
              <a:rPr kumimoji="0" lang="pt-BR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a Saúde - RAS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Espaço Reservado para Conteúdo 1"/>
          <p:cNvSpPr txBox="1">
            <a:spLocks/>
          </p:cNvSpPr>
          <p:nvPr/>
        </p:nvSpPr>
        <p:spPr>
          <a:xfrm>
            <a:off x="107504" y="6000768"/>
            <a:ext cx="9036496" cy="3571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Palmas, </a:t>
            </a: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05 de Setembro</a:t>
            </a:r>
            <a:r>
              <a:rPr kumimoji="0" lang="pt-BR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 </a:t>
            </a: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2016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357290" y="548680"/>
            <a:ext cx="7679206" cy="6192688"/>
          </a:xfrm>
        </p:spPr>
        <p:txBody>
          <a:bodyPr>
            <a:noAutofit/>
          </a:bodyPr>
          <a:lstStyle/>
          <a:p>
            <a:pPr algn="just">
              <a:buClr>
                <a:schemeClr val="tx2"/>
              </a:buClr>
              <a:buNone/>
            </a:pPr>
            <a:r>
              <a:rPr lang="pt-BR" sz="2200" b="1" dirty="0" smtClean="0">
                <a:latin typeface="Comic Sans MS" pitchFamily="66" charset="0"/>
              </a:rPr>
              <a:t>2015 – Setembro: Fórum Interno de Rede de Atenção à Saúde</a:t>
            </a:r>
          </a:p>
          <a:p>
            <a:pPr algn="just">
              <a:buClr>
                <a:schemeClr val="tx2"/>
              </a:buClr>
              <a:buNone/>
            </a:pPr>
            <a:endParaRPr lang="pt-BR" sz="2200" b="1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Objetivo principal: Debater o tema Rede de Atenção à Saúde com a equipe gestora de forma integrada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2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</a:rPr>
              <a:t>Alinhamento conceitual da RAS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</a:rPr>
              <a:t>Proporcionar a reflexão da equipe gestora sobre seus processos de trabalho na organização da RAS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</a:rPr>
              <a:t>Estimular a </a:t>
            </a:r>
            <a:r>
              <a:rPr lang="pt-BR" sz="2200" dirty="0" err="1" smtClean="0">
                <a:latin typeface="Comic Sans MS" pitchFamily="66" charset="0"/>
              </a:rPr>
              <a:t>proatividade</a:t>
            </a:r>
            <a:r>
              <a:rPr lang="pt-BR" sz="2200" dirty="0" smtClean="0">
                <a:latin typeface="Comic Sans MS" pitchFamily="66" charset="0"/>
              </a:rPr>
              <a:t> e a </a:t>
            </a:r>
            <a:r>
              <a:rPr lang="pt-BR" sz="2200" dirty="0" err="1" smtClean="0">
                <a:latin typeface="Comic Sans MS" pitchFamily="66" charset="0"/>
              </a:rPr>
              <a:t>coresponsabilidade</a:t>
            </a:r>
            <a:r>
              <a:rPr lang="pt-BR" sz="2200" dirty="0" smtClean="0">
                <a:latin typeface="Comic Sans MS" pitchFamily="66" charset="0"/>
              </a:rPr>
              <a:t> dos atores na construção da RAS;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</a:rPr>
              <a:t>Estimular a Integração entre os trabalhadores da saúde para a organização do processo de trabalho na construção da RAS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Público alvo: áreas técnicas da SESAU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Participação de  254 profissionais da SESAU. </a:t>
            </a:r>
            <a:endParaRPr lang="pt-BR" sz="2200" dirty="0" smtClean="0"/>
          </a:p>
          <a:p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214414" y="548680"/>
            <a:ext cx="7786710" cy="6264696"/>
          </a:xfrm>
        </p:spPr>
        <p:txBody>
          <a:bodyPr>
            <a:noAutofit/>
          </a:bodyPr>
          <a:lstStyle/>
          <a:p>
            <a:pPr marL="539496" lvl="0" indent="-457200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Encaminhamentos/proposta agenda prioritária:</a:t>
            </a:r>
          </a:p>
          <a:p>
            <a:pPr lvl="0">
              <a:buClr>
                <a:schemeClr val="tx2"/>
              </a:buClr>
              <a:buNone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Retomada do projeto e execução da Planificação da Atenção Primária com foco na implementação da RAS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Investir na educação Permanente, quanto ao Planejamento e Monitoramento na Gestão para a Cooperação técnica aos municípios com foco regional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Qualificar os representantes CIR para contribuir com a construção e implementação de políticas de saúde nos espaços regionais, na condição de representante oficial da SESAU na CIR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Descentralização dos serviços MAC, para que o estado deixe de ser executor e assuma o seu papel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Construção de protocolos com a linha de cuidado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Promover estratégias para organização dos processos de trabalho da SESAU, com vistas ao fortalecimento do planejamento e monitoramento regional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0"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 lvl="0"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</a:pP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428728" y="857232"/>
            <a:ext cx="7572428" cy="5572140"/>
          </a:xfrm>
        </p:spPr>
        <p:txBody>
          <a:bodyPr>
            <a:noAutofit/>
          </a:bodyPr>
          <a:lstStyle/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16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Discussão do Co-financiamento da Atenção Básica no estado;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000" dirty="0" smtClean="0">
              <a:latin typeface="Comic Sans MS" pitchFamily="66" charset="0"/>
            </a:endParaRP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Levantamento dos encaminhamentos e nos críticos apresentados até 2015, onde se deve fazer a priorização e propor intervenção nos instrumentos de Gestão (PES, PAS) através das áreas técnicas, conduzido pelo grupo Operacional de Redes. </a:t>
            </a:r>
          </a:p>
          <a:p>
            <a:pPr>
              <a:lnSpc>
                <a:spcPct val="120000"/>
              </a:lnSpc>
              <a:buClr>
                <a:schemeClr val="tx2"/>
              </a:buClr>
            </a:pPr>
            <a:endParaRPr lang="pt-BR" sz="2200" dirty="0">
              <a:latin typeface="Comic Sans MS" pitchFamily="66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78378" y="4437112"/>
            <a:ext cx="8030126" cy="208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just" fontAlgn="ctr">
              <a:lnSpc>
                <a:spcPct val="150000"/>
              </a:lnSpc>
            </a:pPr>
            <a:r>
              <a:rPr lang="pt-BR" sz="2000" b="1" dirty="0" smtClean="0">
                <a:latin typeface="Comic Sans MS" pitchFamily="66" charset="0"/>
                <a:ea typeface="ＭＳ Ｐゴシック"/>
              </a:rPr>
              <a:t>2016 – Setembro: </a:t>
            </a:r>
            <a:r>
              <a:rPr lang="pt-BR" sz="2000" dirty="0" smtClean="0">
                <a:latin typeface="Comic Sans MS" pitchFamily="66" charset="0"/>
                <a:ea typeface="ＭＳ Ｐゴシック"/>
              </a:rPr>
              <a:t>Proposta para a Rede de Atenção A Saúde</a:t>
            </a:r>
          </a:p>
          <a:p>
            <a:pPr algn="just" fontAlgn="ctr">
              <a:lnSpc>
                <a:spcPct val="150000"/>
              </a:lnSpc>
            </a:pPr>
            <a:endParaRPr lang="pt-BR" sz="2000" b="1" dirty="0" smtClean="0">
              <a:latin typeface="Comic Sans MS" pitchFamily="66" charset="0"/>
              <a:ea typeface="ＭＳ Ｐゴシック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Rever a Portaria observando: estrutura X responsabilidades;</a:t>
            </a:r>
          </a:p>
          <a:p>
            <a:pPr>
              <a:buClr>
                <a:schemeClr val="tx2"/>
              </a:buClr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Construir uma agenda integrada</a:t>
            </a:r>
            <a:endParaRPr lang="pt-BR" sz="2200" b="1" dirty="0" smtClean="0">
              <a:latin typeface="Comic Sans MS" pitchFamily="66" charset="0"/>
              <a:ea typeface="ＭＳ Ｐゴシック"/>
            </a:endParaRPr>
          </a:p>
          <a:p>
            <a:pPr algn="ctr" fontAlgn="ctr">
              <a:lnSpc>
                <a:spcPct val="150000"/>
              </a:lnSpc>
            </a:pPr>
            <a:endParaRPr lang="pt-BR" sz="2200" b="1" dirty="0" smtClean="0">
              <a:latin typeface="Comic Sans MS" pitchFamily="66" charset="0"/>
              <a:ea typeface="ＭＳ Ｐゴシック"/>
            </a:endParaRPr>
          </a:p>
          <a:p>
            <a:pPr algn="ctr" fontAlgn="ctr">
              <a:lnSpc>
                <a:spcPct val="150000"/>
              </a:lnSpc>
            </a:pPr>
            <a:endParaRPr lang="pt-BR" sz="2200" b="1" dirty="0" smtClean="0">
              <a:latin typeface="Comic Sans MS" pitchFamily="66" charset="0"/>
              <a:ea typeface="ＭＳ Ｐゴシック"/>
            </a:endParaRPr>
          </a:p>
          <a:p>
            <a:pPr algn="ctr" fontAlgn="ctr">
              <a:lnSpc>
                <a:spcPct val="150000"/>
              </a:lnSpc>
            </a:pPr>
            <a:endParaRPr lang="pt-BR" sz="2200" b="1" dirty="0" smtClean="0">
              <a:latin typeface="Comic Sans MS" pitchFamily="66" charset="0"/>
              <a:ea typeface="ＭＳ Ｐゴシック"/>
            </a:endParaRP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ＭＳ Ｐゴシック"/>
              <a:cs typeface="+mn-cs"/>
            </a:endParaRP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357290" y="620688"/>
            <a:ext cx="7429552" cy="857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just" fontAlgn="ctr"/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ea typeface="ＭＳ Ｐゴシック"/>
              </a:rPr>
              <a:t>2016 – </a:t>
            </a:r>
            <a:r>
              <a:rPr lang="pt-BR" sz="1600" b="1" spc="-15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ea typeface="MS PGothic" charset="-128"/>
                <a:cs typeface="Helvetica"/>
              </a:rPr>
              <a:t>PLANO DE AÇÃO DA GESTÃO HOSPITALAR NO CONTEXTO DAS 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REDES DE ATENÇÃO À SAÚDE - 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ea typeface="MS PGothic" charset="-128"/>
              </a:rPr>
              <a:t>AÇÃO CIVIL PÚBLICA Nº 10058-73.2015.4.01.4300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REGIONALIZADAS E IZADAS</a:t>
            </a:r>
          </a:p>
          <a:p>
            <a:pPr algn="ctr" fontAlgn="ctr">
              <a:lnSpc>
                <a:spcPct val="150000"/>
              </a:lnSpc>
            </a:pPr>
            <a:endParaRPr lang="pt-BR" sz="2200" b="1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  <a:ea typeface="ＭＳ Ｐゴシック"/>
            </a:endParaRP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ＭＳ Ｐゴシック"/>
              <a:cs typeface="+mn-cs"/>
            </a:endParaRP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54956"/>
            <a:ext cx="764859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142976" y="2357430"/>
            <a:ext cx="7800972" cy="149542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sz="3600" b="1" dirty="0" smtClean="0">
                <a:solidFill>
                  <a:srgbClr val="0070C0"/>
                </a:solidFill>
                <a:latin typeface="Comic Sans MS" pitchFamily="66" charset="0"/>
              </a:rPr>
              <a:t>REVISÃO DA PORTARIA SES-TO Nº 761/2015 </a:t>
            </a:r>
          </a:p>
          <a:p>
            <a:pPr algn="ctr">
              <a:buNone/>
            </a:pPr>
            <a:r>
              <a:rPr lang="pt-BR" sz="3600" b="1" dirty="0" smtClean="0">
                <a:solidFill>
                  <a:srgbClr val="0070C0"/>
                </a:solidFill>
                <a:latin typeface="Comic Sans MS" pitchFamily="66" charset="0"/>
              </a:rPr>
              <a:t>GRUPO CONDUTOR DA RAS</a:t>
            </a:r>
            <a:endParaRPr lang="pt-BR" sz="36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285851" y="1287570"/>
            <a:ext cx="7750645" cy="557043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/>
              <a:t> </a:t>
            </a:r>
            <a:r>
              <a:rPr lang="pt-BR" sz="1600" dirty="0" smtClean="0">
                <a:latin typeface="Comic Sans MS" pitchFamily="66" charset="0"/>
              </a:rPr>
              <a:t>Articular, coordenar, integrar e validar os processos de implantação e implementação da Rede de Atenção à Saúde - RAS em seus diversos componentes e fases com base nas Diretrizes e Estratégias orientadoras;</a:t>
            </a:r>
          </a:p>
          <a:p>
            <a:pPr marL="365125" indent="-187325"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Propor estratégias de trabalho que promova a sincronia e integração das áreas no processo de implantação e implementação da RAS;</a:t>
            </a:r>
          </a:p>
          <a:p>
            <a:pPr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Manter-se mobilizado estrategicamente em cada fase de implantação e implementação da RAS;</a:t>
            </a:r>
          </a:p>
          <a:p>
            <a:pPr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Apoiar a organização dos processos de trabalho da Vigilância em Saúde e Atenção Primária a Saúde, nos pontos de atenção secundária e terciária, nos sistemas de apoio, logísticos e de governança voltados para implantação e implementação da RAS;</a:t>
            </a:r>
          </a:p>
          <a:p>
            <a:pPr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Promover o alinhamento dos atributos de organização da RAS para o alcance do modelo de atenção à saúde preconizado;</a:t>
            </a:r>
          </a:p>
          <a:p>
            <a:pPr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Atuar como Grupo de apoio político junto ao grupo operacional das redes temáticas; </a:t>
            </a:r>
          </a:p>
          <a:p>
            <a:pPr algn="just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Zelar pelo monitorar e avaliar o processo de implantação/implementação da RAS.</a:t>
            </a:r>
          </a:p>
          <a:p>
            <a:pPr>
              <a:lnSpc>
                <a:spcPct val="120000"/>
              </a:lnSpc>
            </a:pPr>
            <a:endParaRPr lang="pt-BR" sz="1600" dirty="0" smtClean="0">
              <a:latin typeface="Comic Sans MS" pitchFamily="66" charset="0"/>
            </a:endParaRPr>
          </a:p>
          <a:p>
            <a:pPr>
              <a:lnSpc>
                <a:spcPct val="120000"/>
              </a:lnSpc>
              <a:buNone/>
            </a:pPr>
            <a:r>
              <a:rPr lang="pt-BR" sz="1600" b="1" dirty="0" smtClean="0">
                <a:latin typeface="Comic Sans MS" pitchFamily="66" charset="0"/>
              </a:rPr>
              <a:t>Parágrafo Único. </a:t>
            </a:r>
            <a:r>
              <a:rPr lang="pt-BR" sz="1600" dirty="0" smtClean="0">
                <a:latin typeface="Comic Sans MS" pitchFamily="66" charset="0"/>
              </a:rPr>
              <a:t>O Grupo Condutor poderá convocar quando necessário, técnicos de qualquer setor da SESAU para apoiar o grupo na implantação/implementação da RAS.</a:t>
            </a:r>
          </a:p>
          <a:p>
            <a:pPr>
              <a:lnSpc>
                <a:spcPct val="120000"/>
              </a:lnSpc>
            </a:pPr>
            <a:endParaRPr lang="pt-BR" sz="1600" dirty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071538" y="642918"/>
            <a:ext cx="7800972" cy="35719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endParaRPr kumimoji="0" lang="pt-BR" sz="1600" i="0" u="none" strike="noStrike" kern="120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285852" y="548680"/>
            <a:ext cx="7682669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pt-BR" sz="2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DO GRUPO CONDUTOR</a:t>
            </a:r>
          </a:p>
          <a:p>
            <a:pPr marL="0" marR="0" lvl="0" indent="0" algn="ctr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034870" y="1340768"/>
            <a:ext cx="7929618" cy="5382360"/>
          </a:xfrm>
        </p:spPr>
        <p:txBody>
          <a:bodyPr>
            <a:noAutofit/>
          </a:bodyPr>
          <a:lstStyle/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Mobilizar os dirigentes políticos do SUS e outros parceiros  em cada fase;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Propor e operacionalizar estratégias de trabalho que promova a sincronia e integração das áreas no processo de implantação e implementação da RAS;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 Apoiar a organização dos processos de trabalho voltados a implantação/implementação da rede;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Identificar e apoiar a solução de possíveis pontos críticos em cada fase; e 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Monitorar e avaliar o processo de implantação/implementação da rede.</a:t>
            </a:r>
          </a:p>
          <a:p>
            <a:endParaRPr lang="pt-BR" sz="2000" dirty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071538" y="500042"/>
            <a:ext cx="7800972" cy="50006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/>
            <a:endParaRPr lang="pt-BR" sz="2000" b="1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214414" y="571480"/>
            <a:ext cx="7682669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sz="2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DO GRUPO OPERACIONAL</a:t>
            </a:r>
          </a:p>
          <a:p>
            <a:pPr marL="0" marR="0" lvl="0" indent="0" algn="ctr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142976" y="2173326"/>
            <a:ext cx="7543824" cy="4568042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Superintendência de Governança de Estratégias e de Integração?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Superintendências de Assuntos Jurídicos?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Superintendências de Administração?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Superintendências de Unidades Próprias?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Superintendências de Central de Licitação?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endParaRPr lang="pt-BR" sz="2000" dirty="0" smtClean="0">
              <a:latin typeface="Comic Sans MS" pitchFamily="66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Superintendência Executiva do Fundo Estadual de Saúde?</a:t>
            </a:r>
            <a:endParaRPr lang="pt-BR" sz="2000" dirty="0"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142976" y="697826"/>
            <a:ext cx="7825545" cy="1146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SAÚDE: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000100" y="1142984"/>
            <a:ext cx="8001056" cy="55721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None/>
            </a:pPr>
            <a:r>
              <a:rPr lang="pt-BR" sz="2000" b="1" dirty="0" smtClean="0">
                <a:latin typeface="Comic Sans MS" pitchFamily="66" charset="0"/>
              </a:rPr>
              <a:t>Secretário e Subsecretária de Estado da Saúde:</a:t>
            </a:r>
            <a:endParaRPr lang="pt-BR" sz="2000" dirty="0" smtClean="0">
              <a:latin typeface="Comic Sans MS" pitchFamily="66" charset="0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solidFill>
                  <a:srgbClr val="FF0000"/>
                </a:solidFill>
                <a:latin typeface="Comic Sans MS" pitchFamily="66" charset="0"/>
              </a:rPr>
              <a:t>Coordenar?? </a:t>
            </a:r>
            <a:r>
              <a:rPr lang="pt-BR" sz="1400" dirty="0" smtClean="0">
                <a:latin typeface="Comic Sans MS" pitchFamily="66" charset="0"/>
              </a:rPr>
              <a:t>o Grupo Condutor de Redes de Atenção à Saúde – RAS;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latin typeface="Comic Sans MS" pitchFamily="66" charset="0"/>
              </a:rPr>
              <a:t>Fundamentar suas decisões políticas e técnicas com base no planejamento, monitoramento e avaliação das RAS no Estado do Tocantins;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latin typeface="Comic Sans MS" pitchFamily="66" charset="0"/>
              </a:rPr>
              <a:t>Promover a articulação com as Superintendências, na solução dos problemas apresentados; 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latin typeface="Comic Sans MS" pitchFamily="66" charset="0"/>
              </a:rPr>
              <a:t>Promover a articulação política entre os entes federados, Controle Social, COSEMS e outros parceiros na construção do projeto Político da Implantação/implementação da RAS, bem como na solução dos possíveis problemas;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latin typeface="Comic Sans MS" pitchFamily="66" charset="0"/>
              </a:rPr>
              <a:t>Promover a articulação com o poder legislativo e judiciário sobre construção do projeto Político da Implantação/implementação da RAS e seus desdobramentos.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latin typeface="Comic Sans MS" pitchFamily="66" charset="0"/>
              </a:rPr>
              <a:t>Apontar e definir prioridades no processo organizativo da RAS no Estado do Tocantins;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400" dirty="0" smtClean="0">
                <a:latin typeface="Comic Sans MS" pitchFamily="66" charset="0"/>
              </a:rPr>
              <a:t>Coordenar, orientar e os processos orçamentários e financeiros destinados à implantação da RAS.</a:t>
            </a:r>
            <a:endParaRPr lang="pt-BR" sz="1400" dirty="0"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285852" y="571480"/>
            <a:ext cx="7682669" cy="69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357290" y="1215016"/>
            <a:ext cx="7643866" cy="5598360"/>
          </a:xfrm>
        </p:spPr>
        <p:txBody>
          <a:bodyPr>
            <a:normAutofit fontScale="25000" lnSpcReduction="20000"/>
          </a:bodyPr>
          <a:lstStyle/>
          <a:p>
            <a:pPr lvl="0" algn="ctr">
              <a:buNone/>
            </a:pPr>
            <a:r>
              <a:rPr lang="pt-BR" sz="8000" b="1" dirty="0" smtClean="0">
                <a:latin typeface="Comic Sans MS" pitchFamily="66" charset="0"/>
              </a:rPr>
              <a:t>Superintendência de Planejamento</a:t>
            </a:r>
          </a:p>
          <a:p>
            <a:pPr lvl="0" algn="ctr">
              <a:buNone/>
            </a:pPr>
            <a:endParaRPr lang="pt-BR" sz="400" dirty="0" smtClean="0"/>
          </a:p>
          <a:p>
            <a:pPr marL="236538" lvl="1" indent="-236538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400" dirty="0" smtClean="0">
                <a:latin typeface="Comic Sans MS" pitchFamily="66" charset="0"/>
              </a:rPr>
              <a:t>Viabilizar e articular os processos de trabalho do Grupo Condutor de RAS com os diversos setores envolvidos no processo no Estado;</a:t>
            </a:r>
          </a:p>
          <a:p>
            <a:pPr marL="236538" lvl="1" indent="-236538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400" dirty="0" smtClean="0">
                <a:latin typeface="Comic Sans MS" pitchFamily="66" charset="0"/>
              </a:rPr>
              <a:t>Garantir a logística necessária para o funcionamento do Grupo Condutor de RAS;</a:t>
            </a:r>
          </a:p>
          <a:p>
            <a:pPr marL="271463" lvl="1" indent="-236538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400" dirty="0" smtClean="0">
                <a:latin typeface="Comic Sans MS" pitchFamily="66" charset="0"/>
              </a:rPr>
              <a:t>Emitir parecer sobre a avaliação da compatibilidade das propostas (planos) na organização de RAS, no que concerne a disponibilidade orçamentária e financeira;</a:t>
            </a:r>
          </a:p>
          <a:p>
            <a:pPr marL="236538" lvl="1" indent="-236538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400" dirty="0" smtClean="0">
                <a:latin typeface="Comic Sans MS" pitchFamily="66" charset="0"/>
              </a:rPr>
              <a:t>Incentivar e apoiar o processo de construção e pactuação dos Planos de Ação Regional das RAS nas instâncias de governança do SUS;</a:t>
            </a:r>
          </a:p>
          <a:p>
            <a:pPr marL="271463" lvl="1" indent="-236538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  <a:tabLst>
                <a:tab pos="273050" algn="l"/>
              </a:tabLst>
            </a:pPr>
            <a:r>
              <a:rPr lang="pt-BR" sz="6400" dirty="0" smtClean="0">
                <a:latin typeface="Comic Sans MS" pitchFamily="66" charset="0"/>
              </a:rPr>
              <a:t>Coordenar as ações de descentralização do SUS, no contexto de um Planejamento Regional Integrado;</a:t>
            </a:r>
          </a:p>
          <a:p>
            <a:pPr marL="0" lvl="1" indent="1588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400" dirty="0" smtClean="0">
                <a:latin typeface="Comic Sans MS" pitchFamily="66" charset="0"/>
              </a:rPr>
              <a:t>Prestar cooperação técnica aos municípios e aos setores da SESAU para o aperfeiçoamento operacional das RAS.</a:t>
            </a: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285852" y="571480"/>
            <a:ext cx="7682669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243018" y="1412776"/>
            <a:ext cx="7686700" cy="5286388"/>
          </a:xfrm>
        </p:spPr>
        <p:txBody>
          <a:bodyPr>
            <a:noAutofit/>
          </a:bodyPr>
          <a:lstStyle/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400" dirty="0" smtClean="0">
                <a:latin typeface="Comic Sans MS" pitchFamily="66" charset="0"/>
              </a:rPr>
              <a:t>Fazer um alinhamento sobre a RAS;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4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400" dirty="0" smtClean="0">
                <a:latin typeface="Comic Sans MS" pitchFamily="66" charset="0"/>
              </a:rPr>
              <a:t>Revisão da Portaria/SESAU/Nº. 761, de 03/08/2015 que Institui o Grupo Condutor Estadual de Redes de Atenção à Saúde no âmbito do Sistema Único de Saúde, no Tocantins e define sua composição e atribuições;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4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400" dirty="0" smtClean="0">
                <a:latin typeface="Comic Sans MS" pitchFamily="66" charset="0"/>
              </a:rPr>
              <a:t>Levantar estratégias para implementação da Rede de Atenção a Saúde de forma integrada e socializada.</a:t>
            </a:r>
            <a:endParaRPr lang="pt-BR" sz="2400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619672" y="44624"/>
            <a:ext cx="5760640" cy="94980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 fontAlgn="ctr">
              <a:lnSpc>
                <a:spcPct val="15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Comic Sans MS" pitchFamily="66" charset="0"/>
              </a:rPr>
              <a:t>OBJETIVO</a:t>
            </a:r>
          </a:p>
          <a:p>
            <a:pPr marL="0" marR="0" lvl="0" indent="0" algn="ctr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142976" y="1533452"/>
            <a:ext cx="7893520" cy="5207916"/>
          </a:xfrm>
        </p:spPr>
        <p:txBody>
          <a:bodyPr>
            <a:normAutofit fontScale="32500" lnSpcReduction="20000"/>
          </a:bodyPr>
          <a:lstStyle/>
          <a:p>
            <a:pPr marL="447675" lvl="0" indent="3175">
              <a:buNone/>
            </a:pPr>
            <a:r>
              <a:rPr lang="pt-BR" sz="6200" b="1" dirty="0" smtClean="0">
                <a:latin typeface="Comic Sans MS" pitchFamily="66" charset="0"/>
              </a:rPr>
              <a:t>Superintendência de Vigilância, Promoção e Proteção à Saúde:</a:t>
            </a:r>
            <a:endParaRPr lang="pt-BR" sz="6200" dirty="0" smtClean="0">
              <a:latin typeface="Comic Sans MS" pitchFamily="66" charset="0"/>
            </a:endParaRP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5200" dirty="0" smtClean="0">
                <a:latin typeface="Comic Sans MS" pitchFamily="66" charset="0"/>
              </a:rPr>
              <a:t> Elaborar e divulgar informações e análise de situação da saúde que permitam estabelecer prioridades e avaliar o impacto das ações de saúde, bem como subsidiar a formulação de políticas da RAS;</a:t>
            </a: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5200" dirty="0" smtClean="0">
                <a:latin typeface="Comic Sans MS" pitchFamily="66" charset="0"/>
              </a:rPr>
              <a:t> Coordenar a execução das atividades relativas à disseminação do uso da metodologia epidemiológica na SESAU, para subsidiar a formulação, a implementação e a avaliação das ações de implantação da RAS;</a:t>
            </a: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5200" dirty="0" smtClean="0">
                <a:latin typeface="Comic Sans MS" pitchFamily="66" charset="0"/>
              </a:rPr>
              <a:t> Fomentar e implementar o desenvolvimento de estudos e pesquisas que contribuam para o aperfeiçoamento das RAS no Estado do Tocantins;</a:t>
            </a: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5200" dirty="0" smtClean="0">
                <a:latin typeface="Comic Sans MS" pitchFamily="66" charset="0"/>
              </a:rPr>
              <a:t> Participar na definição e elaboração das linhas de cuidado a serem adotadas no processo de organização das RAS de forma integrada com outras áreas afins;</a:t>
            </a: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285852" y="571480"/>
            <a:ext cx="7682669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sz="1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285852" y="1388866"/>
            <a:ext cx="7643866" cy="542451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pt-BR" sz="8000" b="1" dirty="0" smtClean="0">
                <a:latin typeface="Comic Sans MS" pitchFamily="66" charset="0"/>
              </a:rPr>
              <a:t>Superintendência de Vigilância, Promoção e Proteção à Saúde (cont..)</a:t>
            </a:r>
            <a:endParaRPr lang="pt-BR" sz="8000" dirty="0" smtClean="0">
              <a:latin typeface="Comic Sans MS" pitchFamily="66" charset="0"/>
            </a:endParaRP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800" dirty="0" smtClean="0">
                <a:latin typeface="Comic Sans MS" pitchFamily="66" charset="0"/>
              </a:rPr>
              <a:t> Prestar cooperação técnica aos municípios para o aperfeiçoamento operacional das RAS;</a:t>
            </a: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800" dirty="0" smtClean="0">
                <a:latin typeface="Comic Sans MS" pitchFamily="66" charset="0"/>
              </a:rPr>
              <a:t> Colaborar para o desenvolvimento de ações estratégicas voltadas para a reorientação do modelo de atenção à saúde, tendo como eixo estruturante as ações de atenção primária em saúde priorizando as doenças e agravos de maior relevância no Estado;</a:t>
            </a: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800" dirty="0" smtClean="0">
                <a:latin typeface="Comic Sans MS" pitchFamily="66" charset="0"/>
              </a:rPr>
              <a:t> Compatibilizar as propostas (planos) na organização da RAS, no que concerne a disponibilidade orçamentária e financeira em conjunto com a Superintendência de Planejamento do SUS;</a:t>
            </a:r>
          </a:p>
          <a:p>
            <a:pPr marL="79375" indent="-9525" algn="just">
              <a:lnSpc>
                <a:spcPct val="1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6800" dirty="0" smtClean="0">
                <a:latin typeface="Comic Sans MS" pitchFamily="66" charset="0"/>
              </a:rPr>
              <a:t> Orientar as áreas técnicas nos seus planos de implantação da RAS no que concerne a elaboração e acompanhamento das obras considerando às normas sanitárias.</a:t>
            </a: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285852" y="571480"/>
            <a:ext cx="7682669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sz="1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403648" y="1647828"/>
            <a:ext cx="7740352" cy="49495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000" b="1" dirty="0" smtClean="0">
                <a:latin typeface="Comic Sans MS" pitchFamily="66" charset="0"/>
              </a:rPr>
              <a:t>Superintendência Gestão Profissional e Educação na Saúde</a:t>
            </a:r>
            <a:endParaRPr lang="pt-BR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/>
              <a:t>Promover a capacitação de recursos humanos com enfoque na RAS articuladas com as áreas técnicas da SESAU e com os gestores municipais;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/>
              <a:t>Planejar, coordenar e apoiar as atividades relacionadas ao trabalho e à educação na área de saúde;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/>
              <a:t>Fomentar e implementar o desenvolvimento de estudos e pesquisas que contribuam para o aperfeiçoamento das RAS no Estado do Tocantins.</a:t>
            </a:r>
            <a:endParaRPr lang="pt-BR" sz="2000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285852" y="571480"/>
            <a:ext cx="7682669" cy="928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357290" y="1285860"/>
            <a:ext cx="7572428" cy="53578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pt-BR" sz="1800" b="1" dirty="0" smtClean="0">
                <a:latin typeface="Comic Sans MS" pitchFamily="66" charset="0"/>
              </a:rPr>
              <a:t>Superintendência de Políticas de Atenção à Saúde</a:t>
            </a:r>
            <a:endParaRPr lang="pt-BR" sz="1800" dirty="0" smtClean="0">
              <a:latin typeface="Comic Sans MS" pitchFamily="66" charset="0"/>
            </a:endParaRPr>
          </a:p>
          <a:p>
            <a:pPr marL="174625" indent="-9525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  Coordenar a formulação e implementação das Políticas de Atenção à Saúde em articulação com as áreas afins da Secretaria de Estado da Saúde, municípios e do Ministério da Saúde;</a:t>
            </a:r>
          </a:p>
          <a:p>
            <a:pPr marL="174625" indent="-9525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 Implantar, implementar e monitorar a efetivação das normas e padrões técnicos de qualidade na atenção à saúde;</a:t>
            </a:r>
          </a:p>
          <a:p>
            <a:pPr marL="174625" indent="-9525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 Prestar cooperação técnica aos municípios para o aperfeiçoamento operacional das RAS;</a:t>
            </a:r>
          </a:p>
          <a:p>
            <a:pPr marL="174625" indent="-9525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 Promover o desenvolvimento de ações estratégicas voltadas para a reorientação do modelo de atenção à saúde, tendo como eixo estruturante as ações de atenção primária em saúde;</a:t>
            </a:r>
          </a:p>
          <a:p>
            <a:pPr marL="174625" indent="-9525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600" dirty="0" smtClean="0">
                <a:latin typeface="Comic Sans MS" pitchFamily="66" charset="0"/>
              </a:rPr>
              <a:t> Acompanhar a tramitação das propostas de projetos (planos) nas instâncias de </a:t>
            </a:r>
            <a:r>
              <a:rPr lang="pt-BR" sz="1600" dirty="0" err="1" smtClean="0">
                <a:latin typeface="Comic Sans MS" pitchFamily="66" charset="0"/>
              </a:rPr>
              <a:t>intergestoras</a:t>
            </a:r>
            <a:r>
              <a:rPr lang="pt-BR" sz="1600" dirty="0" smtClean="0">
                <a:latin typeface="Comic Sans MS" pitchFamily="66" charset="0"/>
              </a:rPr>
              <a:t> do SUS;</a:t>
            </a: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357290" y="571480"/>
            <a:ext cx="7539793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A SAÚDE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428728" y="1428736"/>
            <a:ext cx="7500990" cy="521497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1800" b="1" dirty="0" smtClean="0">
                <a:latin typeface="Comic Sans MS" pitchFamily="66" charset="0"/>
              </a:rPr>
              <a:t>Superintendência de Políticas de Atenção à Saúde (CONT...)</a:t>
            </a:r>
            <a:endParaRPr lang="pt-BR" sz="1800" dirty="0" smtClean="0">
              <a:latin typeface="Comic Sans MS" pitchFamily="66" charset="0"/>
            </a:endParaRP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Elaborar e acompanhar, conforme descriminado no orçamento, os termos de referência como também de todas as etapas dos processos de aquisição para consecução dos objetivos delineados;</a:t>
            </a: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 Desenvolver mecanismos de gestão, de controle, de monitoramento e de avaliação das ações voltadas à organização e implementação da RAS;</a:t>
            </a: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 Participar na definição e elaboração das linhas de cuidado a serem adotadas no processo de organização das RAS de forma integrada com outras áreas afins;</a:t>
            </a: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 Compatibilizar as propostas de projetos (planos) na organização da RAS, no que concerne a disponibilidade orçamentária e financeira em conjunto com a Superintendência de Planejamento do SUS.</a:t>
            </a:r>
            <a:endParaRPr lang="pt-BR" sz="1700" dirty="0"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428728" y="571480"/>
            <a:ext cx="7468355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AS ATRIBUIÇÕES E RESPONSABILIDADES NO PROCESSO ORGANIZATIVO DA REDE DE ATENÇÃO À SAÚDE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428728" y="1428736"/>
            <a:ext cx="7500990" cy="521497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1800" b="1" dirty="0" smtClean="0">
                <a:latin typeface="Comic Sans MS" pitchFamily="66" charset="0"/>
              </a:rPr>
              <a:t>Superintendência de Políticas de Atenção à Saúde (CONT...)</a:t>
            </a:r>
            <a:endParaRPr lang="pt-BR" sz="1800" dirty="0" smtClean="0">
              <a:latin typeface="Comic Sans MS" pitchFamily="66" charset="0"/>
            </a:endParaRP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Elaborar e acompanhar, conforme descriminado no orçamento, os termos de referência como também de todas as etapas dos processos de aquisição para consecução dos objetivos delineados;</a:t>
            </a: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 Desenvolver mecanismos de gestão, de controle, de monitoramento e de avaliação das ações voltadas à organização e implementação da RAS;</a:t>
            </a: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 Participar na definição e elaboração das linhas de cuidado a serem adotadas no processo de organização das RAS de forma integrada com outras áreas afins;</a:t>
            </a:r>
          </a:p>
          <a:p>
            <a:pPr marL="174625" indent="-9525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1700" dirty="0" smtClean="0">
                <a:latin typeface="Comic Sans MS" pitchFamily="66" charset="0"/>
              </a:rPr>
              <a:t> Compatibilizar as propostas de projetos (planos) na organização da RAS, no que concerne a disponibilidade orçamentária e financeira em conjunto com a Superintendência de Planejamento do SUS.</a:t>
            </a:r>
            <a:endParaRPr lang="pt-BR" sz="1700" dirty="0"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428728" y="571480"/>
            <a:ext cx="7468355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ATRIBUIÇÕES E RESPONSABILIDADES NO PROCESSO ORGANIZATIVO DA REDE DE ATENÇÃO À SAÚDE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11"/>
          <p:cNvSpPr>
            <a:spLocks noChangeArrowheads="1"/>
          </p:cNvSpPr>
          <p:nvPr/>
        </p:nvSpPr>
        <p:spPr bwMode="auto">
          <a:xfrm>
            <a:off x="107950" y="908720"/>
            <a:ext cx="88931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b="1" dirty="0">
                <a:latin typeface="+mn-lt"/>
                <a:ea typeface="Times New Roman" pitchFamily="18" charset="0"/>
                <a:cs typeface="Arial" pitchFamily="34" charset="0"/>
              </a:rPr>
              <a:t>Marcelo de Carvalho Miranda</a:t>
            </a:r>
          </a:p>
          <a:p>
            <a:pPr algn="r">
              <a:defRPr/>
            </a:pPr>
            <a:r>
              <a:rPr lang="pt-BR" dirty="0">
                <a:latin typeface="+mn-lt"/>
                <a:ea typeface="Times New Roman" pitchFamily="18" charset="0"/>
                <a:cs typeface="Arial" pitchFamily="34" charset="0"/>
              </a:rPr>
              <a:t>Governador do Estado do Tocantins</a:t>
            </a:r>
          </a:p>
          <a:p>
            <a:pPr algn="r">
              <a:defRPr/>
            </a:pPr>
            <a:endParaRPr lang="pt-BR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r">
              <a:defRPr/>
            </a:pPr>
            <a:endParaRPr lang="pt-BR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r">
              <a:defRPr/>
            </a:pPr>
            <a:r>
              <a:rPr lang="pt-BR" b="1" dirty="0">
                <a:latin typeface="+mn-lt"/>
                <a:ea typeface="Times New Roman" pitchFamily="18" charset="0"/>
                <a:cs typeface="Arial" pitchFamily="34" charset="0"/>
              </a:rPr>
              <a:t>Marcos Esner Musafir</a:t>
            </a:r>
          </a:p>
          <a:p>
            <a:pPr algn="r">
              <a:defRPr/>
            </a:pPr>
            <a:r>
              <a:rPr lang="pt-BR" dirty="0">
                <a:latin typeface="+mn-lt"/>
                <a:ea typeface="Times New Roman" pitchFamily="18" charset="0"/>
                <a:cs typeface="Arial" pitchFamily="34" charset="0"/>
              </a:rPr>
              <a:t>Secretário de Estado da Saúde</a:t>
            </a:r>
          </a:p>
          <a:p>
            <a:pPr algn="r">
              <a:defRPr/>
            </a:pPr>
            <a:endParaRPr lang="pt-BR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r">
              <a:defRPr/>
            </a:pPr>
            <a:endParaRPr lang="pt-BR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r">
              <a:defRPr/>
            </a:pPr>
            <a:r>
              <a:rPr lang="pt-BR" b="1" dirty="0">
                <a:latin typeface="+mn-lt"/>
              </a:rPr>
              <a:t>Marcus Senna </a:t>
            </a:r>
            <a:r>
              <a:rPr lang="pt-BR" b="1" dirty="0" err="1">
                <a:latin typeface="+mn-lt"/>
              </a:rPr>
              <a:t>Calumby</a:t>
            </a:r>
            <a:endParaRPr lang="pt-BR" b="1" dirty="0">
              <a:latin typeface="+mn-lt"/>
            </a:endParaRPr>
          </a:p>
          <a:p>
            <a:pPr algn="r">
              <a:defRPr/>
            </a:pPr>
            <a:r>
              <a:rPr lang="pt-BR" dirty="0">
                <a:latin typeface="+mn-lt"/>
                <a:ea typeface="Times New Roman" pitchFamily="18" charset="0"/>
                <a:cs typeface="Arial" pitchFamily="34" charset="0"/>
              </a:rPr>
              <a:t>Subsecretário da Saúde</a:t>
            </a:r>
          </a:p>
          <a:p>
            <a:pPr>
              <a:defRPr/>
            </a:pPr>
            <a:endParaRPr lang="pt-BR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Retângulo 11"/>
          <p:cNvSpPr>
            <a:spLocks noChangeArrowheads="1"/>
          </p:cNvSpPr>
          <p:nvPr/>
        </p:nvSpPr>
        <p:spPr bwMode="auto">
          <a:xfrm>
            <a:off x="1691680" y="4679265"/>
            <a:ext cx="741682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b="1" dirty="0" smtClean="0">
                <a:latin typeface="+mn-lt"/>
                <a:ea typeface="Times New Roman" pitchFamily="18" charset="0"/>
                <a:cs typeface="Arial" pitchFamily="34" charset="0"/>
              </a:rPr>
              <a:t>Contato: </a:t>
            </a:r>
          </a:p>
          <a:p>
            <a:pPr algn="just">
              <a:defRPr/>
            </a:pPr>
            <a:r>
              <a:rPr lang="pt-BR" dirty="0" smtClean="0">
                <a:ea typeface="Times New Roman" pitchFamily="18" charset="0"/>
                <a:cs typeface="Arial" pitchFamily="34" charset="0"/>
              </a:rPr>
              <a:t>Superintendência de Planejamento</a:t>
            </a:r>
          </a:p>
          <a:p>
            <a:pPr algn="just">
              <a:defRPr/>
            </a:pPr>
            <a:r>
              <a:rPr lang="pt-BR" dirty="0"/>
              <a:t>Diretoria de Instrumentos de Planejamento para Gestão do </a:t>
            </a:r>
            <a:r>
              <a:rPr lang="pt-BR" dirty="0" smtClean="0"/>
              <a:t>SUS</a:t>
            </a:r>
          </a:p>
          <a:p>
            <a:pPr algn="just">
              <a:defRPr/>
            </a:pPr>
            <a:r>
              <a:rPr lang="pt-BR" dirty="0" smtClean="0"/>
              <a:t>Gerência de Desenvolvimento e Políticas de Saúde</a:t>
            </a:r>
            <a:endParaRPr lang="pt-BR" dirty="0"/>
          </a:p>
          <a:p>
            <a:pPr algn="just">
              <a:defRPr/>
            </a:pPr>
            <a:r>
              <a:rPr lang="pt-BR" dirty="0" smtClean="0">
                <a:latin typeface="Comic Sans MS" pitchFamily="66" charset="0"/>
                <a:hlinkClick r:id="rId2"/>
              </a:rPr>
              <a:t>rastocantins@gmail.com</a:t>
            </a:r>
            <a:endParaRPr lang="pt-BR" dirty="0" smtClean="0">
              <a:latin typeface="Comic Sans MS" pitchFamily="66" charset="0"/>
            </a:endParaRPr>
          </a:p>
          <a:p>
            <a:pPr algn="just">
              <a:defRPr/>
            </a:pPr>
            <a:r>
              <a:rPr lang="pt-BR" sz="2000" dirty="0" smtClean="0">
                <a:latin typeface="Comic Sans MS" pitchFamily="66" charset="0"/>
              </a:rPr>
              <a:t>(63) 3218-1025</a:t>
            </a:r>
            <a:endParaRPr lang="pt-BR" sz="2000" dirty="0">
              <a:latin typeface="Comic Sans MS" pitchFamily="66" charset="0"/>
            </a:endParaRPr>
          </a:p>
          <a:p>
            <a:pPr algn="just">
              <a:defRPr/>
            </a:pPr>
            <a:endParaRPr lang="pt-BR" dirty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214414" y="1988840"/>
            <a:ext cx="7822082" cy="46085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200" b="1" dirty="0" smtClean="0">
                <a:latin typeface="Comic Sans MS" pitchFamily="66" charset="0"/>
              </a:rPr>
              <a:t>2008</a:t>
            </a:r>
            <a:r>
              <a:rPr lang="pt-BR" sz="2200" dirty="0" smtClean="0">
                <a:latin typeface="Comic Sans MS" pitchFamily="66" charset="0"/>
              </a:rPr>
              <a:t> – Outubro: </a:t>
            </a:r>
            <a:r>
              <a:rPr lang="pt-BR" sz="2200" b="1" dirty="0" smtClean="0"/>
              <a:t>Oficina de Redes de Atenção á Saúde, </a:t>
            </a:r>
            <a:r>
              <a:rPr lang="pt-BR" sz="2200" dirty="0" smtClean="0"/>
              <a:t>em parceria </a:t>
            </a:r>
            <a:r>
              <a:rPr lang="pt-BR" sz="2200" b="1" dirty="0" smtClean="0"/>
              <a:t>CONASS, </a:t>
            </a:r>
            <a:r>
              <a:rPr lang="pt-BR" sz="2200" dirty="0" smtClean="0"/>
              <a:t>com</a:t>
            </a:r>
            <a:r>
              <a:rPr lang="pt-BR" sz="2200" b="1" dirty="0" smtClean="0"/>
              <a:t> </a:t>
            </a:r>
            <a:r>
              <a:rPr lang="pt-BR" sz="2200" dirty="0" smtClean="0">
                <a:latin typeface="Comic Sans MS" pitchFamily="66" charset="0"/>
              </a:rPr>
              <a:t>finalidade de desenvolver competências e instrumentalizar técnicos da SES/TO no desenho e implementação de Redes.</a:t>
            </a:r>
          </a:p>
          <a:p>
            <a:pPr algn="just">
              <a:buFont typeface="Wingdings" pitchFamily="2" charset="2"/>
              <a:buChar char="ü"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None/>
            </a:pPr>
            <a:r>
              <a:rPr lang="pt-BR" sz="2200" b="1" dirty="0" smtClean="0">
                <a:latin typeface="Comic Sans MS" pitchFamily="66" charset="0"/>
              </a:rPr>
              <a:t>2010 </a:t>
            </a:r>
            <a:r>
              <a:rPr lang="pt-BR" sz="2200" dirty="0" smtClean="0">
                <a:latin typeface="Comic Sans MS" pitchFamily="66" charset="0"/>
              </a:rPr>
              <a:t>– Fevereiro: 1ª Reunião para discussão da implementação da </a:t>
            </a:r>
            <a:r>
              <a:rPr lang="pt-BR" sz="2200" b="1" dirty="0" smtClean="0">
                <a:latin typeface="Comic Sans MS" pitchFamily="66" charset="0"/>
              </a:rPr>
              <a:t>Rede Interestadual de Atenção à Saúde</a:t>
            </a:r>
            <a:r>
              <a:rPr lang="pt-BR" sz="2200" dirty="0" smtClean="0">
                <a:latin typeface="Comic Sans MS" pitchFamily="66" charset="0"/>
              </a:rPr>
              <a:t> (estado do PA, Ma e To), com Gestores Municipais da Região, COSEMS, Secretarias Estaduais de Saúde e técnicos do MS);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</a:rPr>
              <a:t>Concretizou com o Projeto QUALISUS-REDE Subprojeto TOPAMA (2010 – 2014).</a:t>
            </a:r>
          </a:p>
          <a:p>
            <a:pPr algn="just">
              <a:buNone/>
            </a:pPr>
            <a:endParaRPr lang="pt-BR" sz="2200" dirty="0" smtClean="0">
              <a:latin typeface="Comic Sans MS" pitchFamily="66" charset="0"/>
            </a:endParaRPr>
          </a:p>
          <a:p>
            <a:endParaRPr lang="pt-BR" sz="2200" dirty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285820" y="1714488"/>
            <a:ext cx="7858180" cy="16430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357290" y="572050"/>
            <a:ext cx="6500858" cy="912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 fontAlgn="ctr">
              <a:lnSpc>
                <a:spcPct val="15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Comic Sans MS" pitchFamily="66" charset="0"/>
              </a:rPr>
              <a:t>RESGATE HISTÓRICO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187624" y="1214422"/>
            <a:ext cx="7884970" cy="5310922"/>
          </a:xfrm>
        </p:spPr>
        <p:txBody>
          <a:bodyPr>
            <a:noAutofit/>
          </a:bodyPr>
          <a:lstStyle/>
          <a:p>
            <a:pPr marL="457200" indent="-457200" algn="just">
              <a:buClr>
                <a:schemeClr val="tx2"/>
              </a:buClr>
              <a:buNone/>
            </a:pPr>
            <a:r>
              <a:rPr lang="pt-BR" sz="2200" b="1" dirty="0" smtClean="0">
                <a:latin typeface="Comic Sans MS" pitchFamily="66" charset="0"/>
              </a:rPr>
              <a:t>2012 - Projeto Redes - Consultoria Maria </a:t>
            </a:r>
            <a:r>
              <a:rPr lang="pt-BR" sz="2200" b="1" dirty="0" err="1" smtClean="0">
                <a:latin typeface="Comic Sans MS" pitchFamily="66" charset="0"/>
              </a:rPr>
              <a:t>Emy</a:t>
            </a:r>
            <a:endParaRPr lang="pt-BR" sz="2200" b="1" dirty="0" smtClean="0">
              <a:latin typeface="Comic Sans MS" pitchFamily="66" charset="0"/>
            </a:endParaRPr>
          </a:p>
          <a:p>
            <a:pPr marL="457200" indent="-457200" algn="ctr">
              <a:buClr>
                <a:schemeClr val="tx2"/>
              </a:buClr>
              <a:buNone/>
            </a:pPr>
            <a:endParaRPr lang="pt-BR" sz="2200" b="1" dirty="0" smtClean="0">
              <a:latin typeface="Comic Sans MS" pitchFamily="66" charset="0"/>
            </a:endParaRPr>
          </a:p>
          <a:p>
            <a:pPr marL="457200" indent="-457200" algn="ctr">
              <a:buClr>
                <a:schemeClr val="tx2"/>
              </a:buClr>
              <a:buNone/>
            </a:pPr>
            <a:r>
              <a:rPr lang="pt-BR" sz="2200" dirty="0" smtClean="0">
                <a:latin typeface="Comic Sans MS" pitchFamily="66" charset="0"/>
              </a:rPr>
              <a:t>Definição de carteira de projetos estratégicos da SESAU</a:t>
            </a:r>
          </a:p>
          <a:p>
            <a:pPr marL="731520" lvl="1" indent="-457200" algn="just">
              <a:buClr>
                <a:schemeClr val="tx2"/>
              </a:buClr>
              <a:buNone/>
            </a:pPr>
            <a:endParaRPr lang="pt-BR" sz="2200" b="1" dirty="0" smtClean="0">
              <a:latin typeface="Comic Sans MS" pitchFamily="66" charset="0"/>
              <a:ea typeface="ＭＳ Ｐゴシック"/>
              <a:cs typeface="Verdana" pitchFamily="34" charset="0"/>
            </a:endParaRP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A organização da rede de atenção materno-infantil</a:t>
            </a: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A organização da rede de atenção à urgência e emergência </a:t>
            </a: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O fortalecimento da atenção primária à saúde</a:t>
            </a: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A implementação da atenção ambulatorial secundária à saúde por meio dos consórcios intermunicipais de saúde</a:t>
            </a: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A melhoria da qualidade da atenção hospitalar no estado</a:t>
            </a:r>
            <a:r>
              <a:rPr lang="pt-BR" sz="2200" dirty="0" smtClean="0">
                <a:solidFill>
                  <a:schemeClr val="tx2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solidFill>
                <a:schemeClr val="tx2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marL="978408" lvl="2" indent="-457200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solidFill>
                <a:schemeClr val="tx2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None/>
            </a:pPr>
            <a:endParaRPr lang="pt-BR" sz="2200" dirty="0" smtClean="0">
              <a:latin typeface="Comic Sans MS" pitchFamily="66" charset="0"/>
            </a:endParaRPr>
          </a:p>
          <a:p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971600" y="620688"/>
            <a:ext cx="8136904" cy="6192688"/>
          </a:xfrm>
        </p:spPr>
        <p:txBody>
          <a:bodyPr>
            <a:noAutofit/>
          </a:bodyPr>
          <a:lstStyle/>
          <a:p>
            <a:pPr algn="just">
              <a:buClr>
                <a:schemeClr val="tx2"/>
              </a:buClr>
              <a:buNone/>
            </a:pPr>
            <a:r>
              <a:rPr lang="pt-BR" sz="2200" b="1" dirty="0" smtClean="0">
                <a:latin typeface="Comic Sans MS" pitchFamily="66" charset="0"/>
              </a:rPr>
              <a:t>2014 </a:t>
            </a:r>
            <a:r>
              <a:rPr lang="pt-BR" sz="2200" dirty="0" smtClean="0">
                <a:latin typeface="Comic Sans MS" pitchFamily="66" charset="0"/>
              </a:rPr>
              <a:t>– Agosto: Retomada da Condução do Grupo Condutor da RAS Pela Superintendência de Planejamento do SUS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Reunião: Apoio Integrado na Implementação das Políticas de Saúde no Estado no Tocantins e foram discutidos os temas:</a:t>
            </a:r>
          </a:p>
          <a:p>
            <a:pPr lvl="1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Contextualizando a Regionalização no Estado do Tocantins; </a:t>
            </a:r>
          </a:p>
          <a:p>
            <a:pPr lvl="1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Resolução 01/CIT responsabilidades da CIR na integração TOPAMA, RAS e COAP; </a:t>
            </a:r>
          </a:p>
          <a:p>
            <a:pPr lvl="1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Comic Sans MS" pitchFamily="66" charset="0"/>
              </a:rPr>
              <a:t>Desafios na Governança Regional TOPAMA, RAS E COAP.</a:t>
            </a:r>
          </a:p>
          <a:p>
            <a:pPr algn="just">
              <a:buNone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None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pt-BR" sz="2200" dirty="0" smtClean="0">
                <a:latin typeface="Comic Sans MS" pitchFamily="66" charset="0"/>
              </a:rPr>
              <a:t>OBS.: </a:t>
            </a:r>
            <a:r>
              <a:rPr lang="pt-BR" sz="2000" dirty="0" smtClean="0">
                <a:latin typeface="Comic Sans MS" pitchFamily="66" charset="0"/>
              </a:rPr>
              <a:t>Nesta reunião foi sugerido que a coordenação/articulação das redes e do grupo condutor deveria voltar para a  diretoria de planejamento e gestão da Saúde; e a revisão da portaria GC.</a:t>
            </a:r>
            <a:endParaRPr lang="pt-BR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142976" y="620688"/>
            <a:ext cx="7858180" cy="6120680"/>
          </a:xfrm>
        </p:spPr>
        <p:txBody>
          <a:bodyPr>
            <a:noAutofit/>
          </a:bodyPr>
          <a:lstStyle/>
          <a:p>
            <a:pPr algn="just">
              <a:buClr>
                <a:schemeClr val="tx2"/>
              </a:buClr>
              <a:buNone/>
            </a:pPr>
            <a:r>
              <a:rPr lang="pt-BR" sz="2200" b="1" dirty="0" smtClean="0">
                <a:latin typeface="Comic Sans MS" pitchFamily="66" charset="0"/>
              </a:rPr>
              <a:t>2014 – O</a:t>
            </a:r>
            <a:r>
              <a:rPr lang="pt-BR" sz="2200" dirty="0" smtClean="0">
                <a:latin typeface="Comic Sans MS" pitchFamily="66" charset="0"/>
              </a:rPr>
              <a:t>utubro:</a:t>
            </a:r>
            <a:r>
              <a:rPr lang="pt-BR" sz="2200" b="1" dirty="0" smtClean="0">
                <a:latin typeface="Comic Sans MS" pitchFamily="66" charset="0"/>
              </a:rPr>
              <a:t> Oficina de Rede de Atenção à Saúde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Objetivo: Fortalecer O Sistema De Saúde Tocantinense Por Meio Da Organização Da Rede De Atenção, À Luz Das Realidades Regionais;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dirty="0" smtClean="0">
                <a:latin typeface="Comic Sans MS" pitchFamily="66" charset="0"/>
              </a:rPr>
              <a:t>Oficina realizada em 02 de outubro de 2014, com a Equipe Gestora da Atenção à Saúde, Planejamento e Gestão da Saúde, Logística e Abastecimento das Unidades Hospitalares e Vigilância e Proteção em Saúde; Representantes do Ministério da Saúde (SAS, DAI, QUALISUS REDE TOPAMA) totalizando </a:t>
            </a:r>
            <a:r>
              <a:rPr lang="pt-BR" sz="2200" b="1" dirty="0" smtClean="0">
                <a:latin typeface="Comic Sans MS" pitchFamily="66" charset="0"/>
              </a:rPr>
              <a:t>71 profissionais na avaliação dos 14 Atributos da Rede de Atenção à Saúde do Tocantins.</a:t>
            </a:r>
            <a:r>
              <a:rPr lang="pt-BR" sz="2000" b="1" dirty="0" smtClean="0">
                <a:latin typeface="Comic Sans MS" pitchFamily="66" charset="0"/>
              </a:rPr>
              <a:t> 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1800" dirty="0" smtClean="0">
                <a:latin typeface="Comic Sans MS" pitchFamily="66" charset="0"/>
              </a:rPr>
              <a:t>Identificação dos nós críticos </a:t>
            </a:r>
          </a:p>
          <a:p>
            <a:pPr lvl="2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1800" dirty="0" smtClean="0">
                <a:latin typeface="Comic Sans MS" pitchFamily="66" charset="0"/>
              </a:rPr>
              <a:t>Proposição de ações de enfretamento</a:t>
            </a:r>
          </a:p>
          <a:p>
            <a:endParaRPr lang="pt-BR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198043" y="422685"/>
            <a:ext cx="6572296" cy="990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sz="3200" dirty="0" smtClean="0">
                <a:latin typeface="Comic Sans MS" pitchFamily="66" charset="0"/>
                <a:ea typeface="ＭＳ Ｐゴシック"/>
              </a:rPr>
              <a:t>Avaliação da RAS</a:t>
            </a:r>
          </a:p>
          <a:p>
            <a:pPr marL="0" marR="0" lvl="0" indent="0" algn="ctr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pt-BR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0" marR="0" lvl="0" indent="0" algn="ctr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pt-BR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22922"/>
              </p:ext>
            </p:extLst>
          </p:nvPr>
        </p:nvGraphicFramePr>
        <p:xfrm>
          <a:off x="1571604" y="1769735"/>
          <a:ext cx="7248868" cy="4546310"/>
        </p:xfrm>
        <a:graphic>
          <a:graphicData uri="http://schemas.openxmlformats.org/drawingml/2006/table">
            <a:tbl>
              <a:tblPr/>
              <a:tblGrid>
                <a:gridCol w="2784372"/>
                <a:gridCol w="997873"/>
                <a:gridCol w="696730"/>
                <a:gridCol w="707207"/>
                <a:gridCol w="766141"/>
                <a:gridCol w="687562"/>
                <a:gridCol w="608983"/>
              </a:tblGrid>
              <a:tr h="330205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Questões Norteadoras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SALA 1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SALA 2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SALA 3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SALA 4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MÉDIA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947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Escore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Escore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Escore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Escore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Escore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</a:tr>
              <a:tr h="261360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 a 3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 a 3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 a 3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 a 3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 a 3</a:t>
                      </a:r>
                    </a:p>
                  </a:txBody>
                  <a:tcPr marL="6875" marR="6875" marT="68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</a:tr>
              <a:tr h="2476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SOMATÓRIA</a:t>
                      </a: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81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81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73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67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75,50</a:t>
                      </a:r>
                    </a:p>
                  </a:txBody>
                  <a:tcPr marL="6875" marR="6875" marT="687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</a:tr>
              <a:tr h="350996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Conclusão: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7451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</a:t>
                      </a: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 PONTOS                            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(soma do total dos atributos)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Escore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CLASSIFICAÇÃO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5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0 a 50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Incapacidade para a operação da RAS – </a:t>
                      </a: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DE SAÚDE FRAGMENTADO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A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536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51 a 100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75,50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Capacidade básica para operar a RAS – </a:t>
                      </a: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DE SAÚDE INCIPIENTE 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27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101 a 150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Capacidade razoavelmente boa para operar a RAS –  </a:t>
                      </a: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DE SAÚDE AVANÇADO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341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151 a 207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Capacidade ótima para operar a RAS – </a:t>
                      </a: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DE SAÚDE INTEGRADO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75" marR="6875" marT="687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F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85852" y="260648"/>
            <a:ext cx="7750644" cy="6768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200" b="1" dirty="0" smtClean="0">
                <a:solidFill>
                  <a:schemeClr val="tx1"/>
                </a:solidFill>
                <a:latin typeface="Comic Sans MS" pitchFamily="66" charset="0"/>
                <a:ea typeface="ＭＳ Ｐゴシック"/>
              </a:rPr>
              <a:t>Desdobramentos da oficina:</a:t>
            </a:r>
          </a:p>
          <a:p>
            <a:pPr lvl="1"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Institucionalizar o </a:t>
            </a:r>
            <a:r>
              <a:rPr lang="pt-BR" sz="2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</a:t>
            </a:r>
            <a:r>
              <a:rPr lang="pt-BR" sz="2200" i="1" dirty="0" smtClean="0">
                <a:solidFill>
                  <a:schemeClr val="tx1"/>
                </a:solidFill>
                <a:latin typeface="Comic Sans MS" pitchFamily="66" charset="0"/>
              </a:rPr>
              <a:t>PLANEJAMENTO ESTRATÉGICO DA RAS VINCULADO A PROGRAMAÇÃO ANUAL DE  SAÚDE – PAS/PPA”;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i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1"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Reflexão dos Planos de Ação Regional das Redes Temática: CEGONHA, RUE, RAPS, DEFICIENTES E CRÔNICA (ONCO – Construção), através dos mapas – </a:t>
            </a:r>
            <a:r>
              <a:rPr lang="pt-BR" sz="2200" i="1" dirty="0" smtClean="0">
                <a:solidFill>
                  <a:schemeClr val="tx1"/>
                </a:solidFill>
                <a:latin typeface="Comic Sans MS" pitchFamily="66" charset="0"/>
              </a:rPr>
              <a:t>REDE EXISTENTES, REDE PROPOSTA E REDE POSSÍVEL.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§"/>
            </a:pPr>
            <a:endParaRPr lang="pt-BR" sz="2200" i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pt-BR" sz="2200" i="1" dirty="0" smtClean="0">
                <a:solidFill>
                  <a:schemeClr val="tx1"/>
                </a:solidFill>
                <a:latin typeface="Comic Sans MS" pitchFamily="66" charset="0"/>
              </a:rPr>
              <a:t>OBS.:Apresentação dos produtos das oficinas e encontros na reunião do colegiado gestor da SESAU, com objetivo de discutir a execução dos planos operativos, financeiros e redefinição do Grupo Condutor da Rede de Atenção a Saúde no Tocantins</a:t>
            </a:r>
          </a:p>
          <a:p>
            <a:pPr algn="just">
              <a:buClr>
                <a:schemeClr val="tx2"/>
              </a:buClr>
              <a:buNone/>
            </a:pPr>
            <a:endParaRPr lang="pt-BR" sz="2200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>
              <a:buClr>
                <a:schemeClr val="tx2"/>
              </a:buClr>
              <a:buNone/>
            </a:pPr>
            <a:endParaRPr lang="pt-BR" sz="2200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endParaRPr lang="pt-BR" sz="2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1285852" y="476672"/>
            <a:ext cx="7750644" cy="6264696"/>
          </a:xfrm>
        </p:spPr>
        <p:txBody>
          <a:bodyPr>
            <a:noAutofit/>
          </a:bodyPr>
          <a:lstStyle/>
          <a:p>
            <a:pPr algn="just">
              <a:buClr>
                <a:schemeClr val="tx2"/>
              </a:buClr>
              <a:buNone/>
            </a:pPr>
            <a:r>
              <a:rPr lang="pt-BR" sz="2200" b="1" dirty="0" smtClean="0">
                <a:latin typeface="Comic Sans MS" pitchFamily="66" charset="0"/>
              </a:rPr>
              <a:t>2015 – </a:t>
            </a:r>
            <a:r>
              <a:rPr lang="pt-BR" sz="2200" dirty="0" smtClean="0">
                <a:latin typeface="Comic Sans MS" pitchFamily="66" charset="0"/>
              </a:rPr>
              <a:t>Reunião do Grupo Condutor: Realizadas 02 reuniões</a:t>
            </a:r>
          </a:p>
          <a:p>
            <a:pPr>
              <a:buNone/>
            </a:pPr>
            <a:r>
              <a:rPr lang="pt-BR" sz="2200" b="1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pt-BR" sz="2200" b="1" dirty="0">
                <a:latin typeface="Comic Sans MS" pitchFamily="66" charset="0"/>
              </a:rPr>
              <a:t>	</a:t>
            </a:r>
            <a:r>
              <a:rPr lang="pt-BR" sz="2200" b="1" u="sng" dirty="0" smtClean="0">
                <a:latin typeface="Comic Sans MS" pitchFamily="66" charset="0"/>
              </a:rPr>
              <a:t>Fevereiro: 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Proposta da revisão da portaria do grupo condutor; Constituir um único GC (grupo gestor) e um único  grupo operacional, com definição das atribuições dos componentes do grupos.</a:t>
            </a:r>
          </a:p>
          <a:p>
            <a:pPr>
              <a:buNone/>
            </a:pPr>
            <a:r>
              <a:rPr lang="pt-BR" sz="2200" b="1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pt-BR" sz="2200" b="1" dirty="0">
                <a:latin typeface="Comic Sans MS" pitchFamily="66" charset="0"/>
              </a:rPr>
              <a:t>	</a:t>
            </a:r>
            <a:r>
              <a:rPr lang="pt-BR" sz="2200" b="1" u="sng" dirty="0" smtClean="0">
                <a:latin typeface="Comic Sans MS" pitchFamily="66" charset="0"/>
              </a:rPr>
              <a:t>Agosto: </a:t>
            </a:r>
          </a:p>
          <a:p>
            <a:pPr lvl="0"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Apresentação da nova portaria - componentes e responsabilidades;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Comic Sans MS" pitchFamily="66" charset="0"/>
              </a:rPr>
              <a:t>Discussão para a realização do Fórum Rede de Atenção a Saúde –como objetivo de debater o tema Rede de Atenção á Saúde de forma integrada com as áreas da Atenção Básica, Vigilância em Saúde, Assistência e Gestão; bem como a Rede ideal, o que temos e o que é possível organizar em nosso cenário atual.</a:t>
            </a: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2513</TotalTime>
  <Words>2172</Words>
  <Application>Microsoft Office PowerPoint</Application>
  <PresentationFormat>Apresentação na tela (4:3)</PresentationFormat>
  <Paragraphs>242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Solstício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para Gestão do SUS</dc:title>
  <dc:creator>anakappes</dc:creator>
  <cp:lastModifiedBy>Luiza Regina Dias Noleto</cp:lastModifiedBy>
  <cp:revision>310</cp:revision>
  <dcterms:created xsi:type="dcterms:W3CDTF">2015-10-06T11:34:21Z</dcterms:created>
  <dcterms:modified xsi:type="dcterms:W3CDTF">2016-09-06T13:55:36Z</dcterms:modified>
</cp:coreProperties>
</file>