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0" r:id="rId3"/>
    <p:sldId id="261" r:id="rId4"/>
    <p:sldId id="262" r:id="rId5"/>
    <p:sldId id="263" r:id="rId6"/>
    <p:sldId id="266" r:id="rId7"/>
    <p:sldId id="278" r:id="rId8"/>
    <p:sldId id="325" r:id="rId9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Estilo Médio 4 - Ênfas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Ênfase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445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01BCD6-DE91-457D-B203-FDFD3BC66F5A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082744-43BB-4E49-9E28-2CAD82540E70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688263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082744-43BB-4E49-9E28-2CAD82540E70}" type="slidenum">
              <a:rPr lang="pt-BR" smtClean="0"/>
              <a:pPr/>
              <a:t>6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63522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22829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2915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8809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1541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0280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095070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11477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507810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71714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85523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022B4A-6567-4051-8447-2281179733DE}" type="datetimeFigureOut">
              <a:rPr lang="pt-BR" smtClean="0"/>
              <a:pPr/>
              <a:t>09/06/2016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959C-8720-4F26-996B-A31D66DAD5AF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4854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9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png"/><Relationship Id="rId5" Type="http://schemas.openxmlformats.org/officeDocument/2006/relationships/hyperlink" Target="mailto:planejamento.saude.to@gmail.com" TargetMode="Externa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899592" y="476672"/>
            <a:ext cx="748883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38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SIOPS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251520" y="2708920"/>
            <a:ext cx="8568952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Sistema de Informações sobre Orçamentos Públicos em Saúde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418010" r="30388" b="-418010"/>
          <a:stretch/>
        </p:blipFill>
        <p:spPr bwMode="auto">
          <a:xfrm>
            <a:off x="2555776" y="6268815"/>
            <a:ext cx="1224136" cy="42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7868" y="6320823"/>
            <a:ext cx="864096" cy="3473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4044" y="6342043"/>
            <a:ext cx="751458" cy="3169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497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O QUE É SIOPS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418010" r="30388" b="-418010"/>
          <a:stretch/>
        </p:blipFill>
        <p:spPr bwMode="auto">
          <a:xfrm>
            <a:off x="2555776" y="6268815"/>
            <a:ext cx="1224136" cy="42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5"/>
          <a:stretch/>
        </p:blipFill>
        <p:spPr bwMode="auto">
          <a:xfrm>
            <a:off x="8388424" y="6381328"/>
            <a:ext cx="648072" cy="3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64" b="11054"/>
          <a:stretch/>
        </p:blipFill>
        <p:spPr bwMode="auto">
          <a:xfrm>
            <a:off x="0" y="6741330"/>
            <a:ext cx="9144000" cy="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5496" y="1196752"/>
            <a:ext cx="8856984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/>
            <a:r>
              <a:rPr lang="pt-BR" sz="2800" dirty="0" smtClean="0"/>
              <a:t>	SIOPS é um sistema disponibilizado pela internet que tem por objetivo apurar as receitas totais e os gastos em ações e serviços públicos de saúde. </a:t>
            </a:r>
          </a:p>
          <a:p>
            <a:pPr marL="285750" indent="-285750" algn="just"/>
            <a:endParaRPr lang="pt-BR" sz="1600" dirty="0"/>
          </a:p>
          <a:p>
            <a:pPr marL="285750" indent="-285750" algn="just"/>
            <a:r>
              <a:rPr lang="pt-BR" sz="2800" dirty="0" smtClean="0"/>
              <a:t>	Foi institucionalizado no âmbito do Ministério da Saúde, com a publicação da Portaria Conjunta MS/ Procuradoria Geral da República nº 1163, de 11 de outubro de </a:t>
            </a:r>
            <a:r>
              <a:rPr lang="pt-BR" sz="2800" b="1" u="sng" dirty="0" smtClean="0"/>
              <a:t>2000</a:t>
            </a:r>
            <a:r>
              <a:rPr lang="pt-BR" sz="2800" dirty="0" smtClean="0"/>
              <a:t>, posteriormente retificada pela Portaria Interministerial nº 446, de 16 de março de </a:t>
            </a:r>
            <a:r>
              <a:rPr lang="pt-BR" sz="2800" b="1" u="sng" dirty="0" smtClean="0"/>
              <a:t>2004</a:t>
            </a:r>
            <a:r>
              <a:rPr lang="pt-BR" sz="2800" dirty="0" smtClean="0"/>
              <a:t>. </a:t>
            </a:r>
          </a:p>
          <a:p>
            <a:pPr marL="285750" indent="-285750" algn="just"/>
            <a:r>
              <a:rPr lang="pt-BR" sz="2800" dirty="0"/>
              <a:t>	</a:t>
            </a:r>
            <a:endParaRPr lang="pt-BR" sz="2800" dirty="0" smtClean="0"/>
          </a:p>
          <a:p>
            <a:pPr marL="285750" indent="-285750" algn="just"/>
            <a:r>
              <a:rPr lang="pt-BR" sz="2800" dirty="0"/>
              <a:t>	</a:t>
            </a:r>
            <a:r>
              <a:rPr lang="pt-BR" sz="2800" dirty="0" smtClean="0"/>
              <a:t>Atualmente, o SIOPS é coordenado pela Área de Economia da Saúde e Desenvolvimento - AESD, da Secretaria Executiva do Ministério da Saúde.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1441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Características do SIOPS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418010" r="30388" b="-418010"/>
          <a:stretch/>
        </p:blipFill>
        <p:spPr bwMode="auto">
          <a:xfrm>
            <a:off x="2555776" y="6268815"/>
            <a:ext cx="1224136" cy="42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5"/>
          <a:stretch/>
        </p:blipFill>
        <p:spPr bwMode="auto">
          <a:xfrm>
            <a:off x="8388424" y="6381328"/>
            <a:ext cx="648072" cy="3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64" b="11054"/>
          <a:stretch/>
        </p:blipFill>
        <p:spPr bwMode="auto">
          <a:xfrm>
            <a:off x="0" y="6741330"/>
            <a:ext cx="9144000" cy="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126876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é a finalidade do SIOPS?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72816"/>
            <a:ext cx="8064896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rgbClr val="C00000"/>
                </a:solidFill>
              </a:rPr>
              <a:t>Manter registro eletrônico centralizado das informações de </a:t>
            </a:r>
            <a:r>
              <a:rPr lang="pt-BR" sz="22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saúde </a:t>
            </a:r>
            <a:r>
              <a:rPr lang="pt-BR" sz="2200" dirty="0" smtClean="0">
                <a:solidFill>
                  <a:srgbClr val="C00000"/>
                </a:solidFill>
              </a:rPr>
              <a:t>referente aos  orçamentos públicos da União, Estados, DF e dos Municípios, garantindo acesso público às informações.</a:t>
            </a:r>
          </a:p>
          <a:p>
            <a:pPr algn="r"/>
            <a:r>
              <a:rPr lang="pt-BR" sz="2200" dirty="0">
                <a:solidFill>
                  <a:srgbClr val="C00000"/>
                </a:solidFill>
              </a:rPr>
              <a:t>(</a:t>
            </a:r>
            <a:r>
              <a:rPr lang="pt-BR" sz="2200" dirty="0" smtClean="0">
                <a:solidFill>
                  <a:srgbClr val="C00000"/>
                </a:solidFill>
              </a:rPr>
              <a:t>LC. 141/2012 Art. 39)</a:t>
            </a:r>
            <a:endParaRPr lang="pt-BR" sz="2200" dirty="0">
              <a:solidFill>
                <a:srgbClr val="C00000"/>
              </a:solidFill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3528" y="335699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Quais são os objetivos específicos do SIOPS?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tângulo 12"/>
          <p:cNvSpPr/>
          <p:nvPr/>
        </p:nvSpPr>
        <p:spPr>
          <a:xfrm>
            <a:off x="467544" y="3940601"/>
            <a:ext cx="8424936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C00000"/>
                </a:solidFill>
              </a:rPr>
              <a:t>Subsidiar o planejamento, gestão e a avaliação dos gastos públicos de saúde nas três esferas de </a:t>
            </a:r>
            <a:r>
              <a:rPr lang="pt-BR" sz="2200" dirty="0" smtClean="0">
                <a:solidFill>
                  <a:srgbClr val="C00000"/>
                </a:solidFill>
              </a:rPr>
              <a:t>governo</a:t>
            </a:r>
            <a:endParaRPr lang="pt-BR" sz="2200" dirty="0">
              <a:solidFill>
                <a:srgbClr val="C00000"/>
              </a:solidFill>
            </a:endParaRPr>
          </a:p>
          <a:p>
            <a:pPr marL="342900" indent="-342900" algn="just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C00000"/>
                </a:solidFill>
              </a:rPr>
              <a:t>Fortalecer o controle </a:t>
            </a:r>
            <a:r>
              <a:rPr lang="pt-BR" sz="2200" dirty="0" smtClean="0">
                <a:solidFill>
                  <a:srgbClr val="C00000"/>
                </a:solidFill>
              </a:rPr>
              <a:t>social</a:t>
            </a:r>
          </a:p>
          <a:p>
            <a:pPr marL="342900" indent="-342900" algn="just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pt-BR" sz="2200" dirty="0" smtClean="0">
                <a:solidFill>
                  <a:srgbClr val="C00000"/>
                </a:solidFill>
              </a:rPr>
              <a:t>Dar </a:t>
            </a:r>
            <a:r>
              <a:rPr lang="pt-BR" sz="2200" dirty="0">
                <a:solidFill>
                  <a:srgbClr val="C00000"/>
                </a:solidFill>
              </a:rPr>
              <a:t>visibilidade às informações sobre o financiamento e gastos em </a:t>
            </a:r>
            <a:r>
              <a:rPr lang="pt-BR" sz="2200" dirty="0" smtClean="0">
                <a:solidFill>
                  <a:srgbClr val="C00000"/>
                </a:solidFill>
              </a:rPr>
              <a:t>saúde</a:t>
            </a:r>
            <a:endParaRPr lang="pt-BR" sz="2200" dirty="0">
              <a:solidFill>
                <a:srgbClr val="C00000"/>
              </a:solidFill>
            </a:endParaRPr>
          </a:p>
          <a:p>
            <a:pPr marL="342900" indent="-342900" algn="just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C00000"/>
                </a:solidFill>
              </a:rPr>
              <a:t>Participar da padronização das informações </a:t>
            </a:r>
            <a:r>
              <a:rPr lang="pt-BR" sz="2200" dirty="0" smtClean="0">
                <a:solidFill>
                  <a:srgbClr val="C00000"/>
                </a:solidFill>
              </a:rPr>
              <a:t>contábeis</a:t>
            </a:r>
            <a:endParaRPr lang="pt-BR" sz="2200" dirty="0">
              <a:solidFill>
                <a:srgbClr val="C00000"/>
              </a:solidFill>
            </a:endParaRPr>
          </a:p>
          <a:p>
            <a:pPr marL="342900" indent="-342900" algn="just">
              <a:buClr>
                <a:schemeClr val="accent3"/>
              </a:buClr>
              <a:buFont typeface="Wingdings" panose="05000000000000000000" pitchFamily="2" charset="2"/>
              <a:buChar char="ü"/>
            </a:pPr>
            <a:r>
              <a:rPr lang="pt-BR" sz="2200" dirty="0">
                <a:solidFill>
                  <a:srgbClr val="C00000"/>
                </a:solidFill>
              </a:rPr>
              <a:t>Dimensionar a participação da União, Estados e Municípios no financiamento da saúde pública.</a:t>
            </a:r>
          </a:p>
        </p:txBody>
      </p:sp>
    </p:spTree>
    <p:extLst>
      <p:ext uri="{BB962C8B-B14F-4D97-AF65-F5344CB8AC3E}">
        <p14:creationId xmlns:p14="http://schemas.microsoft.com/office/powerpoint/2010/main" val="199827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Características do SIOPS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418010" r="30388" b="-418010"/>
          <a:stretch/>
        </p:blipFill>
        <p:spPr bwMode="auto">
          <a:xfrm>
            <a:off x="2555776" y="6268815"/>
            <a:ext cx="1224136" cy="42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5"/>
          <a:stretch/>
        </p:blipFill>
        <p:spPr bwMode="auto">
          <a:xfrm>
            <a:off x="8388424" y="6381328"/>
            <a:ext cx="648072" cy="3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64" b="11054"/>
          <a:stretch/>
        </p:blipFill>
        <p:spPr bwMode="auto">
          <a:xfrm>
            <a:off x="0" y="6741330"/>
            <a:ext cx="9144000" cy="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126876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é a natureza do SIOPS?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611560" y="1772816"/>
            <a:ext cx="81009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rgbClr val="C00000"/>
                </a:solidFill>
              </a:rPr>
              <a:t>Declaratória. O Ministério da Saúde não tem responsabilidade pelos números declarados. (Não certifica o dado).</a:t>
            </a:r>
            <a:endParaRPr lang="pt-BR" sz="2200" dirty="0">
              <a:solidFill>
                <a:srgbClr val="C00000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323528" y="2636912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alimentação do SIOPS é obrigatória?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" name="CaixaDeTexto 14"/>
          <p:cNvSpPr txBox="1"/>
          <p:nvPr/>
        </p:nvSpPr>
        <p:spPr>
          <a:xfrm>
            <a:off x="611560" y="3091607"/>
            <a:ext cx="81009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200" dirty="0" smtClean="0">
                <a:solidFill>
                  <a:srgbClr val="C00000"/>
                </a:solidFill>
              </a:rPr>
              <a:t>Sim. A Lei Complementar Nº 141/2012 trouxe essa obrigatoriedade.</a:t>
            </a:r>
            <a:endParaRPr lang="pt-BR" sz="2200" dirty="0">
              <a:solidFill>
                <a:srgbClr val="C00000"/>
              </a:solidFill>
            </a:endParaRPr>
          </a:p>
        </p:txBody>
      </p:sp>
      <p:cxnSp>
        <p:nvCxnSpPr>
          <p:cNvPr id="17" name="Conector reto 16"/>
          <p:cNvCxnSpPr/>
          <p:nvPr/>
        </p:nvCxnSpPr>
        <p:spPr>
          <a:xfrm>
            <a:off x="629562" y="4221088"/>
            <a:ext cx="775886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ector reto 17"/>
          <p:cNvCxnSpPr/>
          <p:nvPr/>
        </p:nvCxnSpPr>
        <p:spPr>
          <a:xfrm>
            <a:off x="1169152" y="4005064"/>
            <a:ext cx="0" cy="711696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ector reto 19"/>
          <p:cNvCxnSpPr>
            <a:endCxn id="21" idx="0"/>
          </p:cNvCxnSpPr>
          <p:nvPr/>
        </p:nvCxnSpPr>
        <p:spPr>
          <a:xfrm>
            <a:off x="4265496" y="4005064"/>
            <a:ext cx="0" cy="110743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tângulo 20"/>
          <p:cNvSpPr/>
          <p:nvPr/>
        </p:nvSpPr>
        <p:spPr>
          <a:xfrm>
            <a:off x="3419872" y="5112494"/>
            <a:ext cx="1691248" cy="1156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O CAUC passa a usar as informação do SIOPS </a:t>
            </a:r>
          </a:p>
          <a:p>
            <a:pPr algn="ctr"/>
            <a:r>
              <a:rPr lang="pt-BR" sz="1400" dirty="0" smtClean="0"/>
              <a:t>(Ares de obrigatoriedade)</a:t>
            </a:r>
            <a:endParaRPr lang="pt-BR" sz="1400" dirty="0"/>
          </a:p>
        </p:txBody>
      </p:sp>
      <p:sp>
        <p:nvSpPr>
          <p:cNvPr id="24" name="Retângulo 23"/>
          <p:cNvSpPr/>
          <p:nvPr/>
        </p:nvSpPr>
        <p:spPr>
          <a:xfrm>
            <a:off x="6263884" y="5564368"/>
            <a:ext cx="1440160" cy="1084312"/>
          </a:xfrm>
          <a:prstGeom prst="rect">
            <a:avLst/>
          </a:prstGeom>
          <a:solidFill>
            <a:schemeClr val="tx2"/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600" b="1" dirty="0" smtClean="0">
                <a:solidFill>
                  <a:schemeClr val="bg1"/>
                </a:solidFill>
              </a:rPr>
              <a:t>O SIOPS torna-se obrigatório.</a:t>
            </a:r>
            <a:endParaRPr lang="pt-BR" sz="1600" b="1" dirty="0">
              <a:solidFill>
                <a:schemeClr val="bg1"/>
              </a:solidFill>
            </a:endParaRPr>
          </a:p>
        </p:txBody>
      </p:sp>
      <p:sp>
        <p:nvSpPr>
          <p:cNvPr id="31" name="Retângulo 30"/>
          <p:cNvSpPr/>
          <p:nvPr/>
        </p:nvSpPr>
        <p:spPr>
          <a:xfrm>
            <a:off x="395536" y="4716760"/>
            <a:ext cx="1584176" cy="115632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/>
              <a:t>Nasce o SIOPS (FACULTATIVO)</a:t>
            </a:r>
            <a:endParaRPr lang="pt-BR" sz="1400" dirty="0"/>
          </a:p>
        </p:txBody>
      </p:sp>
      <p:cxnSp>
        <p:nvCxnSpPr>
          <p:cNvPr id="32" name="Conector reto 31"/>
          <p:cNvCxnSpPr>
            <a:endCxn id="24" idx="0"/>
          </p:cNvCxnSpPr>
          <p:nvPr/>
        </p:nvCxnSpPr>
        <p:spPr>
          <a:xfrm flipH="1">
            <a:off x="6983964" y="4005064"/>
            <a:ext cx="8600" cy="1559304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aixaDeTexto 37"/>
          <p:cNvSpPr txBox="1"/>
          <p:nvPr/>
        </p:nvSpPr>
        <p:spPr>
          <a:xfrm>
            <a:off x="773108" y="3624744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1999</a:t>
            </a:r>
            <a:endParaRPr lang="pt-BR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9" name="CaixaDeTexto 38"/>
          <p:cNvSpPr txBox="1"/>
          <p:nvPr/>
        </p:nvSpPr>
        <p:spPr>
          <a:xfrm>
            <a:off x="3879628" y="3623426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2005</a:t>
            </a:r>
            <a:endParaRPr lang="pt-BR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CaixaDeTexto 39"/>
          <p:cNvSpPr txBox="1"/>
          <p:nvPr/>
        </p:nvSpPr>
        <p:spPr>
          <a:xfrm>
            <a:off x="6588224" y="3614190"/>
            <a:ext cx="79208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2012</a:t>
            </a:r>
            <a:endParaRPr lang="pt-BR" sz="2000" b="1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3657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Características do SIOPS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418010" r="30388" b="-418010"/>
          <a:stretch/>
        </p:blipFill>
        <p:spPr bwMode="auto">
          <a:xfrm>
            <a:off x="2555776" y="6268815"/>
            <a:ext cx="1224136" cy="42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5"/>
          <a:stretch/>
        </p:blipFill>
        <p:spPr bwMode="auto">
          <a:xfrm>
            <a:off x="8388424" y="6381328"/>
            <a:ext cx="648072" cy="3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64" b="11054"/>
          <a:stretch/>
        </p:blipFill>
        <p:spPr bwMode="auto">
          <a:xfrm>
            <a:off x="0" y="6741330"/>
            <a:ext cx="9144000" cy="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1412776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que acontece se o ente não alimentar o SIOPS?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107504" y="2140401"/>
            <a:ext cx="878497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tx2"/>
              </a:buClr>
            </a:pPr>
            <a:r>
              <a:rPr lang="pt-BR" sz="2400" dirty="0" smtClean="0">
                <a:solidFill>
                  <a:srgbClr val="C00000"/>
                </a:solidFill>
              </a:rPr>
              <a:t>	A LC 141 prevê a aplicação de medidas administrativas:</a:t>
            </a:r>
          </a:p>
          <a:p>
            <a:pPr algn="just">
              <a:buClr>
                <a:schemeClr val="tx2"/>
              </a:buClr>
            </a:pPr>
            <a:endParaRPr lang="pt-BR" sz="2400" dirty="0" smtClean="0">
              <a:solidFill>
                <a:srgbClr val="C00000"/>
              </a:solidFill>
            </a:endParaRPr>
          </a:p>
          <a:p>
            <a:pPr marL="800100" lvl="1" indent="-3429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</a:rPr>
              <a:t>Suspensão das Transferências Voluntárias;</a:t>
            </a:r>
          </a:p>
          <a:p>
            <a:pPr lvl="1" algn="just">
              <a:buClr>
                <a:schemeClr val="tx2"/>
              </a:buClr>
            </a:pPr>
            <a:endParaRPr lang="pt-BR" sz="2400" dirty="0" smtClean="0">
              <a:solidFill>
                <a:srgbClr val="C00000"/>
              </a:solidFill>
            </a:endParaRPr>
          </a:p>
          <a:p>
            <a:pPr marL="800100" lvl="1" indent="-3429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</a:rPr>
              <a:t>Redirecionamento de parte dos Recursos das Transferências Constitucionais para a Conta do Fundo de Saúde;</a:t>
            </a:r>
          </a:p>
          <a:p>
            <a:pPr lvl="1" algn="just">
              <a:buClr>
                <a:schemeClr val="tx2"/>
              </a:buClr>
            </a:pPr>
            <a:endParaRPr lang="pt-BR" sz="2400" dirty="0" smtClean="0">
              <a:solidFill>
                <a:srgbClr val="C00000"/>
              </a:solidFill>
            </a:endParaRPr>
          </a:p>
          <a:p>
            <a:pPr marL="800100" lvl="1" indent="-342900" algn="just">
              <a:buClr>
                <a:schemeClr val="tx2"/>
              </a:buClr>
              <a:buFont typeface="Wingdings" panose="05000000000000000000" pitchFamily="2" charset="2"/>
              <a:buChar char="Ø"/>
            </a:pPr>
            <a:r>
              <a:rPr lang="pt-BR" sz="2400" dirty="0" smtClean="0">
                <a:solidFill>
                  <a:srgbClr val="C00000"/>
                </a:solidFill>
              </a:rPr>
              <a:t>Suspensão das Transferências Constitucionais.</a:t>
            </a:r>
            <a:endParaRPr lang="pt-BR" sz="2400" dirty="0">
              <a:solidFill>
                <a:srgbClr val="C00000"/>
              </a:solidFill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323528" y="5395863"/>
            <a:ext cx="8388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i="1" dirty="0" smtClean="0">
                <a:solidFill>
                  <a:schemeClr val="tx2"/>
                </a:solidFill>
              </a:rPr>
              <a:t>Obs.: Essas medidas foram regulamentas pelo Decreto 7.827/2012 e Decreto 8.201/2014.</a:t>
            </a:r>
            <a:endParaRPr lang="pt-BR" sz="2400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2123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Características do SIOPS</a:t>
            </a: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418010" r="30388" b="-418010"/>
          <a:stretch/>
        </p:blipFill>
        <p:spPr bwMode="auto">
          <a:xfrm>
            <a:off x="2555776" y="6268815"/>
            <a:ext cx="1224136" cy="42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5"/>
          <a:stretch/>
        </p:blipFill>
        <p:spPr bwMode="auto">
          <a:xfrm>
            <a:off x="8388424" y="6381328"/>
            <a:ext cx="648072" cy="3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64" b="11054"/>
          <a:stretch/>
        </p:blipFill>
        <p:spPr bwMode="auto">
          <a:xfrm>
            <a:off x="0" y="6741330"/>
            <a:ext cx="9144000" cy="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323528" y="1268760"/>
            <a:ext cx="87129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Qual é o prazo para alimentação?</a:t>
            </a:r>
            <a:endParaRPr lang="pt-BR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CaixaDeTexto 11"/>
          <p:cNvSpPr txBox="1"/>
          <p:nvPr/>
        </p:nvSpPr>
        <p:spPr>
          <a:xfrm>
            <a:off x="323528" y="1772816"/>
            <a:ext cx="838893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b="1" dirty="0" smtClean="0">
                <a:solidFill>
                  <a:srgbClr val="C00000"/>
                </a:solidFill>
              </a:rPr>
              <a:t>30 dias após o encerramento de cada bimestre. (LRF – art.52)</a:t>
            </a:r>
          </a:p>
          <a:p>
            <a:r>
              <a:rPr lang="pt-BR" sz="2000" dirty="0" smtClean="0"/>
              <a:t>1º bimestre 2015 – até 30 de março de 2015 </a:t>
            </a:r>
            <a:br>
              <a:rPr lang="pt-BR" sz="2000" dirty="0" smtClean="0"/>
            </a:br>
            <a:r>
              <a:rPr lang="pt-BR" sz="2000" dirty="0" smtClean="0"/>
              <a:t>2º bimestre 2015 – até 30 de maio de 2015 </a:t>
            </a:r>
            <a:br>
              <a:rPr lang="pt-BR" sz="2000" dirty="0" smtClean="0"/>
            </a:br>
            <a:r>
              <a:rPr lang="pt-BR" sz="2000" dirty="0" smtClean="0"/>
              <a:t>3º bimestre 2015 – até 30 de julho de 2015 </a:t>
            </a:r>
            <a:br>
              <a:rPr lang="pt-BR" sz="2000" dirty="0" smtClean="0"/>
            </a:br>
            <a:r>
              <a:rPr lang="pt-BR" sz="2000" dirty="0" smtClean="0"/>
              <a:t>4º bimestre 2015 – até 30 de setembro de 2015 </a:t>
            </a:r>
            <a:br>
              <a:rPr lang="pt-BR" sz="2000" dirty="0" smtClean="0"/>
            </a:br>
            <a:r>
              <a:rPr lang="pt-BR" sz="2000" dirty="0" smtClean="0"/>
              <a:t>5º bimestre 2015 – até 30 de novembro de 2015 </a:t>
            </a:r>
            <a:br>
              <a:rPr lang="pt-BR" sz="2000" dirty="0" smtClean="0"/>
            </a:br>
            <a:r>
              <a:rPr lang="pt-BR" sz="2000" b="1" dirty="0" smtClean="0"/>
              <a:t>6º bimestre 2015 (fim do exercício 2015)</a:t>
            </a:r>
          </a:p>
          <a:p>
            <a:pPr algn="just"/>
            <a:endParaRPr lang="pt-BR" sz="2000" dirty="0" smtClean="0">
              <a:solidFill>
                <a:srgbClr val="FF0000"/>
              </a:solidFill>
            </a:endParaRPr>
          </a:p>
          <a:p>
            <a:pPr algn="just"/>
            <a:endParaRPr lang="pt-BR" sz="2000" dirty="0" smtClean="0">
              <a:solidFill>
                <a:srgbClr val="FF0000"/>
              </a:solidFill>
            </a:endParaRP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000" b="1" dirty="0" smtClean="0">
                <a:solidFill>
                  <a:srgbClr val="C00000"/>
                </a:solidFill>
              </a:rPr>
              <a:t>30 de janeiro de 2016 – </a:t>
            </a:r>
            <a:r>
              <a:rPr lang="pt-BR" sz="2000" dirty="0" smtClean="0">
                <a:solidFill>
                  <a:srgbClr val="C00000"/>
                </a:solidFill>
              </a:rPr>
              <a:t>Prazo legal para entrega do 6º bimestre/15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000" b="1" dirty="0" smtClean="0">
                <a:solidFill>
                  <a:srgbClr val="C00000"/>
                </a:solidFill>
              </a:rPr>
              <a:t>31 de janeiro de 2016 – </a:t>
            </a:r>
            <a:r>
              <a:rPr lang="pt-BR" sz="2000" dirty="0" smtClean="0">
                <a:solidFill>
                  <a:srgbClr val="C00000"/>
                </a:solidFill>
              </a:rPr>
              <a:t>Notificação automática aos entes que não homologaram o 6º bimestre/15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000" b="1" dirty="0" smtClean="0">
                <a:solidFill>
                  <a:srgbClr val="C00000"/>
                </a:solidFill>
              </a:rPr>
              <a:t>01 março de 2016 – </a:t>
            </a:r>
            <a:r>
              <a:rPr lang="pt-BR" sz="2000" dirty="0" smtClean="0">
                <a:solidFill>
                  <a:srgbClr val="C00000"/>
                </a:solidFill>
              </a:rPr>
              <a:t>prazo para entrega do 6º bimestre sem aplicação de penalidade</a:t>
            </a:r>
          </a:p>
          <a:p>
            <a:pPr marL="800100" lvl="1" indent="-342900" algn="just">
              <a:buFont typeface="Wingdings" pitchFamily="2" charset="2"/>
              <a:buChar char="§"/>
            </a:pPr>
            <a:r>
              <a:rPr lang="pt-BR" sz="2000" b="1" dirty="0" smtClean="0">
                <a:solidFill>
                  <a:srgbClr val="C00000"/>
                </a:solidFill>
              </a:rPr>
              <a:t>10 de março: </a:t>
            </a:r>
            <a:r>
              <a:rPr lang="pt-BR" sz="2000" dirty="0" smtClean="0">
                <a:solidFill>
                  <a:srgbClr val="C00000"/>
                </a:solidFill>
              </a:rPr>
              <a:t>suspensão de transferências constitucionais e voluntárias para entes que não homologaram dados do 6º bimestre/15</a:t>
            </a:r>
            <a:endParaRPr lang="pt-BR" sz="2200" dirty="0">
              <a:solidFill>
                <a:srgbClr val="C00000"/>
              </a:solidFill>
            </a:endParaRPr>
          </a:p>
        </p:txBody>
      </p:sp>
      <p:sp>
        <p:nvSpPr>
          <p:cNvPr id="13" name="Retângulo de cantos arredondados 12"/>
          <p:cNvSpPr/>
          <p:nvPr/>
        </p:nvSpPr>
        <p:spPr>
          <a:xfrm>
            <a:off x="5724128" y="2492896"/>
            <a:ext cx="2808313" cy="64807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BIMESTRAL </a:t>
            </a: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789" b="99821" l="6875" r="93125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460313" y="424485"/>
            <a:ext cx="1683687" cy="1960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Seta para baixo 2"/>
          <p:cNvSpPr/>
          <p:nvPr/>
        </p:nvSpPr>
        <p:spPr>
          <a:xfrm>
            <a:off x="683568" y="3933056"/>
            <a:ext cx="432048" cy="504056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107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107504" y="476672"/>
            <a:ext cx="8928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1">
                    <a:lumMod val="50000"/>
                  </a:schemeClr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Quais são as penalidades?</a:t>
            </a: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5"/>
          <a:stretch/>
        </p:blipFill>
        <p:spPr bwMode="auto">
          <a:xfrm>
            <a:off x="8388424" y="6381328"/>
            <a:ext cx="648072" cy="3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64" b="11054"/>
          <a:stretch/>
        </p:blipFill>
        <p:spPr bwMode="auto">
          <a:xfrm>
            <a:off x="0" y="6741330"/>
            <a:ext cx="9144000" cy="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8" name="Retângulo de cantos arredondados 37"/>
          <p:cNvSpPr/>
          <p:nvPr/>
        </p:nvSpPr>
        <p:spPr>
          <a:xfrm>
            <a:off x="755576" y="1857131"/>
            <a:ext cx="1584176" cy="110292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homologou os dados do exercício anterior no SIOPS até o término do prazo. 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9" name="Conector reto 38"/>
          <p:cNvCxnSpPr/>
          <p:nvPr/>
        </p:nvCxnSpPr>
        <p:spPr>
          <a:xfrm>
            <a:off x="2473468" y="2356425"/>
            <a:ext cx="545210" cy="0"/>
          </a:xfrm>
          <a:prstGeom prst="line">
            <a:avLst/>
          </a:prstGeom>
          <a:ln w="76200">
            <a:solidFill>
              <a:srgbClr val="0A2C1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tângulo de cantos arredondados 39"/>
          <p:cNvSpPr/>
          <p:nvPr/>
        </p:nvSpPr>
        <p:spPr>
          <a:xfrm>
            <a:off x="3121540" y="2383987"/>
            <a:ext cx="1300807" cy="72008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Suspensão das Transferências </a:t>
            </a:r>
            <a:r>
              <a:rPr lang="pt-BR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Constitucionais</a:t>
            </a:r>
            <a:endParaRPr lang="pt-BR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1" name="Conector reto 40"/>
          <p:cNvCxnSpPr/>
          <p:nvPr/>
        </p:nvCxnSpPr>
        <p:spPr>
          <a:xfrm>
            <a:off x="4572000" y="2356425"/>
            <a:ext cx="545210" cy="0"/>
          </a:xfrm>
          <a:prstGeom prst="line">
            <a:avLst/>
          </a:prstGeom>
          <a:ln w="76200">
            <a:solidFill>
              <a:srgbClr val="0A2C1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de cantos arredondados 41"/>
          <p:cNvSpPr/>
          <p:nvPr/>
        </p:nvSpPr>
        <p:spPr>
          <a:xfrm>
            <a:off x="5195300" y="1857131"/>
            <a:ext cx="1032884" cy="998588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 homologa dados no SIOPS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3" name="Retângulo de cantos arredondados 42"/>
          <p:cNvSpPr/>
          <p:nvPr/>
        </p:nvSpPr>
        <p:spPr>
          <a:xfrm>
            <a:off x="3127177" y="1567516"/>
            <a:ext cx="1300807" cy="72008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Suspensão das Transferências Voluntárias</a:t>
            </a:r>
            <a:endParaRPr lang="pt-BR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Elipse 43"/>
          <p:cNvSpPr/>
          <p:nvPr/>
        </p:nvSpPr>
        <p:spPr>
          <a:xfrm>
            <a:off x="179512" y="2140401"/>
            <a:ext cx="413358" cy="432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 smtClean="0"/>
              <a:t>1</a:t>
            </a:r>
            <a:endParaRPr lang="pt-BR" sz="2400" b="1" dirty="0"/>
          </a:p>
        </p:txBody>
      </p:sp>
      <p:cxnSp>
        <p:nvCxnSpPr>
          <p:cNvPr id="45" name="Conector reto 44"/>
          <p:cNvCxnSpPr/>
          <p:nvPr/>
        </p:nvCxnSpPr>
        <p:spPr>
          <a:xfrm>
            <a:off x="6403054" y="2383987"/>
            <a:ext cx="545210" cy="0"/>
          </a:xfrm>
          <a:prstGeom prst="line">
            <a:avLst/>
          </a:prstGeom>
          <a:ln w="76200">
            <a:solidFill>
              <a:srgbClr val="0A2C1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Retângulo de cantos arredondados 45"/>
          <p:cNvSpPr/>
          <p:nvPr/>
        </p:nvSpPr>
        <p:spPr>
          <a:xfrm>
            <a:off x="7020272" y="2416754"/>
            <a:ext cx="1656184" cy="5707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Restabelece as Transferências Constitucionais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7" name="Retângulo de cantos arredondados 46"/>
          <p:cNvSpPr/>
          <p:nvPr/>
        </p:nvSpPr>
        <p:spPr>
          <a:xfrm>
            <a:off x="7025909" y="1711532"/>
            <a:ext cx="1650547" cy="570731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Restabelece as Transferências Voluntárias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8" name="Retângulo de cantos arredondados 47"/>
          <p:cNvSpPr/>
          <p:nvPr/>
        </p:nvSpPr>
        <p:spPr>
          <a:xfrm>
            <a:off x="778376" y="4275687"/>
            <a:ext cx="1584176" cy="1102920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Não aplicou o mínimo em saúde (12 %; 15 % ou Lei Orgânica). </a:t>
            </a:r>
            <a:endParaRPr lang="pt-BR" sz="1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9" name="Conector reto 48"/>
          <p:cNvCxnSpPr/>
          <p:nvPr/>
        </p:nvCxnSpPr>
        <p:spPr>
          <a:xfrm>
            <a:off x="2496268" y="4774981"/>
            <a:ext cx="545210" cy="0"/>
          </a:xfrm>
          <a:prstGeom prst="line">
            <a:avLst/>
          </a:prstGeom>
          <a:ln w="76200">
            <a:solidFill>
              <a:srgbClr val="0A2C1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tângulo de cantos arredondados 49"/>
          <p:cNvSpPr/>
          <p:nvPr/>
        </p:nvSpPr>
        <p:spPr>
          <a:xfrm>
            <a:off x="3144340" y="4802542"/>
            <a:ext cx="1300807" cy="869429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1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Condicionamento</a:t>
            </a:r>
            <a:r>
              <a:rPr lang="pt-BR" sz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13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das Transferências Constitucionais</a:t>
            </a:r>
            <a:endParaRPr lang="pt-BR" sz="13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1" name="Conector reto 50"/>
          <p:cNvCxnSpPr/>
          <p:nvPr/>
        </p:nvCxnSpPr>
        <p:spPr>
          <a:xfrm>
            <a:off x="4594800" y="4774981"/>
            <a:ext cx="545210" cy="0"/>
          </a:xfrm>
          <a:prstGeom prst="line">
            <a:avLst/>
          </a:prstGeom>
          <a:ln w="76200">
            <a:solidFill>
              <a:srgbClr val="0A2C1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tângulo de cantos arredondados 51"/>
          <p:cNvSpPr/>
          <p:nvPr/>
        </p:nvSpPr>
        <p:spPr>
          <a:xfrm>
            <a:off x="5218100" y="3986072"/>
            <a:ext cx="1032884" cy="1757907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3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Ente comprova a aplicação mínima do montante nos 12 meses seguintes?</a:t>
            </a:r>
            <a:endParaRPr lang="pt-BR" sz="1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3" name="Retângulo de cantos arredondados 52"/>
          <p:cNvSpPr/>
          <p:nvPr/>
        </p:nvSpPr>
        <p:spPr>
          <a:xfrm>
            <a:off x="3149977" y="3986072"/>
            <a:ext cx="1300807" cy="720080"/>
          </a:xfrm>
          <a:prstGeom prst="round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Suspensão das Transferências Voluntárias</a:t>
            </a:r>
            <a:endParaRPr lang="pt-BR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4" name="Elipse 53"/>
          <p:cNvSpPr/>
          <p:nvPr/>
        </p:nvSpPr>
        <p:spPr>
          <a:xfrm>
            <a:off x="202312" y="4558957"/>
            <a:ext cx="413358" cy="432048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400" b="1" dirty="0"/>
              <a:t>2</a:t>
            </a:r>
          </a:p>
        </p:txBody>
      </p:sp>
      <p:sp>
        <p:nvSpPr>
          <p:cNvPr id="55" name="Retângulo de cantos arredondados 54"/>
          <p:cNvSpPr/>
          <p:nvPr/>
        </p:nvSpPr>
        <p:spPr>
          <a:xfrm>
            <a:off x="7060908" y="3367716"/>
            <a:ext cx="1656184" cy="57073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Restabelece as Transferências Voluntárias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Retângulo de cantos arredondados 55"/>
          <p:cNvSpPr/>
          <p:nvPr/>
        </p:nvSpPr>
        <p:spPr>
          <a:xfrm>
            <a:off x="7060908" y="3977688"/>
            <a:ext cx="1656184" cy="687185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Recebimento integral em conta única das Transferências Constitucionais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7" name="Retângulo de cantos arredondados 56"/>
          <p:cNvSpPr/>
          <p:nvPr/>
        </p:nvSpPr>
        <p:spPr>
          <a:xfrm>
            <a:off x="7060908" y="5101241"/>
            <a:ext cx="1656184" cy="57073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Continuam suspensas as Transferências </a:t>
            </a:r>
            <a:r>
              <a:rPr lang="pt-BR" sz="1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pt-B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oluntárias 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8" name="Retângulo de cantos arredondados 57"/>
          <p:cNvSpPr/>
          <p:nvPr/>
        </p:nvSpPr>
        <p:spPr>
          <a:xfrm>
            <a:off x="7052220" y="5704821"/>
            <a:ext cx="1656184" cy="570731"/>
          </a:xfrm>
          <a:prstGeom prst="round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sz="1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Suspensão das Transferências Constitucionais</a:t>
            </a:r>
            <a:endParaRPr lang="pt-BR" sz="1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Conector reto 58"/>
          <p:cNvCxnSpPr/>
          <p:nvPr/>
        </p:nvCxnSpPr>
        <p:spPr>
          <a:xfrm flipV="1">
            <a:off x="6300192" y="3979598"/>
            <a:ext cx="648072" cy="847549"/>
          </a:xfrm>
          <a:prstGeom prst="line">
            <a:avLst/>
          </a:prstGeom>
          <a:ln w="76200">
            <a:solidFill>
              <a:srgbClr val="0A2C1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CaixaDeTexto 59"/>
          <p:cNvSpPr txBox="1"/>
          <p:nvPr/>
        </p:nvSpPr>
        <p:spPr>
          <a:xfrm>
            <a:off x="6228184" y="3727756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Sim</a:t>
            </a:r>
            <a:endParaRPr lang="pt-BR" b="1" dirty="0">
              <a:solidFill>
                <a:srgbClr val="FF0000"/>
              </a:solidFill>
            </a:endParaRPr>
          </a:p>
        </p:txBody>
      </p:sp>
      <p:sp>
        <p:nvSpPr>
          <p:cNvPr id="61" name="CaixaDeTexto 60"/>
          <p:cNvSpPr txBox="1"/>
          <p:nvPr/>
        </p:nvSpPr>
        <p:spPr>
          <a:xfrm>
            <a:off x="6209134" y="5599964"/>
            <a:ext cx="6480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b="1" dirty="0" smtClean="0">
                <a:solidFill>
                  <a:srgbClr val="FF0000"/>
                </a:solidFill>
              </a:rPr>
              <a:t>Não</a:t>
            </a:r>
            <a:endParaRPr lang="pt-BR" b="1" dirty="0">
              <a:solidFill>
                <a:srgbClr val="FF0000"/>
              </a:solidFill>
            </a:endParaRPr>
          </a:p>
        </p:txBody>
      </p:sp>
      <p:cxnSp>
        <p:nvCxnSpPr>
          <p:cNvPr id="62" name="Conector reto 61"/>
          <p:cNvCxnSpPr/>
          <p:nvPr/>
        </p:nvCxnSpPr>
        <p:spPr>
          <a:xfrm>
            <a:off x="6328767" y="4939734"/>
            <a:ext cx="669894" cy="804245"/>
          </a:xfrm>
          <a:prstGeom prst="line">
            <a:avLst/>
          </a:prstGeom>
          <a:ln w="76200">
            <a:solidFill>
              <a:srgbClr val="0A2C10"/>
            </a:solidFill>
            <a:prstDash val="solid"/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Imagem 62"/>
          <p:cNvPicPr>
            <a:picLocks noChangeAspect="1"/>
          </p:cNvPicPr>
          <p:nvPr/>
        </p:nvPicPr>
        <p:blipFill rotWithShape="1"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098"/>
          <a:stretch/>
        </p:blipFill>
        <p:spPr>
          <a:xfrm>
            <a:off x="7654637" y="188640"/>
            <a:ext cx="1500382" cy="1378875"/>
          </a:xfrm>
          <a:prstGeom prst="rect">
            <a:avLst/>
          </a:prstGeom>
        </p:spPr>
      </p:pic>
      <p:cxnSp>
        <p:nvCxnSpPr>
          <p:cNvPr id="3" name="Conector de seta reta 2"/>
          <p:cNvCxnSpPr/>
          <p:nvPr/>
        </p:nvCxnSpPr>
        <p:spPr>
          <a:xfrm>
            <a:off x="1907704" y="2960051"/>
            <a:ext cx="0" cy="324933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CaixaDeTexto 4"/>
          <p:cNvSpPr txBox="1"/>
          <p:nvPr/>
        </p:nvSpPr>
        <p:spPr>
          <a:xfrm>
            <a:off x="386191" y="3266512"/>
            <a:ext cx="303368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Prazo: 30 jan + 30 dias</a:t>
            </a:r>
            <a:endParaRPr lang="pt-BR" sz="2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8316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  <p:bldP spid="40" grpId="0" animBg="1"/>
      <p:bldP spid="42" grpId="0" animBg="1"/>
      <p:bldP spid="43" grpId="0" animBg="1"/>
      <p:bldP spid="44" grpId="0" animBg="1"/>
      <p:bldP spid="46" grpId="0" animBg="1"/>
      <p:bldP spid="47" grpId="0" animBg="1"/>
      <p:bldP spid="48" grpId="0" animBg="1"/>
      <p:bldP spid="50" grpId="0" animBg="1"/>
      <p:bldP spid="52" grpId="0" animBg="1"/>
      <p:bldP spid="53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60" grpId="0"/>
      <p:bldP spid="61" grpId="0"/>
      <p:bldP spid="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21" b="11054"/>
          <a:stretch/>
        </p:blipFill>
        <p:spPr bwMode="auto">
          <a:xfrm>
            <a:off x="0" y="0"/>
            <a:ext cx="9144000" cy="434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413" t="418010" r="30388" b="-418010"/>
          <a:stretch/>
        </p:blipFill>
        <p:spPr bwMode="auto">
          <a:xfrm>
            <a:off x="2555776" y="6268815"/>
            <a:ext cx="1224136" cy="421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495"/>
          <a:stretch/>
        </p:blipFill>
        <p:spPr bwMode="auto">
          <a:xfrm>
            <a:off x="8388424" y="6381328"/>
            <a:ext cx="648072" cy="3276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4664" b="11054"/>
          <a:stretch/>
        </p:blipFill>
        <p:spPr bwMode="auto">
          <a:xfrm>
            <a:off x="0" y="6741330"/>
            <a:ext cx="9144000" cy="549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CaixaDeTexto 14"/>
          <p:cNvSpPr txBox="1"/>
          <p:nvPr/>
        </p:nvSpPr>
        <p:spPr>
          <a:xfrm>
            <a:off x="107504" y="1199649"/>
            <a:ext cx="878497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rgbClr val="C00000"/>
              </a:buClr>
            </a:pPr>
            <a:r>
              <a:rPr lang="pt-BR" sz="2400" dirty="0">
                <a:cs typeface="Times New Roman" panose="02020603050405020304" pitchFamily="18" charset="0"/>
              </a:rPr>
              <a:t>Secretaria de Estado da Saúde</a:t>
            </a:r>
          </a:p>
          <a:p>
            <a:pPr algn="ctr">
              <a:buClr>
                <a:srgbClr val="C00000"/>
              </a:buClr>
            </a:pPr>
            <a:r>
              <a:rPr lang="pt-BR" sz="2400" dirty="0">
                <a:cs typeface="Times New Roman" panose="02020603050405020304" pitchFamily="18" charset="0"/>
              </a:rPr>
              <a:t>Palmas - Tocantins</a:t>
            </a:r>
          </a:p>
          <a:p>
            <a:pPr algn="ctr">
              <a:buClr>
                <a:srgbClr val="C00000"/>
              </a:buClr>
            </a:pPr>
            <a:r>
              <a:rPr lang="pt-BR" sz="2400" dirty="0" smtClean="0">
                <a:cs typeface="Times New Roman" panose="02020603050405020304" pitchFamily="18" charset="0"/>
              </a:rPr>
              <a:t>Superintendência de Planejamento do SUS</a:t>
            </a:r>
          </a:p>
          <a:p>
            <a:pPr algn="ctr">
              <a:buClr>
                <a:srgbClr val="C00000"/>
              </a:buClr>
            </a:pPr>
            <a:r>
              <a:rPr lang="pt-BR" sz="2400" dirty="0" smtClean="0">
                <a:cs typeface="Times New Roman" panose="02020603050405020304" pitchFamily="18" charset="0"/>
              </a:rPr>
              <a:t>Diretoria de Instrumentos de Planejamento para a Gestão do SUS</a:t>
            </a:r>
          </a:p>
          <a:p>
            <a:pPr algn="ctr">
              <a:buClr>
                <a:srgbClr val="C00000"/>
              </a:buClr>
            </a:pPr>
            <a:endParaRPr lang="pt-BR" sz="2400" dirty="0" smtClean="0">
              <a:cs typeface="Times New Roman" panose="02020603050405020304" pitchFamily="18" charset="0"/>
            </a:endParaRPr>
          </a:p>
          <a:p>
            <a:pPr algn="ctr">
              <a:buClr>
                <a:srgbClr val="C00000"/>
              </a:buClr>
            </a:pPr>
            <a:endParaRPr lang="pt-BR" sz="2400" dirty="0" smtClean="0">
              <a:cs typeface="Times New Roman" panose="02020603050405020304" pitchFamily="18" charset="0"/>
            </a:endParaRPr>
          </a:p>
          <a:p>
            <a:pPr algn="ctr">
              <a:buClr>
                <a:srgbClr val="C00000"/>
              </a:buClr>
            </a:pPr>
            <a:r>
              <a:rPr lang="pt-BR" sz="2400" dirty="0" smtClean="0">
                <a:cs typeface="Times New Roman" panose="02020603050405020304" pitchFamily="18" charset="0"/>
              </a:rPr>
              <a:t>Núcleo Estadual de Apoio ao Sistema de Informações sobre Orçamentos Públicos em Saúde (SIOPS)</a:t>
            </a:r>
          </a:p>
          <a:p>
            <a:pPr algn="ctr">
              <a:buClr>
                <a:srgbClr val="C00000"/>
              </a:buClr>
            </a:pPr>
            <a:endParaRPr lang="pt-BR" sz="2400" dirty="0">
              <a:cs typeface="Times New Roman" panose="02020603050405020304" pitchFamily="18" charset="0"/>
            </a:endParaRPr>
          </a:p>
          <a:p>
            <a:pPr algn="ctr">
              <a:buClr>
                <a:srgbClr val="C00000"/>
              </a:buClr>
            </a:pPr>
            <a:endParaRPr lang="pt-BR" sz="2400" dirty="0" smtClean="0">
              <a:cs typeface="Times New Roman" panose="02020603050405020304" pitchFamily="18" charset="0"/>
            </a:endParaRPr>
          </a:p>
          <a:p>
            <a:pPr algn="ctr">
              <a:buClr>
                <a:srgbClr val="C00000"/>
              </a:buClr>
            </a:pPr>
            <a:r>
              <a:rPr lang="pt-BR" sz="2400" dirty="0" smtClean="0">
                <a:cs typeface="Times New Roman" panose="02020603050405020304" pitchFamily="18" charset="0"/>
                <a:hlinkClick r:id="rId5"/>
              </a:rPr>
              <a:t>planejamento.saude.to@gmail.com</a:t>
            </a:r>
            <a:r>
              <a:rPr lang="pt-BR" sz="2400" dirty="0" smtClean="0">
                <a:cs typeface="Times New Roman" panose="02020603050405020304" pitchFamily="18" charset="0"/>
              </a:rPr>
              <a:t> </a:t>
            </a:r>
          </a:p>
          <a:p>
            <a:pPr algn="ctr">
              <a:buClr>
                <a:srgbClr val="C00000"/>
              </a:buClr>
            </a:pPr>
            <a:endParaRPr lang="pt-BR" sz="2400" dirty="0" smtClean="0">
              <a:cs typeface="Times New Roman" panose="02020603050405020304" pitchFamily="18" charset="0"/>
            </a:endParaRPr>
          </a:p>
          <a:p>
            <a:pPr algn="ctr">
              <a:buClr>
                <a:srgbClr val="C00000"/>
              </a:buClr>
            </a:pPr>
            <a:r>
              <a:rPr lang="pt-BR" sz="2400" dirty="0" smtClean="0">
                <a:cs typeface="Times New Roman" panose="02020603050405020304" pitchFamily="18" charset="0"/>
              </a:rPr>
              <a:t>     (63) 3218-3265</a:t>
            </a:r>
            <a:r>
              <a:rPr lang="pt-BR" sz="2400" dirty="0" smtClean="0">
                <a:solidFill>
                  <a:schemeClr val="bg1"/>
                </a:solidFill>
                <a:cs typeface="Times New Roman" panose="02020603050405020304" pitchFamily="18" charset="0"/>
              </a:rPr>
              <a:t>.(</a:t>
            </a:r>
            <a:r>
              <a:rPr lang="pt-BR" sz="2400" dirty="0" smtClean="0">
                <a:cs typeface="Times New Roman" panose="02020603050405020304" pitchFamily="18" charset="0"/>
              </a:rPr>
              <a:t>- </a:t>
            </a:r>
            <a:r>
              <a:rPr lang="pt-BR" sz="2400" dirty="0">
                <a:cs typeface="Times New Roman" panose="02020603050405020304" pitchFamily="18" charset="0"/>
              </a:rPr>
              <a:t>Lucio Rodrigues de Melo</a:t>
            </a:r>
            <a:endParaRPr lang="pt-BR" sz="2400" dirty="0" smtClean="0">
              <a:cs typeface="Times New Roman" panose="02020603050405020304" pitchFamily="18" charset="0"/>
            </a:endParaRPr>
          </a:p>
          <a:p>
            <a:pPr algn="ctr">
              <a:buClr>
                <a:srgbClr val="C00000"/>
              </a:buClr>
            </a:pPr>
            <a:endParaRPr lang="pt-BR" sz="2400" dirty="0" smtClean="0">
              <a:cs typeface="Times New Roman" panose="02020603050405020304" pitchFamily="18" charset="0"/>
            </a:endParaRPr>
          </a:p>
        </p:txBody>
      </p:sp>
      <p:pic>
        <p:nvPicPr>
          <p:cNvPr id="16" name="Picture 2"/>
          <p:cNvPicPr>
            <a:picLocks noChangeAspect="1" noChangeArrowheads="1"/>
          </p:cNvPicPr>
          <p:nvPr/>
        </p:nvPicPr>
        <p:blipFill rotWithShape="1">
          <a:blip r:embed="rId6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628" r="24948" b="6766"/>
          <a:stretch/>
        </p:blipFill>
        <p:spPr bwMode="auto">
          <a:xfrm>
            <a:off x="1667434" y="4941168"/>
            <a:ext cx="348014" cy="3234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4" descr="http://i518.photobucket.com/albums/u341/prichila_2008/telefone_zps2dfea975.pn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5661248"/>
            <a:ext cx="391661" cy="391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0429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889</TotalTime>
  <Words>417</Words>
  <Application>Microsoft Office PowerPoint</Application>
  <PresentationFormat>Apresentação na tela (4:3)</PresentationFormat>
  <Paragraphs>84</Paragraphs>
  <Slides>8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9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Datasus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Maria Eridan Pimenta Neta</dc:creator>
  <cp:lastModifiedBy>Luiza Regina Dias Noleto</cp:lastModifiedBy>
  <cp:revision>89</cp:revision>
  <dcterms:created xsi:type="dcterms:W3CDTF">2014-10-20T16:48:32Z</dcterms:created>
  <dcterms:modified xsi:type="dcterms:W3CDTF">2016-06-10T00:55:31Z</dcterms:modified>
</cp:coreProperties>
</file>