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74" r:id="rId3"/>
    <p:sldId id="264" r:id="rId4"/>
    <p:sldId id="265" r:id="rId5"/>
    <p:sldId id="278" r:id="rId6"/>
    <p:sldId id="257" r:id="rId7"/>
    <p:sldId id="262" r:id="rId8"/>
    <p:sldId id="260" r:id="rId9"/>
    <p:sldId id="259" r:id="rId10"/>
    <p:sldId id="267" r:id="rId11"/>
    <p:sldId id="268" r:id="rId12"/>
    <p:sldId id="272" r:id="rId13"/>
    <p:sldId id="275" r:id="rId14"/>
    <p:sldId id="276" r:id="rId15"/>
    <p:sldId id="277" r:id="rId16"/>
    <p:sldId id="279" r:id="rId17"/>
    <p:sldId id="280" r:id="rId18"/>
    <p:sldId id="281" r:id="rId19"/>
    <p:sldId id="263" r:id="rId20"/>
    <p:sldId id="269" r:id="rId21"/>
    <p:sldId id="261" r:id="rId22"/>
    <p:sldId id="282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2EB07-310E-4C51-BE13-A39C0E0CDCBB}" type="datetimeFigureOut">
              <a:rPr lang="pt-BR" smtClean="0"/>
              <a:pPr/>
              <a:t>25/09/2015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8E0F4D-F99B-4525-801A-87F2A58BBA6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2EB07-310E-4C51-BE13-A39C0E0CDCBB}" type="datetimeFigureOut">
              <a:rPr lang="pt-BR" smtClean="0"/>
              <a:pPr/>
              <a:t>25/09/2015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E0F4D-F99B-4525-801A-87F2A58BBA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18E0F4D-F99B-4525-801A-87F2A58BBA6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2EB07-310E-4C51-BE13-A39C0E0CDCBB}" type="datetimeFigureOut">
              <a:rPr lang="pt-BR" smtClean="0"/>
              <a:pPr/>
              <a:t>25/09/2015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2EB07-310E-4C51-BE13-A39C0E0CDCBB}" type="datetimeFigureOut">
              <a:rPr lang="pt-BR" smtClean="0"/>
              <a:pPr/>
              <a:t>25/09/2015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18E0F4D-F99B-4525-801A-87F2A58BBA6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2EB07-310E-4C51-BE13-A39C0E0CDCBB}" type="datetimeFigureOut">
              <a:rPr lang="pt-BR" smtClean="0"/>
              <a:pPr/>
              <a:t>25/09/2015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8E0F4D-F99B-4525-801A-87F2A58BBA6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102EB07-310E-4C51-BE13-A39C0E0CDCBB}" type="datetimeFigureOut">
              <a:rPr lang="pt-BR" smtClean="0"/>
              <a:pPr/>
              <a:t>25/09/2015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E0F4D-F99B-4525-801A-87F2A58BBA6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2EB07-310E-4C51-BE13-A39C0E0CDCBB}" type="datetimeFigureOut">
              <a:rPr lang="pt-BR" smtClean="0"/>
              <a:pPr/>
              <a:t>25/09/2015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18E0F4D-F99B-4525-801A-87F2A58BBA6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2EB07-310E-4C51-BE13-A39C0E0CDCBB}" type="datetimeFigureOut">
              <a:rPr lang="pt-BR" smtClean="0"/>
              <a:pPr/>
              <a:t>25/09/2015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18E0F4D-F99B-4525-801A-87F2A58BBA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2EB07-310E-4C51-BE13-A39C0E0CDCBB}" type="datetimeFigureOut">
              <a:rPr lang="pt-BR" smtClean="0"/>
              <a:pPr/>
              <a:t>25/09/2015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8E0F4D-F99B-4525-801A-87F2A58BBA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8E0F4D-F99B-4525-801A-87F2A58BBA6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2EB07-310E-4C51-BE13-A39C0E0CDCBB}" type="datetimeFigureOut">
              <a:rPr lang="pt-BR" smtClean="0"/>
              <a:pPr/>
              <a:t>25/09/2015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18E0F4D-F99B-4525-801A-87F2A58BBA6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102EB07-310E-4C51-BE13-A39C0E0CDCBB}" type="datetimeFigureOut">
              <a:rPr lang="pt-BR" smtClean="0"/>
              <a:pPr/>
              <a:t>25/09/2015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102EB07-310E-4C51-BE13-A39C0E0CDCBB}" type="datetimeFigureOut">
              <a:rPr lang="pt-BR" smtClean="0"/>
              <a:pPr/>
              <a:t>25/09/2015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8E0F4D-F99B-4525-801A-87F2A58BBA6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hyperlink" Target="http://www.google.com.br/url?sa=i&amp;rct=j&amp;q=&amp;esrc=s&amp;source=images&amp;cd=&amp;cad=rja&amp;uact=8&amp;ved=0CAcQjRxqFQoTCPH-qIi0kcgCFUiBkAodO4MJog&amp;url=http%3A%2F%2Flogotipos.ws%2Flogo-sus%2F&amp;psig=AFQjCNGhYVS6A1K_SdrWIp_I4Rj1h0_Fgw&amp;ust=144324373840802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pt-BR" sz="3200" smtClean="0"/>
              <a:t/>
            </a:r>
            <a:br>
              <a:rPr lang="pt-BR" sz="3200" smtClean="0"/>
            </a:br>
            <a:r>
              <a:rPr lang="pt-BR" sz="3200" smtClean="0"/>
              <a:t/>
            </a:r>
            <a:br>
              <a:rPr lang="pt-BR" sz="3200" smtClean="0"/>
            </a:br>
            <a:r>
              <a:rPr lang="pt-BR" sz="3200" smtClean="0">
                <a:solidFill>
                  <a:schemeClr val="tx1"/>
                </a:solidFill>
              </a:rPr>
              <a:t>Secretaria Estadual de Saúde de Tocantins</a:t>
            </a:r>
            <a:r>
              <a:rPr lang="pt-BR" sz="3200" smtClean="0"/>
              <a:t/>
            </a:r>
            <a:br>
              <a:rPr lang="pt-BR" sz="3200" smtClean="0"/>
            </a:br>
            <a:endParaRPr lang="pt-BR" sz="32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Fórum de Rede de Atenção à Saúde</a:t>
            </a:r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sz="4000" dirty="0" smtClean="0"/>
              <a:t>Integração da Atenção Básica com</a:t>
            </a:r>
          </a:p>
          <a:p>
            <a:pPr algn="ctr">
              <a:buNone/>
            </a:pPr>
            <a:r>
              <a:rPr lang="pt-BR" sz="4000" dirty="0" smtClean="0"/>
              <a:t>a Vigilância em saúde</a:t>
            </a:r>
          </a:p>
          <a:p>
            <a:pPr algn="ctr">
              <a:buNone/>
            </a:pPr>
            <a:endParaRPr lang="pt-BR" sz="4000" dirty="0" smtClean="0"/>
          </a:p>
          <a:p>
            <a:pPr algn="r">
              <a:buNone/>
            </a:pPr>
            <a:endParaRPr lang="pt-BR" sz="2800" dirty="0" smtClean="0"/>
          </a:p>
          <a:p>
            <a:pPr algn="r">
              <a:buNone/>
            </a:pPr>
            <a:r>
              <a:rPr lang="pt-BR" sz="2800" i="1" dirty="0" err="1" smtClean="0"/>
              <a:t>Gessyanne</a:t>
            </a:r>
            <a:r>
              <a:rPr lang="pt-BR" sz="2800" i="1" dirty="0" smtClean="0"/>
              <a:t> Vale Paulino</a:t>
            </a:r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Caminhos da Integração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</a:t>
            </a:r>
            <a:r>
              <a:rPr lang="pt-BR" dirty="0" smtClean="0"/>
              <a:t>Reestruturação </a:t>
            </a:r>
            <a:r>
              <a:rPr lang="pt-BR" dirty="0"/>
              <a:t>dos processos de trabalho com a utilização </a:t>
            </a:r>
            <a:r>
              <a:rPr lang="pt-BR" dirty="0" smtClean="0"/>
              <a:t>de dispositivos </a:t>
            </a:r>
            <a:r>
              <a:rPr lang="pt-BR" dirty="0"/>
              <a:t>e metodologias que favoreçam a integração da vigilância</a:t>
            </a:r>
            <a:r>
              <a:rPr lang="pt-BR" dirty="0" smtClean="0"/>
              <a:t>, prevenção</a:t>
            </a:r>
            <a:r>
              <a:rPr lang="pt-BR" dirty="0"/>
              <a:t>, proteção, promoção e atenção à saúde, </a:t>
            </a:r>
            <a:r>
              <a:rPr lang="pt-BR" dirty="0" smtClean="0"/>
              <a:t>tais como </a:t>
            </a:r>
            <a:r>
              <a:rPr lang="pt-BR" dirty="0"/>
              <a:t>linhas de cuidado, clinica ampliada, apoio matricial, </a:t>
            </a:r>
            <a:r>
              <a:rPr lang="pt-BR" dirty="0" smtClean="0"/>
              <a:t>projetos terapêuticos </a:t>
            </a:r>
            <a:r>
              <a:rPr lang="pt-BR" dirty="0"/>
              <a:t>e protocolos, entre </a:t>
            </a:r>
            <a:r>
              <a:rPr lang="pt-BR" dirty="0" smtClean="0"/>
              <a:t>outros</a:t>
            </a:r>
            <a:r>
              <a:rPr lang="pt-BR" dirty="0" smtClean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E</a:t>
            </a:r>
            <a:r>
              <a:rPr lang="pt-BR" dirty="0" smtClean="0"/>
              <a:t>ducação </a:t>
            </a:r>
            <a:r>
              <a:rPr lang="pt-BR" dirty="0"/>
              <a:t>permanente dos profissionais de saúde, com </a:t>
            </a:r>
            <a:r>
              <a:rPr lang="pt-BR" dirty="0" smtClean="0"/>
              <a:t>abordagem integrada </a:t>
            </a:r>
            <a:r>
              <a:rPr lang="pt-BR" dirty="0"/>
              <a:t>nos eixos da clínica, vigilância, promoção e gestão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419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Caminhos da Integração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</a:t>
            </a:r>
            <a:r>
              <a:rPr lang="pt-BR" dirty="0" smtClean="0"/>
              <a:t>Processo de trabalho integrados 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- Dengue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- Esquistossomose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- Malária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- Tuberculose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- </a:t>
            </a:r>
            <a:r>
              <a:rPr lang="pt-BR" dirty="0" smtClean="0"/>
              <a:t>Hanseníase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- </a:t>
            </a:r>
            <a:r>
              <a:rPr lang="pt-BR" dirty="0" err="1" smtClean="0"/>
              <a:t>Sifilis</a:t>
            </a: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Imunização</a:t>
            </a: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Notificação de doenças e agravos.</a:t>
            </a:r>
          </a:p>
          <a:p>
            <a:pPr marL="0" indent="0">
              <a:buNone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808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Caminhos Integrados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</a:t>
            </a:r>
            <a:r>
              <a:rPr lang="pt-BR" dirty="0" smtClean="0"/>
              <a:t>Programa de Qualificação das Ações da Vigilância em Saúde </a:t>
            </a:r>
            <a:r>
              <a:rPr lang="pt-BR" dirty="0"/>
              <a:t>tem como objetivo induzir o aperfeiçoamento das ações de vigilância </a:t>
            </a:r>
            <a:r>
              <a:rPr lang="pt-BR" dirty="0" smtClean="0"/>
              <a:t> por de adesão </a:t>
            </a:r>
            <a:r>
              <a:rPr lang="pt-BR" dirty="0" smtClean="0"/>
              <a:t>voluntária </a:t>
            </a:r>
            <a:r>
              <a:rPr lang="pt-BR" dirty="0"/>
              <a:t>dos Estados, Distrito Federal e </a:t>
            </a:r>
            <a:r>
              <a:rPr lang="pt-BR" dirty="0" smtClean="0"/>
              <a:t>Municípios. </a:t>
            </a:r>
          </a:p>
          <a:p>
            <a:r>
              <a:rPr lang="pt-BR" dirty="0" smtClean="0"/>
              <a:t> Está baseado em </a:t>
            </a:r>
            <a:r>
              <a:rPr lang="pt-BR" dirty="0"/>
              <a:t>compromissos e resultados, expressos em metas de indicadores </a:t>
            </a:r>
            <a:r>
              <a:rPr lang="pt-BR" dirty="0" smtClean="0"/>
              <a:t>pactuados</a:t>
            </a:r>
            <a:endParaRPr lang="pt-BR" dirty="0"/>
          </a:p>
          <a:p>
            <a:r>
              <a:rPr lang="pt-BR" dirty="0" smtClean="0"/>
              <a:t>Garante repasse financeiro (20% do valor anual do Piso fixo da Vigilância em </a:t>
            </a:r>
            <a:r>
              <a:rPr lang="pt-BR" dirty="0" err="1" smtClean="0"/>
              <a:t>Saude</a:t>
            </a:r>
            <a:r>
              <a:rPr lang="pt-BR" dirty="0" smtClean="0"/>
              <a:t>) mediante adesão e alcance das metas.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004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Cálculo do Repasse para os Estados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60849"/>
            <a:ext cx="8136904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833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Indicadores da PQAVS</a:t>
            </a:r>
            <a:endParaRPr lang="pt-BR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27175"/>
            <a:ext cx="8280919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675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Indicadores da PQAVS</a:t>
            </a:r>
            <a:endParaRPr lang="pt-B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27175"/>
            <a:ext cx="8352928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69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 do PQAVS - 2014</a:t>
            </a:r>
            <a:endParaRPr lang="pt-BR" dirty="0"/>
          </a:p>
        </p:txBody>
      </p:sp>
      <p:graphicFrame>
        <p:nvGraphicFramePr>
          <p:cNvPr id="12" name="Espaço Reservado para Conteúdo 1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7983825"/>
              </p:ext>
            </p:extLst>
          </p:nvPr>
        </p:nvGraphicFramePr>
        <p:xfrm>
          <a:off x="467544" y="1196752"/>
          <a:ext cx="8179936" cy="5421883"/>
        </p:xfrm>
        <a:graphic>
          <a:graphicData uri="http://schemas.openxmlformats.org/drawingml/2006/table">
            <a:tbl>
              <a:tblPr/>
              <a:tblGrid>
                <a:gridCol w="2044984"/>
                <a:gridCol w="2044984"/>
                <a:gridCol w="2044984"/>
                <a:gridCol w="2044984"/>
              </a:tblGrid>
              <a:tr h="350569">
                <a:tc gridSpan="4">
                  <a:txBody>
                    <a:bodyPr/>
                    <a:lstStyle/>
                    <a:p>
                      <a:r>
                        <a:rPr lang="pt-BR" sz="1700" dirty="0"/>
                        <a:t>Consulta_PQA-VS_2014_Alcance_Metas</a:t>
                      </a:r>
                    </a:p>
                  </a:txBody>
                  <a:tcPr marL="87642" marR="87642" marT="43821" marB="43821" anchor="ctr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100">
                          <a:effectLst/>
                          <a:latin typeface="Calibri"/>
                        </a:rPr>
                        <a:t>NOME_MUN</a:t>
                      </a:r>
                      <a:endParaRPr lang="pt-BR" sz="1700"/>
                    </a:p>
                  </a:txBody>
                  <a:tcPr marL="87642" marR="87642" marT="43821" marB="43821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100">
                          <a:effectLst/>
                          <a:latin typeface="Calibri"/>
                        </a:rPr>
                        <a:t>POP_2014</a:t>
                      </a:r>
                      <a:endParaRPr lang="pt-BR" sz="1700"/>
                    </a:p>
                  </a:txBody>
                  <a:tcPr marL="87642" marR="87642" marT="43821" marB="438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100">
                          <a:effectLst/>
                          <a:latin typeface="Calibri"/>
                        </a:rPr>
                        <a:t>ESTRATO</a:t>
                      </a:r>
                      <a:endParaRPr lang="pt-BR" sz="1700"/>
                    </a:p>
                  </a:txBody>
                  <a:tcPr marL="87642" marR="87642" marT="43821" marB="438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100">
                          <a:effectLst/>
                          <a:latin typeface="Calibri"/>
                        </a:rPr>
                        <a:t>VAL_MAX_PQAVS</a:t>
                      </a:r>
                      <a:endParaRPr lang="pt-BR" sz="1700"/>
                    </a:p>
                  </a:txBody>
                  <a:tcPr marL="87642" marR="87642" marT="43821" marB="438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 err="1">
                          <a:effectLst/>
                          <a:latin typeface="Calibri"/>
                        </a:rPr>
                        <a:t>Abreulândia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2.523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R$ 4.966,47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 err="1">
                          <a:effectLst/>
                          <a:latin typeface="Calibri"/>
                        </a:rPr>
                        <a:t>Aguiarnópolis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5.987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R$ 8.850,61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Calibri"/>
                        </a:rPr>
                        <a:t>Aliança do Tocantins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5.645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R$ 8.671,78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Calibri"/>
                        </a:rPr>
                        <a:t>Almas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7.480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R$ 11.445,85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Calibri"/>
                        </a:rPr>
                        <a:t>Alvorada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8.546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R$ 12.799,24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Calibri"/>
                        </a:rPr>
                        <a:t>Ananás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Calibri"/>
                        </a:rPr>
                        <a:t>9.900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Calibri"/>
                        </a:rPr>
                        <a:t>1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Calibri"/>
                        </a:rPr>
                        <a:t>R$ 15.175,78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Calibri"/>
                        </a:rPr>
                        <a:t>Angico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3.355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Calibri"/>
                        </a:rPr>
                        <a:t>R$ 5.347,97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Calibri"/>
                        </a:rPr>
                        <a:t>Aparecida do Rio Negro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4.561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Calibri"/>
                        </a:rPr>
                        <a:t>R$ 6.993,87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Calibri"/>
                        </a:rPr>
                        <a:t>Aragominas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5.933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Calibri"/>
                        </a:rPr>
                        <a:t>R$ 10.956,33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Calibri"/>
                        </a:rPr>
                        <a:t>Araguacema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6.791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Calibri"/>
                        </a:rPr>
                        <a:t>R$ 10.214,80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Calibri"/>
                        </a:rPr>
                        <a:t>Araguaçu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8.822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Calibri"/>
                        </a:rPr>
                        <a:t>R$ 13.352,75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Calibri"/>
                        </a:rPr>
                        <a:t>Araguaína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167.176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5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Calibri"/>
                        </a:rPr>
                        <a:t>R$ 262.049,92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Calibri"/>
                        </a:rPr>
                        <a:t>Araguanã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5.448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Calibri"/>
                        </a:rPr>
                        <a:t>R$ 8.239,87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Calibri"/>
                        </a:rPr>
                        <a:t>Araguatins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33.963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3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Calibri"/>
                        </a:rPr>
                        <a:t>R$ 49.750,48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Calibri"/>
                        </a:rPr>
                        <a:t>Arapoema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6.821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Calibri"/>
                        </a:rPr>
                        <a:t>R$ 10.378,36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Calibri"/>
                        </a:rPr>
                        <a:t>Arraias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10.805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2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Calibri"/>
                        </a:rPr>
                        <a:t>R$ 16.761,39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376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 do PQAVS - 2014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70502023"/>
              </p:ext>
            </p:extLst>
          </p:nvPr>
        </p:nvGraphicFramePr>
        <p:xfrm>
          <a:off x="467544" y="1124744"/>
          <a:ext cx="8179936" cy="5467603"/>
        </p:xfrm>
        <a:graphic>
          <a:graphicData uri="http://schemas.openxmlformats.org/drawingml/2006/table">
            <a:tbl>
              <a:tblPr/>
              <a:tblGrid>
                <a:gridCol w="2044984"/>
                <a:gridCol w="2044984"/>
                <a:gridCol w="2044984"/>
                <a:gridCol w="2044984"/>
              </a:tblGrid>
              <a:tr h="350569">
                <a:tc gridSpan="4">
                  <a:txBody>
                    <a:bodyPr/>
                    <a:lstStyle/>
                    <a:p>
                      <a:r>
                        <a:rPr lang="pt-BR" sz="1700" dirty="0"/>
                        <a:t>Consulta_PQA-VS_2014_Alcance_Metas</a:t>
                      </a:r>
                    </a:p>
                  </a:txBody>
                  <a:tcPr marL="87642" marR="87642" marT="43821" marB="43821" anchor="ctr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Calibri"/>
                        </a:rPr>
                        <a:t>NOME_MUN</a:t>
                      </a:r>
                      <a:endParaRPr lang="pt-BR" sz="1400" dirty="0"/>
                    </a:p>
                  </a:txBody>
                  <a:tcPr marL="87642" marR="87642" marT="43821" marB="43821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Calibri"/>
                        </a:rPr>
                        <a:t>POP_2014</a:t>
                      </a:r>
                      <a:endParaRPr lang="pt-BR" sz="1400"/>
                    </a:p>
                  </a:txBody>
                  <a:tcPr marL="87642" marR="87642" marT="43821" marB="438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Calibri"/>
                        </a:rPr>
                        <a:t>ESTRATO</a:t>
                      </a:r>
                      <a:endParaRPr lang="pt-BR" sz="1400"/>
                    </a:p>
                  </a:txBody>
                  <a:tcPr marL="87642" marR="87642" marT="43821" marB="438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>
                          <a:effectLst/>
                          <a:latin typeface="Calibri"/>
                        </a:rPr>
                        <a:t>VAL_MAX_PQAVS</a:t>
                      </a:r>
                      <a:endParaRPr lang="pt-BR" sz="1400"/>
                    </a:p>
                  </a:txBody>
                  <a:tcPr marL="87642" marR="87642" marT="43821" marB="438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Calibri"/>
                        </a:rPr>
                        <a:t>Chapada de Areia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1.391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R$ 4.946,32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Calibri"/>
                        </a:rPr>
                        <a:t>Chapada da Natividade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3.363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R$ 5.352,94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Calibri"/>
                        </a:rPr>
                        <a:t>Colinas do Tocantins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33.535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3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R$ 49.233,22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Calibri"/>
                        </a:rPr>
                        <a:t>Combinado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4.839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R$ 7.436,93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Calibri"/>
                        </a:rPr>
                        <a:t>Conceição do Tocantins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4.224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R$ 6.609,83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Calibri"/>
                        </a:rPr>
                        <a:t>Couto Magalhães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5.370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R$ 8.125,81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Calibri"/>
                        </a:rPr>
                        <a:t>Cristalândia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7.393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R$ 11.260,17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Calibri"/>
                        </a:rPr>
                        <a:t>Crixás do Tocantins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1.666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R$ 4.977,89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Calibri"/>
                        </a:rPr>
                        <a:t>Darcinópolis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5.753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R$ 8.753,22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Calibri"/>
                        </a:rPr>
                        <a:t>Dianópolis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20.870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2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R$ 30.883,61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Calibri"/>
                        </a:rPr>
                        <a:t>Divinópolis do Tocantins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6.729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R$ 10.119,66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Calibri"/>
                        </a:rPr>
                        <a:t>Dois Irmãos do Tocantins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7.311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R$ 11.066,08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 err="1">
                          <a:effectLst/>
                          <a:latin typeface="Calibri"/>
                        </a:rPr>
                        <a:t>Dueré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4.720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R$ 7.303,10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Calibri"/>
                        </a:rPr>
                        <a:t>Esperantina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10.356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2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R$ 15.643,76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Calibri"/>
                        </a:rPr>
                        <a:t>Fátima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3.889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1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>
                          <a:effectLst/>
                          <a:latin typeface="Calibri"/>
                        </a:rPr>
                        <a:t>R$ 6.124,96</a:t>
                      </a:r>
                      <a:endParaRPr lang="pt-BR" sz="140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8319">
                <a:tc>
                  <a:txBody>
                    <a:bodyPr/>
                    <a:lstStyle/>
                    <a:p>
                      <a:r>
                        <a:rPr lang="pt-BR" sz="1400" dirty="0" err="1">
                          <a:effectLst/>
                          <a:latin typeface="Calibri"/>
                        </a:rPr>
                        <a:t>Figueirópolis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Calibri"/>
                        </a:rPr>
                        <a:t>5.403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Calibri"/>
                        </a:rPr>
                        <a:t>1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400" dirty="0">
                          <a:effectLst/>
                          <a:latin typeface="Calibri"/>
                        </a:rPr>
                        <a:t>R$ 8.304,44</a:t>
                      </a:r>
                      <a:endParaRPr lang="pt-BR" sz="1400" dirty="0"/>
                    </a:p>
                  </a:txBody>
                  <a:tcPr marL="87642" marR="87642" marT="43821" marB="438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282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 da PQAVS -2014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58058715"/>
              </p:ext>
            </p:extLst>
          </p:nvPr>
        </p:nvGraphicFramePr>
        <p:xfrm>
          <a:off x="1043608" y="2060848"/>
          <a:ext cx="7272810" cy="2592288"/>
        </p:xfrm>
        <a:graphic>
          <a:graphicData uri="http://schemas.openxmlformats.org/drawingml/2006/table">
            <a:tbl>
              <a:tblPr/>
              <a:tblGrid>
                <a:gridCol w="2424270"/>
                <a:gridCol w="2424270"/>
                <a:gridCol w="2424270"/>
              </a:tblGrid>
              <a:tr h="1005993">
                <a:tc gridSpan="3">
                  <a:txBody>
                    <a:bodyPr/>
                    <a:lstStyle/>
                    <a:p>
                      <a:r>
                        <a:rPr lang="pt-BR" sz="1800"/>
                        <a:t>Consulta_PQA-VS_2014_CONSOLIDADO</a:t>
                      </a:r>
                    </a:p>
                  </a:txBody>
                  <a:tcPr marL="91117" marR="91117" marT="45558" marB="45558" anchor="ctr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28765"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Cambria" panose="02040503050406030204" pitchFamily="18" charset="0"/>
                        </a:rPr>
                        <a:t>PQA-VS_SMS</a:t>
                      </a:r>
                      <a:endParaRPr lang="pt-BR" sz="1400" dirty="0">
                        <a:latin typeface="Cambria" panose="02040503050406030204" pitchFamily="18" charset="0"/>
                      </a:endParaRPr>
                    </a:p>
                  </a:txBody>
                  <a:tcPr marL="91117" marR="91117" marT="45558" marB="45558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Cambria" panose="02040503050406030204" pitchFamily="18" charset="0"/>
                        </a:rPr>
                        <a:t>PQA-VS_SES</a:t>
                      </a:r>
                      <a:endParaRPr lang="pt-BR" sz="1400" dirty="0">
                        <a:latin typeface="Cambria" panose="02040503050406030204" pitchFamily="18" charset="0"/>
                      </a:endParaRPr>
                    </a:p>
                  </a:txBody>
                  <a:tcPr marL="91117" marR="91117" marT="45558" marB="455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dirty="0">
                          <a:effectLst/>
                          <a:latin typeface="Cambria" panose="02040503050406030204" pitchFamily="18" charset="0"/>
                        </a:rPr>
                        <a:t>VALOR_TOTAL</a:t>
                      </a:r>
                      <a:endParaRPr lang="pt-BR" sz="1400" dirty="0">
                        <a:latin typeface="Cambria" panose="02040503050406030204" pitchFamily="18" charset="0"/>
                      </a:endParaRPr>
                    </a:p>
                  </a:txBody>
                  <a:tcPr marL="91117" marR="91117" marT="45558" marB="455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28765"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Calibri"/>
                        </a:rPr>
                        <a:t>R$ 1.894.722,45</a:t>
                      </a:r>
                      <a:endParaRPr lang="pt-BR" sz="1600" dirty="0"/>
                    </a:p>
                  </a:txBody>
                  <a:tcPr marL="91117" marR="91117" marT="45558" marB="455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Calibri"/>
                        </a:rPr>
                        <a:t>R$ 545.011,97</a:t>
                      </a:r>
                      <a:endParaRPr lang="pt-BR" sz="1600"/>
                    </a:p>
                  </a:txBody>
                  <a:tcPr marL="91117" marR="91117" marT="45558" marB="455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>
                          <a:effectLst/>
                          <a:latin typeface="Calibri"/>
                        </a:rPr>
                        <a:t>R$ 2.439.734,42</a:t>
                      </a:r>
                      <a:endParaRPr lang="pt-BR" sz="1600"/>
                    </a:p>
                  </a:txBody>
                  <a:tcPr marL="91117" marR="91117" marT="45558" marB="455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28765"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Calibri"/>
                        </a:rPr>
                        <a:t>R$ 1.894.722,45</a:t>
                      </a:r>
                      <a:endParaRPr lang="pt-BR" sz="1600" dirty="0"/>
                    </a:p>
                  </a:txBody>
                  <a:tcPr marL="91117" marR="91117" marT="45558" marB="455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Calibri"/>
                        </a:rPr>
                        <a:t>R$ 545.011,97</a:t>
                      </a:r>
                      <a:endParaRPr lang="pt-BR" sz="1600" dirty="0"/>
                    </a:p>
                  </a:txBody>
                  <a:tcPr marL="91117" marR="91117" marT="45558" marB="455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Calibri"/>
                        </a:rPr>
                        <a:t>R$ 2.439.734,42</a:t>
                      </a:r>
                      <a:endParaRPr lang="pt-BR" sz="1600" dirty="0"/>
                    </a:p>
                  </a:txBody>
                  <a:tcPr marL="91117" marR="91117" marT="45558" marB="455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8134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Caminhos Integrados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Portaria n° 1.007/GM/MS, de 4 de maio de 2010, define </a:t>
            </a:r>
            <a:r>
              <a:rPr lang="pt-BR" dirty="0" smtClean="0"/>
              <a:t>critérios para </a:t>
            </a:r>
            <a:r>
              <a:rPr lang="pt-BR" dirty="0" smtClean="0"/>
              <a:t>regulamentar a incorporação do Agente de Combate às </a:t>
            </a:r>
            <a:r>
              <a:rPr lang="pt-BR" dirty="0" smtClean="0"/>
              <a:t>Endemias – </a:t>
            </a:r>
            <a:r>
              <a:rPr lang="pt-BR" dirty="0" smtClean="0"/>
              <a:t>ACE ou dos agentes que desempenham essas </a:t>
            </a:r>
            <a:r>
              <a:rPr lang="pt-BR" dirty="0" smtClean="0"/>
              <a:t>atividades, mas </a:t>
            </a:r>
            <a:r>
              <a:rPr lang="pt-BR" dirty="0" smtClean="0"/>
              <a:t>com outras denominações, na atenção primária à saúde </a:t>
            </a:r>
            <a:r>
              <a:rPr lang="pt-BR" dirty="0" smtClean="0"/>
              <a:t>para fortalecer </a:t>
            </a:r>
            <a:r>
              <a:rPr lang="pt-BR" dirty="0" smtClean="0"/>
              <a:t>as ações de vigilância em saúde junto às equipes de </a:t>
            </a:r>
            <a:r>
              <a:rPr lang="pt-BR" dirty="0" smtClean="0"/>
              <a:t>Saúde da </a:t>
            </a:r>
            <a:r>
              <a:rPr lang="pt-BR" dirty="0" smtClean="0"/>
              <a:t>Família.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Rede de Atenção à Saúde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É </a:t>
            </a:r>
            <a:r>
              <a:rPr lang="pt-BR" dirty="0"/>
              <a:t>definida como arranjos organizativos de ações e serviços de </a:t>
            </a:r>
            <a:r>
              <a:rPr lang="pt-BR" dirty="0" smtClean="0"/>
              <a:t>saúde </a:t>
            </a:r>
            <a:r>
              <a:rPr lang="pt-BR" dirty="0"/>
              <a:t>de diferentes densidades tecnológicas, que integradas por meio de </a:t>
            </a:r>
            <a:r>
              <a:rPr lang="pt-BR" dirty="0" smtClean="0"/>
              <a:t>sistemas </a:t>
            </a:r>
            <a:r>
              <a:rPr lang="pt-BR" dirty="0"/>
              <a:t>de apoio técnico, logístico e de </a:t>
            </a:r>
            <a:r>
              <a:rPr lang="pt-BR" dirty="0" smtClean="0"/>
              <a:t>gestão buscam </a:t>
            </a:r>
            <a:r>
              <a:rPr lang="pt-BR" dirty="0"/>
              <a:t>garantir a integralidade do </a:t>
            </a:r>
            <a:r>
              <a:rPr lang="pt-BR" dirty="0" smtClean="0"/>
              <a:t>cuidado. </a:t>
            </a:r>
            <a:endParaRPr lang="pt-BR" dirty="0"/>
          </a:p>
          <a:p>
            <a:r>
              <a:rPr lang="pt-BR" dirty="0" smtClean="0"/>
              <a:t>Objetivos  </a:t>
            </a:r>
          </a:p>
          <a:p>
            <a:pPr marL="0" indent="0">
              <a:buNone/>
            </a:pPr>
            <a:r>
              <a:rPr lang="pt-BR" dirty="0" smtClean="0"/>
              <a:t>I - Promover </a:t>
            </a:r>
            <a:r>
              <a:rPr lang="pt-BR" dirty="0"/>
              <a:t>a integração </a:t>
            </a:r>
            <a:r>
              <a:rPr lang="pt-BR" dirty="0" smtClean="0"/>
              <a:t>sistêmica de </a:t>
            </a:r>
            <a:r>
              <a:rPr lang="pt-BR" dirty="0"/>
              <a:t>ações e serviços </a:t>
            </a:r>
            <a:r>
              <a:rPr lang="pt-BR" dirty="0" smtClean="0"/>
              <a:t>      de </a:t>
            </a:r>
            <a:r>
              <a:rPr lang="pt-BR" dirty="0"/>
              <a:t>saúde com provisão de atenção contínua, integral, de </a:t>
            </a:r>
            <a:r>
              <a:rPr lang="pt-BR" dirty="0" smtClean="0"/>
              <a:t>      qualidade</a:t>
            </a:r>
            <a:r>
              <a:rPr lang="pt-BR" dirty="0"/>
              <a:t>, responsável e </a:t>
            </a:r>
            <a:r>
              <a:rPr lang="pt-BR" dirty="0" smtClean="0"/>
              <a:t>humanizada.</a:t>
            </a:r>
          </a:p>
          <a:p>
            <a:pPr marL="0" indent="0">
              <a:buNone/>
            </a:pPr>
            <a:r>
              <a:rPr lang="pt-BR" dirty="0" smtClean="0"/>
              <a:t>II - Incrementar </a:t>
            </a:r>
            <a:r>
              <a:rPr lang="pt-BR" dirty="0"/>
              <a:t>o desempenho do s</a:t>
            </a:r>
            <a:r>
              <a:rPr lang="pt-BR" dirty="0" smtClean="0"/>
              <a:t>istema </a:t>
            </a:r>
            <a:r>
              <a:rPr lang="pt-BR" dirty="0"/>
              <a:t>em termos de acesso, equidade, eficácia </a:t>
            </a:r>
            <a:r>
              <a:rPr lang="pt-BR" dirty="0" smtClean="0"/>
              <a:t>clínica/sanitária </a:t>
            </a:r>
            <a:r>
              <a:rPr lang="pt-BR" dirty="0"/>
              <a:t>e eficiência econômica.</a:t>
            </a:r>
          </a:p>
        </p:txBody>
      </p:sp>
    </p:spTree>
    <p:extLst>
      <p:ext uri="{BB962C8B-B14F-4D97-AF65-F5344CB8AC3E}">
        <p14:creationId xmlns:p14="http://schemas.microsoft.com/office/powerpoint/2010/main" val="276129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Algumas Publicações</a:t>
            </a: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3116761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Users\Gessyanne\Pictures\abcad2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607907"/>
            <a:ext cx="1921079" cy="2757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Gessyanne\Pictures\cap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986505"/>
            <a:ext cx="2085874" cy="2965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734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 Referencia Bibliográfica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Portaria GM 2488/2011</a:t>
            </a:r>
          </a:p>
          <a:p>
            <a:r>
              <a:rPr lang="pt-BR" dirty="0" smtClean="0"/>
              <a:t>Portaria GM </a:t>
            </a:r>
            <a:r>
              <a:rPr lang="pt-BR" dirty="0" smtClean="0"/>
              <a:t>4279/2010</a:t>
            </a:r>
          </a:p>
          <a:p>
            <a:r>
              <a:rPr lang="pt-BR" dirty="0" smtClean="0"/>
              <a:t>Portaria  GM 1378/2013</a:t>
            </a:r>
          </a:p>
          <a:p>
            <a:r>
              <a:rPr lang="pt-BR" dirty="0" smtClean="0"/>
              <a:t>Cadernos da Atenção Básica  nº 21</a:t>
            </a:r>
          </a:p>
          <a:p>
            <a:r>
              <a:rPr lang="pt-BR" dirty="0" smtClean="0"/>
              <a:t> Diretrizes  da Vigilância em Saúde – Série Pactos pela Saúde 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Obrigada !!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/>
          </a:p>
        </p:txBody>
      </p:sp>
      <p:pic>
        <p:nvPicPr>
          <p:cNvPr id="6146" name="Picture 2" descr="http://logotipos.ws/wp-content/uploads/2013/01/logotipo-sus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804" y="2924944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87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Diretriz da </a:t>
            </a:r>
            <a:r>
              <a:rPr lang="pt-BR" dirty="0" smtClean="0"/>
              <a:t>Rede de atenção </a:t>
            </a:r>
            <a:r>
              <a:rPr lang="pt-BR" dirty="0"/>
              <a:t>à</a:t>
            </a:r>
            <a:r>
              <a:rPr lang="pt-BR" dirty="0" smtClean="0"/>
              <a:t> </a:t>
            </a:r>
            <a:r>
              <a:rPr lang="pt-BR" dirty="0" smtClean="0"/>
              <a:t>saúde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fontScale="32500" lnSpcReduction="20000"/>
          </a:bodyPr>
          <a:lstStyle/>
          <a:p>
            <a:r>
              <a:rPr lang="pt-BR" sz="9600" dirty="0" smtClean="0">
                <a:latin typeface="Arial" pitchFamily="34" charset="0"/>
                <a:cs typeface="Arial" pitchFamily="34" charset="0"/>
              </a:rPr>
              <a:t>A integração entre a Vigilância em Saúde e a Atenção Primária à Saúde</a:t>
            </a:r>
          </a:p>
          <a:p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9600" dirty="0" smtClean="0">
                <a:latin typeface="Arial" pitchFamily="34" charset="0"/>
                <a:cs typeface="Arial" pitchFamily="34" charset="0"/>
              </a:rPr>
              <a:t>Visa a construção da integralidade do cuidado</a:t>
            </a:r>
          </a:p>
          <a:p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9600" dirty="0" smtClean="0">
                <a:latin typeface="Arial" pitchFamily="34" charset="0"/>
                <a:cs typeface="Arial" pitchFamily="34" charset="0"/>
              </a:rPr>
              <a:t>Integralidade é um dos princípios doutrinários do Sistema Único de Saúde</a:t>
            </a:r>
          </a:p>
          <a:p>
            <a:pPr>
              <a:buNone/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Diretriz da Rede de Atenção à Saúde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92500" lnSpcReduction="10000"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Integralidade é concebida como um conjunto articulado de ações e serviços de saúde, preventivos e curativos, individuais e coletivos nos níveis de complexidade do sistema. </a:t>
            </a:r>
          </a:p>
          <a:p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A integralidade é um conceito que permite uma identificação dos sujeitos na sua totalidade, ainda que não sejam alcançáveis em sua plenitude. Considera todas as dimensões possíveis em que se pode intervir (NIETSCHE, 2000).</a:t>
            </a:r>
            <a:br>
              <a:rPr lang="pt-BR" sz="2800" dirty="0" smtClean="0">
                <a:latin typeface="Arial" pitchFamily="34" charset="0"/>
                <a:cs typeface="Arial" pitchFamily="34" charset="0"/>
              </a:rPr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Definição da  Vigilância em Saúde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r>
              <a:rPr lang="pt-BR" dirty="0"/>
              <a:t>Vigilância em Saúde constitui um processo contínuo e sistemático de coleta, consolidação, análise e disseminação </a:t>
            </a:r>
            <a:r>
              <a:rPr lang="pt-BR" dirty="0" smtClean="0"/>
              <a:t>de dados </a:t>
            </a:r>
            <a:r>
              <a:rPr lang="pt-BR" dirty="0"/>
              <a:t>sobre eventos relacionados à </a:t>
            </a:r>
            <a:r>
              <a:rPr lang="pt-BR" dirty="0" smtClean="0"/>
              <a:t>saúde</a:t>
            </a:r>
            <a:r>
              <a:rPr lang="pt-BR" dirty="0"/>
              <a:t> </a:t>
            </a:r>
            <a:r>
              <a:rPr lang="pt-BR" dirty="0" smtClean="0"/>
              <a:t>que </a:t>
            </a:r>
          </a:p>
          <a:p>
            <a:r>
              <a:rPr lang="pt-BR" dirty="0" smtClean="0"/>
              <a:t>visa </a:t>
            </a:r>
            <a:r>
              <a:rPr lang="pt-BR" dirty="0"/>
              <a:t>o planejamento e a implementação de medidas de saúde pública para a proteção da saúde da população, a prevenção e controle de riscos, agravos e doenças, bem como para a promoção da saúde.</a:t>
            </a:r>
          </a:p>
        </p:txBody>
      </p:sp>
    </p:spTree>
    <p:extLst>
      <p:ext uri="{BB962C8B-B14F-4D97-AF65-F5344CB8AC3E}">
        <p14:creationId xmlns:p14="http://schemas.microsoft.com/office/powerpoint/2010/main" val="231627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solidFill>
                  <a:schemeClr val="bg1">
                    <a:lumMod val="65000"/>
                  </a:schemeClr>
                </a:solidFill>
              </a:rPr>
              <a:t>Entendimentos</a:t>
            </a:r>
            <a:endParaRPr lang="pt-BR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Vigilância em Saúde - </a:t>
            </a:r>
            <a:r>
              <a:rPr lang="pt-BR" dirty="0" smtClean="0"/>
              <a:t> objetivos</a:t>
            </a:r>
            <a:endParaRPr lang="pt-B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 a observação e análise permanentes da situação de saúde da população,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 um conjunto de ações destinadas a controlar determinantes, riscos e danos à saúde de populações que vivem nos territórios,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 a integralidade da atenção, o que inclui tanto a abordagem individual como coletiva dos problemas de saúde.</a:t>
            </a:r>
          </a:p>
          <a:p>
            <a:endParaRPr lang="pt-BR" dirty="0" smtClean="0"/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Entendimentos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/>
              <a:t>A </a:t>
            </a:r>
            <a:r>
              <a:rPr lang="pt-BR" dirty="0" smtClean="0"/>
              <a:t>vigilância </a:t>
            </a:r>
            <a:r>
              <a:rPr lang="pt-BR" dirty="0" smtClean="0"/>
              <a:t>em saúde inclui: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 a vigilância e o controle das doenças transmissíveis;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a vigilância das doenças e agravos não transmissíveis;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a vigilância da situação de saúde,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 a vigilância ambiental em saúde,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 a vigilância da saúde do trabalhador 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a vigilância </a:t>
            </a:r>
            <a:r>
              <a:rPr lang="pt-BR" dirty="0" smtClean="0"/>
              <a:t>sanitária</a:t>
            </a:r>
            <a:r>
              <a:rPr lang="pt-BR" dirty="0" smtClean="0"/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a promoção da saúde.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  <a:p>
            <a:pPr>
              <a:buFont typeface="Wingdings" panose="05000000000000000000" pitchFamily="2" charset="2"/>
              <a:buChar char="ü"/>
            </a:pPr>
            <a:endParaRPr lang="pt-BR" dirty="0" smtClean="0"/>
          </a:p>
          <a:p>
            <a:pPr>
              <a:buFont typeface="Wingdings" panose="05000000000000000000" pitchFamily="2" charset="2"/>
              <a:buChar char="ü"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Conceito de Atenção Básica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Atenção Básica caracteriza-se por um conjunto de ações de saúde, no âmbito individual e coletivo, que abrange a promoção e proteção da saúde, a prevenção de agravos, o diagnóstico, o tratamento, a reabilitação, a redução de danos e a manutenção da saúde </a:t>
            </a:r>
          </a:p>
          <a:p>
            <a:r>
              <a:rPr lang="pt-BR" dirty="0" smtClean="0"/>
              <a:t>Tem como objetivo desenvolver uma atenção integral que impacte na situação de saúde e autonomia das pessoas e nos determinantes e condicionantes de saúde das coletividades. </a:t>
            </a:r>
          </a:p>
          <a:p>
            <a:r>
              <a:rPr lang="pt-BR" b="1" dirty="0" smtClean="0"/>
              <a:t>Coordena o cuidado, ordena a rede de atenção à saúde</a:t>
            </a:r>
          </a:p>
          <a:p>
            <a:r>
              <a:rPr lang="pt-BR" dirty="0" smtClean="0"/>
              <a:t>Utiliza tecnologias de cuidado complexas e variadas.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Caminhos da Integração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Compatibilização dos territórios de atuação das equipes, com a gradativa inserção das ações de vigilância em saúde nas práticas das equipes da Saúde da Família e unidades básicas de saúde;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P</a:t>
            </a:r>
            <a:r>
              <a:rPr lang="pt-BR" dirty="0" smtClean="0"/>
              <a:t>lanejamento e programação integrados das ações individuais e coletivas;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 </a:t>
            </a:r>
            <a:r>
              <a:rPr lang="pt-BR" dirty="0"/>
              <a:t>M</a:t>
            </a:r>
            <a:r>
              <a:rPr lang="pt-BR" dirty="0" smtClean="0"/>
              <a:t>onitoramento e avaliação integrada;</a:t>
            </a:r>
          </a:p>
          <a:p>
            <a:pPr marL="0" indent="0"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389</TotalTime>
  <Words>1105</Words>
  <Application>Microsoft Office PowerPoint</Application>
  <PresentationFormat>Apresentação na tela (4:3)</PresentationFormat>
  <Paragraphs>248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Cívico</vt:lpstr>
      <vt:lpstr>  Secretaria Estadual de Saúde de Tocantins </vt:lpstr>
      <vt:lpstr>Rede de Atenção à Saúde</vt:lpstr>
      <vt:lpstr>Diretriz da Rede de atenção à saúde</vt:lpstr>
      <vt:lpstr>Diretriz da Rede de Atenção à Saúde </vt:lpstr>
      <vt:lpstr>Definição da  Vigilância em Saúde </vt:lpstr>
      <vt:lpstr>Entendimentos</vt:lpstr>
      <vt:lpstr>Entendimentos</vt:lpstr>
      <vt:lpstr>Conceito de Atenção Básica</vt:lpstr>
      <vt:lpstr>Caminhos da Integração</vt:lpstr>
      <vt:lpstr>Caminhos da Integração</vt:lpstr>
      <vt:lpstr>Caminhos da Integração</vt:lpstr>
      <vt:lpstr>Caminhos Integrados</vt:lpstr>
      <vt:lpstr>Cálculo do Repasse para os Estados</vt:lpstr>
      <vt:lpstr>Indicadores da PQAVS</vt:lpstr>
      <vt:lpstr>Indicadores da PQAVS</vt:lpstr>
      <vt:lpstr>Resultado do PQAVS - 2014</vt:lpstr>
      <vt:lpstr>Resultado do PQAVS - 2014</vt:lpstr>
      <vt:lpstr>Resultado da PQAVS -2014</vt:lpstr>
      <vt:lpstr>Caminhos Integrados</vt:lpstr>
      <vt:lpstr>Algumas Publicações</vt:lpstr>
      <vt:lpstr> Referencia Bibliográfica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Gessyanne</dc:creator>
  <cp:lastModifiedBy>Gessyanne</cp:lastModifiedBy>
  <cp:revision>48</cp:revision>
  <dcterms:created xsi:type="dcterms:W3CDTF">2015-09-19T21:08:02Z</dcterms:created>
  <dcterms:modified xsi:type="dcterms:W3CDTF">2015-09-25T05:05:29Z</dcterms:modified>
</cp:coreProperties>
</file>