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84" r:id="rId16"/>
    <p:sldId id="28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95" r:id="rId27"/>
    <p:sldId id="287" r:id="rId28"/>
    <p:sldId id="270" r:id="rId29"/>
    <p:sldId id="288" r:id="rId30"/>
    <p:sldId id="296" r:id="rId31"/>
    <p:sldId id="297" r:id="rId32"/>
    <p:sldId id="271" r:id="rId33"/>
    <p:sldId id="272" r:id="rId34"/>
    <p:sldId id="291" r:id="rId35"/>
    <p:sldId id="292" r:id="rId36"/>
    <p:sldId id="293" r:id="rId37"/>
    <p:sldId id="289" r:id="rId38"/>
    <p:sldId id="294" r:id="rId39"/>
    <p:sldId id="290" r:id="rId40"/>
    <p:sldId id="273" r:id="rId41"/>
    <p:sldId id="274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97D4-44DF-44F5-B3A7-C587AEBB62F9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9499-12A9-40A8-8D8F-B2EA10784A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05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F1254-D6DE-4116-A05A-3AB215CA6A03}" type="slidenum">
              <a:rPr lang="en-GB"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4</a:t>
            </a:fld>
            <a:endParaRPr lang="en-GB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4614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itchFamily="34" charset="0"/>
              <a:buNone/>
            </a:pPr>
            <a:fld id="{BFA8ACB3-0A63-49AF-BF83-5CBB7C5CF38A}" type="slidenum">
              <a:rPr lang="en-GB" altLang="pt-B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 typeface="Calibri" pitchFamily="34" charset="0"/>
                <a:buNone/>
              </a:pPr>
              <a:t>4</a:t>
            </a:fld>
            <a:endParaRPr lang="en-GB" altLang="pt-BR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86201" y="8686801"/>
            <a:ext cx="29368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320" tIns="47160" rIns="94320" bIns="4716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itchFamily="34" charset="0"/>
              <a:buNone/>
            </a:pPr>
            <a:fld id="{8654060E-E3D4-4896-89B1-D2786DA61089}" type="slidenum">
              <a:rPr lang="en-GB" altLang="pt-B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 typeface="Calibri" pitchFamily="34" charset="0"/>
                <a:buNone/>
              </a:pPr>
              <a:t>4</a:t>
            </a:fld>
            <a:endParaRPr lang="en-GB" altLang="pt-BR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989014" y="685800"/>
            <a:ext cx="4878387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z="1800">
              <a:latin typeface="Arial" pitchFamily="34" charset="0"/>
            </a:endParaRPr>
          </a:p>
        </p:txBody>
      </p:sp>
      <p:sp>
        <p:nvSpPr>
          <p:cNvPr id="14342" name="Text Box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958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20" tIns="47160" rIns="94320" bIns="4716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3399"/>
              </a:buClr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b="1" smtClean="0">
                <a:solidFill>
                  <a:srgbClr val="003399"/>
                </a:solidFill>
                <a:cs typeface="Times New Roman" pitchFamily="18" charset="0"/>
              </a:rPr>
              <a:t>Ser baseada na realidade local com responsabilização pela saúde da população.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mtClean="0">
                <a:ea typeface="Arial Unicode MS" pitchFamily="34" charset="-128"/>
                <a:cs typeface="Arial Unicode MS" pitchFamily="34" charset="-128"/>
              </a:rPr>
              <a:t>Ter caráter substitutivo a AB tradicional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mtClean="0">
                <a:ea typeface="Arial Unicode MS" pitchFamily="34" charset="-128"/>
                <a:cs typeface="Arial Unicode MS" pitchFamily="34" charset="-128"/>
              </a:rPr>
              <a:t>Multiprofissional</a:t>
            </a:r>
            <a:r>
              <a:rPr lang="en-GB" altLang="pt-BR" b="1" smtClean="0">
                <a:solidFill>
                  <a:srgbClr val="003399"/>
                </a:solidFill>
                <a:cs typeface="Times New Roman" pitchFamily="18" charset="0"/>
              </a:rPr>
              <a:t> Ações promoção e proteção da saúde,  prevenção de agravos, diagnóstico, tratamento, reabilitação e manutenção da saúde,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3399"/>
              </a:buClr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b="1" smtClean="0">
                <a:solidFill>
                  <a:srgbClr val="003399"/>
                </a:solidFill>
                <a:cs typeface="Times New Roman" pitchFamily="18" charset="0"/>
              </a:rPr>
              <a:t> Âmbito individual e coletivo,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3399"/>
              </a:buClr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b="1" smtClean="0">
                <a:solidFill>
                  <a:srgbClr val="003399"/>
                </a:solidFill>
                <a:cs typeface="Times New Roman" pitchFamily="18" charset="0"/>
              </a:rPr>
              <a:t> Equipe multiprofissional,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3399"/>
              </a:buClr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b="1" smtClean="0">
                <a:solidFill>
                  <a:srgbClr val="003399"/>
                </a:solidFill>
                <a:cs typeface="Times New Roman" pitchFamily="18" charset="0"/>
              </a:rPr>
              <a:t> Território definido e com uma população adscrita.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3399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b="1" smtClean="0">
              <a:solidFill>
                <a:srgbClr val="003399"/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3399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b="1" smtClean="0">
              <a:solidFill>
                <a:srgbClr val="003399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53CD9F-2101-48C2-A4DE-A65B2985E148}" type="slidenum">
              <a:rPr lang="pt-BR" altLang="pt-BR" smtClean="0"/>
              <a:pPr eaLnBrk="1" hangingPunct="1">
                <a:spcBef>
                  <a:spcPct val="0"/>
                </a:spcBef>
              </a:pPr>
              <a:t>31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2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CCA194E-6C12-4503-AE63-66A6DD1EF626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0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0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5869C1-C793-4F8D-AD30-F811E27AC445}" type="slidenum">
              <a:rPr lang="pt-BR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8D72A1-1DF5-4B3C-A38F-301E284E45BE}" type="slidenum">
              <a:rPr lang="pt-BR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AD5040-8BB8-4EA7-AE19-40B896C1A21E}" type="slidenum">
              <a:rPr lang="pt-BR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65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044866-67DA-4791-A9ED-B3E1094E93A2}" type="slidenum">
              <a:rPr lang="pt-BR" altLang="pt-BR" smtClean="0"/>
              <a:pPr eaLnBrk="1" hangingPunct="1">
                <a:spcBef>
                  <a:spcPct val="0"/>
                </a:spcBef>
              </a:pPr>
              <a:t>29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35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5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31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33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84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53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8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4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3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7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DFE6-FC8E-4115-ADAC-0AAD5BF0A7C1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A0E5-AA93-41E5-B06F-76E1B7FEA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47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www.youtube.com/watch?v=Kyd9Shf5p7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bsistemas.saude.gov.br/sistemas/pmaqV2/sistem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absistemas.saude.gov.br/sistemas/sgdab/login.php?acesso_negado=true" TargetMode="External"/><Relationship Id="rId4" Type="http://schemas.openxmlformats.org/officeDocument/2006/relationships/hyperlink" Target="http://dab.saude.gov.br/portaldab/biblioteca.php?conteudo=publicacoes/cad_vol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ab2.saude.gov.br/sistemas/notatecnica/frmListaMunic.php" TargetMode="External"/><Relationship Id="rId2" Type="http://schemas.openxmlformats.org/officeDocument/2006/relationships/hyperlink" Target="http://dab.saude.gov.br/portaldab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egestorab.saude.gov.br/" TargetMode="External"/><Relationship Id="rId4" Type="http://schemas.openxmlformats.org/officeDocument/2006/relationships/hyperlink" Target="http://www.fns.saude.gov.br/indexExterno.js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ab.saude.gov.br/portaldab/" TargetMode="External"/><Relationship Id="rId2" Type="http://schemas.openxmlformats.org/officeDocument/2006/relationships/hyperlink" Target="http://www.saude.gov.br/da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b@saude.gov.b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78092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Política Nacional de Atenção Básica</a:t>
            </a:r>
          </a:p>
          <a:p>
            <a:pPr algn="ctr"/>
            <a:r>
              <a:rPr lang="pt-BR" sz="2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Portaria 2488 de 21 de outubro de 2011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04256" y="54868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alt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MINISTÉRIO DA SAÚDE</a:t>
            </a:r>
            <a:endParaRPr lang="pt-BR" alt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0" lvl="1" algn="ctr">
              <a:defRPr/>
            </a:pPr>
            <a:r>
              <a:rPr lang="pt-BR" alt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Secretaria de Atenção à Saúde</a:t>
            </a:r>
          </a:p>
          <a:p>
            <a:pPr marL="0" lvl="1" algn="ctr">
              <a:defRPr/>
            </a:pPr>
            <a:r>
              <a:rPr lang="pt-BR" alt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Departamento de Atenção Básica</a:t>
            </a:r>
            <a:endParaRPr lang="pt-BR" altLang="pt-BR" sz="105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71800" y="602128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2998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3923928" y="873783"/>
            <a:ext cx="1250528" cy="1151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770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00" y="1905318"/>
            <a:ext cx="1063826" cy="10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5" y="5301208"/>
            <a:ext cx="12604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9" y="3752701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41104"/>
            <a:ext cx="13303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073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63" y="1053622"/>
            <a:ext cx="791716" cy="7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2381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74" y="2204864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2160588"/>
            <a:ext cx="23209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Imagem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96" y="819059"/>
            <a:ext cx="1193564" cy="11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Imagem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76" y="373848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Imagem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55" y="4479925"/>
            <a:ext cx="1106460" cy="110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Imagem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83" y="474297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Imagem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05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lipse 27"/>
          <p:cNvSpPr/>
          <p:nvPr/>
        </p:nvSpPr>
        <p:spPr>
          <a:xfrm>
            <a:off x="1043608" y="5289352"/>
            <a:ext cx="1331912" cy="12359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2"/>
                </a:solidFill>
              </a:rPr>
              <a:t>UBS</a:t>
            </a:r>
          </a:p>
          <a:p>
            <a:pPr algn="ctr">
              <a:defRPr/>
            </a:pPr>
            <a:endParaRPr lang="pt-BR" sz="2000" b="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sz="20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chemeClr val="tx2"/>
                </a:solidFill>
              </a:rPr>
              <a:t>Fluvial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-36511" y="-49684"/>
            <a:ext cx="9180512" cy="81438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180975" algn="ctr">
              <a:spcBef>
                <a:spcPct val="0"/>
              </a:spcBef>
            </a:pPr>
            <a:r>
              <a:rPr lang="pt-B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DEPARTAMENTO </a:t>
            </a:r>
            <a:r>
              <a:rPr lang="pt-BR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ATENÇÃO </a:t>
            </a:r>
            <a:r>
              <a:rPr lang="pt-BR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BÁSICA</a:t>
            </a:r>
          </a:p>
          <a:p>
            <a:pPr marL="180975" algn="ctr">
              <a:spcBef>
                <a:spcPct val="0"/>
              </a:spcBef>
            </a:pPr>
            <a:r>
              <a:rPr lang="pt-BR" sz="2600" b="1" dirty="0" smtClean="0">
                <a:solidFill>
                  <a:schemeClr val="bg1"/>
                </a:solidFill>
              </a:rPr>
              <a:t>Políticas - Estratégias - Programas</a:t>
            </a:r>
            <a:endParaRPr lang="pt-BR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87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8092" r="3015"/>
          <a:stretch>
            <a:fillRect/>
          </a:stretch>
        </p:blipFill>
        <p:spPr bwMode="auto">
          <a:xfrm>
            <a:off x="1115070" y="5619542"/>
            <a:ext cx="1260450" cy="54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7856573" y="3077739"/>
            <a:ext cx="1096962" cy="111998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 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5" t="17687" r="22751" b="26304"/>
          <a:stretch/>
        </p:blipFill>
        <p:spPr bwMode="auto">
          <a:xfrm>
            <a:off x="8009010" y="3509750"/>
            <a:ext cx="792087" cy="235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51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Atenção Básica</a:t>
            </a:r>
          </a:p>
          <a:p>
            <a:pPr algn="ctr"/>
            <a:r>
              <a:rPr lang="pt-BR" sz="2800" b="1" dirty="0" smtClean="0"/>
              <a:t>Panorama Nacional</a:t>
            </a:r>
            <a:endParaRPr lang="pt-BR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29824" r="51859" b="19975"/>
          <a:stretch/>
        </p:blipFill>
        <p:spPr bwMode="auto">
          <a:xfrm>
            <a:off x="583070" y="1304193"/>
            <a:ext cx="3563332" cy="405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42446" r="83681" b="42444"/>
          <a:stretch/>
        </p:blipFill>
        <p:spPr bwMode="auto">
          <a:xfrm>
            <a:off x="676703" y="4205061"/>
            <a:ext cx="1252416" cy="112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4499992" y="1237380"/>
            <a:ext cx="4536058" cy="40626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72%* </a:t>
            </a:r>
            <a:r>
              <a:rPr lang="pt-BR" altLang="pt-BR" sz="1600" b="1" dirty="0">
                <a:solidFill>
                  <a:srgbClr val="C0504D"/>
                </a:solidFill>
                <a:cs typeface="Arial" pitchFamily="34" charset="0"/>
              </a:rPr>
              <a:t>da população coberta pela atenção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básica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pt-BR" altLang="pt-BR" sz="1600" dirty="0">
                <a:solidFill>
                  <a:srgbClr val="002060"/>
                </a:solidFill>
                <a:cs typeface="Arial" pitchFamily="34" charset="0"/>
              </a:rPr>
              <a:t>considerando-se, além das equipes de Saúde da Família, equipes equivalentes formadas por clínicos gerais, ginecologistas-obstetras e pediatras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62%**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da população coberta por Equipes de Saúde da Família.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Cerca de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40.049</a:t>
            </a:r>
            <a:r>
              <a:rPr lang="pt-BR" altLang="pt-BR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pt-BR" altLang="pt-BR" sz="16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equipes</a:t>
            </a:r>
            <a:r>
              <a:rPr lang="pt-BR" altLang="pt-BR" sz="16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pt-BR" altLang="pt-BR" sz="16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de Saúde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da Família cuidam de mais de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120 milhões de cidadãos.</a:t>
            </a:r>
            <a:endParaRPr lang="pt-BR" altLang="pt-BR" sz="16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Cerca de</a:t>
            </a:r>
            <a:r>
              <a:rPr lang="pt-BR" altLang="pt-BR" sz="1600" b="1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42.612</a:t>
            </a:r>
            <a:r>
              <a:rPr lang="pt-BR" altLang="pt-BR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pt-BR" altLang="pt-BR" sz="16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Unidades Básicas de Saúde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(mais de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750 mil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profissionais atuando na AB).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pt-BR" altLang="pt-BR" sz="18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83070" y="5589240"/>
            <a:ext cx="7621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pt-BR" sz="1100" b="1" dirty="0" smtClean="0">
                <a:solidFill>
                  <a:prstClr val="black"/>
                </a:solidFill>
                <a:cs typeface="Arial" pitchFamily="34" charset="0"/>
              </a:rPr>
              <a:t>*Cobertura com parâmetro de cálculo de 3000 habitantes por equipes de saúde da família e equipes equivalentes ( compostas por 60h ambulatoriais de clínicos, ginecologistas-obstetras e pediatras), utilizando no cálculo a população do IBGE de 2012.</a:t>
            </a:r>
          </a:p>
          <a:p>
            <a:pPr eaLnBrk="1" hangingPunct="1">
              <a:defRPr/>
            </a:pPr>
            <a:endParaRPr lang="pt-BR" altLang="pt-BR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pt-BR" altLang="pt-BR" sz="1100" b="1" dirty="0" smtClean="0">
                <a:solidFill>
                  <a:prstClr val="black"/>
                </a:solidFill>
                <a:cs typeface="Arial" pitchFamily="34" charset="0"/>
              </a:rPr>
              <a:t>** Parâmetro de Cobertura de 3.450 habitantes por equipe e como referência a população IBGE, 2012.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pt-BR" altLang="pt-BR" sz="11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Equipes de Atenção Básica</a:t>
            </a:r>
          </a:p>
          <a:p>
            <a:pPr algn="ctr"/>
            <a:r>
              <a:rPr lang="pt-BR" sz="2800" b="1" dirty="0" smtClean="0"/>
              <a:t>Panorama Geral</a:t>
            </a:r>
            <a:endParaRPr lang="pt-BR" sz="3600" b="1" dirty="0"/>
          </a:p>
        </p:txBody>
      </p:sp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611560" y="1772816"/>
            <a:ext cx="8064896" cy="47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40.097 </a:t>
            </a:r>
            <a:r>
              <a:rPr lang="pt-BR" altLang="pt-BR" sz="1600" dirty="0" smtClean="0">
                <a:cs typeface="Arial" pitchFamily="34" charset="0"/>
              </a:rPr>
              <a:t>Equipes</a:t>
            </a:r>
            <a:r>
              <a:rPr lang="pt-BR" altLang="pt-BR" sz="1600" b="1" dirty="0" smtClean="0">
                <a:cs typeface="Arial" pitchFamily="34" charset="0"/>
              </a:rPr>
              <a:t> </a:t>
            </a:r>
            <a:r>
              <a:rPr lang="pt-BR" altLang="pt-BR" sz="1600" dirty="0" smtClean="0">
                <a:cs typeface="Arial" pitchFamily="34" charset="0"/>
              </a:rPr>
              <a:t>da Estratégia </a:t>
            </a:r>
            <a:r>
              <a:rPr lang="pt-BR" altLang="pt-BR" sz="1600" dirty="0">
                <a:cs typeface="Arial" pitchFamily="34" charset="0"/>
              </a:rPr>
              <a:t>Saúde da </a:t>
            </a:r>
            <a:r>
              <a:rPr lang="pt-BR" altLang="pt-BR" sz="1600" dirty="0" smtClean="0">
                <a:cs typeface="Arial" pitchFamily="34" charset="0"/>
              </a:rPr>
              <a:t>Família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24.383 </a:t>
            </a:r>
            <a:r>
              <a:rPr lang="pt-BR" altLang="pt-BR" sz="1600" dirty="0" smtClean="0">
                <a:cs typeface="Arial" pitchFamily="34" charset="0"/>
              </a:rPr>
              <a:t>Equipes</a:t>
            </a:r>
            <a:r>
              <a:rPr lang="pt-BR" altLang="pt-BR" sz="1600" b="1" dirty="0" smtClean="0">
                <a:cs typeface="Arial" pitchFamily="34" charset="0"/>
              </a:rPr>
              <a:t> </a:t>
            </a:r>
            <a:r>
              <a:rPr lang="pt-BR" altLang="pt-BR" sz="1600" dirty="0" smtClean="0">
                <a:cs typeface="Arial" pitchFamily="34" charset="0"/>
              </a:rPr>
              <a:t>de Estratégia de </a:t>
            </a:r>
            <a:r>
              <a:rPr lang="pt-BR" altLang="pt-BR" sz="1600" dirty="0">
                <a:cs typeface="Arial" pitchFamily="34" charset="0"/>
              </a:rPr>
              <a:t>Saúde </a:t>
            </a:r>
            <a:r>
              <a:rPr lang="pt-BR" altLang="pt-BR" sz="1600" dirty="0" smtClean="0">
                <a:cs typeface="Arial" pitchFamily="34" charset="0"/>
              </a:rPr>
              <a:t>Bucal* 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4.406</a:t>
            </a:r>
            <a:r>
              <a:rPr lang="pt-BR" altLang="pt-BR" sz="1600" dirty="0" smtClean="0">
                <a:cs typeface="Arial" pitchFamily="34" charset="0"/>
              </a:rPr>
              <a:t> Equipes dos Núcleos de Apoio à Saúde da Família - NASF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1.049 </a:t>
            </a:r>
            <a:r>
              <a:rPr lang="pt-BR" altLang="pt-BR" sz="1600" dirty="0" smtClean="0">
                <a:cs typeface="Arial" pitchFamily="34" charset="0"/>
              </a:rPr>
              <a:t>Equipes de Saúde Bucal dos Centros de Especialidades Odontológicas - CEO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287 </a:t>
            </a:r>
            <a:r>
              <a:rPr lang="pt-BR" altLang="pt-BR" sz="1600" dirty="0" smtClean="0">
                <a:cs typeface="Arial" pitchFamily="34" charset="0"/>
              </a:rPr>
              <a:t>Equipes de Atenção Básica da Saúde Prisional 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 smtClean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114 </a:t>
            </a:r>
            <a:r>
              <a:rPr lang="pt-BR" altLang="pt-BR" sz="1600" dirty="0" smtClean="0">
                <a:cs typeface="Arial" pitchFamily="34" charset="0"/>
              </a:rPr>
              <a:t> Equipes de Atenção Básica do </a:t>
            </a:r>
            <a:r>
              <a:rPr lang="pt-BR" altLang="pt-BR" sz="1600" dirty="0">
                <a:cs typeface="Arial" pitchFamily="34" charset="0"/>
              </a:rPr>
              <a:t>Consultório na Rua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76 </a:t>
            </a:r>
            <a:r>
              <a:rPr lang="pt-BR" altLang="pt-BR" sz="1600" dirty="0">
                <a:cs typeface="Arial" pitchFamily="34" charset="0"/>
              </a:rPr>
              <a:t>Equipes de Saúde </a:t>
            </a:r>
            <a:r>
              <a:rPr lang="pt-BR" altLang="pt-BR" sz="1600" dirty="0" smtClean="0">
                <a:cs typeface="Arial" pitchFamily="34" charset="0"/>
              </a:rPr>
              <a:t>Bucal das Unidades Odontológicas Móveis - UOM</a:t>
            </a: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b="1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93</a:t>
            </a:r>
            <a:r>
              <a:rPr lang="pt-BR" altLang="pt-BR" sz="1600" dirty="0" smtClean="0">
                <a:cs typeface="Arial" pitchFamily="34" charset="0"/>
              </a:rPr>
              <a:t> ESF para populações Ribeirinhas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cs typeface="Arial" pitchFamily="34" charset="0"/>
              </a:rPr>
              <a:t>05</a:t>
            </a:r>
            <a:r>
              <a:rPr lang="pt-BR" altLang="pt-BR" sz="1600" dirty="0" smtClean="0">
                <a:cs typeface="Arial" pitchFamily="34" charset="0"/>
              </a:rPr>
              <a:t> ESF em UBS Fluviais 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1600" dirty="0" smtClean="0">
                <a:cs typeface="Arial" pitchFamily="34" charset="0"/>
              </a:rPr>
              <a:t>Além de </a:t>
            </a:r>
            <a:r>
              <a:rPr lang="pt-BR" altLang="pt-BR" sz="1600" b="1" dirty="0" smtClean="0">
                <a:cs typeface="Arial" pitchFamily="34" charset="0"/>
              </a:rPr>
              <a:t>265.685</a:t>
            </a:r>
            <a:r>
              <a:rPr lang="pt-BR" altLang="pt-BR" sz="1600" dirty="0" smtClean="0">
                <a:cs typeface="Arial" pitchFamily="34" charset="0"/>
              </a:rPr>
              <a:t> Agentes Comunitários de Saúde</a:t>
            </a:r>
          </a:p>
        </p:txBody>
      </p:sp>
      <p:sp>
        <p:nvSpPr>
          <p:cNvPr id="6" name="Retângulo 8"/>
          <p:cNvSpPr>
            <a:spLocks noChangeArrowheads="1"/>
          </p:cNvSpPr>
          <p:nvPr/>
        </p:nvSpPr>
        <p:spPr bwMode="auto">
          <a:xfrm>
            <a:off x="683568" y="1052736"/>
            <a:ext cx="781235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1600" dirty="0" smtClean="0">
                <a:cs typeface="Arial" pitchFamily="34" charset="0"/>
              </a:rPr>
              <a:t>Número de equipes de Atenção Básica financiadas pelo Ministério da Saúde em várias modalidades: </a:t>
            </a:r>
            <a:r>
              <a:rPr lang="pt-BR" altLang="pt-BR" sz="1800" b="1" dirty="0" smtClean="0">
                <a:cs typeface="Arial" pitchFamily="34" charset="0"/>
              </a:rPr>
              <a:t>70.510 equipes, destas *68.630 aderiram ao PMAQ-3.</a:t>
            </a:r>
            <a:endParaRPr lang="pt-BR" altLang="pt-BR" sz="1600" b="1" dirty="0" smtClean="0"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07904" y="6525344"/>
            <a:ext cx="4968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Fonte: DAB – </a:t>
            </a:r>
            <a:r>
              <a:rPr lang="pt-BR" sz="1000" b="1" dirty="0" err="1" smtClean="0"/>
              <a:t>Nov</a:t>
            </a:r>
            <a:r>
              <a:rPr lang="pt-BR" sz="1000" b="1" dirty="0" smtClean="0"/>
              <a:t>/Dez 2016 – Esse números apresentam alteração em cada competência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1545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0" y="0"/>
            <a:ext cx="9144000" cy="792831"/>
          </a:xfrm>
          <a:prstGeom prst="rect">
            <a:avLst/>
          </a:prstGeom>
          <a:solidFill>
            <a:schemeClr val="tx2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85725">
              <a:spcBef>
                <a:spcPct val="0"/>
              </a:spcBef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/>
              <a:t>PMAQ </a:t>
            </a:r>
            <a:r>
              <a:rPr lang="pt-BR" altLang="pt-BR" dirty="0" smtClean="0"/>
              <a:t>AB – </a:t>
            </a:r>
            <a:r>
              <a:rPr lang="pt-BR" altLang="pt-BR" dirty="0"/>
              <a:t>Objetivos e </a:t>
            </a:r>
            <a:r>
              <a:rPr lang="pt-BR" altLang="pt-BR" dirty="0" smtClean="0"/>
              <a:t>características </a:t>
            </a:r>
            <a:r>
              <a:rPr lang="pt-BR" altLang="pt-BR" dirty="0"/>
              <a:t>do p</a:t>
            </a:r>
            <a:r>
              <a:rPr lang="pt-BR" altLang="pt-BR" dirty="0" smtClean="0"/>
              <a:t>rograma</a:t>
            </a:r>
            <a:endParaRPr lang="pt-BR" altLang="pt-BR" dirty="0"/>
          </a:p>
        </p:txBody>
      </p:sp>
      <p:sp>
        <p:nvSpPr>
          <p:cNvPr id="2" name="Retângulo 1"/>
          <p:cNvSpPr/>
          <p:nvPr/>
        </p:nvSpPr>
        <p:spPr>
          <a:xfrm>
            <a:off x="179512" y="1124744"/>
            <a:ext cx="7704856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Objetivos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Induzir a ampliação do </a:t>
            </a:r>
            <a:r>
              <a:rPr lang="pt-BR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acesso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pt-BR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Melhorar da qualidade da Atenção Básica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Garantir padrão de qualidade comparável nacional, regional e localmente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5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5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Transparência e efetividade das ações governamentais direcionadas à AB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9856" y="5373216"/>
            <a:ext cx="8904287" cy="13029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b="1" dirty="0">
                <a:solidFill>
                  <a:schemeClr val="tx2"/>
                </a:solidFill>
                <a:ea typeface="ＭＳ Ｐゴシック" charset="0"/>
                <a:cs typeface="Arial" charset="0"/>
              </a:rPr>
              <a:t>PT nº 1.645 de </a:t>
            </a:r>
            <a:r>
              <a:rPr lang="pt-BR" sz="1600" b="1" dirty="0" smtClean="0">
                <a:solidFill>
                  <a:schemeClr val="tx2"/>
                </a:solidFill>
                <a:ea typeface="ＭＳ Ｐゴシック" charset="0"/>
                <a:cs typeface="Arial" charset="0"/>
              </a:rPr>
              <a:t>02_10_2015</a:t>
            </a:r>
            <a:r>
              <a:rPr lang="pt-BR" sz="1600" dirty="0" smtClean="0">
                <a:solidFill>
                  <a:schemeClr val="tx2"/>
                </a:solidFill>
                <a:ea typeface="ＭＳ Ｐゴシック" charset="0"/>
                <a:cs typeface="Arial" charset="0"/>
              </a:rPr>
              <a:t>_PMAQ-AB_3ºciclo_regras</a:t>
            </a:r>
            <a:endParaRPr lang="pt-BR" sz="1600" dirty="0">
              <a:solidFill>
                <a:schemeClr val="tx2"/>
              </a:solidFill>
              <a:ea typeface="ＭＳ Ｐゴシック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b="1" dirty="0" smtClean="0">
                <a:solidFill>
                  <a:schemeClr val="tx2"/>
                </a:solidFill>
                <a:cs typeface="Arial" charset="0"/>
              </a:rPr>
              <a:t>PT nº 1.658 de 12 de setembro de 2016 </a:t>
            </a:r>
            <a:r>
              <a:rPr lang="pt-BR" sz="1600" dirty="0" smtClean="0">
                <a:solidFill>
                  <a:schemeClr val="tx2"/>
                </a:solidFill>
                <a:cs typeface="Arial" charset="0"/>
              </a:rPr>
              <a:t>_homologa_Adesao_3ºciclo_EAB</a:t>
            </a:r>
            <a:r>
              <a:rPr lang="pt-BR" sz="1600" dirty="0">
                <a:solidFill>
                  <a:schemeClr val="tx2"/>
                </a:solidFill>
                <a:cs typeface="Arial" charset="0"/>
              </a:rPr>
              <a:t>_ </a:t>
            </a:r>
            <a:r>
              <a:rPr lang="pt-BR" sz="1600" dirty="0" smtClean="0">
                <a:solidFill>
                  <a:schemeClr val="tx2"/>
                </a:solidFill>
                <a:cs typeface="Arial" charset="0"/>
              </a:rPr>
              <a:t>ESB_NASF 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b="1" dirty="0" smtClean="0">
                <a:solidFill>
                  <a:schemeClr val="tx2"/>
                </a:solidFill>
                <a:cs typeface="Arial" charset="0"/>
              </a:rPr>
              <a:t>PT </a:t>
            </a:r>
            <a:r>
              <a:rPr lang="pt-BR" sz="1600" b="1" dirty="0">
                <a:solidFill>
                  <a:schemeClr val="tx2"/>
                </a:solidFill>
                <a:cs typeface="Arial" charset="0"/>
              </a:rPr>
              <a:t>nº </a:t>
            </a:r>
            <a:r>
              <a:rPr lang="pt-BR" sz="1600" b="1" dirty="0" smtClean="0">
                <a:solidFill>
                  <a:schemeClr val="tx2"/>
                </a:solidFill>
                <a:cs typeface="Arial" charset="0"/>
              </a:rPr>
              <a:t>1.814 </a:t>
            </a:r>
            <a:r>
              <a:rPr lang="pt-BR" sz="1600" b="1" dirty="0">
                <a:solidFill>
                  <a:schemeClr val="tx2"/>
                </a:solidFill>
                <a:cs typeface="Arial" charset="0"/>
              </a:rPr>
              <a:t>de </a:t>
            </a:r>
            <a:r>
              <a:rPr lang="pt-BR" sz="1600" b="1" dirty="0" smtClean="0">
                <a:solidFill>
                  <a:schemeClr val="tx2"/>
                </a:solidFill>
                <a:cs typeface="Arial" charset="0"/>
              </a:rPr>
              <a:t>7 de outubro de 2016 </a:t>
            </a:r>
            <a:r>
              <a:rPr lang="pt-BR" sz="1600" b="1" dirty="0">
                <a:solidFill>
                  <a:schemeClr val="tx2"/>
                </a:solidFill>
                <a:cs typeface="Arial" charset="0"/>
              </a:rPr>
              <a:t>– </a:t>
            </a:r>
            <a:r>
              <a:rPr lang="pt-BR" sz="1600" dirty="0" smtClean="0">
                <a:solidFill>
                  <a:schemeClr val="tx2"/>
                </a:solidFill>
                <a:cs typeface="Arial" charset="0"/>
              </a:rPr>
              <a:t>homologa_Adesao_3ºciclo_CEO</a:t>
            </a:r>
            <a:endParaRPr lang="pt-BR" sz="16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24" y="836712"/>
            <a:ext cx="2561580" cy="257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95916"/>
              </p:ext>
            </p:extLst>
          </p:nvPr>
        </p:nvGraphicFramePr>
        <p:xfrm>
          <a:off x="1475656" y="3426166"/>
          <a:ext cx="4859890" cy="1706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066"/>
                <a:gridCol w="1020042"/>
                <a:gridCol w="1188782"/>
              </a:tblGrid>
              <a:tr h="338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3º Ciclo (2016/2017)</a:t>
                      </a:r>
                    </a:p>
                  </a:txBody>
                  <a:tcPr marL="91457" marR="91457" marT="45731" marB="4573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91457" marR="91457" marT="45731" marB="4573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Tocantins</a:t>
                      </a:r>
                    </a:p>
                  </a:txBody>
                  <a:tcPr marL="91457" marR="91457" marT="45731" marB="45731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6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Municípios</a:t>
                      </a: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5.324</a:t>
                      </a: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95" marR="68595" marT="0" marB="0" anchor="ctr"/>
                </a:tc>
              </a:tr>
              <a:tr h="3184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Equipes</a:t>
                      </a:r>
                      <a:r>
                        <a:rPr lang="pt-BR" sz="1600" b="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Atenção Básica </a:t>
                      </a: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38.865</a:t>
                      </a:r>
                      <a:endParaRPr lang="pt-BR" sz="1600" b="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485</a:t>
                      </a:r>
                    </a:p>
                  </a:txBody>
                  <a:tcPr marL="68595" marR="68595" marT="0" marB="0" anchor="ctr"/>
                </a:tc>
              </a:tr>
              <a:tr h="318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Equipes AB com Saúde Bucal</a:t>
                      </a: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25.090</a:t>
                      </a: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371</a:t>
                      </a:r>
                    </a:p>
                  </a:txBody>
                  <a:tcPr marL="68595" marR="68595" marT="0" marB="0" anchor="ctr"/>
                </a:tc>
              </a:tr>
              <a:tr h="1760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NASF</a:t>
                      </a: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4.110</a:t>
                      </a:r>
                      <a:endParaRPr lang="pt-BR" sz="1600" b="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95" marR="68595" marT="0" marB="0" anchor="ctr"/>
                </a:tc>
              </a:tr>
              <a:tr h="17605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CEO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4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tângulo 27"/>
          <p:cNvSpPr>
            <a:spLocks noChangeArrowheads="1"/>
          </p:cNvSpPr>
          <p:nvPr/>
        </p:nvSpPr>
        <p:spPr bwMode="auto">
          <a:xfrm>
            <a:off x="2496790" y="6237312"/>
            <a:ext cx="4235450" cy="400050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000" b="1" dirty="0">
                <a:solidFill>
                  <a:schemeClr val="tx1"/>
                </a:solidFill>
              </a:rPr>
              <a:t>Ciclo com avaliação a cada 2 anos</a:t>
            </a:r>
          </a:p>
        </p:txBody>
      </p:sp>
      <p:sp>
        <p:nvSpPr>
          <p:cNvPr id="327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grpSp>
        <p:nvGrpSpPr>
          <p:cNvPr id="32772" name="Grupo 4"/>
          <p:cNvGrpSpPr>
            <a:grpSpLocks/>
          </p:cNvGrpSpPr>
          <p:nvPr/>
        </p:nvGrpSpPr>
        <p:grpSpPr bwMode="auto">
          <a:xfrm>
            <a:off x="331539" y="188640"/>
            <a:ext cx="8416925" cy="5760640"/>
            <a:chOff x="0" y="55430"/>
            <a:chExt cx="8416925" cy="5761141"/>
          </a:xfrm>
        </p:grpSpPr>
        <p:grpSp>
          <p:nvGrpSpPr>
            <p:cNvPr id="32774" name="Grupo 5"/>
            <p:cNvGrpSpPr>
              <a:grpSpLocks/>
            </p:cNvGrpSpPr>
            <p:nvPr/>
          </p:nvGrpSpPr>
          <p:grpSpPr bwMode="auto">
            <a:xfrm>
              <a:off x="0" y="714375"/>
              <a:ext cx="8416925" cy="5102196"/>
              <a:chOff x="0" y="0"/>
              <a:chExt cx="8416925" cy="5102196"/>
            </a:xfrm>
          </p:grpSpPr>
          <p:cxnSp>
            <p:nvCxnSpPr>
              <p:cNvPr id="8" name="Conector de seta reta 7"/>
              <p:cNvCxnSpPr/>
              <p:nvPr/>
            </p:nvCxnSpPr>
            <p:spPr>
              <a:xfrm>
                <a:off x="4219575" y="1828198"/>
                <a:ext cx="0" cy="160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de seta reta 8"/>
              <p:cNvCxnSpPr/>
              <p:nvPr/>
            </p:nvCxnSpPr>
            <p:spPr>
              <a:xfrm rot="16200000" flipH="1">
                <a:off x="1237449" y="2454398"/>
                <a:ext cx="14447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/>
              <p:cNvCxnSpPr/>
              <p:nvPr/>
            </p:nvCxnSpPr>
            <p:spPr>
              <a:xfrm rot="5400000">
                <a:off x="1276343" y="1596923"/>
                <a:ext cx="1301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>
                <a:off x="4210050" y="2304490"/>
                <a:ext cx="0" cy="160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780" name="Grupo 11"/>
              <p:cNvGrpSpPr>
                <a:grpSpLocks/>
              </p:cNvGrpSpPr>
              <p:nvPr/>
            </p:nvGrpSpPr>
            <p:grpSpPr bwMode="auto">
              <a:xfrm>
                <a:off x="0" y="0"/>
                <a:ext cx="8416925" cy="5102196"/>
                <a:chOff x="0" y="0"/>
                <a:chExt cx="8416925" cy="5102196"/>
              </a:xfrm>
            </p:grpSpPr>
            <p:sp>
              <p:nvSpPr>
                <p:cNvPr id="13" name="CaixaDeTexto 1"/>
                <p:cNvSpPr txBox="1"/>
                <p:nvPr/>
              </p:nvSpPr>
              <p:spPr>
                <a:xfrm>
                  <a:off x="85725" y="1013888"/>
                  <a:ext cx="2508250" cy="45088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lIns="72000" tIns="36000" rIns="72000" bIns="36000"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Gestão Municipal e Equipe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pactuam os compromissos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4" name="CaixaDeTexto 2"/>
                <p:cNvSpPr txBox="1"/>
                <p:nvPr/>
              </p:nvSpPr>
              <p:spPr>
                <a:xfrm>
                  <a:off x="76200" y="1662017"/>
                  <a:ext cx="2520950" cy="6604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Município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faz a adesão e (re)contratualização das equipes com o Ministério da Saúde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5" name="CaixaDeTexto 3"/>
                <p:cNvSpPr txBox="1"/>
                <p:nvPr/>
              </p:nvSpPr>
              <p:spPr>
                <a:xfrm>
                  <a:off x="66675" y="2526188"/>
                  <a:ext cx="2527300" cy="6604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Ministério da Saúde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homologa a adesão e (re)contratualização dos municípios e equipes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6" name="CaixaDeTexto 7"/>
                <p:cNvSpPr txBox="1"/>
                <p:nvPr/>
              </p:nvSpPr>
              <p:spPr>
                <a:xfrm>
                  <a:off x="2895600" y="1013888"/>
                  <a:ext cx="2673350" cy="6604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Verificação </a:t>
                  </a:r>
                  <a:r>
                    <a:rPr lang="pt-BR" sz="1300" b="1" i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in loco </a:t>
                  </a: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de padrões de acesso e qualidade</a:t>
                  </a:r>
                  <a:r>
                    <a:rPr lang="pt-BR" sz="1300" b="1" i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(gestão, UBS e equipe)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7" name="CaixaDeTexto 9"/>
                <p:cNvSpPr txBox="1"/>
                <p:nvPr/>
              </p:nvSpPr>
              <p:spPr>
                <a:xfrm>
                  <a:off x="2886075" y="2009189"/>
                  <a:ext cx="2673350" cy="2762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Certificação das Equipes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8" name="Pentágono 17"/>
                <p:cNvSpPr/>
                <p:nvPr/>
              </p:nvSpPr>
              <p:spPr>
                <a:xfrm>
                  <a:off x="85725" y="332643"/>
                  <a:ext cx="2447925" cy="490580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pt-BR" sz="1400" b="1">
                      <a:solidFill>
                        <a:srgbClr val="FFFFFF"/>
                      </a:solidFill>
                      <a:latin typeface="Arial Narrow"/>
                      <a:ea typeface="MS PGothic"/>
                      <a:cs typeface="Calibri"/>
                    </a:rPr>
                    <a:t> Adesão e Contratualização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9" name="Pentágono 18"/>
                <p:cNvSpPr/>
                <p:nvPr/>
              </p:nvSpPr>
              <p:spPr>
                <a:xfrm>
                  <a:off x="2895600" y="323117"/>
                  <a:ext cx="2673350" cy="492168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pt-BR" sz="1400" b="1">
                      <a:solidFill>
                        <a:schemeClr val="tx1"/>
                      </a:solidFill>
                      <a:latin typeface="Arial Narrow"/>
                      <a:ea typeface="MS PGothic"/>
                      <a:cs typeface="Arial"/>
                    </a:rPr>
                    <a:t>Avaliação Externa e Certificação</a:t>
                  </a:r>
                  <a:endParaRPr lang="pt-BR" sz="1200">
                    <a:solidFill>
                      <a:schemeClr val="tx1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0" name="Pentágono 19"/>
                <p:cNvSpPr/>
                <p:nvPr/>
              </p:nvSpPr>
              <p:spPr>
                <a:xfrm>
                  <a:off x="5924550" y="323117"/>
                  <a:ext cx="2492375" cy="492168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pt-BR" sz="1200" b="1">
                      <a:solidFill>
                        <a:srgbClr val="FFFFFF"/>
                      </a:solidFill>
                      <a:latin typeface="Arial"/>
                      <a:ea typeface="MS PGothic"/>
                    </a:rPr>
                    <a:t>        </a:t>
                  </a:r>
                  <a:r>
                    <a:rPr lang="pt-BR" sz="1400" b="1">
                      <a:solidFill>
                        <a:srgbClr val="FFFFFF"/>
                      </a:solidFill>
                      <a:latin typeface="Arial Narrow"/>
                      <a:ea typeface="MS PGothic"/>
                      <a:cs typeface="Arial"/>
                    </a:rPr>
                    <a:t>Recontratualização</a:t>
                  </a:r>
                  <a:r>
                    <a:rPr lang="pt-BR" sz="1200" b="1">
                      <a:solidFill>
                        <a:srgbClr val="FFFFFF"/>
                      </a:solidFill>
                      <a:latin typeface="Arial"/>
                      <a:ea typeface="MS PGothic"/>
                    </a:rPr>
                    <a:t> 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1" name="Conector reto 20"/>
                <p:cNvCxnSpPr/>
                <p:nvPr/>
              </p:nvCxnSpPr>
              <p:spPr>
                <a:xfrm>
                  <a:off x="2733675" y="246911"/>
                  <a:ext cx="0" cy="3492804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aixaDeTexto 28"/>
                <p:cNvSpPr txBox="1"/>
                <p:nvPr/>
              </p:nvSpPr>
              <p:spPr>
                <a:xfrm>
                  <a:off x="5924550" y="1142339"/>
                  <a:ext cx="2492375" cy="46994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Recontratualização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com incremento de padrões de qualidade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cxnSp>
              <p:nvCxnSpPr>
                <p:cNvPr id="23" name="Conector reto 22"/>
                <p:cNvCxnSpPr/>
                <p:nvPr/>
              </p:nvCxnSpPr>
              <p:spPr>
                <a:xfrm>
                  <a:off x="5705475" y="246911"/>
                  <a:ext cx="0" cy="3492804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CaixaDeTexto 59"/>
                <p:cNvSpPr txBox="1"/>
                <p:nvPr/>
              </p:nvSpPr>
              <p:spPr>
                <a:xfrm>
                  <a:off x="2895600" y="2485481"/>
                  <a:ext cx="2673350" cy="4715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Ofertas de Informação para a ação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de gestores e equipes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5" name="Pentágono 24"/>
                <p:cNvSpPr/>
                <p:nvPr/>
              </p:nvSpPr>
              <p:spPr>
                <a:xfrm>
                  <a:off x="85725" y="3390359"/>
                  <a:ext cx="8324850" cy="504422"/>
                </a:xfrm>
                <a:prstGeom prst="homePlat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2000" b="1" dirty="0">
                      <a:solidFill>
                        <a:srgbClr val="FFFFFF"/>
                      </a:solidFill>
                      <a:latin typeface="+mj-lt"/>
                      <a:ea typeface="MS PGothic"/>
                      <a:cs typeface="Arial"/>
                    </a:rPr>
                    <a:t>   </a:t>
                  </a:r>
                  <a:r>
                    <a:rPr lang="pt-BR" sz="2400" b="1" dirty="0" smtClean="0">
                      <a:solidFill>
                        <a:srgbClr val="FFFFFF"/>
                      </a:solidFill>
                      <a:latin typeface="+mj-lt"/>
                      <a:ea typeface="MS PGothic"/>
                      <a:cs typeface="Arial"/>
                    </a:rPr>
                    <a:t>Eixo </a:t>
                  </a:r>
                  <a:r>
                    <a:rPr lang="pt-BR" sz="2400" b="1" dirty="0">
                      <a:solidFill>
                        <a:srgbClr val="FFFFFF"/>
                      </a:solidFill>
                      <a:latin typeface="+mj-lt"/>
                      <a:ea typeface="MS PGothic"/>
                      <a:cs typeface="Arial"/>
                    </a:rPr>
                    <a:t>Estratégico Transversal de Desenvolvimento</a:t>
                  </a:r>
                  <a:endParaRPr lang="pt-BR" dirty="0">
                    <a:latin typeface="+mj-lt"/>
                    <a:ea typeface="Times New Roman"/>
                  </a:endParaRPr>
                </a:p>
              </p:txBody>
            </p:sp>
            <p:sp>
              <p:nvSpPr>
                <p:cNvPr id="26" name="CaixaDeTexto 50"/>
                <p:cNvSpPr txBox="1"/>
                <p:nvPr/>
              </p:nvSpPr>
              <p:spPr>
                <a:xfrm>
                  <a:off x="85725" y="4057242"/>
                  <a:ext cx="2079277" cy="89263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dirty="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Desenvolvimento do conjunto de ações para a </a:t>
                  </a:r>
                  <a:r>
                    <a:rPr lang="pt-BR" sz="1300" b="1" dirty="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qualificação da Atenção Básica </a:t>
                  </a:r>
                  <a:r>
                    <a:rPr lang="pt-BR" sz="1300" dirty="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envolvendo:</a:t>
                  </a:r>
                  <a:endParaRPr lang="pt-BR" sz="1200" dirty="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7" name="CaixaDeTexto 51"/>
                <p:cNvSpPr txBox="1"/>
                <p:nvPr/>
              </p:nvSpPr>
              <p:spPr>
                <a:xfrm>
                  <a:off x="2872309" y="4057242"/>
                  <a:ext cx="1816100" cy="2778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Autoavaliação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8" name="CaixaDeTexto 52"/>
                <p:cNvSpPr txBox="1"/>
                <p:nvPr/>
              </p:nvSpPr>
              <p:spPr>
                <a:xfrm>
                  <a:off x="3304357" y="4428750"/>
                  <a:ext cx="3214687" cy="2762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 dirty="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Monitoramento de Indicadores de Saúde</a:t>
                  </a:r>
                  <a:endParaRPr lang="pt-BR" sz="1200" dirty="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9" name="CaixaDeTexto 53"/>
                <p:cNvSpPr txBox="1"/>
                <p:nvPr/>
              </p:nvSpPr>
              <p:spPr>
                <a:xfrm>
                  <a:off x="5392589" y="4057242"/>
                  <a:ext cx="2109787" cy="2778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Apoio Institucional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30" name="CaixaDeTexto 54"/>
                <p:cNvSpPr txBox="1"/>
                <p:nvPr/>
              </p:nvSpPr>
              <p:spPr>
                <a:xfrm>
                  <a:off x="2584277" y="4819309"/>
                  <a:ext cx="2016125" cy="2778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Educação Permanente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31" name="CaixaDeTexto 55"/>
                <p:cNvSpPr txBox="1"/>
                <p:nvPr/>
              </p:nvSpPr>
              <p:spPr>
                <a:xfrm>
                  <a:off x="5032549" y="4809783"/>
                  <a:ext cx="2586037" cy="292413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Cooperação Horizontal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2800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723900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pt-BR" altLang="pt-BR" sz="1400" b="1" dirty="0">
                      <a:latin typeface="Arial Narrow" pitchFamily="34" charset="0"/>
                      <a:ea typeface="Calibri" pitchFamily="34" charset="0"/>
                      <a:cs typeface="Times New Roman" pitchFamily="18" charset="0"/>
                    </a:rPr>
                    <a:t>FASE 1</a:t>
                  </a:r>
                  <a:endParaRPr lang="pt-BR" altLang="pt-BR" sz="1100" dirty="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1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2876550" y="0"/>
                  <a:ext cx="723900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pt-BR" altLang="pt-BR" sz="1400" b="1">
                      <a:latin typeface="Arial Narrow" pitchFamily="34" charset="0"/>
                      <a:ea typeface="Calibri" pitchFamily="34" charset="0"/>
                      <a:cs typeface="Times New Roman" pitchFamily="18" charset="0"/>
                    </a:rPr>
                    <a:t>FASE 2</a:t>
                  </a:r>
                  <a:endParaRPr lang="pt-BR" altLang="pt-BR" sz="110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2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5905500" y="19050"/>
                  <a:ext cx="723900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pt-BR" altLang="pt-BR" sz="1400" b="1">
                      <a:latin typeface="Arial Narrow" pitchFamily="34" charset="0"/>
                      <a:ea typeface="Calibri" pitchFamily="34" charset="0"/>
                      <a:cs typeface="Times New Roman" pitchFamily="18" charset="0"/>
                    </a:rPr>
                    <a:t>FASE 3</a:t>
                  </a:r>
                  <a:endParaRPr lang="pt-BR" altLang="pt-BR" sz="1100"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775" name="Caixa de Texto 2"/>
            <p:cNvSpPr txBox="1">
              <a:spLocks noChangeArrowheads="1"/>
            </p:cNvSpPr>
            <p:nvPr/>
          </p:nvSpPr>
          <p:spPr bwMode="auto">
            <a:xfrm>
              <a:off x="361949" y="55430"/>
              <a:ext cx="8054975" cy="5232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2800" b="1" dirty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Fases do PMAQ - 3º </a:t>
              </a:r>
              <a:r>
                <a:rPr lang="pt-BR" altLang="pt-BR" sz="2800" b="1" dirty="0" smtClean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Ciclo - </a:t>
              </a:r>
              <a:r>
                <a:rPr lang="pt-BR" altLang="pt-BR" sz="1600" b="1" dirty="0" smtClean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Portaria 1.645</a:t>
              </a:r>
              <a:r>
                <a:rPr lang="pt-BR" altLang="pt-BR" sz="1600" b="1" dirty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, </a:t>
              </a:r>
              <a:r>
                <a:rPr lang="pt-BR" altLang="pt-BR" sz="1600" b="1" dirty="0" smtClean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de </a:t>
              </a:r>
              <a:r>
                <a:rPr lang="pt-BR" altLang="pt-BR" sz="1600" b="1" dirty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2 </a:t>
              </a:r>
              <a:r>
                <a:rPr lang="pt-BR" altLang="pt-BR" sz="1600" b="1" dirty="0" smtClean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de outubro de </a:t>
              </a:r>
              <a:r>
                <a:rPr lang="pt-BR" altLang="pt-BR" sz="1600" b="1" dirty="0">
                  <a:solidFill>
                    <a:schemeClr val="bg1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2015. </a:t>
              </a:r>
              <a:endParaRPr lang="es-ES" altLang="pt-BR" sz="1600" b="1" dirty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989138"/>
            <a:ext cx="9144000" cy="1223962"/>
          </a:xfrm>
          <a:solidFill>
            <a:schemeClr val="tx2"/>
          </a:solidFill>
        </p:spPr>
        <p:txBody>
          <a:bodyPr anchor="ctr"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pt-BR" altLang="pt-BR" sz="3600" b="1" smtClean="0">
                <a:solidFill>
                  <a:schemeClr val="bg1"/>
                </a:solidFill>
                <a:ea typeface="ＭＳ Ｐゴシック" pitchFamily="34" charset="-128"/>
              </a:rPr>
              <a:t>AVALIAÇÃO EXTERNA </a:t>
            </a:r>
            <a:endParaRPr lang="pt-BR" altLang="pt-BR" sz="160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4035" name="Espaço Reservado para Conteúdo 4"/>
          <p:cNvSpPr txBox="1">
            <a:spLocks/>
          </p:cNvSpPr>
          <p:nvPr/>
        </p:nvSpPr>
        <p:spPr bwMode="auto">
          <a:xfrm>
            <a:off x="0" y="1196752"/>
            <a:ext cx="9144001" cy="215994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pt-BR" altLang="pt-BR" sz="4000" b="1" dirty="0" smtClean="0">
                <a:solidFill>
                  <a:schemeClr val="bg1"/>
                </a:solidFill>
              </a:rPr>
              <a:t>CERTIFICAÇÃO das EQUIPES DO PMAQ</a:t>
            </a:r>
            <a:endParaRPr lang="pt-BR" altLang="pt-BR" sz="4000" b="1" dirty="0">
              <a:solidFill>
                <a:schemeClr val="bg1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4005064"/>
            <a:ext cx="413921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AutoNum type="arabicPeriod"/>
            </a:pPr>
            <a:r>
              <a:rPr lang="pt-BR" altLang="pt-BR" sz="3200" b="1" dirty="0" smtClean="0">
                <a:solidFill>
                  <a:schemeClr val="tx2"/>
                </a:solidFill>
              </a:rPr>
              <a:t> </a:t>
            </a:r>
            <a:r>
              <a:rPr lang="pt-BR" altLang="pt-BR" sz="3200" b="1" dirty="0" err="1" smtClean="0">
                <a:solidFill>
                  <a:schemeClr val="tx2"/>
                </a:solidFill>
              </a:rPr>
              <a:t>Autoavaliação</a:t>
            </a:r>
            <a:endParaRPr lang="pt-BR" altLang="pt-BR" sz="32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pt-BR" altLang="pt-BR" sz="3200" b="1" dirty="0" smtClean="0">
                <a:solidFill>
                  <a:schemeClr val="tx2"/>
                </a:solidFill>
              </a:rPr>
              <a:t>2</a:t>
            </a:r>
            <a:r>
              <a:rPr lang="pt-BR" altLang="pt-BR" sz="3200" b="1" dirty="0">
                <a:solidFill>
                  <a:schemeClr val="tx2"/>
                </a:solidFill>
              </a:rPr>
              <a:t>. Avaliação Externa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pt-BR" altLang="pt-BR" sz="3200" b="1" dirty="0">
                <a:solidFill>
                  <a:schemeClr val="tx2"/>
                </a:solidFill>
              </a:rPr>
              <a:t>3. </a:t>
            </a:r>
            <a:r>
              <a:rPr lang="pt-BR" altLang="pt-BR" sz="3200" b="1" dirty="0" smtClean="0">
                <a:solidFill>
                  <a:schemeClr val="tx2"/>
                </a:solidFill>
              </a:rPr>
              <a:t>Indicadores</a:t>
            </a:r>
            <a:endParaRPr lang="pt-BR" altLang="pt-BR" sz="3200" dirty="0">
              <a:solidFill>
                <a:schemeClr val="tx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0409" y="3502825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/>
                </a:solidFill>
                <a:latin typeface="+mn-lt"/>
              </a:rPr>
              <a:t>Para a certificação das equipes no PMAQ são utilizados </a:t>
            </a:r>
            <a:r>
              <a:rPr lang="pt-BR" sz="2000" b="1" u="sng" dirty="0">
                <a:solidFill>
                  <a:srgbClr val="FF0000"/>
                </a:solidFill>
                <a:latin typeface="+mn-lt"/>
              </a:rPr>
              <a:t>três componentes</a:t>
            </a:r>
            <a:r>
              <a:rPr lang="pt-BR" sz="2000" b="1" dirty="0">
                <a:solidFill>
                  <a:schemeClr val="accent1"/>
                </a:solidFill>
                <a:latin typeface="+mn-lt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672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"/>
          <p:cNvGrpSpPr>
            <a:grpSpLocks/>
          </p:cNvGrpSpPr>
          <p:nvPr/>
        </p:nvGrpSpPr>
        <p:grpSpPr bwMode="auto">
          <a:xfrm>
            <a:off x="4262438" y="1962150"/>
            <a:ext cx="904875" cy="4059238"/>
            <a:chOff x="4262438" y="1343025"/>
            <a:chExt cx="904875" cy="4059238"/>
          </a:xfrm>
        </p:grpSpPr>
        <p:sp>
          <p:nvSpPr>
            <p:cNvPr id="4" name="Forma livre 3"/>
            <p:cNvSpPr/>
            <p:nvPr/>
          </p:nvSpPr>
          <p:spPr bwMode="auto">
            <a:xfrm>
              <a:off x="4262438" y="1343025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10%</a:t>
              </a:r>
            </a:p>
          </p:txBody>
        </p:sp>
        <p:sp>
          <p:nvSpPr>
            <p:cNvPr id="5" name="Forma livre 4"/>
            <p:cNvSpPr/>
            <p:nvPr/>
          </p:nvSpPr>
          <p:spPr bwMode="auto">
            <a:xfrm>
              <a:off x="4452938" y="2320925"/>
              <a:ext cx="523875" cy="525463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6" name="Forma livre 5"/>
            <p:cNvSpPr/>
            <p:nvPr/>
          </p:nvSpPr>
          <p:spPr bwMode="auto">
            <a:xfrm>
              <a:off x="4262438" y="2919413"/>
              <a:ext cx="904875" cy="906462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20%</a:t>
              </a:r>
            </a:p>
          </p:txBody>
        </p:sp>
        <p:sp>
          <p:nvSpPr>
            <p:cNvPr id="7" name="Forma livre 6"/>
            <p:cNvSpPr/>
            <p:nvPr/>
          </p:nvSpPr>
          <p:spPr bwMode="auto">
            <a:xfrm>
              <a:off x="4452938" y="3898900"/>
              <a:ext cx="523875" cy="525463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8" name="Forma livre 7"/>
            <p:cNvSpPr/>
            <p:nvPr/>
          </p:nvSpPr>
          <p:spPr bwMode="auto">
            <a:xfrm>
              <a:off x="4262438" y="4497388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70%</a:t>
              </a:r>
            </a:p>
          </p:txBody>
        </p:sp>
      </p:grpSp>
      <p:sp>
        <p:nvSpPr>
          <p:cNvPr id="9" name="Forma livre 8"/>
          <p:cNvSpPr/>
          <p:nvPr/>
        </p:nvSpPr>
        <p:spPr bwMode="auto">
          <a:xfrm>
            <a:off x="6443663" y="3832225"/>
            <a:ext cx="287337" cy="338138"/>
          </a:xfrm>
          <a:custGeom>
            <a:avLst/>
            <a:gdLst>
              <a:gd name="connsiteX0" fmla="*/ 0 w 287750"/>
              <a:gd name="connsiteY0" fmla="*/ 67323 h 336613"/>
              <a:gd name="connsiteX1" fmla="*/ 143875 w 287750"/>
              <a:gd name="connsiteY1" fmla="*/ 67323 h 336613"/>
              <a:gd name="connsiteX2" fmla="*/ 143875 w 287750"/>
              <a:gd name="connsiteY2" fmla="*/ 0 h 336613"/>
              <a:gd name="connsiteX3" fmla="*/ 287750 w 287750"/>
              <a:gd name="connsiteY3" fmla="*/ 168307 h 336613"/>
              <a:gd name="connsiteX4" fmla="*/ 143875 w 287750"/>
              <a:gd name="connsiteY4" fmla="*/ 336613 h 336613"/>
              <a:gd name="connsiteX5" fmla="*/ 143875 w 287750"/>
              <a:gd name="connsiteY5" fmla="*/ 269290 h 336613"/>
              <a:gd name="connsiteX6" fmla="*/ 0 w 287750"/>
              <a:gd name="connsiteY6" fmla="*/ 269290 h 336613"/>
              <a:gd name="connsiteX7" fmla="*/ 0 w 287750"/>
              <a:gd name="connsiteY7" fmla="*/ 67323 h 3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50" h="336613">
                <a:moveTo>
                  <a:pt x="0" y="67323"/>
                </a:moveTo>
                <a:lnTo>
                  <a:pt x="143875" y="67323"/>
                </a:lnTo>
                <a:lnTo>
                  <a:pt x="143875" y="0"/>
                </a:lnTo>
                <a:lnTo>
                  <a:pt x="287750" y="168307"/>
                </a:lnTo>
                <a:lnTo>
                  <a:pt x="143875" y="336613"/>
                </a:lnTo>
                <a:lnTo>
                  <a:pt x="143875" y="269290"/>
                </a:lnTo>
                <a:lnTo>
                  <a:pt x="0" y="269290"/>
                </a:lnTo>
                <a:lnTo>
                  <a:pt x="0" y="6732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67323" rIns="86325" bIns="67323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pt-BR" sz="1400"/>
          </a:p>
        </p:txBody>
      </p:sp>
      <p:sp>
        <p:nvSpPr>
          <p:cNvPr id="10" name="Forma livre 9"/>
          <p:cNvSpPr/>
          <p:nvPr/>
        </p:nvSpPr>
        <p:spPr bwMode="auto">
          <a:xfrm>
            <a:off x="6804025" y="2895600"/>
            <a:ext cx="2174875" cy="2176463"/>
          </a:xfrm>
          <a:custGeom>
            <a:avLst/>
            <a:gdLst>
              <a:gd name="connsiteX0" fmla="*/ 0 w 1809749"/>
              <a:gd name="connsiteY0" fmla="*/ 904875 h 1809749"/>
              <a:gd name="connsiteX1" fmla="*/ 904875 w 1809749"/>
              <a:gd name="connsiteY1" fmla="*/ 0 h 1809749"/>
              <a:gd name="connsiteX2" fmla="*/ 1809750 w 1809749"/>
              <a:gd name="connsiteY2" fmla="*/ 904875 h 1809749"/>
              <a:gd name="connsiteX3" fmla="*/ 904875 w 1809749"/>
              <a:gd name="connsiteY3" fmla="*/ 1809750 h 1809749"/>
              <a:gd name="connsiteX4" fmla="*/ 0 w 1809749"/>
              <a:gd name="connsiteY4" fmla="*/ 904875 h 180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49" h="1809749">
                <a:moveTo>
                  <a:pt x="0" y="904875"/>
                </a:moveTo>
                <a:cubicBezTo>
                  <a:pt x="0" y="405126"/>
                  <a:pt x="405126" y="0"/>
                  <a:pt x="904875" y="0"/>
                </a:cubicBezTo>
                <a:cubicBezTo>
                  <a:pt x="1404624" y="0"/>
                  <a:pt x="1809750" y="405126"/>
                  <a:pt x="1809750" y="904875"/>
                </a:cubicBezTo>
                <a:cubicBezTo>
                  <a:pt x="1809750" y="1404624"/>
                  <a:pt x="1404624" y="1809750"/>
                  <a:pt x="904875" y="1809750"/>
                </a:cubicBezTo>
                <a:cubicBezTo>
                  <a:pt x="405126" y="1809750"/>
                  <a:pt x="0" y="1404624"/>
                  <a:pt x="0" y="9048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0432" tIns="290432" rIns="290432" bIns="290432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Certificação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2125663"/>
            <a:ext cx="372459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dirty="0" smtClean="0"/>
              <a:t>Implementação de processos autoavaliativos</a:t>
            </a:r>
            <a:endParaRPr lang="pt-BR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3528" y="3751263"/>
            <a:ext cx="372459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dirty="0" smtClean="0">
                <a:solidFill>
                  <a:srgbClr val="FFFF00"/>
                </a:solidFill>
              </a:rPr>
              <a:t>Avaliação dos indicadores contratualizados</a:t>
            </a:r>
            <a:endParaRPr lang="pt-BR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5273675"/>
            <a:ext cx="3743647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dirty="0" smtClean="0">
                <a:solidFill>
                  <a:srgbClr val="FFFF00"/>
                </a:solidFill>
              </a:rPr>
              <a:t>Resultados da </a:t>
            </a:r>
            <a:r>
              <a:rPr lang="pt-BR" dirty="0">
                <a:solidFill>
                  <a:srgbClr val="FFFF00"/>
                </a:solidFill>
              </a:rPr>
              <a:t>a</a:t>
            </a:r>
            <a:r>
              <a:rPr lang="pt-BR" dirty="0" smtClean="0">
                <a:solidFill>
                  <a:srgbClr val="FFFF00"/>
                </a:solidFill>
              </a:rPr>
              <a:t>valiação </a:t>
            </a:r>
            <a:r>
              <a:rPr lang="pt-BR" dirty="0">
                <a:solidFill>
                  <a:srgbClr val="FFFF00"/>
                </a:solidFill>
              </a:rPr>
              <a:t>e</a:t>
            </a:r>
            <a:r>
              <a:rPr lang="pt-BR" dirty="0" smtClean="0">
                <a:solidFill>
                  <a:srgbClr val="FFFF00"/>
                </a:solidFill>
              </a:rPr>
              <a:t>xterna</a:t>
            </a:r>
          </a:p>
        </p:txBody>
      </p:sp>
      <p:sp>
        <p:nvSpPr>
          <p:cNvPr id="46088" name="Espaço Reservado para Conteúdo 4"/>
          <p:cNvSpPr txBox="1">
            <a:spLocks/>
          </p:cNvSpPr>
          <p:nvPr/>
        </p:nvSpPr>
        <p:spPr bwMode="auto">
          <a:xfrm>
            <a:off x="827584" y="190500"/>
            <a:ext cx="7465516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b="1">
                <a:solidFill>
                  <a:schemeClr val="bg1"/>
                </a:solidFill>
              </a:rPr>
              <a:t>Certificação</a:t>
            </a:r>
          </a:p>
        </p:txBody>
      </p:sp>
      <p:grpSp>
        <p:nvGrpSpPr>
          <p:cNvPr id="46089" name="Group 14"/>
          <p:cNvGrpSpPr>
            <a:grpSpLocks/>
          </p:cNvGrpSpPr>
          <p:nvPr/>
        </p:nvGrpSpPr>
        <p:grpSpPr bwMode="auto">
          <a:xfrm>
            <a:off x="5322888" y="1960563"/>
            <a:ext cx="904875" cy="4059237"/>
            <a:chOff x="4262438" y="1343025"/>
            <a:chExt cx="904875" cy="4059238"/>
          </a:xfrm>
        </p:grpSpPr>
        <p:sp>
          <p:nvSpPr>
            <p:cNvPr id="16" name="Forma livre 3"/>
            <p:cNvSpPr/>
            <p:nvPr/>
          </p:nvSpPr>
          <p:spPr bwMode="auto">
            <a:xfrm>
              <a:off x="4262438" y="1343025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10%</a:t>
              </a:r>
            </a:p>
          </p:txBody>
        </p:sp>
        <p:sp>
          <p:nvSpPr>
            <p:cNvPr id="17" name="Forma livre 4"/>
            <p:cNvSpPr/>
            <p:nvPr/>
          </p:nvSpPr>
          <p:spPr bwMode="auto">
            <a:xfrm>
              <a:off x="4452938" y="2320925"/>
              <a:ext cx="523875" cy="525462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20" name="Forma livre 5"/>
            <p:cNvSpPr/>
            <p:nvPr/>
          </p:nvSpPr>
          <p:spPr bwMode="auto">
            <a:xfrm>
              <a:off x="4262438" y="2919412"/>
              <a:ext cx="904875" cy="906463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30%</a:t>
              </a:r>
            </a:p>
          </p:txBody>
        </p:sp>
        <p:sp>
          <p:nvSpPr>
            <p:cNvPr id="21" name="Forma livre 6"/>
            <p:cNvSpPr/>
            <p:nvPr/>
          </p:nvSpPr>
          <p:spPr bwMode="auto">
            <a:xfrm>
              <a:off x="4452938" y="3898901"/>
              <a:ext cx="523875" cy="525462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22" name="Forma livre 7"/>
            <p:cNvSpPr/>
            <p:nvPr/>
          </p:nvSpPr>
          <p:spPr bwMode="auto">
            <a:xfrm>
              <a:off x="4262438" y="4497388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60%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4663" y="3689350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00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84663" y="5200650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00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3138" y="1125538"/>
            <a:ext cx="868362" cy="338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Ciclos</a:t>
            </a:r>
            <a:endParaRPr lang="en-US" sz="16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4252913" y="1463675"/>
            <a:ext cx="1930400" cy="3381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 1ºe 2º            3º</a:t>
            </a:r>
          </a:p>
        </p:txBody>
      </p:sp>
      <p:pic>
        <p:nvPicPr>
          <p:cNvPr id="460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36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806450" y="65088"/>
            <a:ext cx="7705725" cy="7921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Autoavaliação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r="1192" b="4506"/>
          <a:stretch>
            <a:fillRect/>
          </a:stretch>
        </p:blipFill>
        <p:spPr bwMode="auto">
          <a:xfrm>
            <a:off x="571500" y="836613"/>
            <a:ext cx="8102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395609" y="4365104"/>
            <a:ext cx="8424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sz="1800" dirty="0">
                <a:solidFill>
                  <a:schemeClr val="tx2"/>
                </a:solidFill>
                <a:latin typeface="Arial" charset="0"/>
              </a:rPr>
              <a:t> O instrumento AMAQ ofertado pelo MS não é obrigatório, cabendo ao gestor e equipe  escolher o </a:t>
            </a:r>
            <a:r>
              <a:rPr lang="pt-BR" altLang="pt-BR" sz="1800" dirty="0" smtClean="0">
                <a:solidFill>
                  <a:schemeClr val="tx2"/>
                </a:solidFill>
                <a:latin typeface="Arial" charset="0"/>
              </a:rPr>
              <a:t>que mais </a:t>
            </a:r>
            <a:r>
              <a:rPr lang="pt-BR" altLang="pt-BR" sz="1800" dirty="0">
                <a:solidFill>
                  <a:schemeClr val="tx2"/>
                </a:solidFill>
                <a:latin typeface="Arial" charset="0"/>
              </a:rPr>
              <a:t>se </a:t>
            </a:r>
            <a:r>
              <a:rPr lang="pt-BR" altLang="pt-BR" sz="1800" dirty="0" smtClean="0">
                <a:solidFill>
                  <a:schemeClr val="tx2"/>
                </a:solidFill>
                <a:latin typeface="Arial" charset="0"/>
              </a:rPr>
              <a:t>adeque </a:t>
            </a:r>
            <a:r>
              <a:rPr lang="pt-BR" altLang="pt-BR" sz="1800" dirty="0">
                <a:solidFill>
                  <a:schemeClr val="tx2"/>
                </a:solidFill>
                <a:latin typeface="Arial" charset="0"/>
              </a:rPr>
              <a:t>a sua </a:t>
            </a:r>
            <a:r>
              <a:rPr lang="pt-BR" altLang="pt-BR" sz="1800" dirty="0" smtClean="0">
                <a:solidFill>
                  <a:schemeClr val="tx2"/>
                </a:solidFill>
                <a:latin typeface="Arial" charset="0"/>
              </a:rPr>
              <a:t>realidade.</a:t>
            </a:r>
            <a:endParaRPr lang="pt-BR" altLang="pt-BR" sz="1800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pt-BR" sz="1800" dirty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sz="1800" dirty="0">
                <a:solidFill>
                  <a:schemeClr val="tx2"/>
                </a:solidFill>
                <a:latin typeface="Arial" charset="0"/>
              </a:rPr>
              <a:t> A realização da autoavaliação será verificada na Certificação, compondo uma parte do desempenho final.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dirty="0">
              <a:latin typeface="Arial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pt-BR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Autoavaliação para Melhoria do Acesso e da Qualidade da AB</a:t>
            </a:r>
            <a:endParaRPr lang="pt-BR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395288" y="980529"/>
            <a:ext cx="8424862" cy="5184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/>
              <a:t>A autoavaliação no âmbito do PMAQ/AB é percebida como o </a:t>
            </a:r>
            <a:r>
              <a:rPr lang="pt-BR" sz="1600" b="1" u="sng" dirty="0">
                <a:solidFill>
                  <a:srgbClr val="C00000"/>
                </a:solidFill>
              </a:rPr>
              <a:t>ponto de partida da melhoria da qualidade dos serviços</a:t>
            </a:r>
            <a:r>
              <a:rPr lang="pt-BR" sz="1600" dirty="0"/>
              <a:t>, pois entendemos que processos autoavaliativos comprometidos com a melhoria contínua da qualidade poderão potencializar outras estratégias da fase de desenvolvimento do PMAQ/AB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Os </a:t>
            </a:r>
            <a:r>
              <a:rPr lang="pt-BR" sz="1600" dirty="0"/>
              <a:t>processos autoavaliativos na atenção básica devem ser </a:t>
            </a:r>
            <a:r>
              <a:rPr lang="pt-BR" sz="1600" b="1" u="sng" dirty="0">
                <a:solidFill>
                  <a:srgbClr val="C00000"/>
                </a:solidFill>
              </a:rPr>
              <a:t>contínuos e permanentes</a:t>
            </a:r>
            <a:r>
              <a:rPr lang="pt-BR" sz="1600" dirty="0"/>
              <a:t>, constituindo-se como uma cultura internalizada de monitoramento e avaliação pela gestão, coordenação e equipes/profissionais. No entanto, destaca-se que, entre uma autoavaliação e outra, </a:t>
            </a:r>
            <a:r>
              <a:rPr lang="pt-BR" sz="1600" b="1" u="sng" dirty="0">
                <a:solidFill>
                  <a:srgbClr val="C00000"/>
                </a:solidFill>
              </a:rPr>
              <a:t>deve haver intervalo de tempo suficiente para a execução de parte do plano de intervenção</a:t>
            </a:r>
            <a:r>
              <a:rPr lang="pt-BR" sz="1600" dirty="0"/>
              <a:t>, permitindo que nos próximos momentos autoavaliativos sejam identificadas melhorias na qualidade dos serviços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Acreditamos que por </a:t>
            </a:r>
            <a:r>
              <a:rPr lang="pt-BR" sz="1600" b="1" dirty="0">
                <a:solidFill>
                  <a:srgbClr val="C00000"/>
                </a:solidFill>
              </a:rPr>
              <a:t>meio da reflexão dos sujeitos e grupos implicados </a:t>
            </a:r>
            <a:r>
              <a:rPr lang="pt-BR" sz="1600" dirty="0"/>
              <a:t>é possível fomentar a autoanálise, a autogestão, a identificação dos problemas, bem como a formulação das estratégias de intervenção para melhoria dos serviços e das relações, </a:t>
            </a:r>
            <a:r>
              <a:rPr lang="pt-BR" sz="1600" b="1" dirty="0">
                <a:solidFill>
                  <a:srgbClr val="C00000"/>
                </a:solidFill>
              </a:rPr>
              <a:t>atuando como um dispositivo indutor da reorganização do trabalho das equipes de Atenção Básica e da gestão municipal de saúde</a:t>
            </a:r>
            <a:r>
              <a:rPr lang="pt-BR" sz="1600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pt-BR" sz="1600" dirty="0">
              <a:solidFill>
                <a:schemeClr val="tx2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pt-B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 txBox="1">
            <a:spLocks/>
          </p:cNvSpPr>
          <p:nvPr/>
        </p:nvSpPr>
        <p:spPr bwMode="auto">
          <a:xfrm>
            <a:off x="251520" y="187871"/>
            <a:ext cx="8604250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AMAQ Online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395288" y="764704"/>
            <a:ext cx="8424862" cy="5184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r>
              <a:rPr lang="pt-BR" sz="1800" b="1" dirty="0" smtClean="0"/>
              <a:t>Vídeo </a:t>
            </a:r>
            <a:r>
              <a:rPr lang="pt-BR" sz="1800" b="1" dirty="0"/>
              <a:t>sobre o aplicativo online do AMAQ:</a:t>
            </a:r>
          </a:p>
          <a:p>
            <a:pPr marL="0" indent="0">
              <a:buNone/>
            </a:pPr>
            <a:r>
              <a:rPr lang="pt-BR" sz="1600" dirty="0" smtClean="0">
                <a:hlinkClick r:id="rId2"/>
              </a:rPr>
              <a:t>https</a:t>
            </a:r>
            <a:r>
              <a:rPr lang="pt-BR" sz="1600" dirty="0">
                <a:hlinkClick r:id="rId2"/>
              </a:rPr>
              <a:t>://</a:t>
            </a:r>
            <a:r>
              <a:rPr lang="pt-BR" sz="1600" dirty="0" smtClean="0">
                <a:hlinkClick r:id="rId2"/>
              </a:rPr>
              <a:t>www.youtube.com/watch?v=Kyd9Shf5p70</a:t>
            </a:r>
            <a:r>
              <a:rPr lang="pt-BR" sz="1600" dirty="0" smtClean="0"/>
              <a:t> </a:t>
            </a:r>
          </a:p>
          <a:p>
            <a:pPr marL="0" indent="0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O </a:t>
            </a:r>
            <a:r>
              <a:rPr lang="pt-BR" sz="2000" b="1" dirty="0">
                <a:solidFill>
                  <a:srgbClr val="C00000"/>
                </a:solidFill>
              </a:rPr>
              <a:t>AMAQ agora é online! 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É mais facilidade e agilidade na inserção dos dados de seu município! </a:t>
            </a:r>
            <a:endParaRPr lang="pt-BR" sz="1800" dirty="0" smtClean="0"/>
          </a:p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r>
              <a:rPr lang="pt-BR" sz="1800" dirty="0" smtClean="0"/>
              <a:t>O </a:t>
            </a:r>
            <a:r>
              <a:rPr lang="pt-BR" sz="1800" dirty="0"/>
              <a:t>sistema permite o </a:t>
            </a:r>
            <a:r>
              <a:rPr lang="pt-BR" sz="1800" b="1" dirty="0">
                <a:solidFill>
                  <a:srgbClr val="C00000"/>
                </a:solidFill>
              </a:rPr>
              <a:t>registro online dos resultados da autoavaliação</a:t>
            </a:r>
            <a:r>
              <a:rPr lang="pt-BR" sz="1800" dirty="0"/>
              <a:t>; o monitoramento das </a:t>
            </a:r>
            <a:r>
              <a:rPr lang="pt-BR" sz="1800" dirty="0" err="1"/>
              <a:t>autoavaliações</a:t>
            </a:r>
            <a:r>
              <a:rPr lang="pt-BR" sz="1800" dirty="0"/>
              <a:t> que poderá ser acompanhado por </a:t>
            </a:r>
            <a:r>
              <a:rPr lang="pt-BR" sz="1800" b="1" dirty="0">
                <a:solidFill>
                  <a:srgbClr val="C00000"/>
                </a:solidFill>
              </a:rPr>
              <a:t>relatórios com classificação das dimensões e </a:t>
            </a:r>
            <a:r>
              <a:rPr lang="pt-BR" sz="1800" b="1" dirty="0" err="1">
                <a:solidFill>
                  <a:srgbClr val="C00000"/>
                </a:solidFill>
              </a:rPr>
              <a:t>subdimensões</a:t>
            </a:r>
            <a:r>
              <a:rPr lang="pt-BR" sz="1800" dirty="0"/>
              <a:t>; e a construção obrigatória da </a:t>
            </a:r>
            <a:r>
              <a:rPr lang="pt-BR" sz="1800" b="1" dirty="0">
                <a:solidFill>
                  <a:srgbClr val="C00000"/>
                </a:solidFill>
              </a:rPr>
              <a:t>Matriz de Intervenção</a:t>
            </a:r>
            <a:r>
              <a:rPr lang="pt-BR" sz="1800" dirty="0"/>
              <a:t>, que deve ser feita a partir das necessidades identificadas</a:t>
            </a:r>
            <a:r>
              <a:rPr lang="pt-BR" sz="1800" dirty="0" smtClean="0"/>
              <a:t>.</a:t>
            </a:r>
          </a:p>
          <a:p>
            <a:pPr marL="0" indent="0" algn="just">
              <a:buNone/>
            </a:pP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Isso significa que a gestão municipal passará a ter </a:t>
            </a:r>
            <a:r>
              <a:rPr lang="pt-BR" sz="1800" b="1" dirty="0">
                <a:solidFill>
                  <a:srgbClr val="C00000"/>
                </a:solidFill>
              </a:rPr>
              <a:t>acesso informatizado sobre quais equipes do seu município realizaram a autoavaliação</a:t>
            </a:r>
            <a:r>
              <a:rPr lang="pt-BR" sz="1800" dirty="0"/>
              <a:t>, auxiliando a gestão na tomada de decisão para o desenvolvimento de ações para a melhoria do acesso e da qualidade da atenção básica.</a:t>
            </a:r>
            <a:endParaRPr lang="pt-BR" sz="1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461714" y="1242040"/>
            <a:ext cx="8286750" cy="5832366"/>
          </a:xfrm>
          <a:prstGeom prst="rect">
            <a:avLst/>
          </a:prstGeom>
          <a:noFill/>
          <a:ln w="38100">
            <a:noFill/>
            <a:prstDash val="lgDash"/>
          </a:ln>
          <a:scene3d>
            <a:camera prst="orthographicFront"/>
            <a:lightRig rig="threePt" dir="t"/>
          </a:scene3d>
          <a:sp3d>
            <a:bevelB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algn="ctr" eaLnBrk="1" hangingPunct="1">
              <a:lnSpc>
                <a:spcPts val="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pt-BR" altLang="pt-B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...que a </a:t>
            </a:r>
            <a:r>
              <a:rPr lang="pt-BR" alt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Atenção Básica </a:t>
            </a:r>
            <a:r>
              <a:rPr lang="pt-BR" altLang="pt-B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pudesse se transformar na </a:t>
            </a:r>
            <a:r>
              <a:rPr lang="pt-BR" alt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imensa e generosa porta de entrada preferencial para o SUS</a:t>
            </a:r>
            <a:r>
              <a:rPr lang="pt-BR" altLang="pt-B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sendo uma ampla rede de serviços, </a:t>
            </a:r>
            <a:r>
              <a:rPr lang="pt-BR" alt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próxima dos usuários</a:t>
            </a:r>
            <a:r>
              <a:rPr lang="pt-BR" altLang="pt-B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de acesso universal, </a:t>
            </a:r>
            <a:r>
              <a:rPr lang="pt-BR" alt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resolutiva</a:t>
            </a:r>
            <a:r>
              <a:rPr lang="pt-BR" altLang="pt-B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, produtora de cuidado integral, </a:t>
            </a:r>
            <a:r>
              <a:rPr lang="pt-BR" alt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promovedora de cidadania e consciência sanitária</a:t>
            </a:r>
            <a:r>
              <a:rPr lang="pt-BR" altLang="pt-B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. </a:t>
            </a:r>
          </a:p>
          <a:p>
            <a:pPr marL="0" lvl="1" algn="r" eaLnBrk="1" hangingPunct="1">
              <a:defRPr/>
            </a:pPr>
            <a:r>
              <a:rPr lang="pt-BR" alt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(Cecilio, 2014)</a:t>
            </a:r>
            <a:endParaRPr lang="pt-BR" altLang="pt-BR" sz="1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 eaLnBrk="1" hangingPunct="1">
              <a:defRPr/>
            </a:pPr>
            <a:endParaRPr lang="en-US" altLang="pt-BR" b="1" dirty="0" smtClean="0">
              <a:solidFill>
                <a:srgbClr val="000000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792831"/>
          </a:xfrm>
          <a:prstGeom prst="rect">
            <a:avLst/>
          </a:prstGeom>
          <a:solidFill>
            <a:schemeClr val="tx2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85725">
              <a:spcBef>
                <a:spcPct val="0"/>
              </a:spcBef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dirty="0" smtClean="0"/>
              <a:t>Nosso objetivo...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3307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4"/>
          <p:cNvSpPr txBox="1">
            <a:spLocks/>
          </p:cNvSpPr>
          <p:nvPr/>
        </p:nvSpPr>
        <p:spPr bwMode="auto">
          <a:xfrm>
            <a:off x="611560" y="190500"/>
            <a:ext cx="853244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800" b="1" dirty="0">
                <a:solidFill>
                  <a:schemeClr val="bg1"/>
                </a:solidFill>
              </a:rPr>
              <a:t>Instrumento de avaliação externa</a:t>
            </a:r>
          </a:p>
        </p:txBody>
      </p:sp>
      <p:sp>
        <p:nvSpPr>
          <p:cNvPr id="50179" name="Retângulo 3"/>
          <p:cNvSpPr>
            <a:spLocks noChangeArrowheads="1"/>
          </p:cNvSpPr>
          <p:nvPr/>
        </p:nvSpPr>
        <p:spPr bwMode="auto">
          <a:xfrm>
            <a:off x="395536" y="1269335"/>
            <a:ext cx="84010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400" b="1" dirty="0">
                <a:solidFill>
                  <a:schemeClr val="tx2"/>
                </a:solidFill>
              </a:rPr>
              <a:t>Módulo I - Observação na Unidade de Saúde</a:t>
            </a:r>
            <a:r>
              <a:rPr lang="pt-BR" altLang="pt-BR" sz="2000" dirty="0">
                <a:solidFill>
                  <a:schemeClr val="tx2"/>
                </a:solidFill>
              </a:rPr>
              <a:t>, objetiva avaliar as condições de infraestrutura, materiais, insumos e medicamentos da Unidade de Saúde</a:t>
            </a:r>
            <a:r>
              <a:rPr lang="pt-BR" altLang="pt-BR" sz="20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000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b="1" dirty="0">
                <a:solidFill>
                  <a:schemeClr val="tx2"/>
                </a:solidFill>
              </a:rPr>
              <a:t>Módulo II - Entrevista com o profissional da equipe de atenção básica e verificação de documentos</a:t>
            </a:r>
            <a:r>
              <a:rPr lang="pt-BR" altLang="pt-BR" sz="2000" dirty="0">
                <a:solidFill>
                  <a:schemeClr val="tx2"/>
                </a:solidFill>
              </a:rPr>
              <a:t>, objetiva obter informações sobre processo de trabalho da equipe e a organização do serviço e do cuidado para os usuários</a:t>
            </a:r>
            <a:r>
              <a:rPr lang="pt-BR" altLang="pt-BR" sz="20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000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b="1" dirty="0">
                <a:solidFill>
                  <a:schemeClr val="tx2"/>
                </a:solidFill>
              </a:rPr>
              <a:t>Módulo III - Entrevista com o usuário da atenção básica</a:t>
            </a:r>
            <a:r>
              <a:rPr lang="pt-BR" altLang="pt-BR" sz="2000" b="1" dirty="0">
                <a:solidFill>
                  <a:schemeClr val="tx2"/>
                </a:solidFill>
              </a:rPr>
              <a:t>: </a:t>
            </a:r>
            <a:r>
              <a:rPr lang="pt-BR" altLang="pt-BR" sz="2000" dirty="0">
                <a:solidFill>
                  <a:schemeClr val="tx2"/>
                </a:solidFill>
              </a:rPr>
              <a:t>Avaliar acesso, utilização e participação dos usuários, por amostras representativas com base populacional </a:t>
            </a:r>
            <a:r>
              <a:rPr lang="pt-BR" altLang="pt-BR" sz="2000" b="1" dirty="0">
                <a:solidFill>
                  <a:srgbClr val="FF0000"/>
                </a:solidFill>
              </a:rPr>
              <a:t>não incluídas no processo de certificação. 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Conteúdo 4"/>
          <p:cNvSpPr txBox="1">
            <a:spLocks/>
          </p:cNvSpPr>
          <p:nvPr/>
        </p:nvSpPr>
        <p:spPr bwMode="auto">
          <a:xfrm>
            <a:off x="539750" y="190500"/>
            <a:ext cx="860425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800" b="1">
                <a:solidFill>
                  <a:schemeClr val="bg1"/>
                </a:solidFill>
              </a:rPr>
              <a:t>Instrumento de avaliação externa</a:t>
            </a:r>
          </a:p>
        </p:txBody>
      </p:sp>
      <p:sp>
        <p:nvSpPr>
          <p:cNvPr id="51203" name="Retângulo 3"/>
          <p:cNvSpPr>
            <a:spLocks noChangeArrowheads="1"/>
          </p:cNvSpPr>
          <p:nvPr/>
        </p:nvSpPr>
        <p:spPr bwMode="auto">
          <a:xfrm>
            <a:off x="492125" y="1085443"/>
            <a:ext cx="84010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ts val="2800"/>
              </a:lnSpc>
              <a:spcBef>
                <a:spcPct val="0"/>
              </a:spcBef>
            </a:pPr>
            <a:r>
              <a:rPr lang="pt-BR" altLang="pt-BR" sz="2400" b="1" dirty="0">
                <a:solidFill>
                  <a:schemeClr val="tx2"/>
                </a:solidFill>
              </a:rPr>
              <a:t>Módulo IV - Entrevista com o profissional da equipe do NASF e verificação de documentos</a:t>
            </a:r>
            <a:r>
              <a:rPr lang="pt-BR" altLang="pt-BR" sz="2000" dirty="0">
                <a:solidFill>
                  <a:schemeClr val="tx2"/>
                </a:solidFill>
              </a:rPr>
              <a:t>, objetiva obter informações sobre processo de trabalho organização do serviço</a:t>
            </a:r>
            <a:r>
              <a:rPr lang="pt-BR" altLang="pt-BR" sz="20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ts val="2800"/>
              </a:lnSpc>
              <a:spcBef>
                <a:spcPct val="0"/>
              </a:spcBef>
            </a:pPr>
            <a:endParaRPr lang="pt-BR" altLang="pt-BR" sz="2000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ts val="2800"/>
              </a:lnSpc>
              <a:spcBef>
                <a:spcPct val="0"/>
              </a:spcBef>
            </a:pPr>
            <a:r>
              <a:rPr lang="pt-BR" altLang="pt-BR" sz="2400" b="1" dirty="0">
                <a:solidFill>
                  <a:schemeClr val="tx2"/>
                </a:solidFill>
              </a:rPr>
              <a:t>Módulo V - Observação na Unidade de Saúde</a:t>
            </a:r>
            <a:r>
              <a:rPr lang="pt-BR" altLang="pt-BR" sz="2000" dirty="0">
                <a:solidFill>
                  <a:schemeClr val="tx2"/>
                </a:solidFill>
              </a:rPr>
              <a:t>, objetiva avaliar as condições de infraestrutura, materiais, insumos e medicamentos da Unidade de Saúde, com </a:t>
            </a:r>
            <a:r>
              <a:rPr lang="pt-BR" altLang="pt-BR" sz="2000" b="1" dirty="0">
                <a:solidFill>
                  <a:schemeClr val="tx2"/>
                </a:solidFill>
              </a:rPr>
              <a:t>foco no trabalho da Saúde Bucal</a:t>
            </a:r>
            <a:r>
              <a:rPr lang="pt-BR" altLang="pt-BR" sz="20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ts val="2800"/>
              </a:lnSpc>
              <a:spcBef>
                <a:spcPct val="0"/>
              </a:spcBef>
            </a:pPr>
            <a:endParaRPr lang="pt-BR" altLang="pt-BR" sz="2000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ts val="2800"/>
              </a:lnSpc>
              <a:spcBef>
                <a:spcPct val="0"/>
              </a:spcBef>
            </a:pPr>
            <a:r>
              <a:rPr lang="pt-BR" altLang="pt-BR" sz="2400" b="1" dirty="0">
                <a:solidFill>
                  <a:schemeClr val="tx2"/>
                </a:solidFill>
              </a:rPr>
              <a:t>Módulo VI - Entrevista com o profissional da saúde bucal e verificação de documentos</a:t>
            </a:r>
            <a:r>
              <a:rPr lang="pt-BR" altLang="pt-BR" sz="2000" dirty="0">
                <a:solidFill>
                  <a:schemeClr val="tx2"/>
                </a:solidFill>
              </a:rPr>
              <a:t>, objetiva obter informações sobre processo de trabalho da equipe e a organização do serviço e do cuidado para os usuários.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pt-BR" altLang="pt-BR" sz="2000" b="1" dirty="0">
              <a:solidFill>
                <a:srgbClr val="FF0000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4"/>
          <p:cNvSpPr txBox="1">
            <a:spLocks/>
          </p:cNvSpPr>
          <p:nvPr/>
        </p:nvSpPr>
        <p:spPr bwMode="auto">
          <a:xfrm>
            <a:off x="179512" y="116632"/>
            <a:ext cx="87217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 dirty="0">
                <a:solidFill>
                  <a:srgbClr val="FFFF00"/>
                </a:solidFill>
                <a:latin typeface="Arial" charset="0"/>
              </a:rPr>
              <a:t>Indicadores</a:t>
            </a:r>
            <a:r>
              <a:rPr lang="pt-BR" altLang="pt-BR" sz="2400" dirty="0">
                <a:solidFill>
                  <a:srgbClr val="FFFFFF"/>
                </a:solidFill>
                <a:latin typeface="Arial" charset="0"/>
              </a:rPr>
              <a:t> para Contratualização e Certificação das Equipes </a:t>
            </a:r>
            <a:endParaRPr lang="pt-BR" altLang="pt-BR" sz="2400" b="1" dirty="0">
              <a:solidFill>
                <a:srgbClr val="FFFFFF"/>
              </a:solidFill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95536" y="908720"/>
            <a:ext cx="8407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500" b="1" dirty="0">
                <a:solidFill>
                  <a:srgbClr val="1F497D"/>
                </a:solidFill>
                <a:latin typeface="Arial" charset="0"/>
              </a:rPr>
              <a:t>Indicadores de monitoramento para as EAB (ESF ou Parametrizada) no </a:t>
            </a:r>
            <a:r>
              <a:rPr lang="pt-BR" altLang="pt-BR" sz="1500" b="1" dirty="0" smtClean="0">
                <a:solidFill>
                  <a:srgbClr val="1F497D"/>
                </a:solidFill>
                <a:latin typeface="Arial" charset="0"/>
              </a:rPr>
              <a:t>3º </a:t>
            </a:r>
            <a:r>
              <a:rPr lang="pt-BR" altLang="pt-BR" sz="1500" b="1" dirty="0">
                <a:solidFill>
                  <a:srgbClr val="1F497D"/>
                </a:solidFill>
                <a:latin typeface="Arial" charset="0"/>
              </a:rPr>
              <a:t>ciclo do PMAQ</a:t>
            </a:r>
            <a:endParaRPr lang="en-US" altLang="pt-BR" sz="1500" dirty="0">
              <a:solidFill>
                <a:srgbClr val="1F497D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25870"/>
              </p:ext>
            </p:extLst>
          </p:nvPr>
        </p:nvGraphicFramePr>
        <p:xfrm>
          <a:off x="539552" y="1412776"/>
          <a:ext cx="8135937" cy="4577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67"/>
                <a:gridCol w="6063070"/>
              </a:tblGrid>
              <a:tr h="382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Grupo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de Desempenho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Acesso e continuidade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do cuidado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1.1 Média de atendimentos de médicos e enfermeiros por habitante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1.2 Percentual de atendimentos de consultas por demanda espontânea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1.3 Percentual de atendimentos de consulta agendada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1.4 Índice de atendimentos por condição de saúde avaliada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1.5 Razão de coleta de material citopatológico do colo do útero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3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1.6 Cobertura de primeira consulta odontológica programática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Coordenação do Cuidado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2.1 Percentual de recém-nascidos atendidos na primeira semana de vida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27491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Resolutividade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3.1 Percentual de encaminhamentos para serviço especializado 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42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3.2  Razão entre tratamentos concluídos e primeiras consultas odontológicas programáticas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Abrangência da oferta de serviços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4.1 Percentual de serviços ofertados pela Equipe de Atenção Básica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4.2 Percentual de serviços ofertados pela Equipe de Saúde Bucal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</a:tbl>
          </a:graphicData>
        </a:graphic>
      </p:graphicFrame>
      <p:pic>
        <p:nvPicPr>
          <p:cNvPr id="481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2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4"/>
          <p:cNvSpPr txBox="1">
            <a:spLocks/>
          </p:cNvSpPr>
          <p:nvPr/>
        </p:nvSpPr>
        <p:spPr bwMode="auto">
          <a:xfrm>
            <a:off x="412750" y="190500"/>
            <a:ext cx="860425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>
                <a:solidFill>
                  <a:srgbClr val="FFFFFF"/>
                </a:solidFill>
                <a:latin typeface="Arial" charset="0"/>
              </a:rPr>
              <a:t>Indicadores para Contratualização e Certificação das Equipes </a:t>
            </a:r>
            <a:endParaRPr lang="pt-BR" altLang="pt-BR" sz="2400" b="1">
              <a:solidFill>
                <a:srgbClr val="FFFFFF"/>
              </a:solidFill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412750" y="1054100"/>
            <a:ext cx="8335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charset="0"/>
              </a:rPr>
              <a:t>Indicadores de desempenho para os NASF 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</a:rPr>
              <a:t>no 3º </a:t>
            </a:r>
            <a:r>
              <a:rPr lang="pt-BR" altLang="pt-BR" sz="1800" b="1" dirty="0">
                <a:solidFill>
                  <a:schemeClr val="tx2"/>
                </a:solidFill>
                <a:latin typeface="Arial" charset="0"/>
              </a:rPr>
              <a:t>ciclo do PMAQ</a:t>
            </a:r>
            <a:endParaRPr lang="pt-BR" altLang="pt-BR" sz="18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49860"/>
              </p:ext>
            </p:extLst>
          </p:nvPr>
        </p:nvGraphicFramePr>
        <p:xfrm>
          <a:off x="1476375" y="1989138"/>
          <a:ext cx="6096000" cy="277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6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Indicador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Desempenho</a:t>
                      </a:r>
                      <a:endParaRPr lang="en-US" sz="2000" dirty="0"/>
                    </a:p>
                  </a:txBody>
                  <a:tcPr marT="45692" marB="45692"/>
                </a:tc>
              </a:tr>
              <a:tr h="14629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1.1    </a:t>
                      </a:r>
                      <a:r>
                        <a:rPr lang="en-US" sz="2000" b="1" dirty="0" err="1" smtClean="0"/>
                        <a:t>Índice</a:t>
                      </a:r>
                      <a:r>
                        <a:rPr lang="en-US" sz="2000" b="1" dirty="0" smtClean="0"/>
                        <a:t> de </a:t>
                      </a:r>
                      <a:r>
                        <a:rPr lang="en-US" sz="2000" b="1" dirty="0" err="1" smtClean="0"/>
                        <a:t>atendimentos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realizados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pelo</a:t>
                      </a:r>
                      <a:r>
                        <a:rPr lang="en-US" sz="2000" b="1" baseline="0" dirty="0" smtClean="0"/>
                        <a:t> NASF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individuais</a:t>
                      </a:r>
                      <a:endParaRPr lang="en-US" sz="2000" baseline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domiciliares</a:t>
                      </a:r>
                      <a:endParaRPr lang="en-US" sz="2000" baseline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compartilhados</a:t>
                      </a:r>
                      <a:endParaRPr lang="en-US" sz="2000" baseline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grupos</a:t>
                      </a:r>
                      <a:endParaRPr lang="en-US" sz="2000" dirty="0"/>
                    </a:p>
                  </a:txBody>
                  <a:tcPr marT="45692" marB="45692" anchor="ctr"/>
                </a:tc>
              </a:tr>
            </a:tbl>
          </a:graphicData>
        </a:graphic>
      </p:graphicFrame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800" b="1" dirty="0" smtClean="0">
                <a:solidFill>
                  <a:schemeClr val="bg1"/>
                </a:solidFill>
              </a:rPr>
              <a:t>Padrões Essenciais e Estratégicos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908720"/>
            <a:ext cx="8281988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ea typeface="+mn-ea"/>
              </a:rPr>
              <a:t>No 3º ciclo do PMAQ os padrões de acesso e qualidade definidos para as equipes serão classificados como:</a:t>
            </a:r>
          </a:p>
          <a:p>
            <a:pPr>
              <a:defRPr/>
            </a:pPr>
            <a:r>
              <a:rPr lang="pt-BR" sz="2000" dirty="0">
                <a:ea typeface="+mn-ea"/>
                <a:cs typeface="ＭＳ Ｐゴシック" charset="0"/>
              </a:rPr>
              <a:t> 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u="sng" dirty="0">
                <a:solidFill>
                  <a:srgbClr val="C00000"/>
                </a:solidFill>
                <a:latin typeface="+mj-lt"/>
                <a:ea typeface="+mn-ea"/>
              </a:rPr>
              <a:t>Padrões essenciais: 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caso a equipe não alcance um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conjunto de padrões mínimos 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de qualidade considerados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essenciais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, ela será automaticamente certificada com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desempenho de menor </a:t>
            </a:r>
            <a:r>
              <a:rPr lang="pt-BR" sz="2000" b="1" dirty="0" smtClean="0">
                <a:solidFill>
                  <a:schemeClr val="tx2"/>
                </a:solidFill>
                <a:latin typeface="+mj-lt"/>
                <a:ea typeface="+mn-ea"/>
              </a:rPr>
              <a:t>faixa (ruim)</a:t>
            </a:r>
            <a:r>
              <a:rPr lang="pt-BR" sz="2000" dirty="0" smtClean="0">
                <a:solidFill>
                  <a:schemeClr val="tx2"/>
                </a:solidFill>
                <a:latin typeface="+mj-lt"/>
                <a:ea typeface="+mn-ea"/>
              </a:rPr>
              <a:t>. </a:t>
            </a:r>
            <a:endParaRPr lang="pt-BR" sz="2000" dirty="0">
              <a:solidFill>
                <a:schemeClr val="tx2"/>
              </a:solidFill>
              <a:latin typeface="+mj-lt"/>
              <a:ea typeface="+mn-ea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 dirty="0">
              <a:solidFill>
                <a:schemeClr val="tx2"/>
              </a:solidFill>
              <a:latin typeface="+mj-lt"/>
              <a:ea typeface="+mn-ea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u="sng" dirty="0">
                <a:solidFill>
                  <a:srgbClr val="C00000"/>
                </a:solidFill>
                <a:latin typeface="+mj-lt"/>
                <a:ea typeface="+mn-ea"/>
                <a:cs typeface="ＭＳ Ｐゴシック" charset="0"/>
              </a:rPr>
              <a:t>Padrões estratégicos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  <a:cs typeface="ＭＳ Ｐゴシック" charset="0"/>
              </a:rPr>
              <a:t>: 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Para que a equipe seja classificada com o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desempenho ótimo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, além de obter uma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nota mínima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, deverá alcançar um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conjunto de padrões considerados estratégicos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ea typeface="+mn-ea"/>
              </a:rPr>
              <a:t>Esses padrões 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</a:rPr>
              <a:t>foram definidos de forma tripartite (MS, CONASS e CONASEMS) </a:t>
            </a:r>
            <a:r>
              <a:rPr lang="pt-BR" sz="2000" dirty="0">
                <a:solidFill>
                  <a:schemeClr val="tx2"/>
                </a:solidFill>
                <a:latin typeface="+mn-lt"/>
                <a:ea typeface="+mn-ea"/>
              </a:rPr>
              <a:t>a partir da reflexão sobre os instrumentos construídos para a avaliação externa do 3º Ciclo do PMAQ, análise dos resultados das equipes no 2º ciclo e das prioridades atuais para atenção básica.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66820"/>
              </p:ext>
            </p:extLst>
          </p:nvPr>
        </p:nvGraphicFramePr>
        <p:xfrm>
          <a:off x="2195736" y="1268760"/>
          <a:ext cx="4608512" cy="38528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60240"/>
                <a:gridCol w="2448272"/>
              </a:tblGrid>
              <a:tr h="648969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Tipo de equipe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Recurso fixo mensal por equipe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</a:tr>
              <a:tr h="503159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Equipes AB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$ 1.700,00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495306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Equipes AB/SB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$ 2.200,00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4156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NASF 1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$ 1.000,00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416682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NASF 2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$ 600,00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NASF 3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$ 400,00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152400" algn="l">
                        <a:spcAft>
                          <a:spcPts val="0"/>
                        </a:spcAft>
                      </a:pPr>
                      <a:r>
                        <a:rPr kumimoji="0" lang="pt-BR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CEO I</a:t>
                      </a:r>
                    </a:p>
                  </a:txBody>
                  <a:tcPr marL="36190" marR="3619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r">
                        <a:spcAft>
                          <a:spcPts val="0"/>
                        </a:spcAft>
                      </a:pPr>
                      <a:r>
                        <a:rPr kumimoji="0" lang="pt-BR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R$ 1.650,00</a:t>
                      </a:r>
                    </a:p>
                  </a:txBody>
                  <a:tcPr marL="68571" marR="6857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52400" algn="l">
                        <a:spcAft>
                          <a:spcPts val="0"/>
                        </a:spcAft>
                      </a:pPr>
                      <a:r>
                        <a:rPr kumimoji="0" lang="pt-BR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CEO II</a:t>
                      </a:r>
                    </a:p>
                  </a:txBody>
                  <a:tcPr marL="36190" marR="36190" marT="0" marB="0" anchor="ctr"/>
                </a:tc>
                <a:tc>
                  <a:txBody>
                    <a:bodyPr/>
                    <a:lstStyle/>
                    <a:p>
                      <a:pPr marL="152400" algn="r">
                        <a:spcAft>
                          <a:spcPts val="0"/>
                        </a:spcAft>
                      </a:pPr>
                      <a:r>
                        <a:rPr kumimoji="0" lang="pt-BR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R$ 2.200,00</a:t>
                      </a:r>
                    </a:p>
                  </a:txBody>
                  <a:tcPr marL="68571" marR="68571" marT="0" marB="0" anchor="ctr"/>
                </a:tc>
              </a:tr>
              <a:tr h="324484">
                <a:tc>
                  <a:txBody>
                    <a:bodyPr/>
                    <a:lstStyle/>
                    <a:p>
                      <a:pPr marL="152400" algn="l">
                        <a:spcAft>
                          <a:spcPts val="0"/>
                        </a:spcAft>
                      </a:pPr>
                      <a:r>
                        <a:rPr kumimoji="0" lang="pt-BR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CEO III</a:t>
                      </a:r>
                    </a:p>
                  </a:txBody>
                  <a:tcPr marL="36190" marR="3619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r">
                        <a:spcAft>
                          <a:spcPts val="0"/>
                        </a:spcAft>
                      </a:pPr>
                      <a:r>
                        <a:rPr kumimoji="0" lang="pt-BR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R$ 3.850,00</a:t>
                      </a:r>
                    </a:p>
                  </a:txBody>
                  <a:tcPr marL="68571" marR="6857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275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 da ADESÃO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75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 após CERTIFICAÇÃO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58888" y="908050"/>
          <a:ext cx="6664326" cy="4968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431"/>
                <a:gridCol w="1785991"/>
                <a:gridCol w="1785991"/>
                <a:gridCol w="1786913"/>
              </a:tblGrid>
              <a:tr h="92076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Situação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Desempenho mediano ou abaixo da média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Desempenho acima da média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Desempenho muito acima da média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/>
                </a:tc>
              </a:tr>
              <a:tr h="332273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20%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60%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100%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Equipes AB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R$ 1.700,00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R$ 5.100,00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R$ 8.500,00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Equipes SB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R$ 2.500,00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NASF 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R$ 1.000,00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R$ 3.000,00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R$ 5.000,00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NASF 2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R$ 600,00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R$ 1.800,00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R$ 3.000,00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NASF 3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R$ 400,00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R$ 1.200,00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R$ 2.000,00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CEO I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R$ 1.650,00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R$ 4.950,00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R$ 8.250,00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CEO II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R$ 2.200,00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R$ 6.600,00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R$ 11.000,00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CEO III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R$ 3.850,00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R$ 11.550,00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R$ 19.250,00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2000" y="-100013"/>
            <a:ext cx="5761038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50000">
                <a:solidFill>
                  <a:srgbClr val="FF0000"/>
                </a:solidFill>
                <a:latin typeface="Boopee" pitchFamily="2" charset="0"/>
              </a:rPr>
              <a:t>X</a:t>
            </a:r>
          </a:p>
        </p:txBody>
      </p:sp>
      <p:pic>
        <p:nvPicPr>
          <p:cNvPr id="553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71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Financeiros após CERTIFICAÇÃO</a:t>
            </a:r>
          </a:p>
        </p:txBody>
      </p:sp>
      <p:sp>
        <p:nvSpPr>
          <p:cNvPr id="56323" name="Retângulo 3"/>
          <p:cNvSpPr>
            <a:spLocks noChangeArrowheads="1"/>
          </p:cNvSpPr>
          <p:nvPr/>
        </p:nvSpPr>
        <p:spPr bwMode="auto">
          <a:xfrm>
            <a:off x="683568" y="1255400"/>
            <a:ext cx="799395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000" dirty="0">
                <a:solidFill>
                  <a:schemeClr val="tx2"/>
                </a:solidFill>
              </a:rPr>
              <a:t>A partir da classificação alcançada no processo de certificação, respeitando-se as categorias de desempenho, os Municípios e o Distrito Federal receberão, por equipe de saúde </a:t>
            </a:r>
            <a:r>
              <a:rPr lang="pt-BR" altLang="pt-BR" sz="2000" dirty="0" err="1">
                <a:solidFill>
                  <a:schemeClr val="tx2"/>
                </a:solidFill>
              </a:rPr>
              <a:t>contratualizada</a:t>
            </a:r>
            <a:r>
              <a:rPr lang="pt-BR" altLang="pt-BR" sz="2000" dirty="0">
                <a:solidFill>
                  <a:schemeClr val="tx2"/>
                </a:solidFill>
              </a:rPr>
              <a:t>, novos valores a serem definidos considerando o </a:t>
            </a:r>
            <a:r>
              <a:rPr lang="pt-BR" altLang="pt-BR" sz="2400" b="1" dirty="0">
                <a:solidFill>
                  <a:schemeClr val="tx2"/>
                </a:solidFill>
              </a:rPr>
              <a:t>número de equipes em cada faixa de certificação e o fator de desempenho</a:t>
            </a:r>
            <a:r>
              <a:rPr lang="pt-BR" altLang="pt-BR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t-BR" altLang="pt-BR" sz="2000" dirty="0" smtClean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endParaRPr lang="pt-BR" altLang="pt-BR" sz="2000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000" dirty="0" smtClean="0">
                <a:solidFill>
                  <a:schemeClr val="tx2"/>
                </a:solidFill>
              </a:rPr>
              <a:t>O </a:t>
            </a:r>
            <a:r>
              <a:rPr lang="pt-BR" altLang="pt-BR" sz="2400" b="1" u="sng" dirty="0">
                <a:solidFill>
                  <a:schemeClr val="tx2"/>
                </a:solidFill>
              </a:rPr>
              <a:t>fator de desempenho </a:t>
            </a:r>
            <a:r>
              <a:rPr lang="pt-BR" altLang="pt-BR" sz="2000" dirty="0">
                <a:solidFill>
                  <a:schemeClr val="tx2"/>
                </a:solidFill>
              </a:rPr>
              <a:t>funciona como fator de multiplicação que vai definir o grau de distanciamento na distribuição dos recursos entre os </a:t>
            </a:r>
            <a:r>
              <a:rPr lang="pt-BR" altLang="pt-BR" sz="2000" dirty="0" smtClean="0">
                <a:solidFill>
                  <a:schemeClr val="tx2"/>
                </a:solidFill>
              </a:rPr>
              <a:t>desempenhos.</a:t>
            </a:r>
            <a:endParaRPr lang="pt-BR" altLang="pt-BR" sz="2000" dirty="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endParaRPr lang="pt-BR" altLang="pt-BR" sz="20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328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0" y="-27384"/>
            <a:ext cx="9144000" cy="692695"/>
          </a:xfrm>
          <a:prstGeom prst="rect">
            <a:avLst/>
          </a:prstGeom>
          <a:solidFill>
            <a:schemeClr val="tx2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85725">
              <a:spcBef>
                <a:spcPct val="0"/>
              </a:spcBef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Avaliação Externa e Ferramentas de gestão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3" t="27426" r="46325" b="19825"/>
          <a:stretch/>
        </p:blipFill>
        <p:spPr bwMode="auto">
          <a:xfrm>
            <a:off x="0" y="716967"/>
            <a:ext cx="4057423" cy="49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4844" r="4871" b="14844"/>
          <a:stretch/>
        </p:blipFill>
        <p:spPr bwMode="auto">
          <a:xfrm>
            <a:off x="4113656" y="3645024"/>
            <a:ext cx="5029200" cy="308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16016" y="4725144"/>
            <a:ext cx="792088" cy="1440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198343" y="1331724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 analíticos e descritivos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Acesso através do site: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dabsistemas.saude.gov.br/sistemas/pmaqV2/sistema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733425" y="260350"/>
            <a:ext cx="7705725" cy="5048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Como utilizar os Relatórios?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33425" y="1065213"/>
            <a:ext cx="7705725" cy="492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2"/>
                </a:solidFill>
              </a:rPr>
              <a:t>Promover encontros para dialogar em equipe. 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2"/>
                </a:solidFill>
              </a:rPr>
              <a:t>Identificar e sensibilizar os atores essenciais envolvidos na temática. 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2"/>
                </a:solidFill>
              </a:rPr>
              <a:t>U</a:t>
            </a:r>
            <a:r>
              <a:rPr lang="pt-BR" sz="2200" dirty="0" smtClean="0">
                <a:solidFill>
                  <a:schemeClr val="tx2"/>
                </a:solidFill>
              </a:rPr>
              <a:t>tilizar </a:t>
            </a:r>
            <a:r>
              <a:rPr lang="pt-BR" sz="2200" dirty="0">
                <a:solidFill>
                  <a:schemeClr val="tx2"/>
                </a:solidFill>
              </a:rPr>
              <a:t>materiais de apoio, tais como os </a:t>
            </a:r>
            <a:r>
              <a:rPr lang="pt-BR" sz="2200" b="1" dirty="0">
                <a:solidFill>
                  <a:schemeClr val="tx2"/>
                </a:solidFill>
                <a:hlinkClick r:id="rId4"/>
              </a:rPr>
              <a:t>Cadernos de Atenção Básica</a:t>
            </a:r>
            <a:r>
              <a:rPr lang="pt-BR" sz="2200" dirty="0">
                <a:solidFill>
                  <a:schemeClr val="tx2"/>
                </a:solidFill>
              </a:rPr>
              <a:t>, artigos e materiais que apresentem referenciais teóricos, além do </a:t>
            </a:r>
            <a:r>
              <a:rPr lang="pt-BR" sz="2200" b="1" dirty="0">
                <a:solidFill>
                  <a:schemeClr val="tx2"/>
                </a:solidFill>
                <a:hlinkClick r:id="rId5"/>
              </a:rPr>
              <a:t>Relatório Descritivo do PMAQ</a:t>
            </a:r>
            <a:r>
              <a:rPr lang="pt-BR" sz="2200" dirty="0">
                <a:solidFill>
                  <a:schemeClr val="tx2"/>
                </a:solidFill>
              </a:rPr>
              <a:t>.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2"/>
                </a:solidFill>
              </a:rPr>
              <a:t>Propiciar a reflexão sobre os temas, destacando facilidades, dificuldades e desafios.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2"/>
                </a:solidFill>
              </a:rPr>
              <a:t>Pensar sobre estratégias para melhorias, considerando diferentes experiências existentes ou a literatura, bem como a sua realidade.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2"/>
                </a:solidFill>
              </a:rPr>
              <a:t>Avaliar a necessidade de implantar alguma estratégia debatida.</a:t>
            </a:r>
          </a:p>
        </p:txBody>
      </p:sp>
    </p:spTree>
    <p:extLst>
      <p:ext uri="{BB962C8B-B14F-4D97-AF65-F5344CB8AC3E}">
        <p14:creationId xmlns:p14="http://schemas.microsoft.com/office/powerpoint/2010/main" val="25980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A Importância da Atenção Básica à Saúde 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pt-BR" alt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Em todo o mundo já é </a:t>
            </a:r>
            <a:r>
              <a:rPr lang="pt-BR" alt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consenso que os Sistemas Nacionais de Saúde devem ser baseados na Atenção </a:t>
            </a:r>
            <a:r>
              <a:rPr lang="pt-BR" altLang="pt-BR" sz="7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Básica</a:t>
            </a:r>
            <a:r>
              <a:rPr lang="pt-BR" altLang="pt-BR" sz="7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(OMS 2008).</a:t>
            </a: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None/>
            </a:pPr>
            <a:endParaRPr lang="pt-BR" altLang="pt-BR" sz="7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</a:t>
            </a:r>
            <a:r>
              <a:rPr 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Atenção Básica </a:t>
            </a:r>
            <a:r>
              <a:rPr 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é, ao mesmo tempo, um nível de atenção e uma </a:t>
            </a:r>
            <a:r>
              <a:rPr lang="pt-BR" sz="7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proposta estruturante para organização </a:t>
            </a:r>
            <a:r>
              <a:rPr 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do sistema de saúde</a:t>
            </a:r>
            <a:r>
              <a:rPr lang="pt-BR" sz="7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None/>
            </a:pPr>
            <a:endParaRPr lang="pt-BR" sz="7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realização de uma consulta em um </a:t>
            </a:r>
            <a:r>
              <a:rPr 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“ponto de entrada” </a:t>
            </a:r>
            <a:r>
              <a:rPr 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 as </a:t>
            </a:r>
            <a:r>
              <a:rPr 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características da Atenção Básica </a:t>
            </a:r>
            <a:r>
              <a:rPr 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está associada à </a:t>
            </a:r>
            <a:r>
              <a:rPr 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diminuição de uso de serviços especializados e também está relacionada à redução da utilização de salas de </a:t>
            </a:r>
            <a:r>
              <a:rPr lang="pt-BR" sz="7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emergência </a:t>
            </a:r>
            <a:r>
              <a:rPr lang="pt-BR" sz="7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(OPAS, 2014) </a:t>
            </a: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None/>
            </a:pPr>
            <a:endParaRPr lang="pt-BR" sz="7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pt-BR" alt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AB deve </a:t>
            </a:r>
            <a:r>
              <a:rPr lang="pt-BR" alt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garantir o acesso universal e em tempo oportuno ao usuário</a:t>
            </a:r>
            <a:r>
              <a:rPr lang="pt-BR" alt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deve ofertar o mais </a:t>
            </a:r>
            <a:r>
              <a:rPr lang="pt-BR" altLang="pt-BR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amplo possível escopo de ações visando a atenção integral </a:t>
            </a:r>
            <a:r>
              <a:rPr lang="pt-BR" altLang="pt-BR" sz="7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 ser responsável por coordenar o cuidado dos usuários no caminhar pelos diversos serviços da rede</a:t>
            </a:r>
            <a:r>
              <a:rPr lang="pt-BR" altLang="pt-BR" sz="72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pt-PT" sz="2000" dirty="0" smtClean="0"/>
              <a:t>	</a:t>
            </a:r>
            <a:endParaRPr lang="en-US" sz="1600" dirty="0" smtClean="0"/>
          </a:p>
          <a:p>
            <a:pPr lvl="1"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575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1" y="-1"/>
            <a:ext cx="9134474" cy="1000125"/>
          </a:xfrm>
          <a:solidFill>
            <a:srgbClr val="00B050"/>
          </a:solidFill>
        </p:spPr>
        <p:txBody>
          <a:bodyPr/>
          <a:lstStyle/>
          <a:p>
            <a:r>
              <a:rPr lang="pt-BR" altLang="pt-BR" b="1" dirty="0" smtClean="0">
                <a:solidFill>
                  <a:schemeClr val="bg1"/>
                </a:solidFill>
              </a:rPr>
              <a:t>Relatórios Descritivos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43375"/>
          </a:xfrm>
        </p:spPr>
        <p:txBody>
          <a:bodyPr/>
          <a:lstStyle/>
          <a:p>
            <a:pPr algn="just"/>
            <a:r>
              <a:rPr lang="pt-BR" altLang="pt-BR" sz="2400" dirty="0" smtClean="0"/>
              <a:t>apresenta informações referentes à </a:t>
            </a:r>
            <a:r>
              <a:rPr lang="pt-BR" altLang="pt-BR" sz="2400" b="1" dirty="0" smtClean="0"/>
              <a:t>Certificação </a:t>
            </a:r>
            <a:r>
              <a:rPr lang="pt-BR" altLang="pt-BR" sz="2400" dirty="0" smtClean="0"/>
              <a:t>das Equipes participantes do 1º ciclo e/ou 2º ciclo do programa;</a:t>
            </a:r>
          </a:p>
          <a:p>
            <a:pPr algn="just"/>
            <a:endParaRPr lang="pt-BR" altLang="pt-BR" sz="2400" dirty="0" smtClean="0"/>
          </a:p>
          <a:p>
            <a:pPr algn="just"/>
            <a:r>
              <a:rPr lang="pt-BR" altLang="pt-BR" sz="2400" dirty="0" smtClean="0"/>
              <a:t>Trata da </a:t>
            </a:r>
            <a:r>
              <a:rPr lang="pt-BR" altLang="pt-BR" sz="2400" b="1" dirty="0" err="1" smtClean="0"/>
              <a:t>freqüência</a:t>
            </a:r>
            <a:r>
              <a:rPr lang="pt-BR" altLang="pt-BR" sz="2400" dirty="0" smtClean="0"/>
              <a:t> das equipes participantes;</a:t>
            </a:r>
          </a:p>
          <a:p>
            <a:pPr algn="just"/>
            <a:endParaRPr lang="pt-BR" altLang="pt-BR" sz="2400" dirty="0" smtClean="0"/>
          </a:p>
          <a:p>
            <a:pPr algn="just"/>
            <a:r>
              <a:rPr lang="pt-BR" altLang="pt-BR" sz="2400" dirty="0" smtClean="0"/>
              <a:t>Relata o comparativo entre os </a:t>
            </a:r>
            <a:r>
              <a:rPr lang="pt-BR" altLang="pt-BR" sz="2400" b="1" dirty="0" smtClean="0"/>
              <a:t>Indicadores</a:t>
            </a:r>
            <a:r>
              <a:rPr lang="pt-BR" altLang="pt-BR" sz="2400" dirty="0" smtClean="0"/>
              <a:t> do 1º e 2º ciclo;</a:t>
            </a:r>
          </a:p>
          <a:p>
            <a:pPr algn="just">
              <a:buFont typeface="Arial" charset="0"/>
              <a:buNone/>
            </a:pPr>
            <a:endParaRPr lang="pt-BR" altLang="pt-BR" sz="2400" dirty="0" smtClean="0"/>
          </a:p>
          <a:p>
            <a:pPr algn="just"/>
            <a:r>
              <a:rPr lang="pt-BR" altLang="pt-BR" sz="2400" dirty="0" smtClean="0"/>
              <a:t>Na </a:t>
            </a:r>
            <a:r>
              <a:rPr lang="pt-BR" altLang="pt-BR" sz="2400" b="1" dirty="0" smtClean="0"/>
              <a:t>avaliação externa </a:t>
            </a:r>
            <a:r>
              <a:rPr lang="pt-BR" altLang="pt-BR" sz="2400" dirty="0" smtClean="0"/>
              <a:t>foram verificados padrões de qualidade que estão organizados em 5 dimensões para as equipes de AB;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aixaDeTexto 4"/>
          <p:cNvSpPr txBox="1">
            <a:spLocks noChangeArrowheads="1"/>
          </p:cNvSpPr>
          <p:nvPr/>
        </p:nvSpPr>
        <p:spPr bwMode="auto">
          <a:xfrm>
            <a:off x="2000250" y="5572125"/>
            <a:ext cx="477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  <a:latin typeface="Arial" charset="0"/>
              </a:rPr>
              <a:t>É possível fazer download para todos</a:t>
            </a:r>
          </a:p>
        </p:txBody>
      </p:sp>
    </p:spTree>
    <p:extLst>
      <p:ext uri="{BB962C8B-B14F-4D97-AF65-F5344CB8AC3E}">
        <p14:creationId xmlns:p14="http://schemas.microsoft.com/office/powerpoint/2010/main" val="24253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1" y="0"/>
            <a:ext cx="9134474" cy="981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BR" sz="4400" b="1" dirty="0" smtClean="0">
                <a:solidFill>
                  <a:schemeClr val="bg1"/>
                </a:solidFill>
              </a:rPr>
              <a:t>Relatórios Analíticos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65175" y="1458913"/>
            <a:ext cx="7705725" cy="4708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Os relatórios analíticos apresentam temas sensíveis e relevantes relacionados à melhoria e ampliação do acesso e da qualidade dos serviços de Atenção Básica no Brasil  - </a:t>
            </a:r>
            <a:r>
              <a:rPr lang="pt-BR" sz="2000" b="1" dirty="0"/>
              <a:t>acesso e acolhimento, resolutividade, coordenação do cuidado, processo de trabalho e gestão e infraestrutura</a:t>
            </a:r>
            <a:r>
              <a:rPr lang="pt-BR" sz="2000" dirty="0"/>
              <a:t>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pt-BR" sz="2000" dirty="0"/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2000" b="1" u="sng" dirty="0"/>
              <a:t>Objetivos: 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Aprofundar o diálogo sobre os temas elencados. 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Apoiar gestores e equipes de Atenção Básica na reflexão sobre seus processos de trabalho, visando ao aprimoramento dos serviços. 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Apresentar recomendações específicas sobre o que as equipes precisam melhorar. </a:t>
            </a:r>
          </a:p>
          <a:p>
            <a:pPr marL="742950" lvl="1" indent="-285750" algn="just" eaLnBrk="0" hangingPunct="0">
              <a:buFont typeface="Wingdings" panose="05000000000000000000" pitchFamily="2" charset="2"/>
              <a:buChar char="ü"/>
              <a:defRPr/>
            </a:pPr>
            <a:endParaRPr lang="pt-BR" sz="2000" dirty="0"/>
          </a:p>
          <a:p>
            <a:pPr marL="285750" indent="-285750" algn="just" eaLnBrk="0" hangingPunct="0"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Referência: resultados do 2º ciclo do PMAQ.</a:t>
            </a:r>
          </a:p>
        </p:txBody>
      </p:sp>
    </p:spTree>
    <p:extLst>
      <p:ext uri="{BB962C8B-B14F-4D97-AF65-F5344CB8AC3E}">
        <p14:creationId xmlns:p14="http://schemas.microsoft.com/office/powerpoint/2010/main" val="10404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0" y="21800"/>
            <a:ext cx="9144000" cy="598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85725" algn="l"/>
            <a:r>
              <a:rPr lang="pt-BR" sz="2800" b="1" dirty="0" err="1">
                <a:solidFill>
                  <a:schemeClr val="bg1"/>
                </a:solidFill>
                <a:cs typeface="Arial" pitchFamily="34" charset="0"/>
              </a:rPr>
              <a:t>e-SUS</a:t>
            </a:r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 Atenção Básica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l="13435" r="13105"/>
          <a:stretch/>
        </p:blipFill>
        <p:spPr>
          <a:xfrm>
            <a:off x="5137977" y="2207290"/>
            <a:ext cx="3898519" cy="439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51519" y="662633"/>
            <a:ext cx="8500919" cy="966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85725" lvl="0" algn="just">
              <a:spcBef>
                <a:spcPts val="0"/>
              </a:spcBef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e-SUS AB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 parte do processo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informatização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de trabalho e da qualificação da informação, que auxilia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individualizado dos atendimentos de cada cidadão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gradual de todos os sistemas na Atenção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Básica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968553" cy="308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6544"/>
          </a:xfr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85725" algn="l"/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Prontuário Eletrônico (PEC)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2474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Resolução nº 07/2016 de CIT, o PEC é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repositório de informação mantida de forma eletrônica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onde todas as informações de saúde, clínicas e administrativas, ao longo da vida de um indivíduo estão armazenadas, e suas características principais são: acesso rápido aos problemas de saúde e intervenções atuais; recuperação de informações clínicas; sistemas de apoio à decisão e outros recursos.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t="21821" r="18149" b="25410"/>
          <a:stretch/>
        </p:blipFill>
        <p:spPr bwMode="auto">
          <a:xfrm>
            <a:off x="2267744" y="4001758"/>
            <a:ext cx="4392488" cy="273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3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0" y="21800"/>
            <a:ext cx="9144000" cy="598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85725" algn="l"/>
            <a:r>
              <a:rPr lang="pt-BR" sz="2800" b="1" dirty="0" err="1">
                <a:solidFill>
                  <a:schemeClr val="bg1"/>
                </a:solidFill>
                <a:cs typeface="Arial" pitchFamily="34" charset="0"/>
              </a:rPr>
              <a:t>e-SUS</a:t>
            </a:r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 Atenção Básica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51520" y="1148385"/>
            <a:ext cx="8500919" cy="1416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85725" lvl="0" algn="just">
              <a:spcBef>
                <a:spcPts val="0"/>
              </a:spcBef>
              <a:buNone/>
            </a:pPr>
            <a:r>
              <a:rPr lang="pt-BR" sz="2400" dirty="0" smtClean="0"/>
              <a:t>Em 06 </a:t>
            </a:r>
            <a:r>
              <a:rPr lang="pt-BR" sz="2400" dirty="0"/>
              <a:t>de outubro de 2016, o Sr. Ministro de Estado da Saúde Ricardo Barros fez um pronunciamento informando a importância da implantação de </a:t>
            </a:r>
            <a:r>
              <a:rPr lang="pt-BR" sz="2400" b="1" dirty="0"/>
              <a:t>prontuário eletrônico por todos os municípios brasileiros</a:t>
            </a:r>
            <a:r>
              <a:rPr lang="pt-BR" sz="2400" dirty="0"/>
              <a:t> e estabeleceu um </a:t>
            </a:r>
            <a:r>
              <a:rPr lang="pt-BR" sz="2400" b="1" dirty="0"/>
              <a:t>prazo 60 dias </a:t>
            </a:r>
            <a:r>
              <a:rPr lang="pt-BR" sz="2400" dirty="0"/>
              <a:t>para que o sistema fosse adotado nos atendimentos aos cidadãos</a:t>
            </a:r>
            <a:r>
              <a:rPr lang="pt-BR" sz="2400" dirty="0" smtClean="0"/>
              <a:t>. </a:t>
            </a:r>
            <a:r>
              <a:rPr lang="pt-BR" sz="2400" dirty="0"/>
              <a:t>Na mesma ocasião, fez-se o lançamento da versão 2.1 dos Sistemas de Software da Estratégia e-SUS AB.</a:t>
            </a:r>
            <a:endParaRPr lang="pt-BR" sz="2400" dirty="0" smtClean="0"/>
          </a:p>
          <a:p>
            <a:pPr marL="85725" lvl="0" algn="just"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lvl="0" algn="just">
              <a:spcBef>
                <a:spcPts val="0"/>
              </a:spcBef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lvl="0" algn="just">
              <a:spcBef>
                <a:spcPts val="0"/>
              </a:spcBef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175"/>
          <p:cNvSpPr txBox="1"/>
          <p:nvPr/>
        </p:nvSpPr>
        <p:spPr>
          <a:xfrm>
            <a:off x="827584" y="4172887"/>
            <a:ext cx="7776864" cy="936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Opção de implantação do </a:t>
            </a:r>
            <a:r>
              <a:rPr lang="pt-BR" sz="2400" dirty="0"/>
              <a:t>Prontuário Eletrônico do Cidadão – PEC – disponibilizado pelo governo federal, ou </a:t>
            </a:r>
            <a:r>
              <a:rPr lang="pt-BR" sz="2400" dirty="0" smtClean="0"/>
              <a:t>utilização de </a:t>
            </a:r>
            <a:r>
              <a:rPr lang="pt-BR" sz="2400" dirty="0"/>
              <a:t>sistema de software </a:t>
            </a:r>
            <a:r>
              <a:rPr lang="pt-BR" sz="2400" dirty="0" smtClean="0"/>
              <a:t>próprio;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lvl="0" algn="just">
              <a:spcBef>
                <a:spcPts val="0"/>
              </a:spcBef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5" y="539702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 não atendimento deste pré-requisito implica na suspensão do pagamento do </a:t>
            </a:r>
            <a:r>
              <a:rPr lang="pt-BR" sz="2400" dirty="0"/>
              <a:t>Piso da Atenção Básica </a:t>
            </a:r>
            <a:r>
              <a:rPr lang="pt-BR" sz="2400" dirty="0" smtClean="0"/>
              <a:t>Variável do município.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802441"/>
            <a:ext cx="87149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Estratégias de apoio à implantação na Atenção Básica: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Formulário </a:t>
            </a:r>
            <a:r>
              <a:rPr lang="pt-BR" sz="2400" dirty="0"/>
              <a:t>de justificativa para que fossem apontadas as dificuldades nesta ação. Os municípios que não concretizaram o processo de implantação de outubro a até dezembro de 2016, tiveram que justificar por meio de formulário online. As respostas continham os motivos por não adotarem o prontuário eletrônico amplamente, bem como, a declaração do prazo que o município levará para adotá-lo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O quanto antes enviada a justificativa, menos “competências” serão suspensas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/>
              <a:t>gestores que justificaram a não implantação do Prontuário eletrônico até o prazo anteriormente estabelecido (10/12/2016) também informaram o tempo que avaliam necessário para a efetiva implantação. Esses “tempos”, expressos pelos gestores, estão sendo analisados pelo DAB, que posteriormente dará retorno aos municípios se estes serão acatado pelo MS ou não.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4" name="Shape 173"/>
          <p:cNvSpPr txBox="1">
            <a:spLocks noGrp="1"/>
          </p:cNvSpPr>
          <p:nvPr>
            <p:ph type="title"/>
          </p:nvPr>
        </p:nvSpPr>
        <p:spPr>
          <a:xfrm>
            <a:off x="0" y="21800"/>
            <a:ext cx="9144000" cy="598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85725" algn="l"/>
            <a:r>
              <a:rPr lang="pt-BR" sz="2800" b="1" dirty="0" err="1">
                <a:solidFill>
                  <a:schemeClr val="bg1"/>
                </a:solidFill>
                <a:cs typeface="Arial" pitchFamily="34" charset="0"/>
              </a:rPr>
              <a:t>e-SUS</a:t>
            </a:r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4234062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Nos 60 dias que se seguiram ao período de justificativa, 5548 responderam ao questionário. Mais de </a:t>
            </a:r>
            <a:r>
              <a:rPr lang="pt-BR" sz="2400" b="1" dirty="0"/>
              <a:t>53% dos municípios responderam que estão parcialmente informatizados e equipados com computadores</a:t>
            </a:r>
            <a:r>
              <a:rPr lang="pt-BR" sz="2400" dirty="0"/>
              <a:t>. Os gestores puderam especificar quatro dificuldades para adotar o prontuário eletrônico no </a:t>
            </a:r>
            <a:r>
              <a:rPr lang="pt-BR" sz="2400" dirty="0" smtClean="0"/>
              <a:t>atendimento:</a:t>
            </a: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48603"/>
              </p:ext>
            </p:extLst>
          </p:nvPr>
        </p:nvGraphicFramePr>
        <p:xfrm>
          <a:off x="1475656" y="4221088"/>
          <a:ext cx="6336703" cy="1411972"/>
        </p:xfrm>
        <a:graphic>
          <a:graphicData uri="http://schemas.openxmlformats.org/drawingml/2006/table">
            <a:tbl>
              <a:tblPr/>
              <a:tblGrid>
                <a:gridCol w="1619379"/>
                <a:gridCol w="1584176"/>
                <a:gridCol w="1460962"/>
                <a:gridCol w="1672186"/>
              </a:tblGrid>
              <a:tr h="2160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Dificuldades à implantação do PEC (justificativas de 5548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municípios)  </a:t>
                      </a:r>
                    </a:p>
                    <a:p>
                      <a:pPr algn="ctr" fontAlgn="b"/>
                      <a:r>
                        <a:rPr lang="pt-B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Janeiro, 2017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Insuficiência de equipamentos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Conectividade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de pessoal em 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Baixa qualificação no uso do PEC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hape 173"/>
          <p:cNvSpPr txBox="1">
            <a:spLocks noGrp="1"/>
          </p:cNvSpPr>
          <p:nvPr>
            <p:ph type="title"/>
          </p:nvPr>
        </p:nvSpPr>
        <p:spPr>
          <a:xfrm>
            <a:off x="0" y="21800"/>
            <a:ext cx="9144000" cy="598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85725" algn="l"/>
            <a:r>
              <a:rPr lang="pt-BR" sz="2800" b="1" dirty="0" err="1">
                <a:solidFill>
                  <a:schemeClr val="bg1"/>
                </a:solidFill>
                <a:cs typeface="Arial" pitchFamily="34" charset="0"/>
              </a:rPr>
              <a:t>e-SUS</a:t>
            </a:r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2797170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98250" y="692696"/>
            <a:ext cx="8826600" cy="80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TOCANTINS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027" y="1556792"/>
            <a:ext cx="2419101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73"/>
          <p:cNvSpPr txBox="1">
            <a:spLocks/>
          </p:cNvSpPr>
          <p:nvPr/>
        </p:nvSpPr>
        <p:spPr>
          <a:xfrm>
            <a:off x="0" y="21800"/>
            <a:ext cx="9144000" cy="59888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l"/>
            <a:r>
              <a:rPr lang="pt-BR" sz="2800" b="1" smtClean="0">
                <a:solidFill>
                  <a:schemeClr val="bg1"/>
                </a:solidFill>
                <a:cs typeface="Arial" pitchFamily="34" charset="0"/>
              </a:rPr>
              <a:t>e-SUS Atenção Básica</a:t>
            </a:r>
            <a:endParaRPr lang="pt-BR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33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47535"/>
              </p:ext>
            </p:extLst>
          </p:nvPr>
        </p:nvGraphicFramePr>
        <p:xfrm>
          <a:off x="-1" y="2420888"/>
          <a:ext cx="9144003" cy="206859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39553"/>
                <a:gridCol w="936104"/>
                <a:gridCol w="432048"/>
                <a:gridCol w="1080120"/>
                <a:gridCol w="582601"/>
                <a:gridCol w="408620"/>
                <a:gridCol w="653792"/>
                <a:gridCol w="408620"/>
                <a:gridCol w="653792"/>
                <a:gridCol w="637447"/>
                <a:gridCol w="675585"/>
                <a:gridCol w="675585"/>
                <a:gridCol w="348689"/>
                <a:gridCol w="348689"/>
                <a:gridCol w="348689"/>
                <a:gridCol w="414069"/>
              </a:tblGrid>
              <a:tr h="3673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UF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Nº Municípios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Nº UBS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Número de municípios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Número de Unidades Básicas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Prazos (Em meses)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2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Todas as Unidades Básicas utilizando Prontuário Eletrônico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INICIOU </a:t>
                      </a:r>
                      <a:br>
                        <a:rPr lang="pt-BR" sz="1400" b="1" u="none" strike="noStrike" dirty="0">
                          <a:effectLst/>
                          <a:latin typeface="+mn-lt"/>
                        </a:rPr>
                      </a:br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justificativa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CONFIRMOU justificativa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Insuficiência de equipamentos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Conectividade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Falta de pessoal em TI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Baixa qualificação no uso do PEC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De 0 a 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De 4 a 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De 7 a 12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Mais de </a:t>
                      </a:r>
                      <a:r>
                        <a:rPr lang="pt-BR" sz="1400" b="1" u="none" strike="noStrike" dirty="0" smtClean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6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52" marR="5652" marT="565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54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373"/>
          <p:cNvSpPr txBox="1">
            <a:spLocks noGrp="1"/>
          </p:cNvSpPr>
          <p:nvPr>
            <p:ph type="title"/>
          </p:nvPr>
        </p:nvSpPr>
        <p:spPr>
          <a:xfrm>
            <a:off x="98250" y="692696"/>
            <a:ext cx="8826600" cy="80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TOCANTINS</a:t>
            </a:r>
          </a:p>
        </p:txBody>
      </p:sp>
      <p:sp>
        <p:nvSpPr>
          <p:cNvPr id="5" name="Shape 173"/>
          <p:cNvSpPr txBox="1">
            <a:spLocks/>
          </p:cNvSpPr>
          <p:nvPr/>
        </p:nvSpPr>
        <p:spPr>
          <a:xfrm>
            <a:off x="0" y="21800"/>
            <a:ext cx="9144000" cy="59888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l"/>
            <a:r>
              <a:rPr lang="pt-BR" sz="2800" b="1" smtClean="0">
                <a:solidFill>
                  <a:schemeClr val="bg1"/>
                </a:solidFill>
                <a:cs typeface="Arial" pitchFamily="34" charset="0"/>
              </a:rPr>
              <a:t>e-SUS Atenção Básica</a:t>
            </a:r>
            <a:endParaRPr lang="pt-BR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39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6024" y="821605"/>
            <a:ext cx="853244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Cada justificativa apresentada está sendo analisada pelo Ministério da Saúde. Após a conclusão, apontando um panorama nacional, será implementado um </a:t>
            </a:r>
            <a:r>
              <a:rPr lang="pt-BR" sz="2200" b="1" dirty="0"/>
              <a:t>Plano Nacional de Apoio à Implantação do Prontuário Eletrônico na Atenção Básica</a:t>
            </a:r>
            <a:r>
              <a:rPr lang="pt-BR" sz="2200" dirty="0"/>
              <a:t> para os próximos seis meses. </a:t>
            </a:r>
            <a:endParaRPr lang="pt-BR" sz="2200" dirty="0" smtClean="0"/>
          </a:p>
          <a:p>
            <a:pPr algn="just"/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Serão </a:t>
            </a:r>
            <a:r>
              <a:rPr lang="pt-BR" sz="2200" dirty="0"/>
              <a:t>adotadas estratégias, como o apoio à aquisição e fornecimento de equipamentos, à conectividade e à capacitação/treinamento dos trabalhadores para o uso do PEC na AB, conforme a necessidade de cada município, considerando a quantidade de UBS e equipes de saúde que atuam na Atenção Básica, entre outras especificidades. </a:t>
            </a:r>
            <a:endParaRPr lang="pt-B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Recomenda-se </a:t>
            </a:r>
            <a:r>
              <a:rPr lang="pt-BR" sz="2200" dirty="0"/>
              <a:t>que os municípios aguardem as próximas etapas da formulação e execução do Plano acima exposto, realizando, antecipadamente, o levantamento da infraestrutura pré-existente na Atenção Básica e as adequações necessárias para a recepção dos equipamentos apontados nos questionamentos da justificativa deste município. </a:t>
            </a:r>
          </a:p>
        </p:txBody>
      </p:sp>
      <p:sp>
        <p:nvSpPr>
          <p:cNvPr id="5" name="Shape 173"/>
          <p:cNvSpPr txBox="1">
            <a:spLocks noGrp="1"/>
          </p:cNvSpPr>
          <p:nvPr>
            <p:ph type="title"/>
          </p:nvPr>
        </p:nvSpPr>
        <p:spPr>
          <a:xfrm>
            <a:off x="0" y="21800"/>
            <a:ext cx="9144000" cy="598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85725" algn="l"/>
            <a:r>
              <a:rPr lang="pt-BR" sz="2800" b="1" dirty="0" err="1">
                <a:solidFill>
                  <a:schemeClr val="bg1"/>
                </a:solidFill>
                <a:cs typeface="Arial" pitchFamily="34" charset="0"/>
              </a:rPr>
              <a:t>e-SUS</a:t>
            </a:r>
            <a:r>
              <a:rPr lang="pt-BR" sz="2800" b="1" dirty="0">
                <a:solidFill>
                  <a:schemeClr val="bg1"/>
                </a:solidFill>
                <a:cs typeface="Arial" pitchFamily="34" charset="0"/>
              </a:rPr>
              <a:t>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191939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779838" y="1052736"/>
            <a:ext cx="5040634" cy="4896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A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Atenção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Primária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em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Saúde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-BoldMT" pitchFamily="32" charset="0"/>
                <a:cs typeface="Arial" charset="0"/>
              </a:rPr>
              <a:t>...</a:t>
            </a:r>
          </a:p>
          <a:p>
            <a:pPr>
              <a:lnSpc>
                <a:spcPct val="93000"/>
              </a:lnSpc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chemeClr val="accent1">
                  <a:lumMod val="50000"/>
                </a:schemeClr>
              </a:solidFill>
              <a:latin typeface="Arial-BoldMT" pitchFamily="32" charset="0"/>
              <a:cs typeface="Arial" charset="0"/>
            </a:endParaRPr>
          </a:p>
          <a:p>
            <a:pPr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Apresentar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as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melhores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respostas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às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n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ecessidades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xpectativas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das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pessoas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em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relação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a um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conjunto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amplo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riscos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doenças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Equipes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saúde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de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atenção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básica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facilitam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o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acesso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 o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uso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apropriado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de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tecnologias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medicamentos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Promoção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c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omportamentos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stilos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Vida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audáveis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mitigação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dos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danos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ociais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ambientais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sobre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saúde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just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APS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não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é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tão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barata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requer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investimentos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consideráveis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, mas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gera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maior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valor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para o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dinheiro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investido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que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todas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as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outras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alternativas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272891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272891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272891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983"/>
            <a:ext cx="35321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Calibri" pitchFamily="34" charset="0"/>
              </a:rPr>
              <a:t>A OMS – Organização Mundial de Saúde trouxe importantes apontamentos nesse sentido no Relatório  Mundial de 2008 como vemos a seguir:</a:t>
            </a:r>
            <a:endParaRPr lang="pt-BR" altLang="pt-BR" sz="2000" b="1" u="sng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27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79512" y="5013176"/>
            <a:ext cx="8856984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926976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85725" algn="l"/>
            <a:r>
              <a:rPr lang="pt-BR" sz="2800" b="1" dirty="0">
                <a:solidFill>
                  <a:schemeClr val="bg1"/>
                </a:solidFill>
              </a:rPr>
              <a:t>Instrumentos de Gestão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35893"/>
            <a:ext cx="8856984" cy="521744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Portal do DAB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dab.saude.gov.br/portaldab/index.php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Nota Técnica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dab2.saude.gov.br/sistemas/notatecnica/frmListaMunic.php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Fundo Nacional de Saúde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www.fns.saude.gov.br/indexExterno.jsf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e-Gestor Atenção Básica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(AB) Módulo de Acesso Restrito é um sistema centralizador de acessos e perfis dos sistemas da AB, bem como um aglutinador de informações próprias para os gestores estaduais e municipais.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e-Gestor contará com um módulo de Acesso Público, onde estarão disponíveis relatórios públicos e demais informações para os gestores, sem a necessidade de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senha.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http://egestorab.saude.gov.br/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64" y="332656"/>
            <a:ext cx="361837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492896"/>
            <a:ext cx="82296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 Saúde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Atenção à Saúde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Atenção Básica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800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www.saude.gov.br/dab</a:t>
            </a:r>
            <a:r>
              <a:rPr lang="pt-BR" altLang="pt-BR" sz="2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800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pt-BR" altLang="pt-BR" sz="2800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://dab.saude.gov.br/portaldab/</a:t>
            </a:r>
            <a:endParaRPr lang="pt-BR" altLang="pt-BR" sz="28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</a:t>
            </a:r>
            <a:r>
              <a:rPr lang="pt-BR" altLang="pt-BR" sz="2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ab@saude.gov.br</a:t>
            </a:r>
            <a:r>
              <a:rPr lang="pt-BR" altLang="pt-BR" sz="28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8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(61) 3315-5905</a:t>
            </a:r>
            <a:endParaRPr lang="pt-BR" altLang="pt-BR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836712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OBRIGADo</a:t>
            </a:r>
            <a:endParaRPr lang="pt-BR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  <a:t>Diminuição das internações hospitalares</a:t>
            </a:r>
            <a:b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t-BR" altLang="pt-BR" sz="3200" b="1" dirty="0" smtClean="0">
                <a:solidFill>
                  <a:schemeClr val="bg1"/>
                </a:solidFill>
                <a:latin typeface="Calibri" pitchFamily="34" charset="0"/>
              </a:rPr>
              <a:t>Impacto na Economia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54461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altLang="pt-BR" sz="6400" b="1" dirty="0" smtClean="0">
                <a:solidFill>
                  <a:schemeClr val="tx2">
                    <a:lumMod val="50000"/>
                  </a:schemeClr>
                </a:solidFill>
              </a:rPr>
              <a:t>Um </a:t>
            </a:r>
            <a:r>
              <a:rPr lang="pt-BR" altLang="pt-BR" sz="6400" b="1" dirty="0">
                <a:solidFill>
                  <a:schemeClr val="tx2">
                    <a:lumMod val="50000"/>
                  </a:schemeClr>
                </a:solidFill>
              </a:rPr>
              <a:t>quantidade cada vez maior de estudos e pesquisas nacionais e internacionais mostram o impacto que a ampliação da APS, através da estratégia de saúde da família, vem produzindo na população</a:t>
            </a:r>
            <a:r>
              <a:rPr lang="pt-BR" altLang="pt-BR" sz="6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pt-BR" altLang="pt-BR" sz="6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pt-BR" sz="6400" dirty="0" smtClean="0">
                <a:solidFill>
                  <a:schemeClr val="tx2">
                    <a:lumMod val="50000"/>
                  </a:schemeClr>
                </a:solidFill>
              </a:rPr>
              <a:t>Estudo </a:t>
            </a:r>
            <a:r>
              <a:rPr lang="pt-BR" sz="6400" dirty="0">
                <a:solidFill>
                  <a:schemeClr val="tx2">
                    <a:lumMod val="50000"/>
                  </a:schemeClr>
                </a:solidFill>
              </a:rPr>
              <a:t>em MG confirmou o potencial da Estratégia Saúde da Família em reduzir a </a:t>
            </a:r>
            <a:r>
              <a:rPr lang="pt-BR" sz="6400" b="1" dirty="0">
                <a:solidFill>
                  <a:schemeClr val="tx2">
                    <a:lumMod val="50000"/>
                  </a:schemeClr>
                </a:solidFill>
              </a:rPr>
              <a:t>morbidade hospitalar por condições sensíveis à atenção primária</a:t>
            </a:r>
            <a:r>
              <a:rPr lang="pt-BR" sz="6400" dirty="0">
                <a:solidFill>
                  <a:schemeClr val="tx2">
                    <a:lumMod val="50000"/>
                  </a:schemeClr>
                </a:solidFill>
              </a:rPr>
              <a:t> em Minas Gerais. Foi demonstrada a redução de 68,87 pontos nas taxas de internações sensíveis ao cuidado primário (anemia, diabetes, infecção de pele, asma, </a:t>
            </a:r>
            <a:r>
              <a:rPr lang="pt-BR" sz="64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pt-BR" sz="6400" dirty="0">
                <a:solidFill>
                  <a:schemeClr val="tx2">
                    <a:lumMod val="50000"/>
                  </a:schemeClr>
                </a:solidFill>
              </a:rPr>
              <a:t>) contra o aumento de 9,87 pontos nas taxas de hospitalizações por causas não sensíveis. (Maciel et al, 2014</a:t>
            </a:r>
            <a:r>
              <a:rPr lang="pt-BR" sz="6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pt-BR" sz="6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pt-PT" sz="6400" b="1" dirty="0">
                <a:solidFill>
                  <a:schemeClr val="tx2">
                    <a:lumMod val="50000"/>
                  </a:schemeClr>
                </a:solidFill>
              </a:rPr>
              <a:t>Possuem taxas mais baixas de hospitalização </a:t>
            </a:r>
            <a:r>
              <a:rPr lang="pt-PT" sz="6400" dirty="0">
                <a:solidFill>
                  <a:schemeClr val="tx2">
                    <a:lumMod val="50000"/>
                  </a:schemeClr>
                </a:solidFill>
              </a:rPr>
              <a:t>por condições evitáveis, como bronquite por acidente vascular cerebral, asma e mortalidade infantil  (</a:t>
            </a:r>
            <a:r>
              <a:rPr lang="en-US" sz="6400" dirty="0" err="1">
                <a:solidFill>
                  <a:schemeClr val="tx2">
                    <a:lumMod val="50000"/>
                  </a:schemeClr>
                </a:solidFill>
              </a:rPr>
              <a:t>Starfield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; Shi; </a:t>
            </a:r>
            <a:r>
              <a:rPr lang="en-US" sz="6400" dirty="0" err="1">
                <a:solidFill>
                  <a:schemeClr val="tx2">
                    <a:lumMod val="50000"/>
                  </a:schemeClr>
                </a:solidFill>
              </a:rPr>
              <a:t>Macinko</a:t>
            </a:r>
            <a:r>
              <a:rPr lang="en-US" sz="6400" dirty="0">
                <a:solidFill>
                  <a:schemeClr val="tx2">
                    <a:lumMod val="50000"/>
                  </a:schemeClr>
                </a:solidFill>
              </a:rPr>
              <a:t>, 2005; DOURADO et. Al, 2011; MACINKO et al., 2010; </a:t>
            </a:r>
            <a:r>
              <a:rPr lang="en-US" sz="6400" dirty="0" smtClean="0">
                <a:solidFill>
                  <a:schemeClr val="tx2">
                    <a:lumMod val="50000"/>
                  </a:schemeClr>
                </a:solidFill>
              </a:rPr>
              <a:t>2011</a:t>
            </a: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en-US" sz="6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  <a:defRPr/>
            </a:pPr>
            <a:r>
              <a:rPr lang="pt-BR" altLang="pt-BR" sz="6400" dirty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A ESF tem </a:t>
            </a:r>
            <a:r>
              <a:rPr lang="pt-BR" altLang="pt-BR" sz="6400" b="1" dirty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reduzido internações hospitalares: </a:t>
            </a:r>
            <a:r>
              <a:rPr lang="pt-BR" altLang="pt-BR" sz="6400" dirty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estima-se que, num período de 3 anos, mais de 126 mil hospitalizações tenham sido evitadas, gerando uma economia potencial de aproximadamente 63 milhões de dólares (</a:t>
            </a:r>
            <a:r>
              <a:rPr lang="pt-BR" altLang="pt-BR" sz="6400" dirty="0" err="1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Guanais</a:t>
            </a:r>
            <a:r>
              <a:rPr lang="pt-BR" altLang="pt-BR" sz="6400" dirty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 e </a:t>
            </a:r>
            <a:r>
              <a:rPr lang="pt-BR" altLang="pt-BR" sz="6400" dirty="0" err="1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Macinko</a:t>
            </a:r>
            <a:r>
              <a:rPr lang="pt-BR" altLang="pt-BR" sz="6400" dirty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, 2009)</a:t>
            </a: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  <a:defRPr/>
            </a:pPr>
            <a:endParaRPr lang="pt-BR" altLang="pt-BR" sz="6400" dirty="0">
              <a:solidFill>
                <a:schemeClr val="tx2">
                  <a:lumMod val="50000"/>
                </a:schemeClr>
              </a:solidFill>
              <a:ea typeface="Arial Unicode MS" pitchFamily="34" charset="-128"/>
              <a:cs typeface="Calibri" pitchFamily="34" charset="0"/>
            </a:endParaRP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  <a:defRPr/>
            </a:pPr>
            <a:r>
              <a:rPr lang="pt-BR" altLang="pt-BR" sz="6400" b="1" dirty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Cerca de 30% das internações hospitalares poderiam ser evitadas pela APS</a:t>
            </a:r>
            <a:r>
              <a:rPr lang="pt-BR" altLang="pt-BR" sz="6400" dirty="0">
                <a:solidFill>
                  <a:schemeClr val="tx2">
                    <a:lumMod val="50000"/>
                  </a:schemeClr>
                </a:solidFill>
                <a:ea typeface="Arial Unicode MS" pitchFamily="34" charset="-128"/>
                <a:cs typeface="Calibri" pitchFamily="34" charset="0"/>
              </a:rPr>
              <a:t>, representando 15% do gasto público total em saúde. Enquanto o custo médio desses tratamentos em ambiente hospitalar é de US$374, seria de US$17 em unidades básicas de saúde (Banco Mundial, 2004)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altLang="pt-BR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457200" lvl="1" indent="0" algn="just">
              <a:buNone/>
            </a:pPr>
            <a:endParaRPr lang="en-US" sz="1600" dirty="0" smtClean="0"/>
          </a:p>
          <a:p>
            <a:pPr lvl="1"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903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Mundial de Saúde - OMS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Panamericana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Saúde - OPAS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5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CONSELHO </a:t>
            </a:r>
            <a:r>
              <a:rPr lang="pt-BR" sz="5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DIRETIVO - SESSÃO </a:t>
            </a:r>
            <a:r>
              <a:rPr lang="pt-BR" sz="5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 COMITÊ REGIONAL DA OMS PARA AS </a:t>
            </a:r>
            <a:r>
              <a:rPr lang="pt-BR" sz="5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AMÉRICAS</a:t>
            </a:r>
            <a:endParaRPr lang="pt-BR" sz="5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ctr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64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Washington, DC, EUA, 29 de setembro para 03 de outubro de 2014</a:t>
            </a:r>
            <a:endParaRPr lang="pt-BR" sz="6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5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</a:t>
            </a:r>
            <a:endParaRPr lang="pt-BR" sz="5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ctr">
              <a:lnSpc>
                <a:spcPts val="1680"/>
              </a:lnSpc>
              <a:spcBef>
                <a:spcPts val="0"/>
              </a:spcBef>
              <a:buNone/>
            </a:pPr>
            <a:r>
              <a:rPr lang="es-ES" sz="5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Documento</a:t>
            </a:r>
          </a:p>
          <a:p>
            <a:pPr marL="0" indent="0" algn="ctr">
              <a:lnSpc>
                <a:spcPts val="1680"/>
              </a:lnSpc>
              <a:spcBef>
                <a:spcPts val="0"/>
              </a:spcBef>
              <a:buNone/>
            </a:pPr>
            <a:r>
              <a:rPr lang="es-ES" sz="5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ESTRATEGIA </a:t>
            </a:r>
            <a:r>
              <a:rPr lang="es-ES" sz="5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PARA EL ACCESO UNIVERSAL A LA SALUD Y LA COBERTURA UNIVERSAL DE </a:t>
            </a:r>
            <a:r>
              <a:rPr lang="es-ES" sz="5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SALUD</a:t>
            </a:r>
            <a:endParaRPr lang="pt-BR" sz="5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endParaRPr lang="pt-BR" sz="5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6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Expansão </a:t>
            </a:r>
            <a:r>
              <a:rPr lang="pt-BR" sz="6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 acesso equitativo aos serviços de saúde, inteiro, </a:t>
            </a:r>
            <a:r>
              <a:rPr lang="pt-BR" sz="6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 qualidade</a:t>
            </a:r>
            <a:r>
              <a:rPr lang="pt-BR" sz="6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com foco em pessoas e comunidades.</a:t>
            </a:r>
            <a:endParaRPr lang="pt-BR" sz="6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</a:t>
            </a: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6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Reforçar ou transformar a organização e gestão dos serviços de </a:t>
            </a:r>
            <a:r>
              <a:rPr lang="pt-BR" sz="6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saúde </a:t>
            </a:r>
            <a:r>
              <a:rPr lang="pt-BR" sz="6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através </a:t>
            </a:r>
            <a:r>
              <a:rPr lang="pt-BR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 desenvolvimento de modelos de atenção focada nas necessidades do indivíduos e comunidades, aumentando a capacidade em que nível, Redes Integradas articulado Serviços de Saúde (</a:t>
            </a:r>
            <a:r>
              <a:rPr lang="pt-BR" sz="64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Riss</a:t>
            </a:r>
            <a:r>
              <a:rPr lang="pt-BR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e com </a:t>
            </a:r>
            <a:r>
              <a:rPr lang="pt-BR" sz="6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base na estratégia cuidados primários de saúde</a:t>
            </a:r>
            <a:r>
              <a:rPr lang="pt-BR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</a:t>
            </a: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pt-BR" sz="6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Aumentar o investimento em cuidados de saúde primários</a:t>
            </a:r>
            <a:r>
              <a:rPr lang="pt-BR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conforme apropriado, para melhorar a resposta da capacidade, aumentar o acesso e ampliar progressivamente o oferta de serviços para cobrir em uma maneira oportuna às necessidades de saúde não atendidas, de acordo com os serviços que devem ser acessíveis a todos para alcançar acesso universal à saúde e cobertura de saúde universal.</a:t>
            </a: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endParaRPr lang="pt-P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lnSpc>
                <a:spcPts val="168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lnSpc>
                <a:spcPts val="1680"/>
              </a:lnSpc>
              <a:spcBef>
                <a:spcPts val="0"/>
              </a:spcBef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Evidências internacionais sobre o impacto da Atenção Básica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Usuários dos serviços de AB: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lvl="1" algn="just"/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Utilizam menos serviços e procedimentos de apoio diagnóstico, com redução das despesas em saúde (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Friedberg; Hussey; Schneider, 2010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1" indent="0" algn="just">
              <a:buNone/>
            </a:pPr>
            <a:endParaRPr lang="pt-PT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/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Recebem mais cuidados preventivos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Blewett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et al., 2008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algn="just"/>
            <a:endParaRPr lang="pt-P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</a:rPr>
              <a:t>Municípios com Atenção Básica organizada:</a:t>
            </a:r>
          </a:p>
          <a:p>
            <a:pPr lvl="1" algn="just"/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Possuem níveis </a:t>
            </a:r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mais baixos de crescimento dos custos globais dos cuidados de saúde ao longo do 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tempo </a:t>
            </a:r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Friedberg; Hussey; Schneider, 2010)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457200" lvl="1" indent="0" algn="just">
              <a:buNone/>
            </a:pPr>
            <a:endParaRPr lang="pt-PT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/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Proporcionam diagnóstico </a:t>
            </a:r>
            <a:r>
              <a:rPr lang="pt-PT" sz="1600" dirty="0">
                <a:solidFill>
                  <a:schemeClr val="tx2">
                    <a:lumMod val="75000"/>
                  </a:schemeClr>
                </a:solidFill>
              </a:rPr>
              <a:t>precoce e tratamento oportuno (por exemplo, úlcera, insuficiência cardíaca, diabetes) ou controle e acompanhamento apropriados (por exemplo diabetes, doença cardiovascular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</a:rPr>
              <a:t>) (CAMINAL et. al, 2003).</a:t>
            </a:r>
          </a:p>
          <a:p>
            <a:pPr marL="457200" lvl="1" indent="0" algn="just">
              <a:buNone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/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238547" y="836712"/>
            <a:ext cx="85689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2509" y="1293092"/>
            <a:ext cx="8559971" cy="48330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/>
              <a:t>	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0" y="-27384"/>
            <a:ext cx="9144000" cy="92519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85725">
              <a:spcBef>
                <a:spcPct val="0"/>
              </a:spcBef>
            </a:pPr>
            <a:r>
              <a:rPr lang="es-ES" altLang="pt-BR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Política Nacional de Atenção Básica</a:t>
            </a:r>
          </a:p>
          <a:p>
            <a:pPr marL="85725">
              <a:spcBef>
                <a:spcPct val="0"/>
              </a:spcBef>
            </a:pPr>
            <a:r>
              <a:rPr lang="es-ES" altLang="pt-BR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Portaria</a:t>
            </a:r>
            <a:r>
              <a:rPr lang="es-ES" alt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nº </a:t>
            </a:r>
            <a:r>
              <a:rPr lang="es-ES" altLang="pt-B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2.488, de 21 de </a:t>
            </a:r>
            <a:r>
              <a:rPr lang="es-ES" altLang="pt-BR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outubro</a:t>
            </a:r>
            <a:r>
              <a:rPr lang="es-ES" altLang="pt-B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2011</a:t>
            </a:r>
            <a:endParaRPr lang="es-ES" altLang="pt-BR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83569" y="4548271"/>
            <a:ext cx="223377" cy="2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8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88" y="44624"/>
            <a:ext cx="252200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1196752"/>
            <a:ext cx="6278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>
              <a:spcBef>
                <a:spcPct val="0"/>
              </a:spcBef>
            </a:pPr>
            <a:r>
              <a:rPr lang="pt-BR" altLang="pt-BR" sz="2800" b="1" dirty="0">
                <a:solidFill>
                  <a:schemeClr val="accent1">
                    <a:lumMod val="75000"/>
                  </a:schemeClr>
                </a:solidFill>
              </a:rPr>
              <a:t>Atributos e Diretrizes da Atenção Básica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1967812"/>
            <a:ext cx="8206556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Acessibilidade e acolhimento 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	- porta de entrada preferencial e porta aberta</a:t>
            </a:r>
            <a:r>
              <a:rPr lang="pt-BR" altLang="pt-BR" sz="1800" b="1" dirty="0">
                <a:solidFill>
                  <a:schemeClr val="tx2"/>
                </a:solidFill>
              </a:rPr>
              <a:t> </a:t>
            </a:r>
            <a:r>
              <a:rPr lang="pt-BR" altLang="pt-BR" sz="1800" b="1" dirty="0" smtClean="0">
                <a:solidFill>
                  <a:schemeClr val="tx2"/>
                </a:solidFill>
              </a:rPr>
              <a:t>-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800" b="1" dirty="0" smtClean="0">
              <a:solidFill>
                <a:schemeClr val="tx2"/>
              </a:solidFill>
            </a:endParaRPr>
          </a:p>
          <a:p>
            <a:pPr marL="285750" indent="-28575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 err="1" smtClean="0">
                <a:solidFill>
                  <a:schemeClr val="tx2"/>
                </a:solidFill>
              </a:rPr>
              <a:t>Territorialização</a:t>
            </a:r>
            <a:r>
              <a:rPr lang="pt-BR" altLang="pt-BR" sz="1800" b="1" dirty="0" smtClean="0">
                <a:solidFill>
                  <a:schemeClr val="tx2"/>
                </a:solidFill>
              </a:rPr>
              <a:t> e </a:t>
            </a:r>
            <a:r>
              <a:rPr lang="pt-BR" altLang="pt-BR" sz="1800" b="1" dirty="0">
                <a:solidFill>
                  <a:schemeClr val="tx2"/>
                </a:solidFill>
              </a:rPr>
              <a:t>r</a:t>
            </a:r>
            <a:r>
              <a:rPr lang="pt-BR" altLang="pt-BR" sz="1800" b="1" dirty="0" smtClean="0">
                <a:solidFill>
                  <a:schemeClr val="tx2"/>
                </a:solidFill>
              </a:rPr>
              <a:t>esponsabilização </a:t>
            </a:r>
            <a:r>
              <a:rPr lang="pt-BR" altLang="pt-BR" sz="1800" b="1" dirty="0">
                <a:solidFill>
                  <a:schemeClr val="tx2"/>
                </a:solidFill>
              </a:rPr>
              <a:t>s</a:t>
            </a:r>
            <a:r>
              <a:rPr lang="pt-BR" altLang="pt-BR" sz="1800" b="1" dirty="0" smtClean="0">
                <a:solidFill>
                  <a:schemeClr val="tx2"/>
                </a:solidFill>
              </a:rPr>
              <a:t>anitária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800" b="1" dirty="0" smtClean="0">
              <a:solidFill>
                <a:schemeClr val="tx2"/>
              </a:solidFill>
            </a:endParaRP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Vinculo e </a:t>
            </a:r>
            <a:r>
              <a:rPr lang="pt-BR" altLang="pt-BR" sz="1800" b="1" dirty="0" err="1" smtClean="0">
                <a:solidFill>
                  <a:schemeClr val="tx2"/>
                </a:solidFill>
              </a:rPr>
              <a:t>adscrição</a:t>
            </a:r>
            <a:r>
              <a:rPr lang="pt-BR" altLang="pt-BR" sz="1800" b="1" dirty="0" smtClean="0">
                <a:solidFill>
                  <a:schemeClr val="tx2"/>
                </a:solidFill>
              </a:rPr>
              <a:t> de clientela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800" b="1" dirty="0" smtClean="0">
              <a:solidFill>
                <a:schemeClr val="tx2"/>
              </a:solidFill>
            </a:endParaRP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Cuidado longitudinal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800" b="1" dirty="0" smtClean="0">
              <a:solidFill>
                <a:schemeClr val="tx2"/>
              </a:solidFill>
            </a:endParaRP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Coordenação do cuidado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800" b="1" dirty="0" smtClean="0">
              <a:solidFill>
                <a:schemeClr val="tx2"/>
              </a:solidFill>
            </a:endParaRPr>
          </a:p>
          <a:p>
            <a:pPr marL="342900" indent="-342900"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Trabalho em equipe multiprofissional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pt-BR" altLang="pt-BR" sz="1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238125" y="836613"/>
            <a:ext cx="8569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2509" y="1293092"/>
            <a:ext cx="8559971" cy="48330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pt-BR" sz="2400" dirty="0" smtClean="0"/>
              <a:t>	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0" y="44450"/>
            <a:ext cx="9144000" cy="925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Das Funções da AB na Rede de Atenção à Saúde</a:t>
            </a:r>
          </a:p>
          <a:p>
            <a:pPr algn="ctr">
              <a:defRPr/>
            </a:pPr>
            <a:r>
              <a:rPr lang="pt-BR" sz="1600" b="1" dirty="0"/>
              <a:t>Decreto 7.508, de 26 de junho de 2011.</a:t>
            </a:r>
          </a:p>
          <a:p>
            <a:pPr algn="ctr">
              <a:defRPr/>
            </a:pPr>
            <a:r>
              <a:rPr lang="pt-BR" sz="1600" b="1" dirty="0"/>
              <a:t>Portaria 4.279, de 30 de dezembro de 2011.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323850" y="1340768"/>
            <a:ext cx="84963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/>
                </a:solidFill>
                <a:cs typeface="Arial" pitchFamily="34" charset="0"/>
              </a:rPr>
              <a:t>I - Ser base</a:t>
            </a:r>
            <a:r>
              <a:rPr lang="pt-BR" altLang="pt-BR" sz="2000" dirty="0">
                <a:solidFill>
                  <a:schemeClr val="tx2"/>
                </a:solidFill>
                <a:cs typeface="Arial" pitchFamily="34" charset="0"/>
              </a:rPr>
              <a:t>: ser a modalidade de atenção e de serviço de saúde com o mais elevado grau de descentralização e capilaridade, cuja participação no cuidado se faz sempre </a:t>
            </a:r>
            <a:r>
              <a:rPr lang="pt-BR" altLang="pt-BR" sz="2000" dirty="0" smtClean="0">
                <a:solidFill>
                  <a:schemeClr val="tx2"/>
                </a:solidFill>
                <a:cs typeface="Arial" pitchFamily="34" charset="0"/>
              </a:rPr>
              <a:t>necessária</a:t>
            </a:r>
            <a:endParaRPr lang="pt-BR" altLang="pt-BR" sz="2000" dirty="0">
              <a:solidFill>
                <a:schemeClr val="tx2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solidFill>
                <a:schemeClr val="tx2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/>
                </a:solidFill>
                <a:cs typeface="Arial" pitchFamily="34" charset="0"/>
              </a:rPr>
              <a:t>II - Ser resolutiva</a:t>
            </a:r>
            <a:r>
              <a:rPr lang="pt-BR" altLang="pt-BR" sz="2000" dirty="0">
                <a:solidFill>
                  <a:schemeClr val="tx2"/>
                </a:solidFill>
                <a:cs typeface="Arial" pitchFamily="34" charset="0"/>
              </a:rPr>
              <a:t>: </a:t>
            </a:r>
            <a:r>
              <a:rPr lang="pt-BR" altLang="pt-BR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identificar riscos, necessidades e demandas de saúde, utilizando e articulando diferentes tecnologias de cuidado individual e coletivo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solidFill>
                <a:schemeClr val="tx2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/>
                </a:solidFill>
                <a:cs typeface="Arial" pitchFamily="34" charset="0"/>
              </a:rPr>
              <a:t>III - Coordenar o cuidado</a:t>
            </a:r>
            <a:r>
              <a:rPr lang="pt-BR" altLang="pt-BR" sz="2000" dirty="0">
                <a:solidFill>
                  <a:schemeClr val="tx2"/>
                </a:solidFill>
                <a:cs typeface="Arial" pitchFamily="34" charset="0"/>
              </a:rPr>
              <a:t>: elaborar, acompanhar e gerir projetos terapêuticos singulares, bem como acompanhar e organizar o fluxo dos usuários entre os pontos de atenção das RAS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solidFill>
                <a:schemeClr val="tx2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/>
                </a:solidFill>
                <a:cs typeface="Arial" pitchFamily="34" charset="0"/>
              </a:rPr>
              <a:t>IV - Ordenar as redes</a:t>
            </a:r>
            <a:r>
              <a:rPr lang="pt-BR" altLang="pt-BR" sz="2000" dirty="0">
                <a:solidFill>
                  <a:schemeClr val="tx2"/>
                </a:solidFill>
                <a:cs typeface="Arial" pitchFamily="34" charset="0"/>
              </a:rPr>
              <a:t>: reconhecer as necessidades de saúde da população sob sua responsabilidade, organizando as necessidades desta população em relação aos outros pontos de atenção à saúde, contribuindo para que a programação dos serviços de saúde parta das necessidades de saúde dos usuários</a:t>
            </a:r>
          </a:p>
        </p:txBody>
      </p:sp>
    </p:spTree>
    <p:extLst>
      <p:ext uri="{BB962C8B-B14F-4D97-AF65-F5344CB8AC3E}">
        <p14:creationId xmlns:p14="http://schemas.microsoft.com/office/powerpoint/2010/main" val="8365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3465</Words>
  <Application>Microsoft Office PowerPoint</Application>
  <PresentationFormat>Apresentação na tela (4:3)</PresentationFormat>
  <Paragraphs>486</Paragraphs>
  <Slides>41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Apresentação do PowerPoint</vt:lpstr>
      <vt:lpstr>Apresentação do PowerPoint</vt:lpstr>
      <vt:lpstr>A Importância da Atenção Básica à Saúde </vt:lpstr>
      <vt:lpstr>Apresentação do PowerPoint</vt:lpstr>
      <vt:lpstr>Diminuição das internações hospitalares Impacto na Economia</vt:lpstr>
      <vt:lpstr>Organização Mundial de Saúde - OMS Organização Panamericana de Saúde - OPAS</vt:lpstr>
      <vt:lpstr>Evidências internacionais sobre o impacto da Atenção Básica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Relatórios Descritivos</vt:lpstr>
      <vt:lpstr>Apresentação do PowerPoint</vt:lpstr>
      <vt:lpstr>e-SUS Atenção Básica</vt:lpstr>
      <vt:lpstr>Prontuário Eletrônico (PEC)</vt:lpstr>
      <vt:lpstr>e-SUS Atenção Básica</vt:lpstr>
      <vt:lpstr>e-SUS Atenção Básica</vt:lpstr>
      <vt:lpstr>e-SUS Atenção Básica</vt:lpstr>
      <vt:lpstr>TOCANTINS</vt:lpstr>
      <vt:lpstr>TOCANTINS</vt:lpstr>
      <vt:lpstr>e-SUS Atenção Básica</vt:lpstr>
      <vt:lpstr>Instrumentos de Gestão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Claudia Cardoz Chaves</dc:creator>
  <cp:lastModifiedBy>Ana Cláudia Cardozo Chaves</cp:lastModifiedBy>
  <cp:revision>23</cp:revision>
  <dcterms:created xsi:type="dcterms:W3CDTF">2017-02-15T12:02:13Z</dcterms:created>
  <dcterms:modified xsi:type="dcterms:W3CDTF">2017-02-21T11:32:02Z</dcterms:modified>
</cp:coreProperties>
</file>