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8"/>
  </p:notesMasterIdLst>
  <p:handoutMasterIdLst>
    <p:handoutMasterId r:id="rId29"/>
  </p:handoutMasterIdLst>
  <p:sldIdLst>
    <p:sldId id="550" r:id="rId2"/>
    <p:sldId id="549" r:id="rId3"/>
    <p:sldId id="563" r:id="rId4"/>
    <p:sldId id="564" r:id="rId5"/>
    <p:sldId id="565" r:id="rId6"/>
    <p:sldId id="560" r:id="rId7"/>
    <p:sldId id="561" r:id="rId8"/>
    <p:sldId id="533" r:id="rId9"/>
    <p:sldId id="566" r:id="rId10"/>
    <p:sldId id="562" r:id="rId11"/>
    <p:sldId id="535" r:id="rId12"/>
    <p:sldId id="536" r:id="rId13"/>
    <p:sldId id="537" r:id="rId14"/>
    <p:sldId id="543" r:id="rId15"/>
    <p:sldId id="567" r:id="rId16"/>
    <p:sldId id="568" r:id="rId17"/>
    <p:sldId id="544" r:id="rId18"/>
    <p:sldId id="541" r:id="rId19"/>
    <p:sldId id="569" r:id="rId20"/>
    <p:sldId id="542" r:id="rId21"/>
    <p:sldId id="570" r:id="rId22"/>
    <p:sldId id="546" r:id="rId23"/>
    <p:sldId id="571" r:id="rId24"/>
    <p:sldId id="547" r:id="rId25"/>
    <p:sldId id="548" r:id="rId26"/>
    <p:sldId id="556" r:id="rId27"/>
  </p:sldIdLst>
  <p:sldSz cx="9144000" cy="6858000" type="screen4x3"/>
  <p:notesSz cx="6781800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8B3331"/>
    <a:srgbClr val="0000CC"/>
    <a:srgbClr val="A43D3A"/>
    <a:srgbClr val="0060A8"/>
    <a:srgbClr val="0000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5" autoAdjust="0"/>
  </p:normalViewPr>
  <p:slideViewPr>
    <p:cSldViewPr>
      <p:cViewPr varScale="1">
        <p:scale>
          <a:sx n="80" d="100"/>
          <a:sy n="80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1D1E837B-1737-4959-947A-C96CDB382018}" type="datetimeFigureOut">
              <a:rPr lang="pt-BR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08975198-3032-46AC-B4EF-DD71A14425DD}" type="slidenum">
              <a:rPr lang="pt-BR"/>
              <a:pPr>
                <a:defRPr/>
              </a:pPr>
              <a:t>‹#›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50864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0163" y="0"/>
            <a:ext cx="29400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14A25C-54D1-4FB6-A326-578B59418D24}" type="datetimeFigureOut">
              <a:rPr lang="pt-BR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7863" y="4776788"/>
            <a:ext cx="54260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00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0163" y="9428163"/>
            <a:ext cx="294005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BDF8BAB8-1A09-473E-A3BA-3E4C5499719D}" type="slidenum">
              <a:rPr lang="pt-BR" altLang="pt-BR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822086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F8BAB8-1A09-473E-A3BA-3E4C5499719D}" type="slidenum">
              <a:rPr lang="pt-BR" altLang="pt-BR" smtClean="0"/>
              <a:pPr>
                <a:defRPr/>
              </a:pPr>
              <a:t>7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95580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Inserir numero da portaria RFB</a:t>
            </a:r>
            <a:r>
              <a:rPr lang="pt-BR" baseline="0" dirty="0" smtClean="0"/>
              <a:t> CONCLA. Plano de saúde elaborado para vigência 2018 a 2021 em consonância com o plano plurianual do  município.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F8BAB8-1A09-473E-A3BA-3E4C5499719D}" type="slidenum">
              <a:rPr lang="pt-BR" altLang="pt-BR" smtClean="0"/>
              <a:pPr>
                <a:defRPr/>
              </a:pPr>
              <a:t>12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7453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C54831-767B-49DF-B336-AA82B14CA53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52391-2C98-4E5B-805E-FA7A79F10005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96142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C54831-767B-49DF-B336-AA82B14CA53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52391-2C98-4E5B-805E-FA7A79F10005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7559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C54831-767B-49DF-B336-AA82B14CA53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52391-2C98-4E5B-805E-FA7A79F10005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5487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644924"/>
            <a:ext cx="8270421" cy="596047"/>
          </a:xfrm>
        </p:spPr>
        <p:txBody>
          <a:bodyPr>
            <a:noAutofit/>
          </a:bodyPr>
          <a:lstStyle>
            <a:lvl1pPr algn="l"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C54831-767B-49DF-B336-AA82B14CA53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52391-2C98-4E5B-805E-FA7A79F10005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1235" y="178094"/>
            <a:ext cx="2348592" cy="466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942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DAE9E-7348-46BF-8BA9-5CB9C8BE412A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9A302-B54A-4E81-9B6B-BD87DF52AC3E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9573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C4FCC-4518-4E89-8970-351F2CEF0F45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1C8C4F-FAA6-49EB-916A-841417157004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602401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BE4BEB-74A9-4C06-B87E-5E715AFAC799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57295-701B-447B-AFC0-512BFDC36602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4077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C54831-767B-49DF-B336-AA82B14CA53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52391-2C98-4E5B-805E-FA7A79F10005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66188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C6EC19-985A-4D40-B006-1EF090388DDD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A5414-73A3-4409-A16A-316D29ED2C26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26028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C0EF4E-28F8-4483-AE90-2E813971FF9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F2000E-F5E8-4AEA-8144-82E7402CDCEE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639393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C4DC45-19D9-40AC-B626-1955766D29DD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1CA6E-AC78-4E10-9E4C-B1E66A71193D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0211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C54831-767B-49DF-B336-AA82B14CA531}" type="datetimeFigureOut">
              <a:rPr lang="pt-BR" smtClean="0"/>
              <a:pPr>
                <a:defRPr/>
              </a:pPr>
              <a:t>05/03/18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352391-2C98-4E5B-805E-FA7A79F10005}" type="slidenum">
              <a:rPr lang="pt-BR" altLang="pt-BR" smtClean="0"/>
              <a:pPr>
                <a:defRPr/>
              </a:pPr>
              <a:t>‹#›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33153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blenda@conasems.org.br" TargetMode="External"/><Relationship Id="rId3" Type="http://schemas.openxmlformats.org/officeDocument/2006/relationships/hyperlink" Target="http://www.conasems.org.br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>
            <a:spLocks noChangeArrowheads="1"/>
          </p:cNvSpPr>
          <p:nvPr/>
        </p:nvSpPr>
        <p:spPr bwMode="auto">
          <a:xfrm>
            <a:off x="827584" y="1556792"/>
            <a:ext cx="727280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ctr"/>
            <a:endParaRPr lang="pt-BR" altLang="pt-BR" sz="4000" b="1" dirty="0" smtClean="0">
              <a:solidFill>
                <a:srgbClr val="002060"/>
              </a:solidFill>
              <a:ea typeface="MS PGothic" pitchFamily="34" charset="-128"/>
            </a:endParaRPr>
          </a:p>
          <a:p>
            <a:pPr lvl="1" algn="ctr"/>
            <a:r>
              <a:rPr lang="pt-BR" altLang="pt-BR" sz="4000" b="1" dirty="0" smtClean="0">
                <a:solidFill>
                  <a:srgbClr val="002060"/>
                </a:solidFill>
                <a:ea typeface="MS PGothic" pitchFamily="34" charset="-128"/>
              </a:rPr>
              <a:t>Financiamento </a:t>
            </a:r>
            <a:r>
              <a:rPr lang="pt-BR" altLang="pt-BR" sz="4000" b="1" dirty="0">
                <a:solidFill>
                  <a:srgbClr val="002060"/>
                </a:solidFill>
                <a:ea typeface="MS PGothic" pitchFamily="34" charset="-128"/>
              </a:rPr>
              <a:t>e </a:t>
            </a:r>
            <a:r>
              <a:rPr lang="pt-BR" altLang="pt-BR" sz="4000" b="1" dirty="0" smtClean="0">
                <a:solidFill>
                  <a:srgbClr val="002060"/>
                </a:solidFill>
                <a:ea typeface="MS PGothic" pitchFamily="34" charset="-128"/>
              </a:rPr>
              <a:t>transferência </a:t>
            </a:r>
            <a:r>
              <a:rPr lang="pt-BR" altLang="pt-BR" sz="4000" b="1" dirty="0">
                <a:solidFill>
                  <a:srgbClr val="002060"/>
                </a:solidFill>
                <a:ea typeface="MS PGothic" pitchFamily="34" charset="-128"/>
              </a:rPr>
              <a:t>dos recursos federais para as ações e os serviços públicos </a:t>
            </a:r>
            <a:r>
              <a:rPr lang="pt-BR" altLang="pt-BR" sz="4000" b="1">
                <a:solidFill>
                  <a:srgbClr val="002060"/>
                </a:solidFill>
                <a:ea typeface="MS PGothic" pitchFamily="34" charset="-128"/>
              </a:rPr>
              <a:t>de </a:t>
            </a:r>
            <a:r>
              <a:rPr lang="pt-BR" altLang="pt-BR" sz="4000" b="1" smtClean="0">
                <a:solidFill>
                  <a:srgbClr val="002060"/>
                </a:solidFill>
                <a:ea typeface="MS PGothic" pitchFamily="34" charset="-128"/>
              </a:rPr>
              <a:t>saúde </a:t>
            </a:r>
            <a:endParaRPr lang="pt-BR" altLang="pt-BR" sz="4000" b="1" dirty="0">
              <a:solidFill>
                <a:srgbClr val="00206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7372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213950"/>
              </p:ext>
            </p:extLst>
          </p:nvPr>
        </p:nvGraphicFramePr>
        <p:xfrm>
          <a:off x="1043608" y="1916832"/>
          <a:ext cx="7200800" cy="2088232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="" xmlns:a16="http://schemas.microsoft.com/office/drawing/2014/main" val="2158531788"/>
                    </a:ext>
                  </a:extLst>
                </a:gridCol>
                <a:gridCol w="3600400">
                  <a:extLst>
                    <a:ext uri="{9D8B030D-6E8A-4147-A177-3AD203B41FA5}">
                      <a16:colId xmlns="" xmlns:a16="http://schemas.microsoft.com/office/drawing/2014/main" val="35590954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/>
                        <a:t>Antigos</a:t>
                      </a:r>
                      <a:r>
                        <a:rPr lang="pt-BR" sz="1600" baseline="0" dirty="0" smtClean="0"/>
                        <a:t> Blocos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 smtClean="0"/>
                        <a:t>Novo</a:t>
                      </a:r>
                      <a:r>
                        <a:rPr lang="pt-BR" sz="1800" baseline="0" dirty="0" smtClean="0"/>
                        <a:t> Bloco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82104530"/>
                  </a:ext>
                </a:extLst>
              </a:tr>
              <a:tr h="204718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Atenção Básica</a:t>
                      </a:r>
                      <a:endParaRPr lang="pt-BR" sz="1600" b="1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pt-B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Bloco de Custeio das Ações e Serviços Públicos de Saúde</a:t>
                      </a:r>
                      <a:endParaRPr lang="pt-BR" sz="18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567773571"/>
                  </a:ext>
                </a:extLst>
              </a:tr>
              <a:tr h="204718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Média e Alta</a:t>
                      </a:r>
                      <a:r>
                        <a:rPr lang="pt-BR" sz="1600" b="1" baseline="0" dirty="0" smtClean="0"/>
                        <a:t> Complexidade</a:t>
                      </a:r>
                      <a:endParaRPr lang="pt-BR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740673"/>
                  </a:ext>
                </a:extLst>
              </a:tr>
              <a:tr h="204718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Vigilância em Saúde</a:t>
                      </a:r>
                      <a:endParaRPr lang="pt-BR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47779261"/>
                  </a:ext>
                </a:extLst>
              </a:tr>
              <a:tr h="204718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Assistência</a:t>
                      </a:r>
                      <a:r>
                        <a:rPr lang="pt-BR" sz="1600" b="1" baseline="0" dirty="0" smtClean="0"/>
                        <a:t> Farmacêutica</a:t>
                      </a:r>
                      <a:endParaRPr lang="pt-BR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08457590"/>
                  </a:ext>
                </a:extLst>
              </a:tr>
              <a:tr h="381352">
                <a:tc>
                  <a:txBody>
                    <a:bodyPr/>
                    <a:lstStyle/>
                    <a:p>
                      <a:r>
                        <a:rPr lang="pt-BR" sz="1600" b="1" dirty="0" smtClean="0"/>
                        <a:t>Gestão do SUS</a:t>
                      </a:r>
                      <a:endParaRPr lang="pt-BR" sz="16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3573515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898158"/>
              </p:ext>
            </p:extLst>
          </p:nvPr>
        </p:nvGraphicFramePr>
        <p:xfrm>
          <a:off x="1035616" y="4581128"/>
          <a:ext cx="7424816" cy="822959"/>
        </p:xfrm>
        <a:graphic>
          <a:graphicData uri="http://schemas.openxmlformats.org/drawingml/2006/table">
            <a:tbl>
              <a:tblPr firstRow="1" bandRow="1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712408">
                  <a:extLst>
                    <a:ext uri="{9D8B030D-6E8A-4147-A177-3AD203B41FA5}">
                      <a16:colId xmlns="" xmlns:a16="http://schemas.microsoft.com/office/drawing/2014/main" val="1670216"/>
                    </a:ext>
                  </a:extLst>
                </a:gridCol>
                <a:gridCol w="3712408">
                  <a:extLst>
                    <a:ext uri="{9D8B030D-6E8A-4147-A177-3AD203B41FA5}">
                      <a16:colId xmlns="" xmlns:a16="http://schemas.microsoft.com/office/drawing/2014/main" val="664096702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Antigo</a:t>
                      </a:r>
                      <a:r>
                        <a:rPr lang="pt-BR" sz="1400" baseline="0" dirty="0" smtClean="0"/>
                        <a:t> Bloco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Novo Bloco</a:t>
                      </a:r>
                      <a:r>
                        <a:rPr lang="pt-BR" sz="1400" baseline="0" dirty="0" smtClean="0"/>
                        <a:t> </a:t>
                      </a:r>
                      <a:endParaRPr lang="pt-BR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0423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400" b="1" dirty="0" smtClean="0"/>
                        <a:t>Investimento</a:t>
                      </a:r>
                      <a:endParaRPr lang="pt-B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400" b="1" dirty="0" smtClean="0"/>
                        <a:t>Bloco de Investimento na Rede de Serviços Públicos de Saúde</a:t>
                      </a:r>
                      <a:endParaRPr lang="pt-BR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727855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03375" y="619125"/>
            <a:ext cx="5505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>
                <a:ea typeface="Times New Roman" panose="02020603050405020304" pitchFamily="18" charset="0"/>
              </a:rPr>
              <a:t>Portaria nº 3.992, de 28/12/2017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9375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8492" y="1196752"/>
            <a:ext cx="8229600" cy="230425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pt-BR" sz="2000" b="1" dirty="0">
                <a:solidFill>
                  <a:schemeClr val="tx1"/>
                </a:solidFill>
              </a:rPr>
              <a:t>Os recursos que compõem cada Bloco serão transferidos, fundo a fundo, de forma regular e automática, em conta corrente específica e única para cada Bloco e mantidas em instituições financeiras oficiais federais.</a:t>
            </a:r>
          </a:p>
          <a:p>
            <a:pPr algn="just">
              <a:lnSpc>
                <a:spcPct val="200000"/>
              </a:lnSpc>
            </a:pPr>
            <a:endParaRPr lang="pt-BR" sz="2000" dirty="0"/>
          </a:p>
        </p:txBody>
      </p:sp>
      <p:sp>
        <p:nvSpPr>
          <p:cNvPr id="4" name="Retângulo 3"/>
          <p:cNvSpPr/>
          <p:nvPr/>
        </p:nvSpPr>
        <p:spPr>
          <a:xfrm>
            <a:off x="447172" y="4005064"/>
            <a:ext cx="8280920" cy="18528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 </a:t>
            </a:r>
            <a:r>
              <a:rPr lang="pt-BR" sz="2000" b="1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A </a:t>
            </a:r>
            <a:r>
              <a:rPr lang="pt-BR" sz="2000" b="1" dirty="0">
                <a:solidFill>
                  <a:schemeClr val="tx1"/>
                </a:solidFill>
                <a:ea typeface="Times New Roman" panose="02020603050405020304" pitchFamily="18" charset="0"/>
              </a:rPr>
              <a:t>memória de cálculo utilizada para repasse de recursos continuará a mesma, não havendo nenhuma alteração no método de cálculo e distribuição dos recursos federais.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332656"/>
            <a:ext cx="741682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ea typeface="Times New Roman" panose="02020603050405020304" pitchFamily="18" charset="0"/>
              </a:rPr>
              <a:t>Portaria nº 3.992, de 28/12/2017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97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755576" y="2924944"/>
            <a:ext cx="7632848" cy="32983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800" b="1" dirty="0" smtClean="0">
                <a:solidFill>
                  <a:schemeClr val="tx1"/>
                </a:solidFill>
                <a:latin typeface="+mn-lt"/>
              </a:rPr>
              <a:t>I</a:t>
            </a: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.  Alimentação </a:t>
            </a:r>
            <a:r>
              <a:rPr lang="pt-BR" sz="2000" b="1" dirty="0">
                <a:solidFill>
                  <a:schemeClr val="tx1"/>
                </a:solidFill>
                <a:latin typeface="+mn-lt"/>
              </a:rPr>
              <a:t>e atualização regular dos sistemas de informações que compõem a base nacional de informações do SUS.</a:t>
            </a:r>
          </a:p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chemeClr val="tx1"/>
                </a:solidFill>
                <a:latin typeface="+mn-lt"/>
              </a:rPr>
              <a:t>I</a:t>
            </a: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. Conselho </a:t>
            </a:r>
            <a:r>
              <a:rPr lang="pt-BR" sz="2000" b="1" dirty="0">
                <a:solidFill>
                  <a:schemeClr val="tx1"/>
                </a:solidFill>
                <a:latin typeface="+mn-lt"/>
              </a:rPr>
              <a:t>de Saúde instituído e em funcionamento</a:t>
            </a:r>
          </a:p>
          <a:p>
            <a:pPr>
              <a:lnSpc>
                <a:spcPct val="150000"/>
              </a:lnSpc>
            </a:pP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II. Fundo </a:t>
            </a:r>
            <a:r>
              <a:rPr lang="pt-BR" sz="2000" b="1" dirty="0">
                <a:solidFill>
                  <a:schemeClr val="tx1"/>
                </a:solidFill>
                <a:latin typeface="+mn-lt"/>
              </a:rPr>
              <a:t>de Saúde instituído por lei, categorizado como fundo </a:t>
            </a: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público </a:t>
            </a:r>
            <a:r>
              <a:rPr lang="pt-BR" sz="2000" b="1" dirty="0">
                <a:solidFill>
                  <a:schemeClr val="tx1"/>
                </a:solidFill>
                <a:latin typeface="+mn-lt"/>
              </a:rPr>
              <a:t>em </a:t>
            </a: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funcionamento</a:t>
            </a:r>
            <a:endParaRPr lang="pt-BR" sz="20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t-BR" sz="2000" b="1" dirty="0">
                <a:solidFill>
                  <a:schemeClr val="tx1"/>
                </a:solidFill>
                <a:latin typeface="+mn-lt"/>
              </a:rPr>
              <a:t>III</a:t>
            </a:r>
            <a:r>
              <a:rPr lang="pt-BR" sz="2000" b="1" dirty="0" smtClean="0">
                <a:solidFill>
                  <a:schemeClr val="tx1"/>
                </a:solidFill>
                <a:latin typeface="+mn-lt"/>
              </a:rPr>
              <a:t>. Plano </a:t>
            </a:r>
            <a:r>
              <a:rPr lang="pt-BR" sz="2000" b="1" dirty="0">
                <a:solidFill>
                  <a:schemeClr val="tx1"/>
                </a:solidFill>
                <a:latin typeface="+mn-lt"/>
              </a:rPr>
              <a:t>de Saúde, programação anual de saúde e relatório de gestão  submetidos ao respectivo conselho de Saúde;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11560" y="404664"/>
            <a:ext cx="7632848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400" b="1" dirty="0" smtClean="0"/>
          </a:p>
          <a:p>
            <a:pPr algn="just"/>
            <a:r>
              <a:rPr lang="pt-BR" sz="2400" b="1" dirty="0" smtClean="0"/>
              <a:t>Condições </a:t>
            </a:r>
            <a:r>
              <a:rPr lang="pt-BR" sz="2400" b="1" dirty="0" smtClean="0"/>
              <a:t>para transferências dos recursos federais para ações e serviços públicos em saúde: </a:t>
            </a:r>
            <a:endParaRPr lang="pt-BR" sz="24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866071" y="1340768"/>
            <a:ext cx="56166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b="1" u="sng" dirty="0" smtClean="0">
              <a:latin typeface="+mn-lt"/>
            </a:endParaRPr>
          </a:p>
          <a:p>
            <a:endParaRPr lang="pt-BR" b="1" u="sng" dirty="0" smtClean="0">
              <a:latin typeface="+mn-lt"/>
            </a:endParaRPr>
          </a:p>
          <a:p>
            <a:r>
              <a:rPr lang="pt-BR" b="1" u="sng" dirty="0" smtClean="0">
                <a:latin typeface="+mn-lt"/>
              </a:rPr>
              <a:t>Base </a:t>
            </a:r>
            <a:r>
              <a:rPr lang="pt-BR" b="1" u="sng" dirty="0" smtClean="0">
                <a:latin typeface="+mn-lt"/>
              </a:rPr>
              <a:t>Legal: Lei Complementar n. 141 - 2012</a:t>
            </a:r>
            <a:endParaRPr lang="pt-BR" b="1" u="sng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478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3938" y="1268760"/>
            <a:ext cx="8229600" cy="31683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>
                <a:latin typeface="Arial"/>
                <a:cs typeface="Arial"/>
              </a:rPr>
              <a:t>Os recursos que compõem cada Bloco de Financiamento devem ser aplicados em ações  relacionadas ao próprio bloco</a:t>
            </a:r>
            <a:r>
              <a:rPr lang="pt-BR" sz="2000" dirty="0" smtClean="0">
                <a:latin typeface="Arial"/>
                <a:cs typeface="Arial"/>
              </a:rPr>
              <a:t>, observando </a:t>
            </a:r>
            <a:r>
              <a:rPr lang="pt-BR" sz="2000" dirty="0">
                <a:latin typeface="Arial"/>
                <a:cs typeface="Arial"/>
              </a:rPr>
              <a:t>também </a:t>
            </a:r>
            <a:r>
              <a:rPr lang="pt-BR" sz="20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pt-BR" sz="2000" dirty="0">
              <a:latin typeface="Arial"/>
              <a:cs typeface="Arial"/>
            </a:endParaRPr>
          </a:p>
          <a:p>
            <a:pPr marL="514350" indent="-514350">
              <a:buAutoNum type="romanUcPeriod"/>
            </a:pPr>
            <a:r>
              <a:rPr lang="pt-BR" sz="2000" dirty="0" smtClean="0">
                <a:latin typeface="Arial"/>
                <a:cs typeface="Arial"/>
              </a:rPr>
              <a:t>Que </a:t>
            </a:r>
            <a:r>
              <a:rPr lang="pt-BR" sz="2000" dirty="0">
                <a:latin typeface="Arial"/>
                <a:cs typeface="Arial"/>
              </a:rPr>
              <a:t>as ações devem constar no Plano Municipal de Saúde e na Programação Anual de Saúde do  Município submetidos ao respectivo Conselho de Saúde; </a:t>
            </a:r>
            <a:endParaRPr lang="pt-BR" sz="2000" dirty="0" smtClean="0">
              <a:latin typeface="Arial"/>
              <a:cs typeface="Arial"/>
            </a:endParaRPr>
          </a:p>
          <a:p>
            <a:pPr marL="514350" indent="-514350">
              <a:buAutoNum type="romanUcPeriod" startAt="2"/>
            </a:pPr>
            <a:r>
              <a:rPr lang="pt-BR" sz="2000" dirty="0">
                <a:latin typeface="Arial"/>
                <a:cs typeface="Arial"/>
              </a:rPr>
              <a:t>o cumprimento do objeto e dos compromissos pactuados e/ou estabelecidos em atos normativos específicos, tais como as portarias e resoluções da CIT e das </a:t>
            </a:r>
            <a:r>
              <a:rPr lang="pt-BR" sz="2000" dirty="0" err="1">
                <a:latin typeface="Arial"/>
                <a:cs typeface="Arial"/>
              </a:rPr>
              <a:t>CIBs</a:t>
            </a:r>
            <a:r>
              <a:rPr lang="pt-BR" sz="2000" dirty="0">
                <a:latin typeface="Arial"/>
                <a:cs typeface="Arial"/>
              </a:rPr>
              <a:t>, expedidos pela direção do SUS.</a:t>
            </a:r>
          </a:p>
          <a:p>
            <a:pPr marL="0" indent="0">
              <a:buNone/>
            </a:pPr>
            <a:endParaRPr lang="pt-BR" sz="20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pt-BR" sz="2000" dirty="0" smtClean="0">
                <a:latin typeface="Arial"/>
                <a:cs typeface="Arial"/>
              </a:rPr>
              <a:t>III. Vinculação </a:t>
            </a:r>
            <a:r>
              <a:rPr lang="pt-BR" sz="2000" dirty="0">
                <a:latin typeface="Arial"/>
                <a:cs typeface="Arial"/>
              </a:rPr>
              <a:t>com os programas de trabalho previstos no Orçamento geral da União, ao final do exercício financeiro. </a:t>
            </a:r>
          </a:p>
          <a:p>
            <a:pPr marL="514350" indent="-514350">
              <a:buAutoNum type="romanUcPeriod"/>
            </a:pPr>
            <a:endParaRPr lang="pt-BR" sz="2000" dirty="0">
              <a:latin typeface="Arial"/>
              <a:cs typeface="Arial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270421" cy="188235"/>
          </a:xfrm>
        </p:spPr>
        <p:txBody>
          <a:bodyPr/>
          <a:lstStyle/>
          <a:p>
            <a:r>
              <a:rPr lang="pt-BR" sz="2800" b="1" dirty="0">
                <a:latin typeface="Arial"/>
                <a:cs typeface="Arial"/>
              </a:rPr>
              <a:t>REGRAS PARA UTILIZAÇÃO DOS RECURSOS</a:t>
            </a:r>
            <a:r>
              <a:rPr lang="pt-BR" sz="2800" dirty="0">
                <a:latin typeface="Arial"/>
                <a:cs typeface="Arial"/>
              </a:rPr>
              <a:t/>
            </a:r>
            <a:br>
              <a:rPr lang="pt-BR" sz="2800" dirty="0">
                <a:latin typeface="Arial"/>
                <a:cs typeface="Arial"/>
              </a:rPr>
            </a:br>
            <a:r>
              <a:rPr lang="pt-BR" sz="2800" dirty="0">
                <a:latin typeface="Arial"/>
                <a:cs typeface="Arial"/>
              </a:rPr>
              <a:t> </a:t>
            </a:r>
            <a:br>
              <a:rPr lang="pt-BR" sz="2800" dirty="0">
                <a:latin typeface="Arial"/>
                <a:cs typeface="Arial"/>
              </a:rPr>
            </a:br>
            <a:endParaRPr lang="pt-BR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9709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764704"/>
            <a:ext cx="8208912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endParaRPr lang="pt-BR" sz="2400" b="1" dirty="0" smtClean="0"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pt-BR" sz="2400" b="1" dirty="0" smtClean="0">
                <a:ea typeface="Times New Roman" panose="02020603050405020304" pitchFamily="18" charset="0"/>
              </a:rPr>
              <a:t>Os </a:t>
            </a:r>
            <a:r>
              <a:rPr lang="pt-BR" sz="2400" b="1" dirty="0">
                <a:ea typeface="Times New Roman" panose="02020603050405020304" pitchFamily="18" charset="0"/>
              </a:rPr>
              <a:t>recursos financeiros referentes ao Bloco de Custeio transferidos são </a:t>
            </a:r>
            <a:r>
              <a:rPr lang="pt-BR" sz="2400" b="1" dirty="0" smtClean="0">
                <a:ea typeface="Times New Roman" panose="02020603050405020304" pitchFamily="18" charset="0"/>
              </a:rPr>
              <a:t>destinados:</a:t>
            </a:r>
          </a:p>
          <a:p>
            <a:pPr algn="just">
              <a:lnSpc>
                <a:spcPct val="115000"/>
              </a:lnSpc>
            </a:pPr>
            <a:endParaRPr lang="pt-BR" sz="2400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pt-BR" sz="2400" dirty="0" smtClean="0">
                <a:ea typeface="Times New Roman" panose="02020603050405020304" pitchFamily="18" charset="0"/>
              </a:rPr>
              <a:t>Manutenção </a:t>
            </a:r>
            <a:r>
              <a:rPr lang="pt-BR" sz="2400" dirty="0">
                <a:ea typeface="Times New Roman" panose="02020603050405020304" pitchFamily="18" charset="0"/>
              </a:rPr>
              <a:t>da prestação das ações e serviços públicos de saúde </a:t>
            </a:r>
            <a:r>
              <a:rPr lang="pt-BR" sz="2400" dirty="0" smtClean="0">
                <a:ea typeface="Times New Roman" panose="02020603050405020304" pitchFamily="18" charset="0"/>
              </a:rPr>
              <a:t>e;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pt-BR" sz="24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pt-BR" sz="2400" dirty="0">
                <a:ea typeface="Times New Roman" panose="02020603050405020304" pitchFamily="18" charset="0"/>
              </a:rPr>
              <a:t>F</a:t>
            </a:r>
            <a:r>
              <a:rPr lang="pt-BR" sz="2400" dirty="0" smtClean="0">
                <a:ea typeface="Times New Roman" panose="02020603050405020304" pitchFamily="18" charset="0"/>
              </a:rPr>
              <a:t>uncionamento </a:t>
            </a:r>
            <a:r>
              <a:rPr lang="pt-BR" sz="2400" dirty="0">
                <a:ea typeface="Times New Roman" panose="02020603050405020304" pitchFamily="18" charset="0"/>
              </a:rPr>
              <a:t>dos órgãos e estabelecimentos responsáveis pela implementação das ações e serviços públicos de saúde.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2400" dirty="0">
                <a:ea typeface="Times New Roman" panose="02020603050405020304" pitchFamily="18" charset="0"/>
              </a:rPr>
              <a:t> </a:t>
            </a:r>
            <a:endParaRPr lang="pt-BR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404664"/>
            <a:ext cx="561662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 eaLnBrk="1" latinLnBrk="0" hangingPunct="1">
              <a:spcBef>
                <a:spcPct val="0"/>
              </a:spcBef>
              <a:defRPr sz="32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smtClean="0">
                <a:latin typeface="Arial"/>
                <a:cs typeface="Arial"/>
              </a:rPr>
              <a:t>BLOCO DE CUSTEIO</a:t>
            </a:r>
            <a:endParaRPr lang="pt-BR" dirty="0">
              <a:latin typeface="Arial"/>
              <a:cs typeface="Arial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5679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467544" y="764704"/>
            <a:ext cx="8208912" cy="577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600"/>
              </a:spcAft>
            </a:pPr>
            <a:r>
              <a:rPr lang="pt-BR" sz="2000" dirty="0">
                <a:ea typeface="Times New Roman" panose="02020603050405020304" pitchFamily="18" charset="0"/>
              </a:rPr>
              <a:t> </a:t>
            </a:r>
            <a:r>
              <a:rPr lang="pt-BR" sz="2000" b="1" dirty="0" smtClean="0">
                <a:ea typeface="Times New Roman" panose="02020603050405020304" pitchFamily="18" charset="0"/>
              </a:rPr>
              <a:t>Fica </a:t>
            </a:r>
            <a:r>
              <a:rPr lang="pt-BR" sz="2000" b="1" dirty="0">
                <a:ea typeface="Times New Roman" panose="02020603050405020304" pitchFamily="18" charset="0"/>
              </a:rPr>
              <a:t>vedada a utilização de recursos federais referentes ao Bloco de Custeio para o pagamento de</a:t>
            </a:r>
            <a:r>
              <a:rPr lang="pt-BR" sz="2000" b="1" dirty="0" smtClean="0">
                <a:ea typeface="Times New Roman" panose="02020603050405020304" pitchFamily="18" charset="0"/>
              </a:rPr>
              <a:t>:</a:t>
            </a:r>
            <a:endParaRPr lang="pt-BR" sz="2000" b="1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2000" dirty="0" smtClean="0">
                <a:ea typeface="Times New Roman" panose="02020603050405020304" pitchFamily="18" charset="0"/>
              </a:rPr>
              <a:t>servidores </a:t>
            </a:r>
            <a:r>
              <a:rPr lang="pt-BR" sz="2000" dirty="0">
                <a:ea typeface="Times New Roman" panose="02020603050405020304" pitchFamily="18" charset="0"/>
              </a:rPr>
              <a:t>inativos; </a:t>
            </a:r>
            <a:endParaRPr lang="pt-BR" sz="2000" dirty="0" smtClean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2000" dirty="0" smtClean="0">
                <a:ea typeface="Times New Roman" panose="02020603050405020304" pitchFamily="18" charset="0"/>
              </a:rPr>
              <a:t>servidores </a:t>
            </a:r>
            <a:r>
              <a:rPr lang="pt-BR" sz="2000" dirty="0">
                <a:ea typeface="Times New Roman" panose="02020603050405020304" pitchFamily="18" charset="0"/>
              </a:rPr>
              <a:t>ativos, exceto aqueles contratados exclusivamente para desempenhar funções relacionadas aos serviços previstos no respectivo Plano de Saúde; </a:t>
            </a:r>
            <a:endParaRPr lang="pt-BR" sz="2000" dirty="0" smtClean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2000" dirty="0" smtClean="0">
                <a:ea typeface="Times New Roman" panose="02020603050405020304" pitchFamily="18" charset="0"/>
              </a:rPr>
              <a:t>gratificação </a:t>
            </a:r>
            <a:r>
              <a:rPr lang="pt-BR" sz="2000" dirty="0">
                <a:ea typeface="Times New Roman" panose="02020603050405020304" pitchFamily="18" charset="0"/>
              </a:rPr>
              <a:t>de função de cargos comissionados, exceto aqueles diretamente ligados às funções relacionadas aos serviços previstos no respectivo Plano de Saúde; </a:t>
            </a:r>
            <a:endParaRPr lang="pt-BR" sz="2000" dirty="0" smtClean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2000" dirty="0" smtClean="0">
                <a:ea typeface="Times New Roman" panose="02020603050405020304" pitchFamily="18" charset="0"/>
              </a:rPr>
              <a:t>pagamento </a:t>
            </a:r>
            <a:r>
              <a:rPr lang="pt-BR" sz="2000" dirty="0">
                <a:ea typeface="Times New Roman" panose="02020603050405020304" pitchFamily="18" charset="0"/>
              </a:rPr>
              <a:t>de assessorias ou consultorias prestadas por servidores públicos pertencentes ao quadro do próprio Município ou do Estado; </a:t>
            </a:r>
            <a:r>
              <a:rPr lang="pt-BR" sz="2000" dirty="0" smtClean="0">
                <a:ea typeface="Times New Roman" panose="02020603050405020304" pitchFamily="18" charset="0"/>
              </a:rPr>
              <a:t>e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t-BR" sz="2000" dirty="0" smtClean="0">
                <a:ea typeface="Times New Roman" panose="02020603050405020304" pitchFamily="18" charset="0"/>
              </a:rPr>
              <a:t>obras </a:t>
            </a:r>
            <a:r>
              <a:rPr lang="pt-BR" sz="2000" dirty="0">
                <a:ea typeface="Times New Roman" panose="02020603050405020304" pitchFamily="18" charset="0"/>
              </a:rPr>
              <a:t>de construções novas, bem como de ampliações e adequações de imóveis já existentes, ainda que utilizados para a realização de ações e/ou serviços de saúde.”</a:t>
            </a:r>
            <a:endParaRPr lang="pt-BR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11560" y="404664"/>
            <a:ext cx="561662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defTabSz="914400" eaLnBrk="1" latinLnBrk="0" hangingPunct="1">
              <a:spcBef>
                <a:spcPct val="0"/>
              </a:spcBef>
              <a:defRPr sz="32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t-BR" dirty="0" smtClean="0">
                <a:latin typeface="Arial"/>
                <a:cs typeface="Arial"/>
              </a:rPr>
              <a:t>BLOCO DE CUSTEIO</a:t>
            </a:r>
            <a:endParaRPr lang="pt-BR" dirty="0">
              <a:latin typeface="Arial"/>
              <a:cs typeface="Arial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626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5400600" cy="551828"/>
          </a:xfrm>
        </p:spPr>
        <p:txBody>
          <a:bodyPr/>
          <a:lstStyle/>
          <a:p>
            <a:r>
              <a:rPr lang="pt-BR" sz="3200" b="1" dirty="0" smtClean="0">
                <a:latin typeface="+mn-lt"/>
              </a:rPr>
              <a:t>BLOCO DE INVESTIMENTO</a:t>
            </a:r>
            <a:endParaRPr lang="pt-BR" sz="3200" b="1" dirty="0">
              <a:latin typeface="+mn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4420" y="908720"/>
            <a:ext cx="8064896" cy="5144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Os </a:t>
            </a:r>
            <a:r>
              <a:rPr lang="pt-BR" sz="2000" dirty="0"/>
              <a:t>recursos financeiros referentes ao Bloco de Investimentos na Rede de Serviços de Saúde também  serão transferidos em conta corrente única, aplicados conforme definido no ato normativo pactuado e publicado em portaria especifica, e destinar-se-ão, exclusivamente, à</a:t>
            </a:r>
            <a:r>
              <a:rPr lang="pt-BR" sz="2000" dirty="0" smtClean="0"/>
              <a:t>:</a:t>
            </a:r>
          </a:p>
          <a:p>
            <a:pPr>
              <a:lnSpc>
                <a:spcPct val="150000"/>
              </a:lnSpc>
            </a:pP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I.	aquisição de equipamentos;</a:t>
            </a:r>
          </a:p>
          <a:p>
            <a:pPr>
              <a:lnSpc>
                <a:spcPct val="150000"/>
              </a:lnSpc>
            </a:pPr>
            <a:r>
              <a:rPr lang="pt-BR" sz="2000" dirty="0"/>
              <a:t>II.	obras de construções novas utilizados para a realização de ações e serviços públicos de saúde; e</a:t>
            </a:r>
          </a:p>
          <a:p>
            <a:pPr marL="400050" indent="-400050">
              <a:lnSpc>
                <a:spcPct val="150000"/>
              </a:lnSpc>
              <a:buAutoNum type="romanUcPeriod" startAt="3"/>
            </a:pPr>
            <a:r>
              <a:rPr lang="pt-BR" sz="2000" dirty="0" smtClean="0"/>
              <a:t>obras  e/ou </a:t>
            </a:r>
            <a:r>
              <a:rPr lang="pt-BR" sz="2000" dirty="0"/>
              <a:t>adequações de imóveis já existentes utilizados para a realização de ações e serviços públicos de saúde</a:t>
            </a:r>
            <a:r>
              <a:rPr lang="pt-BR" sz="2000" dirty="0" smtClean="0"/>
              <a:t>.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283686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5400600" cy="551828"/>
          </a:xfrm>
        </p:spPr>
        <p:txBody>
          <a:bodyPr/>
          <a:lstStyle/>
          <a:p>
            <a:r>
              <a:rPr lang="pt-BR" sz="3200" b="1" dirty="0" smtClean="0">
                <a:latin typeface="+mn-lt"/>
              </a:rPr>
              <a:t>BLOCO DE INVESTIMENTO</a:t>
            </a:r>
            <a:endParaRPr lang="pt-BR" sz="3200" b="1" dirty="0">
              <a:latin typeface="+mn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494420" y="908720"/>
            <a:ext cx="8064896" cy="1913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Fica </a:t>
            </a:r>
            <a:r>
              <a:rPr lang="pt-BR" sz="2000" dirty="0"/>
              <a:t>vedada a utilização de recursos financeiros referentes ao Bloco de Investimento em órgãos e unidades voltados, exclusivamente, à realização de atividades administrativas.</a:t>
            </a:r>
          </a:p>
        </p:txBody>
      </p:sp>
      <p:sp>
        <p:nvSpPr>
          <p:cNvPr id="6" name="Retângulo 5"/>
          <p:cNvSpPr/>
          <p:nvPr/>
        </p:nvSpPr>
        <p:spPr>
          <a:xfrm>
            <a:off x="755576" y="3645024"/>
            <a:ext cx="7398568" cy="2062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1600" b="1" dirty="0" smtClean="0">
                <a:solidFill>
                  <a:schemeClr val="tx1"/>
                </a:solidFill>
                <a:latin typeface="Arial"/>
                <a:cs typeface="Arial"/>
              </a:rPr>
              <a:t>Os recursos pendentes de repasse referentes a propostas e projetos de investimento com execução financeira iniciada em data anterior a entrada em vigor da portaria serão transferidos pelo FNS para as mesmas contas em que foram transferidas as parcelas anteriores. </a:t>
            </a:r>
            <a:endParaRPr lang="pt-BR" sz="16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just"/>
            <a:endParaRPr lang="pt-BR" sz="1600" b="1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just"/>
            <a:r>
              <a:rPr lang="pt-BR" sz="1600" b="1" dirty="0" smtClean="0">
                <a:solidFill>
                  <a:schemeClr val="tx1"/>
                </a:solidFill>
                <a:latin typeface="Arial"/>
                <a:cs typeface="Arial"/>
              </a:rPr>
              <a:t>POR EXEMPLO: CONSTRUÇÃO DE UBS </a:t>
            </a:r>
            <a:r>
              <a:rPr lang="pt-BR" sz="1600" b="1" dirty="0" smtClean="0">
                <a:solidFill>
                  <a:schemeClr val="tx1"/>
                </a:solidFill>
                <a:latin typeface="Arial"/>
                <a:cs typeface="Arial"/>
              </a:rPr>
              <a:t>PARA A</a:t>
            </a:r>
            <a:r>
              <a:rPr lang="pt-BR" sz="1600" b="1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pt-BR" sz="1600" b="1" dirty="0" smtClean="0">
                <a:solidFill>
                  <a:schemeClr val="tx1"/>
                </a:solidFill>
                <a:latin typeface="Arial"/>
                <a:cs typeface="Arial"/>
              </a:rPr>
              <a:t>QUAL O MUNICÍPIO RECEBEU A 1ª PARCELA E FALTAM AS OUTRAS DUAS O RECURSO SERÁ RECEBIDO NA MESMA CONTA DO RECEBIMENTO DA 1ª PARCELA</a:t>
            </a:r>
            <a:endParaRPr lang="pt-BR" sz="16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6043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908720"/>
            <a:ext cx="7992888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/>
              <a:t>“</a:t>
            </a:r>
          </a:p>
          <a:p>
            <a:pPr algn="just"/>
            <a:endParaRPr lang="pt-BR" sz="2000" i="1" dirty="0" smtClean="0"/>
          </a:p>
          <a:p>
            <a:pPr algn="just"/>
            <a:endParaRPr lang="pt-BR" sz="2000" i="1" dirty="0"/>
          </a:p>
          <a:p>
            <a:pPr algn="just"/>
            <a:r>
              <a:rPr lang="pt-BR" sz="2400" i="1" dirty="0" smtClean="0"/>
              <a:t>Art</a:t>
            </a:r>
            <a:r>
              <a:rPr lang="pt-BR" sz="2400" i="1" dirty="0"/>
              <a:t>. 1150. </a:t>
            </a:r>
            <a:r>
              <a:rPr lang="pt-BR" sz="2400" b="1" i="1" u="sng" dirty="0">
                <a:solidFill>
                  <a:srgbClr val="FF0000"/>
                </a:solidFill>
              </a:rPr>
              <a:t>Para fins de transparência, </a:t>
            </a:r>
            <a:r>
              <a:rPr lang="pt-BR" sz="2400" i="1" dirty="0"/>
              <a:t>registro de série histórica e monitoramento, </a:t>
            </a:r>
            <a:r>
              <a:rPr lang="pt-BR" sz="2400" i="1" dirty="0" smtClean="0"/>
              <a:t>(...) </a:t>
            </a:r>
            <a:r>
              <a:rPr lang="pt-BR" sz="2400" i="1" dirty="0"/>
              <a:t>a Diretoria-Executiva do Fundo Nacional de Saúde – FNS/SE/MS divulgará, em seu sítio eletrônico, as informações sobre as transferências de recursos federais aos Estados, ao Distrito Federal e aos Municípios para o custeio e investimento de ações e serviços públicos de </a:t>
            </a:r>
            <a:r>
              <a:rPr lang="pt-BR" sz="2400" i="1" dirty="0" smtClean="0"/>
              <a:t>saúde</a:t>
            </a:r>
            <a:r>
              <a:rPr lang="pt-BR" sz="2400" i="1" dirty="0" smtClean="0"/>
              <a:t>.</a:t>
            </a:r>
          </a:p>
          <a:p>
            <a:pPr algn="just"/>
            <a:endParaRPr lang="pt-BR" sz="2400" dirty="0"/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/>
              <a:t> </a:t>
            </a:r>
            <a:endParaRPr lang="pt-BR" sz="20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23528" y="332656"/>
            <a:ext cx="5976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a typeface="Times New Roman" panose="02020603050405020304" pitchFamily="18" charset="0"/>
              </a:rPr>
              <a:t>Portaria nº 3.992, de 28/12/2017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005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39552" y="908720"/>
            <a:ext cx="799288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/>
          </a:p>
          <a:p>
            <a:pPr algn="just"/>
            <a:endParaRPr lang="pt-BR" sz="2000" dirty="0" smtClean="0"/>
          </a:p>
          <a:p>
            <a:pPr algn="just"/>
            <a:r>
              <a:rPr lang="pt-BR" sz="2400" dirty="0"/>
              <a:t>I</a:t>
            </a:r>
            <a:r>
              <a:rPr lang="pt-BR" sz="2400" dirty="0" smtClean="0"/>
              <a:t>mportante </a:t>
            </a:r>
            <a:r>
              <a:rPr lang="pt-BR" sz="2400" dirty="0"/>
              <a:t>destacar que essa memória de cálculo, seja qual for o nível de detalhamento dela, serve para fins de transparência e registro de série histórica do próprio FNS, mas não vinculam o uso dos recursos, não configuram “caixinhas”. A norma, inclusive é explícita, quando diz que essas referências (memórias) “não ensejarão, em hipótese alguma, necessidade de identificação, nos orçamentos dos Municípios, Estados e Distrito </a:t>
            </a:r>
            <a:r>
              <a:rPr lang="pt-BR" sz="2400" dirty="0" smtClean="0"/>
              <a:t>Federal</a:t>
            </a:r>
          </a:p>
          <a:p>
            <a:pPr algn="just"/>
            <a:endParaRPr lang="pt-BR" sz="2400" dirty="0"/>
          </a:p>
          <a:p>
            <a:pPr algn="just"/>
            <a:endParaRPr lang="pt-BR" sz="2000" dirty="0" smtClean="0"/>
          </a:p>
          <a:p>
            <a:pPr algn="just"/>
            <a:r>
              <a:rPr lang="pt-BR" sz="2000" dirty="0"/>
              <a:t> </a:t>
            </a:r>
            <a:endParaRPr lang="pt-BR" sz="20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23528" y="332656"/>
            <a:ext cx="5976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a typeface="Times New Roman" panose="02020603050405020304" pitchFamily="18" charset="0"/>
              </a:rPr>
              <a:t>Portaria nº 3.992, de 28/12/2017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66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Pressupostos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Constituição </a:t>
            </a:r>
            <a:r>
              <a:rPr lang="pt-BR" sz="2800" dirty="0" smtClean="0"/>
              <a:t>Federal</a:t>
            </a:r>
          </a:p>
          <a:p>
            <a:r>
              <a:rPr lang="pt-BR" sz="2800" dirty="0" smtClean="0"/>
              <a:t>Lei Complementar n. 141/2012</a:t>
            </a:r>
          </a:p>
          <a:p>
            <a:r>
              <a:rPr lang="pt-BR" sz="2800" dirty="0" smtClean="0"/>
              <a:t>Lei n. 8080/1990</a:t>
            </a:r>
          </a:p>
          <a:p>
            <a:r>
              <a:rPr lang="pt-BR" sz="2800" dirty="0" smtClean="0"/>
              <a:t>Lei n. 8142 / 1990</a:t>
            </a:r>
          </a:p>
          <a:p>
            <a:r>
              <a:rPr lang="pt-BR" sz="2800" dirty="0" smtClean="0"/>
              <a:t>Lei n. 4320/1964</a:t>
            </a:r>
          </a:p>
          <a:p>
            <a:r>
              <a:rPr lang="pt-BR" sz="2800" dirty="0" smtClean="0"/>
              <a:t>Lei Complementar n. 101 / 2000</a:t>
            </a:r>
          </a:p>
          <a:p>
            <a:r>
              <a:rPr lang="pt-BR" sz="2800" dirty="0" smtClean="0"/>
              <a:t>Portaria </a:t>
            </a:r>
            <a:r>
              <a:rPr lang="pt-BR" sz="2800" dirty="0"/>
              <a:t>de consolidação n. </a:t>
            </a:r>
            <a:r>
              <a:rPr lang="pt-BR" sz="2800" dirty="0" smtClean="0"/>
              <a:t>06/2017</a:t>
            </a:r>
          </a:p>
          <a:p>
            <a:r>
              <a:rPr lang="pt-BR" sz="2800" dirty="0" smtClean="0"/>
              <a:t>Portaria </a:t>
            </a:r>
            <a:r>
              <a:rPr lang="pt-BR" sz="2800" dirty="0"/>
              <a:t>n. 3992/2017</a:t>
            </a:r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066706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052736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t-BR" sz="2000" dirty="0">
                <a:ea typeface="Times New Roman" panose="02020603050405020304" pitchFamily="18" charset="0"/>
              </a:rPr>
              <a:t>Enquanto os recursos não forem utilizados, deverão ser automaticamente aplicados em fundos de aplicação financeira de curto prazo, lastreados em títulos da dívida pública federal, com resgates automáticos</a:t>
            </a:r>
            <a:r>
              <a:rPr lang="pt-BR" sz="2000" dirty="0" smtClean="0">
                <a:ea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 smtClean="0">
              <a:ea typeface="Times New Roman" panose="02020603050405020304" pitchFamily="18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t-BR" sz="2000" dirty="0">
                <a:ea typeface="Times New Roman" panose="02020603050405020304" pitchFamily="18" charset="0"/>
              </a:rPr>
              <a:t>Os rendimentos das aplicações financeiras deverão ser obrigatoriamente aplicados na execução de ações e serviços públicos de saúde relacionados ao respectivo Bloco de Financiamento, estando sujeitos às mesmas finalidades e condições de prestação de contas exigidas para os recursos transferidos</a:t>
            </a:r>
            <a:r>
              <a:rPr lang="pt-BR" sz="2000" dirty="0" smtClean="0">
                <a:ea typeface="Times New Roman" panose="02020603050405020304" pitchFamily="18" charset="0"/>
              </a:rPr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000" dirty="0"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260648"/>
            <a:ext cx="6552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a typeface="Times New Roman" panose="02020603050405020304" pitchFamily="18" charset="0"/>
              </a:rPr>
              <a:t>Portaria nº 3.992, de 28/12/2017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3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11560" y="1052736"/>
            <a:ext cx="7560840" cy="4001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400" dirty="0"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ea typeface="Times New Roman" panose="02020603050405020304" pitchFamily="18" charset="0"/>
              </a:rPr>
              <a:t>As despesas referentes ao recurso federal transferido fundo a fundo devem ser </a:t>
            </a:r>
            <a:r>
              <a:rPr lang="pt-BR" sz="2400" b="1" dirty="0">
                <a:ea typeface="Times New Roman" panose="02020603050405020304" pitchFamily="18" charset="0"/>
              </a:rPr>
              <a:t>efetuadas segundo as exigências legais requeridas a quaisquer outras despesas da Administração Pública (processamento, empenho, liquidação e efetivação do pagamento), </a:t>
            </a:r>
            <a:r>
              <a:rPr lang="pt-BR" sz="2400" dirty="0">
                <a:ea typeface="Times New Roman" panose="02020603050405020304" pitchFamily="18" charset="0"/>
              </a:rPr>
              <a:t>mantendo a respectiva documentação administrativa e fiscal pelo período mínimo legal exigido.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1800" dirty="0"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260648"/>
            <a:ext cx="6552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ea typeface="Times New Roman" panose="02020603050405020304" pitchFamily="18" charset="0"/>
              </a:rPr>
              <a:t>Portaria nº 3.992, de 28/12/2017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965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200800" cy="1296144"/>
          </a:xfrm>
        </p:spPr>
        <p:txBody>
          <a:bodyPr/>
          <a:lstStyle/>
          <a:p>
            <a:pPr algn="just"/>
            <a:r>
              <a:rPr lang="pt-BR" sz="2800" b="1" dirty="0" smtClean="0">
                <a:latin typeface="Arial"/>
                <a:cs typeface="Arial"/>
              </a:rPr>
              <a:t>Monitoramento e controle dos recursos financeiros transferidos fundo a fundo</a:t>
            </a:r>
            <a:r>
              <a:rPr lang="pt-BR" sz="2800" dirty="0" smtClean="0">
                <a:latin typeface="Arial"/>
                <a:cs typeface="Arial"/>
              </a:rPr>
              <a:t/>
            </a:r>
            <a:br>
              <a:rPr lang="pt-BR" sz="2800" dirty="0" smtClean="0">
                <a:latin typeface="Arial"/>
                <a:cs typeface="Arial"/>
              </a:rPr>
            </a:br>
            <a:endParaRPr lang="pt-BR" sz="2800" dirty="0">
              <a:latin typeface="Arial"/>
              <a:cs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95536" y="1700808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ea typeface="Times New Roman" panose="02020603050405020304" pitchFamily="18" charset="0"/>
              </a:rPr>
              <a:t>RELATÓRIO DE GESTÃO: </a:t>
            </a:r>
          </a:p>
          <a:p>
            <a:pPr algn="just"/>
            <a:endParaRPr lang="pt-BR" sz="2000" dirty="0" smtClean="0">
              <a:ea typeface="Times New Roman" panose="02020603050405020304" pitchFamily="18" charset="0"/>
            </a:endParaRPr>
          </a:p>
          <a:p>
            <a:pPr algn="just"/>
            <a:endParaRPr lang="pt-BR" sz="2000" dirty="0">
              <a:ea typeface="Times New Roman" panose="02020603050405020304" pitchFamily="18" charset="0"/>
            </a:endParaRPr>
          </a:p>
          <a:p>
            <a:pPr algn="just"/>
            <a:r>
              <a:rPr lang="pt-BR" sz="2000" dirty="0"/>
              <a:t>“Art. 1147. Sem prejuízo de outras formas de controle realizadas pelo Ministério da Saúde, a comprovação da aplicação dos recursos repassados pelo Fundo Nacional de Saúde aos fundos de saúde dos Estados, do Distrito Federal e dos Municípios far-se-á, para o Ministério da Saúde, por meio do Relatório de Gestão, que deve ser elaborado anualmente e submetido ao respectivo Conselho de Saúde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>
              <a:ea typeface="Times New Roman" panose="02020603050405020304" pitchFamily="18" charset="0"/>
            </a:endParaRPr>
          </a:p>
          <a:p>
            <a:pPr algn="just"/>
            <a:endParaRPr lang="pt-BR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1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200800" cy="1296144"/>
          </a:xfrm>
        </p:spPr>
        <p:txBody>
          <a:bodyPr/>
          <a:lstStyle/>
          <a:p>
            <a:pPr algn="just"/>
            <a:r>
              <a:rPr lang="pt-BR" sz="2800" b="1" dirty="0" smtClean="0">
                <a:latin typeface="Arial"/>
                <a:cs typeface="Arial"/>
              </a:rPr>
              <a:t>Monitoramento e controle dos recursos financeiros transferidos fundo a fundo</a:t>
            </a:r>
            <a:r>
              <a:rPr lang="pt-BR" sz="2800" dirty="0" smtClean="0">
                <a:latin typeface="Arial"/>
                <a:cs typeface="Arial"/>
              </a:rPr>
              <a:t/>
            </a:r>
            <a:br>
              <a:rPr lang="pt-BR" sz="2800" dirty="0" smtClean="0">
                <a:latin typeface="Arial"/>
                <a:cs typeface="Arial"/>
              </a:rPr>
            </a:br>
            <a:endParaRPr lang="pt-BR" sz="2800" dirty="0">
              <a:latin typeface="Arial"/>
              <a:cs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95536" y="1700808"/>
            <a:ext cx="856895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ea typeface="Times New Roman" panose="02020603050405020304" pitchFamily="18" charset="0"/>
              </a:rPr>
              <a:t>RELATÓRIO DE GESTÃO: </a:t>
            </a:r>
          </a:p>
          <a:p>
            <a:pPr algn="just"/>
            <a:endParaRPr lang="pt-BR" sz="2000" dirty="0" smtClean="0">
              <a:ea typeface="Times New Roman" panose="02020603050405020304" pitchFamily="18" charset="0"/>
            </a:endParaRPr>
          </a:p>
          <a:p>
            <a:pPr algn="just"/>
            <a:endParaRPr lang="pt-BR" sz="2000" dirty="0">
              <a:ea typeface="Times New Roman" panose="02020603050405020304" pitchFamily="18" charset="0"/>
            </a:endParaRPr>
          </a:p>
          <a:p>
            <a:pPr algn="just"/>
            <a:r>
              <a:rPr lang="pt-BR" sz="2000" dirty="0" smtClean="0"/>
              <a:t>A </a:t>
            </a:r>
            <a:r>
              <a:rPr lang="pt-BR" sz="2000" dirty="0"/>
              <a:t>regulamentação do Relatório de Gestão encontra-se na </a:t>
            </a:r>
            <a:r>
              <a:rPr lang="pt-BR" sz="2000" b="1" i="1" dirty="0"/>
              <a:t>Portaria de Consolidação nº 1/GM/MS, de 28 de setembro de 2017,</a:t>
            </a:r>
            <a:r>
              <a:rPr lang="pt-BR" sz="2000" dirty="0"/>
              <a:t> que trata da consolidação das normas sobre direitos e deveres dos usuários da saúde, da organização e do funcionamento do Sistema Único de Saúde</a:t>
            </a:r>
            <a:r>
              <a:rPr lang="pt-BR" sz="2000" dirty="0" smtClean="0"/>
              <a:t>.</a:t>
            </a:r>
          </a:p>
          <a:p>
            <a:pPr algn="just"/>
            <a:endParaRPr lang="pt-BR" sz="2000" dirty="0">
              <a:ea typeface="Times New Roman" panose="02020603050405020304" pitchFamily="18" charset="0"/>
            </a:endParaRPr>
          </a:p>
          <a:p>
            <a:pPr algn="just"/>
            <a:endParaRPr lang="pt-BR" sz="2000" dirty="0">
              <a:ea typeface="Times New Roman" panose="02020603050405020304" pitchFamily="18" charset="0"/>
            </a:endParaRPr>
          </a:p>
          <a:p>
            <a:pPr algn="just"/>
            <a:r>
              <a:rPr lang="pt-BR" sz="2000" b="1" dirty="0">
                <a:ea typeface="Times New Roman" panose="02020603050405020304" pitchFamily="18" charset="0"/>
              </a:rPr>
              <a:t>Segundo o Ministério da Saúde esta apresentação deverá ser feita em sistema próprio que será disponibilizado ainda no início de 2018. </a:t>
            </a:r>
            <a:endParaRPr lang="pt-BR" sz="2000" b="1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815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SALDOS </a:t>
            </a:r>
            <a:endParaRPr lang="pt-BR" sz="3200" b="1" dirty="0"/>
          </a:p>
        </p:txBody>
      </p:sp>
      <p:sp>
        <p:nvSpPr>
          <p:cNvPr id="4" name="Retângulo 3"/>
          <p:cNvSpPr/>
          <p:nvPr/>
        </p:nvSpPr>
        <p:spPr>
          <a:xfrm>
            <a:off x="539552" y="1484785"/>
            <a:ext cx="8064896" cy="5494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</a:pPr>
            <a:r>
              <a:rPr lang="pt-BR" sz="2200" dirty="0">
                <a:ea typeface="Times New Roman" panose="02020603050405020304" pitchFamily="18" charset="0"/>
              </a:rPr>
              <a:t>O</a:t>
            </a:r>
            <a:r>
              <a:rPr lang="pt-BR" sz="2200" dirty="0" smtClean="0">
                <a:ea typeface="Times New Roman" panose="02020603050405020304" pitchFamily="18" charset="0"/>
              </a:rPr>
              <a:t>s </a:t>
            </a:r>
            <a:r>
              <a:rPr lang="pt-BR" sz="2200" dirty="0">
                <a:ea typeface="Times New Roman" panose="02020603050405020304" pitchFamily="18" charset="0"/>
              </a:rPr>
              <a:t>saldos existentes nas contas correntes, vinculadas aos  antigos Blocos de Financiamento de Atenção Básica; Atenção de Média e Alta Complexidade Ambulatorial e Hospitalar; Gestão do SUS, Assistência Farmacêutica e Vigilância em Saúde e transferidos ate o exercício de 2017,  poderão ser </a:t>
            </a:r>
            <a:r>
              <a:rPr lang="pt-BR" sz="2200" dirty="0" smtClean="0">
                <a:ea typeface="Times New Roman" panose="02020603050405020304" pitchFamily="18" charset="0"/>
              </a:rPr>
              <a:t>transferidos </a:t>
            </a:r>
            <a:r>
              <a:rPr lang="pt-BR" sz="2200" dirty="0">
                <a:ea typeface="Times New Roman" panose="02020603050405020304" pitchFamily="18" charset="0"/>
              </a:rPr>
              <a:t>para a conta corrente única do Bloco de Custeio das Ações e </a:t>
            </a:r>
            <a:r>
              <a:rPr lang="pt-BR" sz="2200" dirty="0" smtClean="0">
                <a:ea typeface="Times New Roman" panose="02020603050405020304" pitchFamily="18" charset="0"/>
              </a:rPr>
              <a:t>Serviços</a:t>
            </a:r>
            <a:r>
              <a:rPr lang="pt-BR" sz="2000" dirty="0" smtClean="0">
                <a:ea typeface="Times New Roman" panose="02020603050405020304" pitchFamily="18" charset="0"/>
              </a:rPr>
              <a:t>. </a:t>
            </a:r>
          </a:p>
          <a:p>
            <a:pPr algn="just"/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dirty="0" smtClean="0"/>
              <a:t>Vinculação </a:t>
            </a:r>
            <a:r>
              <a:rPr lang="pt-BR" sz="2000" dirty="0"/>
              <a:t>com os programas de trabalho previstos no Orçamento geral da União, ao final do exercício financeiro. </a:t>
            </a:r>
            <a:endParaRPr lang="pt-BR" sz="2000" dirty="0" smtClean="0"/>
          </a:p>
          <a:p>
            <a:pPr algn="just"/>
            <a:endParaRPr lang="pt-BR" sz="2000" dirty="0"/>
          </a:p>
          <a:p>
            <a:pPr marL="342900" indent="-342900" algn="just">
              <a:buFontTx/>
              <a:buChar char="-"/>
            </a:pPr>
            <a:r>
              <a:rPr lang="pt-BR" sz="2000" dirty="0"/>
              <a:t>C</a:t>
            </a:r>
            <a:r>
              <a:rPr lang="pt-BR" sz="2000" dirty="0" smtClean="0"/>
              <a:t>umprimento </a:t>
            </a:r>
            <a:r>
              <a:rPr lang="pt-BR" sz="2000" dirty="0"/>
              <a:t>do objeto e dos compromissos pactuados e/ou estabelecidos em atos normativos específicos, tais como as portarias e resoluções da CIT e das </a:t>
            </a:r>
            <a:r>
              <a:rPr lang="pt-BR" sz="2000" dirty="0" err="1" smtClean="0"/>
              <a:t>CIBs</a:t>
            </a:r>
            <a:r>
              <a:rPr lang="pt-BR" sz="2000" dirty="0"/>
              <a:t>.</a:t>
            </a:r>
          </a:p>
          <a:p>
            <a:pPr marL="342900" indent="-342900">
              <a:buFontTx/>
              <a:buChar char="-"/>
            </a:pPr>
            <a:endParaRPr lang="pt-BR" sz="2000" dirty="0"/>
          </a:p>
          <a:p>
            <a:pPr algn="just">
              <a:lnSpc>
                <a:spcPct val="110000"/>
              </a:lnSpc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108016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5122913" cy="596047"/>
          </a:xfrm>
        </p:spPr>
        <p:txBody>
          <a:bodyPr/>
          <a:lstStyle/>
          <a:p>
            <a:r>
              <a:rPr lang="pt-BR" sz="2800" b="1" dirty="0">
                <a:latin typeface="Arial"/>
                <a:ea typeface="Times New Roman" panose="02020603050405020304" pitchFamily="18" charset="0"/>
                <a:cs typeface="Arial"/>
              </a:rPr>
              <a:t>DISPOSIÇÕES </a:t>
            </a:r>
            <a:r>
              <a:rPr lang="pt-BR" sz="2800" b="1" dirty="0" smtClean="0">
                <a:latin typeface="Arial"/>
                <a:ea typeface="Times New Roman" panose="02020603050405020304" pitchFamily="18" charset="0"/>
                <a:cs typeface="Arial"/>
              </a:rPr>
              <a:t>FINAIS</a:t>
            </a:r>
            <a:endParaRPr lang="pt-BR" sz="2800" dirty="0">
              <a:latin typeface="Arial"/>
              <a:cs typeface="Arial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09296" y="1556792"/>
            <a:ext cx="813916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t-BR" sz="2400" dirty="0" smtClean="0">
                <a:ea typeface="Times New Roman" panose="02020603050405020304" pitchFamily="18" charset="0"/>
              </a:rPr>
              <a:t>Os </a:t>
            </a:r>
            <a:r>
              <a:rPr lang="pt-BR" sz="2400" dirty="0">
                <a:ea typeface="Times New Roman" panose="02020603050405020304" pitchFamily="18" charset="0"/>
              </a:rPr>
              <a:t>municípios não terão que reorganizar os seus orçamentos para executar os recursos federais.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ea typeface="Times New Roman" panose="02020603050405020304" pitchFamily="18" charset="0"/>
              </a:rPr>
              <a:t>As vinculações orçamentárias, como não poderiam deixar de ser, continuam exatamente como sempre foram e devem refletir as ações pactuadas de governo. </a:t>
            </a:r>
            <a:endParaRPr lang="pt-BR" sz="2400" dirty="0" smtClean="0">
              <a:ea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 smtClean="0">
                <a:ea typeface="Times New Roman" panose="02020603050405020304" pitchFamily="18" charset="0"/>
              </a:rPr>
              <a:t>A </a:t>
            </a:r>
            <a:r>
              <a:rPr lang="pt-BR" sz="2400" dirty="0">
                <a:ea typeface="Times New Roman" panose="02020603050405020304" pitchFamily="18" charset="0"/>
              </a:rPr>
              <a:t>referida Portaria separa definitivamente, de forma inequívoca, o fluxo orçamentário do fluxo financeiro.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>
                <a:ea typeface="Times New Roman" panose="02020603050405020304" pitchFamily="18" charset="0"/>
              </a:rPr>
              <a:t>Essa separação fortalece os instrumentos de planejamento e de orçamento, flexibilizando o fluxo financeiro, permitindo ao gestor gerenciar e aplicar adequadamente os recursos nas ações pactuadas e </a:t>
            </a:r>
            <a:r>
              <a:rPr lang="pt-BR" sz="2400" dirty="0" smtClean="0">
                <a:ea typeface="Times New Roman" panose="02020603050405020304" pitchFamily="18" charset="0"/>
              </a:rPr>
              <a:t>programadas.</a:t>
            </a:r>
            <a:endParaRPr lang="pt-BR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178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Obrigad</a:t>
            </a:r>
            <a:r>
              <a:rPr lang="en-US" dirty="0" err="1"/>
              <a:t>a</a:t>
            </a:r>
            <a:r>
              <a:rPr lang="en-US" dirty="0" smtClean="0"/>
              <a:t>!!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conasems@conasems.org.br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www.conasems.org.br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0609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5554961" cy="596047"/>
          </a:xfrm>
        </p:spPr>
        <p:txBody>
          <a:bodyPr/>
          <a:lstStyle/>
          <a:p>
            <a:r>
              <a:rPr lang="pt-BR" sz="2800" dirty="0" smtClean="0"/>
              <a:t>Pressupostos: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pt-BR" sz="2900" b="1" u="sng" dirty="0">
                <a:solidFill>
                  <a:schemeClr val="tx2"/>
                </a:solidFill>
              </a:rPr>
              <a:t>Constituição Federal </a:t>
            </a:r>
            <a:r>
              <a:rPr lang="pt-BR" sz="2900" b="1" u="sng" dirty="0" smtClean="0">
                <a:solidFill>
                  <a:schemeClr val="tx2"/>
                </a:solidFill>
              </a:rPr>
              <a:t>:</a:t>
            </a:r>
          </a:p>
          <a:p>
            <a:endParaRPr lang="pt-BR" sz="2900" b="1" u="sng" dirty="0">
              <a:solidFill>
                <a:schemeClr val="tx2"/>
              </a:solidFill>
            </a:endParaRPr>
          </a:p>
          <a:p>
            <a:pPr lvl="1" algn="just"/>
            <a:r>
              <a:rPr lang="pt-BR" sz="2600" dirty="0"/>
              <a:t>Art. 18. A organização político-administrativa da República Federativa do Brasil compreende a União, os Estados, o Distrito Federal e os Municípios,</a:t>
            </a:r>
            <a:r>
              <a:rPr lang="pt-BR" sz="2600" u="sng" dirty="0"/>
              <a:t> </a:t>
            </a:r>
            <a:r>
              <a:rPr lang="pt-BR" sz="2600" b="1" u="sng" dirty="0">
                <a:solidFill>
                  <a:srgbClr val="FF0000"/>
                </a:solidFill>
              </a:rPr>
              <a:t>todos autônomos</a:t>
            </a:r>
            <a:r>
              <a:rPr lang="pt-BR" sz="2600" dirty="0"/>
              <a:t>, nos termos desta </a:t>
            </a:r>
            <a:r>
              <a:rPr lang="pt-BR" sz="2600" dirty="0" smtClean="0"/>
              <a:t>Constituição</a:t>
            </a:r>
          </a:p>
          <a:p>
            <a:pPr marL="457200" lvl="1" indent="0" algn="just">
              <a:buNone/>
            </a:pPr>
            <a:endParaRPr lang="pt-BR" sz="2600" dirty="0" smtClean="0"/>
          </a:p>
          <a:p>
            <a:pPr marL="1314450" lvl="3" indent="0" algn="just">
              <a:buNone/>
            </a:pPr>
            <a:endParaRPr lang="pt-BR" b="1" dirty="0" smtClean="0"/>
          </a:p>
          <a:p>
            <a:pPr lvl="1" algn="just"/>
            <a:r>
              <a:rPr lang="pt-BR" sz="2700" dirty="0" smtClean="0"/>
              <a:t>Art</a:t>
            </a:r>
            <a:r>
              <a:rPr lang="pt-BR" sz="2700" dirty="0"/>
              <a:t>. 195. A seguridade social será financiada por toda a sociedade, de forma direta e indireta, nos termos da lei, mediante recursos provenientes dos orçamentos da União, dos Estados, do Distrito Federal e dos Municípios, e das seguintes contribuições sociais</a:t>
            </a:r>
            <a:r>
              <a:rPr lang="pt-BR" sz="2700" dirty="0" smtClean="0"/>
              <a:t>: (...)</a:t>
            </a:r>
          </a:p>
          <a:p>
            <a:pPr marL="457200" lvl="1" indent="0" algn="just">
              <a:buNone/>
            </a:pPr>
            <a:endParaRPr lang="pt-BR" sz="2500" dirty="0" smtClean="0"/>
          </a:p>
          <a:p>
            <a:pPr lvl="1" algn="just"/>
            <a:r>
              <a:rPr lang="pt-BR" sz="2700" dirty="0" smtClean="0"/>
              <a:t>Art. 198. (...) </a:t>
            </a:r>
          </a:p>
          <a:p>
            <a:pPr lvl="3" algn="just"/>
            <a:r>
              <a:rPr lang="pt-BR" sz="2600" b="1" dirty="0"/>
              <a:t>§ 1º. O sistema único de saúde será financiado, nos termos do art. 195, com recursos do orçamento da seguridade social, da União, dos Estados, do Distrito Federal e dos Municípios, além de outras fontes.</a:t>
            </a:r>
            <a:r>
              <a:rPr lang="pt-BR" sz="2600" dirty="0"/>
              <a:t>   </a:t>
            </a:r>
            <a:r>
              <a:rPr lang="pt-BR" dirty="0"/>
              <a:t>          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429475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313" y="260649"/>
            <a:ext cx="5144807" cy="360040"/>
          </a:xfrm>
        </p:spPr>
        <p:txBody>
          <a:bodyPr/>
          <a:lstStyle/>
          <a:p>
            <a:r>
              <a:rPr lang="pt-BR" sz="2400" b="1" dirty="0" smtClean="0"/>
              <a:t>Pressupostos</a:t>
            </a:r>
            <a:endParaRPr lang="pt-BR" sz="2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7609" y="764704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300" b="1" u="sng" dirty="0" smtClean="0">
                <a:solidFill>
                  <a:schemeClr val="tx2"/>
                </a:solidFill>
              </a:rPr>
              <a:t>Lei Complementar 141</a:t>
            </a:r>
          </a:p>
          <a:p>
            <a:pPr marL="0" indent="0">
              <a:buNone/>
            </a:pPr>
            <a:endParaRPr lang="pt-BR" sz="2300" b="1" u="sng" dirty="0" smtClean="0">
              <a:solidFill>
                <a:schemeClr val="tx2"/>
              </a:solidFill>
            </a:endParaRPr>
          </a:p>
          <a:p>
            <a:r>
              <a:rPr lang="pt-BR" sz="2000" dirty="0" smtClean="0"/>
              <a:t>Estabelece  </a:t>
            </a:r>
            <a:r>
              <a:rPr lang="pt-BR" sz="2000" dirty="0"/>
              <a:t>normas de fiscalização, avaliação e controle das despesas com saúde nas esferas federal, estadual, distrital e municipal. </a:t>
            </a:r>
            <a:endParaRPr lang="pt-BR" sz="2000" dirty="0" smtClean="0"/>
          </a:p>
          <a:p>
            <a:pPr lvl="1"/>
            <a:endParaRPr lang="pt-BR" sz="1600" dirty="0"/>
          </a:p>
          <a:p>
            <a:r>
              <a:rPr lang="pt-BR" sz="2000" dirty="0" smtClean="0"/>
              <a:t>Considera </a:t>
            </a:r>
            <a:r>
              <a:rPr lang="pt-BR" sz="2000" dirty="0"/>
              <a:t>como despesas com ações e serviços públicos de saúde aquelas voltadas para a promoção, proteção e recuperação da saúde que atendam, simultaneamente, aos princípios estatuídos no art. 7o da Lei no 8.080, de 19 de setembro de 1990, e às seguintes diretrizes: </a:t>
            </a:r>
          </a:p>
          <a:p>
            <a:pPr marL="0" indent="0">
              <a:buNone/>
            </a:pPr>
            <a:endParaRPr lang="pt-BR" sz="2000" dirty="0"/>
          </a:p>
          <a:p>
            <a:pPr lvl="1"/>
            <a:r>
              <a:rPr lang="pt-BR" sz="1600" dirty="0"/>
              <a:t>I - sejam destinadas às ações e serviços públicos de saúde de acesso universal, igualitário e gratuito; </a:t>
            </a:r>
          </a:p>
          <a:p>
            <a:pPr lvl="1"/>
            <a:endParaRPr lang="pt-BR" sz="1600" dirty="0"/>
          </a:p>
          <a:p>
            <a:pPr lvl="1"/>
            <a:r>
              <a:rPr lang="pt-BR" sz="1600" dirty="0"/>
              <a:t>II - estejam em conformidade com objetivos e metas explicitados nos Planos de Saúde de cada ente da Federação; e </a:t>
            </a:r>
          </a:p>
          <a:p>
            <a:pPr lvl="1"/>
            <a:endParaRPr lang="pt-BR" sz="1600" dirty="0"/>
          </a:p>
          <a:p>
            <a:pPr lvl="1"/>
            <a:r>
              <a:rPr lang="pt-BR" sz="1600" dirty="0"/>
              <a:t>III - sejam de responsabilidade específica do setor da saúde, não se aplicando a despesas relacionadas a outras políticas públicas que atuam sobre determinantes sociais e econômicos, ainda que incidentes sobre as condições de saúde da população. </a:t>
            </a:r>
          </a:p>
          <a:p>
            <a:pPr lvl="1"/>
            <a:endParaRPr lang="pt-BR" sz="1600" dirty="0"/>
          </a:p>
          <a:p>
            <a:pPr lvl="1"/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92545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5842993" cy="596047"/>
          </a:xfrm>
        </p:spPr>
        <p:txBody>
          <a:bodyPr/>
          <a:lstStyle/>
          <a:p>
            <a:r>
              <a:rPr lang="pt-BR" sz="2800" dirty="0" smtClean="0"/>
              <a:t>Fundos de Saúde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08720"/>
            <a:ext cx="8270420" cy="5949280"/>
          </a:xfrm>
        </p:spPr>
        <p:txBody>
          <a:bodyPr>
            <a:normAutofit/>
          </a:bodyPr>
          <a:lstStyle/>
          <a:p>
            <a:pPr algn="just"/>
            <a:r>
              <a:rPr lang="pt-BR" sz="2000" dirty="0" smtClean="0"/>
              <a:t>Art. 13 (...)</a:t>
            </a:r>
          </a:p>
          <a:p>
            <a:pPr marL="800100" lvl="2" indent="0" algn="just">
              <a:buNone/>
            </a:pPr>
            <a:r>
              <a:rPr lang="pt-BR" sz="1600" dirty="0" smtClean="0"/>
              <a:t>§ 2º  </a:t>
            </a:r>
            <a:r>
              <a:rPr lang="pt-BR" sz="1600" dirty="0"/>
              <a:t>Os recursos da União previstos nesta Lei Complementar serão transferidos aos demais entes da Federação e movimentados, até a sua destinação final, </a:t>
            </a:r>
            <a:r>
              <a:rPr lang="pt-BR" sz="1600" b="1" dirty="0"/>
              <a:t>em contas específicas mantidas em instituição financeira oficial federal, </a:t>
            </a:r>
            <a:r>
              <a:rPr lang="pt-BR" sz="1600" dirty="0"/>
              <a:t>observados os critérios e procedimentos definidos em ato próprio do Chefe do Poder Executivo da União. </a:t>
            </a:r>
            <a:endParaRPr lang="pt-BR" sz="1600" dirty="0" smtClean="0"/>
          </a:p>
          <a:p>
            <a:pPr algn="just"/>
            <a:endParaRPr lang="pt-BR" sz="2000" dirty="0"/>
          </a:p>
          <a:p>
            <a:pPr algn="just"/>
            <a:r>
              <a:rPr lang="pt-BR" sz="2000" dirty="0"/>
              <a:t>Art. 16.  O repasse dos recursos previstos nos </a:t>
            </a:r>
            <a:r>
              <a:rPr lang="pt-BR" sz="2000" dirty="0" err="1"/>
              <a:t>arts</a:t>
            </a:r>
            <a:r>
              <a:rPr lang="pt-BR" sz="2000" dirty="0"/>
              <a:t>. 6o a 8o será feito </a:t>
            </a:r>
            <a:r>
              <a:rPr lang="pt-BR" sz="2000" b="1" u="sng" dirty="0"/>
              <a:t>diretamente ao Fundo de Saúde do respectivo ente da Federação</a:t>
            </a:r>
            <a:r>
              <a:rPr lang="pt-BR" sz="2000" dirty="0"/>
              <a:t> e, no caso da União, também às demais unidades orçamentárias do Ministério da Saúde. </a:t>
            </a:r>
            <a:endParaRPr lang="pt-BR" sz="2000" dirty="0" smtClean="0"/>
          </a:p>
          <a:p>
            <a:pPr algn="just"/>
            <a:r>
              <a:rPr lang="pt-BR" sz="2000" dirty="0"/>
              <a:t>Art. 18.  Os recursos do Fundo Nacional de Saúde, destinados a despesas com as ações e serviços públicos de saúde, de custeio e capital, a serem executados pelos Estados, pelo Distrito Federal ou pelos Municípios serão </a:t>
            </a:r>
            <a:r>
              <a:rPr lang="pt-BR" sz="2000" b="1" u="sng" dirty="0">
                <a:solidFill>
                  <a:srgbClr val="FF0000"/>
                </a:solidFill>
              </a:rPr>
              <a:t>transferidos diretamente aos respectivos fundos de saúde, de forma regular e automática, dispensada a celebração de convênio ou outros instrumentos jurídicos.</a:t>
            </a:r>
          </a:p>
        </p:txBody>
      </p:sp>
    </p:spTree>
    <p:extLst>
      <p:ext uri="{BB962C8B-B14F-4D97-AF65-F5344CB8AC3E}">
        <p14:creationId xmlns:p14="http://schemas.microsoft.com/office/powerpoint/2010/main" val="233734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5987009" cy="596047"/>
          </a:xfrm>
        </p:spPr>
        <p:txBody>
          <a:bodyPr/>
          <a:lstStyle/>
          <a:p>
            <a:r>
              <a:rPr lang="pt-BR" sz="2800" b="1" dirty="0" smtClean="0"/>
              <a:t>Condicionamento de recursos – LC 141</a:t>
            </a:r>
            <a:endParaRPr lang="pt-BR" sz="2800" b="1" dirty="0"/>
          </a:p>
        </p:txBody>
      </p:sp>
      <p:sp>
        <p:nvSpPr>
          <p:cNvPr id="4" name="Retângulo 3"/>
          <p:cNvSpPr/>
          <p:nvPr/>
        </p:nvSpPr>
        <p:spPr>
          <a:xfrm>
            <a:off x="251520" y="1124744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/>
              <a:t>É </a:t>
            </a:r>
            <a:r>
              <a:rPr lang="pt-BR" sz="2400" dirty="0"/>
              <a:t>vedada a </a:t>
            </a:r>
            <a:r>
              <a:rPr lang="pt-BR" sz="2400" b="1" u="sng" dirty="0"/>
              <a:t>exigência de restrição à entrega dos recursos </a:t>
            </a:r>
            <a:r>
              <a:rPr lang="pt-BR" sz="2400" dirty="0"/>
              <a:t>referidos no inciso II do § 3º do art. 198 da Constituição Federal na modalidade regular e </a:t>
            </a:r>
            <a:r>
              <a:rPr lang="pt-BR" sz="2400" dirty="0" smtClean="0"/>
              <a:t>automática </a:t>
            </a:r>
            <a:r>
              <a:rPr lang="pt-BR" sz="2400" dirty="0"/>
              <a:t>os quais são considerados transferência obrigatória destinada ao custeio de ações e serviços públicos de saúde no âmbito do </a:t>
            </a:r>
            <a:r>
              <a:rPr lang="pt-BR" sz="2400" dirty="0" smtClean="0"/>
              <a:t>SUS. 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 smtClean="0"/>
              <a:t>A </a:t>
            </a:r>
            <a:r>
              <a:rPr lang="pt-BR" sz="2400" dirty="0"/>
              <a:t>vedação prevista </a:t>
            </a:r>
            <a:r>
              <a:rPr lang="pt-BR" sz="2400" dirty="0" smtClean="0"/>
              <a:t> </a:t>
            </a:r>
            <a:r>
              <a:rPr lang="pt-BR" sz="2400" dirty="0"/>
              <a:t>não impede a União e os Estados de condicionarem a entrega dos recursos: </a:t>
            </a:r>
          </a:p>
          <a:p>
            <a:endParaRPr lang="pt-BR" sz="2400" dirty="0"/>
          </a:p>
          <a:p>
            <a:r>
              <a:rPr lang="pt-BR" sz="2400" dirty="0"/>
              <a:t>I - à instituição e ao funcionamento do Fundo e do Conselho de Saúde no âmbito do ente da Federação; e </a:t>
            </a:r>
          </a:p>
          <a:p>
            <a:endParaRPr lang="pt-BR" sz="2400" dirty="0"/>
          </a:p>
          <a:p>
            <a:r>
              <a:rPr lang="pt-BR" sz="2400" dirty="0"/>
              <a:t>II - à elaboração do Plano de Saúde. </a:t>
            </a:r>
          </a:p>
        </p:txBody>
      </p:sp>
    </p:spTree>
    <p:extLst>
      <p:ext uri="{BB962C8B-B14F-4D97-AF65-F5344CB8AC3E}">
        <p14:creationId xmlns:p14="http://schemas.microsoft.com/office/powerpoint/2010/main" val="32664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79512" y="620688"/>
            <a:ext cx="8784976" cy="510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000" dirty="0" smtClean="0">
              <a:latin typeface="Arial" panose="020B0604020202020204" pitchFamily="34" charset="0"/>
            </a:endParaRPr>
          </a:p>
          <a:p>
            <a:pPr algn="just"/>
            <a:endParaRPr lang="pt-BR" sz="2000" dirty="0">
              <a:latin typeface="Arial" panose="020B0604020202020204" pitchFamily="34" charset="0"/>
            </a:endParaRPr>
          </a:p>
          <a:p>
            <a:pPr algn="just"/>
            <a:r>
              <a:rPr lang="pt-BR" sz="2400" b="1" u="sng" dirty="0" smtClean="0">
                <a:latin typeface="Arial" panose="020B0604020202020204" pitchFamily="34" charset="0"/>
              </a:rPr>
              <a:t>A </a:t>
            </a:r>
            <a:r>
              <a:rPr lang="pt-BR" sz="2400" b="1" u="sng" dirty="0">
                <a:latin typeface="Arial" panose="020B0604020202020204" pitchFamily="34" charset="0"/>
              </a:rPr>
              <a:t>União, os Estados, o Distrito Federal e os Municípios deverão comprovar a observância do disposto neste artigo mediante o envio de Relatório de Gestão ao respectivo Conselho de Saúde, até o dia 30 de março do ano seguinte ao da execução financeira, cabendo ao Conselho emitir parecer conclusivo sobre o cumprimento ou não das normas estatuídas nesta Lei Complementar</a:t>
            </a:r>
            <a:r>
              <a:rPr lang="pt-BR" sz="2400" dirty="0">
                <a:latin typeface="Arial" panose="020B0604020202020204" pitchFamily="34" charset="0"/>
              </a:rPr>
              <a:t>, ao qual será dada ampla divulgação, inclusive em meios eletrônicos de acesso </a:t>
            </a:r>
            <a:r>
              <a:rPr lang="pt-BR" sz="2400" dirty="0" smtClean="0">
                <a:latin typeface="Arial" panose="020B0604020202020204" pitchFamily="34" charset="0"/>
              </a:rPr>
              <a:t>público. </a:t>
            </a:r>
            <a:endParaRPr lang="pt-BR" dirty="0">
              <a:latin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</a:endParaRPr>
          </a:p>
          <a:p>
            <a:pPr algn="just"/>
            <a:endParaRPr lang="pt-BR" dirty="0" smtClean="0">
              <a:latin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</a:endParaRPr>
          </a:p>
          <a:p>
            <a:pPr algn="just"/>
            <a:endParaRPr lang="pt-BR" dirty="0">
              <a:latin typeface="Arial" panose="020B060402020202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79512" y="130622"/>
            <a:ext cx="612068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/>
              <a:t>Prestação de Contas </a:t>
            </a:r>
            <a:r>
              <a:rPr lang="mr-IN" sz="3200" b="1" dirty="0" smtClean="0"/>
              <a:t>–</a:t>
            </a:r>
            <a:r>
              <a:rPr lang="pt-BR" sz="3200" b="1" dirty="0" smtClean="0"/>
              <a:t> LC 141 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4033328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412776"/>
            <a:ext cx="8208912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endParaRPr lang="pt-BR" sz="2800" dirty="0" smtClean="0">
              <a:ea typeface="Times New Roman" panose="02020603050405020304" pitchFamily="18" charset="0"/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t-BR" sz="2800" dirty="0" smtClean="0">
                <a:ea typeface="Times New Roman" panose="02020603050405020304" pitchFamily="18" charset="0"/>
              </a:rPr>
              <a:t>Alterou a </a:t>
            </a:r>
            <a:r>
              <a:rPr lang="pt-BR" sz="2800" b="1" dirty="0" smtClean="0">
                <a:ea typeface="Times New Roman" panose="02020603050405020304" pitchFamily="18" charset="0"/>
              </a:rPr>
              <a:t>Portaria </a:t>
            </a:r>
            <a:r>
              <a:rPr lang="pt-BR" sz="2800" b="1" dirty="0">
                <a:ea typeface="Times New Roman" panose="02020603050405020304" pitchFamily="18" charset="0"/>
              </a:rPr>
              <a:t>de Consolidação nº 6/GM/MS de 28/09/2017</a:t>
            </a:r>
            <a:r>
              <a:rPr lang="pt-BR" sz="2800" dirty="0">
                <a:ea typeface="Times New Roman" panose="02020603050405020304" pitchFamily="18" charset="0"/>
              </a:rPr>
              <a:t>, que contemplava o conteúdo da portaria nº 204/</a:t>
            </a:r>
            <a:r>
              <a:rPr lang="pt-BR" sz="2800" dirty="0" smtClean="0">
                <a:ea typeface="Times New Roman" panose="02020603050405020304" pitchFamily="18" charset="0"/>
              </a:rPr>
              <a:t>2007, ou seja as regras do </a:t>
            </a:r>
            <a:r>
              <a:rPr lang="pt-BR" sz="2800" dirty="0">
                <a:ea typeface="Times New Roman" panose="02020603050405020304" pitchFamily="18" charset="0"/>
              </a:rPr>
              <a:t>financiamento e da transferência dos recursos federais para as ações e os serviços públicos de saúde. </a:t>
            </a:r>
            <a:r>
              <a:rPr lang="pt-BR" sz="2800" dirty="0" smtClean="0">
                <a:ea typeface="Times New Roman" panose="02020603050405020304" pitchFamily="18" charset="0"/>
              </a:rPr>
              <a:t> </a:t>
            </a:r>
            <a:endParaRPr lang="pt-BR" sz="2800" dirty="0"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750" y="587375"/>
            <a:ext cx="62658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ea typeface="Times New Roman" panose="02020603050405020304" pitchFamily="18" charset="0"/>
              </a:rPr>
              <a:t>Portaria nº 3.992, de 28/12/2017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9373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95536" y="1412776"/>
            <a:ext cx="82089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pt-BR" sz="2800" dirty="0">
                <a:ea typeface="Times New Roman" panose="02020603050405020304" pitchFamily="18" charset="0"/>
              </a:rPr>
              <a:t>A nova normativa estabeleceu que a transferência dos recursos financeiros federais destinados ao </a:t>
            </a:r>
            <a:r>
              <a:rPr lang="pt-BR" sz="2800" b="1" dirty="0">
                <a:ea typeface="Times New Roman" panose="02020603050405020304" pitchFamily="18" charset="0"/>
              </a:rPr>
              <a:t>custeio</a:t>
            </a:r>
            <a:r>
              <a:rPr lang="pt-BR" sz="2800" dirty="0">
                <a:ea typeface="Times New Roman" panose="02020603050405020304" pitchFamily="18" charset="0"/>
              </a:rPr>
              <a:t> de ações e serviços de saúde na modalidade fundo a fundo, hoje repassados em </a:t>
            </a:r>
            <a:r>
              <a:rPr lang="pt-BR" sz="2800" b="1" dirty="0">
                <a:ea typeface="Times New Roman" panose="02020603050405020304" pitchFamily="18" charset="0"/>
              </a:rPr>
              <a:t>cinco blocos</a:t>
            </a:r>
            <a:r>
              <a:rPr lang="pt-BR" sz="2800" dirty="0">
                <a:ea typeface="Times New Roman" panose="02020603050405020304" pitchFamily="18" charset="0"/>
              </a:rPr>
              <a:t>, passará a ser realizada em apenas </a:t>
            </a:r>
            <a:r>
              <a:rPr lang="pt-BR" sz="2800" b="1" dirty="0">
                <a:ea typeface="Times New Roman" panose="02020603050405020304" pitchFamily="18" charset="0"/>
              </a:rPr>
              <a:t>uma conta financeira</a:t>
            </a:r>
            <a:r>
              <a:rPr lang="pt-BR" sz="2800" dirty="0">
                <a:ea typeface="Times New Roman" panose="02020603050405020304" pitchFamily="18" charset="0"/>
              </a:rPr>
              <a:t>. Além disso, os </a:t>
            </a:r>
            <a:r>
              <a:rPr lang="pt-BR" sz="2800" b="1" dirty="0">
                <a:ea typeface="Times New Roman" panose="02020603050405020304" pitchFamily="18" charset="0"/>
              </a:rPr>
              <a:t>recursos para investimentos </a:t>
            </a:r>
            <a:r>
              <a:rPr lang="pt-BR" sz="2800" dirty="0">
                <a:ea typeface="Times New Roman" panose="02020603050405020304" pitchFamily="18" charset="0"/>
              </a:rPr>
              <a:t>serão transferidos para </a:t>
            </a:r>
            <a:r>
              <a:rPr lang="pt-BR" sz="2800" b="1" dirty="0">
                <a:ea typeface="Times New Roman" panose="02020603050405020304" pitchFamily="18" charset="0"/>
              </a:rPr>
              <a:t>uma só conta corrente específica para os investimentos</a:t>
            </a:r>
            <a:r>
              <a:rPr lang="pt-BR" sz="2800" dirty="0">
                <a:ea typeface="Times New Roman" panose="02020603050405020304" pitchFamily="18" charset="0"/>
              </a:rPr>
              <a:t>.</a:t>
            </a:r>
            <a:endParaRPr lang="pt-BR" sz="2800" dirty="0" smtClean="0">
              <a:ea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750" y="587375"/>
            <a:ext cx="626585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ea typeface="Times New Roman" panose="02020603050405020304" pitchFamily="18" charset="0"/>
              </a:rPr>
              <a:t>Portaria nº 3.992, de 28/12/2017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48874258"/>
      </p:ext>
    </p:extLst>
  </p:cSld>
  <p:clrMapOvr>
    <a:masterClrMapping/>
  </p:clrMapOvr>
</p:sld>
</file>

<file path=ppt/theme/theme1.xml><?xml version="1.0" encoding="utf-8"?>
<a:theme xmlns:a="http://schemas.openxmlformats.org/drawingml/2006/main" name="apresentação model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modelo</Template>
  <TotalTime>11192</TotalTime>
  <Words>2089</Words>
  <Application>Microsoft Macintosh PowerPoint</Application>
  <PresentationFormat>On-screen Show (4:3)</PresentationFormat>
  <Paragraphs>175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apresentação modelo</vt:lpstr>
      <vt:lpstr>PowerPoint Presentation</vt:lpstr>
      <vt:lpstr>Pressupostos </vt:lpstr>
      <vt:lpstr>Pressupostos:</vt:lpstr>
      <vt:lpstr>Pressupostos</vt:lpstr>
      <vt:lpstr>Fundos de Saúde </vt:lpstr>
      <vt:lpstr>Condicionamento de recursos – LC 141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REGRAS PARA UTILIZAÇÃO DOS RECURSOS   </vt:lpstr>
      <vt:lpstr>PowerPoint Presentation</vt:lpstr>
      <vt:lpstr>PowerPoint Presentation</vt:lpstr>
      <vt:lpstr>BLOCO DE INVESTIMENTO</vt:lpstr>
      <vt:lpstr>BLOCO DE INVESTIMENTO</vt:lpstr>
      <vt:lpstr>PowerPoint Presentation</vt:lpstr>
      <vt:lpstr>PowerPoint Presentation</vt:lpstr>
      <vt:lpstr>PowerPoint Presentation</vt:lpstr>
      <vt:lpstr>PowerPoint Presentation</vt:lpstr>
      <vt:lpstr>Monitoramento e controle dos recursos financeiros transferidos fundo a fundo </vt:lpstr>
      <vt:lpstr>Monitoramento e controle dos recursos financeiros transferidos fundo a fundo </vt:lpstr>
      <vt:lpstr>SALDOS </vt:lpstr>
      <vt:lpstr>DISPOSIÇÕES FINAIS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Andre Luis Sousa Cardoso</dc:creator>
  <cp:lastModifiedBy>Fernanda Vargas Terrazas</cp:lastModifiedBy>
  <cp:revision>410</cp:revision>
  <cp:lastPrinted>2017-01-20T13:07:18Z</cp:lastPrinted>
  <dcterms:created xsi:type="dcterms:W3CDTF">2016-07-12T17:53:36Z</dcterms:created>
  <dcterms:modified xsi:type="dcterms:W3CDTF">2018-03-05T17:11:59Z</dcterms:modified>
</cp:coreProperties>
</file>