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94" r:id="rId3"/>
    <p:sldId id="310" r:id="rId4"/>
    <p:sldId id="311" r:id="rId5"/>
    <p:sldId id="337" r:id="rId6"/>
    <p:sldId id="299" r:id="rId7"/>
    <p:sldId id="281" r:id="rId8"/>
    <p:sldId id="314" r:id="rId9"/>
    <p:sldId id="315" r:id="rId10"/>
    <p:sldId id="316" r:id="rId11"/>
    <p:sldId id="304" r:id="rId12"/>
    <p:sldId id="331" r:id="rId13"/>
    <p:sldId id="332" r:id="rId14"/>
    <p:sldId id="330" r:id="rId15"/>
    <p:sldId id="318" r:id="rId16"/>
    <p:sldId id="319" r:id="rId17"/>
    <p:sldId id="320" r:id="rId18"/>
    <p:sldId id="321" r:id="rId19"/>
    <p:sldId id="322" r:id="rId20"/>
    <p:sldId id="327" r:id="rId21"/>
    <p:sldId id="333" r:id="rId22"/>
    <p:sldId id="334" r:id="rId23"/>
    <p:sldId id="335" r:id="rId24"/>
    <p:sldId id="328" r:id="rId25"/>
    <p:sldId id="336" r:id="rId26"/>
    <p:sldId id="329" r:id="rId27"/>
    <p:sldId id="30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4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245161-EDB6-4A9A-8BAD-A6C14B78420E}" type="doc">
      <dgm:prSet loTypeId="urn:microsoft.com/office/officeart/2005/8/layout/funnel1" loCatId="relationship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pt-BR"/>
        </a:p>
      </dgm:t>
    </dgm:pt>
    <dgm:pt modelId="{F5782CCE-190C-4987-B821-AE08EC6A807A}">
      <dgm:prSet phldrT="[Texto]" custT="1"/>
      <dgm:spPr/>
      <dgm:t>
        <a:bodyPr/>
        <a:lstStyle/>
        <a:p>
          <a:r>
            <a:rPr lang="pt-BR" sz="1400" b="1" dirty="0" smtClean="0">
              <a:solidFill>
                <a:schemeClr val="bg1"/>
              </a:solidFill>
            </a:rPr>
            <a:t>Eficácia</a:t>
          </a:r>
          <a:endParaRPr lang="pt-BR" sz="1400" b="1" dirty="0">
            <a:solidFill>
              <a:schemeClr val="bg1"/>
            </a:solidFill>
          </a:endParaRPr>
        </a:p>
      </dgm:t>
    </dgm:pt>
    <dgm:pt modelId="{6575ADEE-213B-48B9-AE94-0B7A88262361}" type="parTrans" cxnId="{28446020-F42E-4256-9FA6-87F303E74ADB}">
      <dgm:prSet/>
      <dgm:spPr/>
      <dgm:t>
        <a:bodyPr/>
        <a:lstStyle/>
        <a:p>
          <a:endParaRPr lang="pt-BR"/>
        </a:p>
      </dgm:t>
    </dgm:pt>
    <dgm:pt modelId="{6A896204-000A-4B6A-90D3-C3ADFC8FDF68}" type="sibTrans" cxnId="{28446020-F42E-4256-9FA6-87F303E74ADB}">
      <dgm:prSet/>
      <dgm:spPr/>
      <dgm:t>
        <a:bodyPr/>
        <a:lstStyle/>
        <a:p>
          <a:endParaRPr lang="pt-BR"/>
        </a:p>
      </dgm:t>
    </dgm:pt>
    <dgm:pt modelId="{5150EA2A-1BBF-4778-B151-F86657FF5FBC}">
      <dgm:prSet phldrT="[Texto]" custT="1"/>
      <dgm:spPr/>
      <dgm:t>
        <a:bodyPr/>
        <a:lstStyle/>
        <a:p>
          <a:r>
            <a:rPr lang="pt-BR" sz="1400" b="1" dirty="0" smtClean="0">
              <a:solidFill>
                <a:schemeClr val="bg1"/>
              </a:solidFill>
            </a:rPr>
            <a:t>Transparência</a:t>
          </a:r>
          <a:endParaRPr lang="pt-BR" sz="1400" b="1" dirty="0">
            <a:solidFill>
              <a:schemeClr val="bg1"/>
            </a:solidFill>
          </a:endParaRPr>
        </a:p>
      </dgm:t>
    </dgm:pt>
    <dgm:pt modelId="{B1747911-1FE1-4FFB-B6A0-3AB1FA3A300E}" type="parTrans" cxnId="{777FB20C-E49A-4F33-B0BB-7503BF46B235}">
      <dgm:prSet/>
      <dgm:spPr/>
      <dgm:t>
        <a:bodyPr/>
        <a:lstStyle/>
        <a:p>
          <a:endParaRPr lang="pt-BR"/>
        </a:p>
      </dgm:t>
    </dgm:pt>
    <dgm:pt modelId="{B0C946FC-7609-4C0F-A741-958DC995ADF6}" type="sibTrans" cxnId="{777FB20C-E49A-4F33-B0BB-7503BF46B235}">
      <dgm:prSet/>
      <dgm:spPr/>
      <dgm:t>
        <a:bodyPr/>
        <a:lstStyle/>
        <a:p>
          <a:endParaRPr lang="pt-BR"/>
        </a:p>
      </dgm:t>
    </dgm:pt>
    <dgm:pt modelId="{B63CEA54-1634-43E8-AE29-2089FAE7EA6D}">
      <dgm:prSet phldrT="[Texto]" custT="1"/>
      <dgm:spPr/>
      <dgm:t>
        <a:bodyPr/>
        <a:lstStyle/>
        <a:p>
          <a:r>
            <a:rPr lang="pt-BR" sz="1400" b="1" dirty="0" smtClean="0">
              <a:solidFill>
                <a:schemeClr val="tx1"/>
              </a:solidFill>
            </a:rPr>
            <a:t>Qualidade</a:t>
          </a:r>
          <a:endParaRPr lang="pt-BR" sz="1400" b="1" dirty="0">
            <a:solidFill>
              <a:schemeClr val="tx1"/>
            </a:solidFill>
          </a:endParaRPr>
        </a:p>
      </dgm:t>
    </dgm:pt>
    <dgm:pt modelId="{8938187E-9A06-4B34-90D8-4CAF31FEEACE}" type="parTrans" cxnId="{67DF5C58-073D-4196-B947-E707EECE6F24}">
      <dgm:prSet/>
      <dgm:spPr/>
      <dgm:t>
        <a:bodyPr/>
        <a:lstStyle/>
        <a:p>
          <a:endParaRPr lang="pt-BR"/>
        </a:p>
      </dgm:t>
    </dgm:pt>
    <dgm:pt modelId="{19DB22DC-D1C0-4AF2-91D7-282118F71CEF}" type="sibTrans" cxnId="{67DF5C58-073D-4196-B947-E707EECE6F24}">
      <dgm:prSet/>
      <dgm:spPr/>
      <dgm:t>
        <a:bodyPr/>
        <a:lstStyle/>
        <a:p>
          <a:endParaRPr lang="pt-BR"/>
        </a:p>
      </dgm:t>
    </dgm:pt>
    <dgm:pt modelId="{1526DD95-4D52-4783-8186-DB5A288518F2}">
      <dgm:prSet phldrT="[Texto]" custT="1"/>
      <dgm:spPr/>
      <dgm:t>
        <a:bodyPr/>
        <a:lstStyle/>
        <a:p>
          <a:r>
            <a:rPr lang="pt-BR" sz="9600" b="1" dirty="0" smtClean="0"/>
            <a:t> SUS</a:t>
          </a:r>
          <a:endParaRPr lang="pt-BR" sz="9600" b="1" dirty="0"/>
        </a:p>
      </dgm:t>
    </dgm:pt>
    <dgm:pt modelId="{48D6B64B-0A7A-4694-850F-7B7E1A7038D1}" type="sibTrans" cxnId="{4618F8AB-251B-4E5A-8289-2DE545A8FA99}">
      <dgm:prSet/>
      <dgm:spPr/>
      <dgm:t>
        <a:bodyPr/>
        <a:lstStyle/>
        <a:p>
          <a:endParaRPr lang="pt-BR"/>
        </a:p>
      </dgm:t>
    </dgm:pt>
    <dgm:pt modelId="{F2CD6E20-5517-4986-B66E-47A1FBA9F818}" type="parTrans" cxnId="{4618F8AB-251B-4E5A-8289-2DE545A8FA99}">
      <dgm:prSet/>
      <dgm:spPr/>
      <dgm:t>
        <a:bodyPr/>
        <a:lstStyle/>
        <a:p>
          <a:endParaRPr lang="pt-BR"/>
        </a:p>
      </dgm:t>
    </dgm:pt>
    <dgm:pt modelId="{B6B35D92-CFF7-4F6C-B327-09075C2FFDDC}" type="pres">
      <dgm:prSet presAssocID="{38245161-EDB6-4A9A-8BAD-A6C14B78420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A286C62-D973-4B47-A8EA-E5594D053294}" type="pres">
      <dgm:prSet presAssocID="{38245161-EDB6-4A9A-8BAD-A6C14B78420E}" presName="ellipse" presStyleLbl="trBgShp" presStyleIdx="0" presStyleCnt="1"/>
      <dgm:spPr/>
    </dgm:pt>
    <dgm:pt modelId="{44947CD5-5E8F-473A-A51E-8F707F2D7936}" type="pres">
      <dgm:prSet presAssocID="{38245161-EDB6-4A9A-8BAD-A6C14B78420E}" presName="arrow1" presStyleLbl="fgShp" presStyleIdx="0" presStyleCnt="1" custScaleY="151471" custLinFactY="-200000" custLinFactNeighborX="-945" custLinFactNeighborY="-259879"/>
      <dgm:spPr>
        <a:solidFill>
          <a:schemeClr val="accent6">
            <a:lumMod val="75000"/>
          </a:schemeClr>
        </a:solidFill>
      </dgm:spPr>
    </dgm:pt>
    <dgm:pt modelId="{87E857EA-1B8F-47F6-81E1-61B334B3E109}" type="pres">
      <dgm:prSet presAssocID="{38245161-EDB6-4A9A-8BAD-A6C14B78420E}" presName="rectangle" presStyleLbl="revTx" presStyleIdx="0" presStyleCnt="1" custLinFactY="-200000" custLinFactNeighborX="-4483" custLinFactNeighborY="-20848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AFCAB26-D561-4514-9527-5918C2D175EB}" type="pres">
      <dgm:prSet presAssocID="{5150EA2A-1BBF-4778-B151-F86657FF5FBC}" presName="item1" presStyleLbl="node1" presStyleIdx="0" presStyleCnt="3" custScaleY="69329" custLinFactY="1031" custLinFactNeighborX="14963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FF9B0F-E2AA-43B2-8500-BAC21F1E64D0}" type="pres">
      <dgm:prSet presAssocID="{B63CEA54-1634-43E8-AE29-2089FAE7EA6D}" presName="item2" presStyleLbl="node1" presStyleIdx="1" presStyleCnt="3" custScaleX="100702" custScaleY="86217" custLinFactY="29389" custLinFactNeighborX="-6161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9711485-37FC-4871-B140-1860AFBE5960}" type="pres">
      <dgm:prSet presAssocID="{1526DD95-4D52-4783-8186-DB5A288518F2}" presName="item3" presStyleLbl="node1" presStyleIdx="2" presStyleCnt="3" custScaleY="64354" custLinFactY="17947" custLinFactNeighborX="3872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0ACA6A-B1BF-46E3-9BA7-E4F46F8CD58F}" type="pres">
      <dgm:prSet presAssocID="{38245161-EDB6-4A9A-8BAD-A6C14B78420E}" presName="funnel" presStyleLbl="trAlignAcc1" presStyleIdx="0" presStyleCnt="1" custAng="10800000" custFlipHor="1" custScaleX="101958" custScaleY="98870" custLinFactNeighborX="183" custLinFactNeighborY="29958"/>
      <dgm:spPr/>
    </dgm:pt>
  </dgm:ptLst>
  <dgm:cxnLst>
    <dgm:cxn modelId="{28446020-F42E-4256-9FA6-87F303E74ADB}" srcId="{38245161-EDB6-4A9A-8BAD-A6C14B78420E}" destId="{F5782CCE-190C-4987-B821-AE08EC6A807A}" srcOrd="0" destOrd="0" parTransId="{6575ADEE-213B-48B9-AE94-0B7A88262361}" sibTransId="{6A896204-000A-4B6A-90D3-C3ADFC8FDF68}"/>
    <dgm:cxn modelId="{67DF5C58-073D-4196-B947-E707EECE6F24}" srcId="{38245161-EDB6-4A9A-8BAD-A6C14B78420E}" destId="{B63CEA54-1634-43E8-AE29-2089FAE7EA6D}" srcOrd="2" destOrd="0" parTransId="{8938187E-9A06-4B34-90D8-4CAF31FEEACE}" sibTransId="{19DB22DC-D1C0-4AF2-91D7-282118F71CEF}"/>
    <dgm:cxn modelId="{5A843B19-3C36-480F-BE58-EA1AC3E84460}" type="presOf" srcId="{F5782CCE-190C-4987-B821-AE08EC6A807A}" destId="{C9711485-37FC-4871-B140-1860AFBE5960}" srcOrd="0" destOrd="0" presId="urn:microsoft.com/office/officeart/2005/8/layout/funnel1"/>
    <dgm:cxn modelId="{FB881EFA-4890-4B41-94CD-BB21287A4688}" type="presOf" srcId="{38245161-EDB6-4A9A-8BAD-A6C14B78420E}" destId="{B6B35D92-CFF7-4F6C-B327-09075C2FFDDC}" srcOrd="0" destOrd="0" presId="urn:microsoft.com/office/officeart/2005/8/layout/funnel1"/>
    <dgm:cxn modelId="{942A5326-2A24-4DCD-9E34-382244B30C15}" type="presOf" srcId="{5150EA2A-1BBF-4778-B151-F86657FF5FBC}" destId="{9EFF9B0F-E2AA-43B2-8500-BAC21F1E64D0}" srcOrd="0" destOrd="0" presId="urn:microsoft.com/office/officeart/2005/8/layout/funnel1"/>
    <dgm:cxn modelId="{0FCC2A0C-00F4-4BA2-B4AD-EDC8E07A52B5}" type="presOf" srcId="{B63CEA54-1634-43E8-AE29-2089FAE7EA6D}" destId="{5AFCAB26-D561-4514-9527-5918C2D175EB}" srcOrd="0" destOrd="0" presId="urn:microsoft.com/office/officeart/2005/8/layout/funnel1"/>
    <dgm:cxn modelId="{4618F8AB-251B-4E5A-8289-2DE545A8FA99}" srcId="{38245161-EDB6-4A9A-8BAD-A6C14B78420E}" destId="{1526DD95-4D52-4783-8186-DB5A288518F2}" srcOrd="3" destOrd="0" parTransId="{F2CD6E20-5517-4986-B66E-47A1FBA9F818}" sibTransId="{48D6B64B-0A7A-4694-850F-7B7E1A7038D1}"/>
    <dgm:cxn modelId="{777FB20C-E49A-4F33-B0BB-7503BF46B235}" srcId="{38245161-EDB6-4A9A-8BAD-A6C14B78420E}" destId="{5150EA2A-1BBF-4778-B151-F86657FF5FBC}" srcOrd="1" destOrd="0" parTransId="{B1747911-1FE1-4FFB-B6A0-3AB1FA3A300E}" sibTransId="{B0C946FC-7609-4C0F-A741-958DC995ADF6}"/>
    <dgm:cxn modelId="{F31E09EF-0F1F-4C26-A070-5269F27BD85D}" type="presOf" srcId="{1526DD95-4D52-4783-8186-DB5A288518F2}" destId="{87E857EA-1B8F-47F6-81E1-61B334B3E109}" srcOrd="0" destOrd="0" presId="urn:microsoft.com/office/officeart/2005/8/layout/funnel1"/>
    <dgm:cxn modelId="{0D4009F5-F792-4AA2-8228-1DB36AB6BE15}" type="presParOf" srcId="{B6B35D92-CFF7-4F6C-B327-09075C2FFDDC}" destId="{6A286C62-D973-4B47-A8EA-E5594D053294}" srcOrd="0" destOrd="0" presId="urn:microsoft.com/office/officeart/2005/8/layout/funnel1"/>
    <dgm:cxn modelId="{15178D7E-56AC-4774-B734-718593F0C54A}" type="presParOf" srcId="{B6B35D92-CFF7-4F6C-B327-09075C2FFDDC}" destId="{44947CD5-5E8F-473A-A51E-8F707F2D7936}" srcOrd="1" destOrd="0" presId="urn:microsoft.com/office/officeart/2005/8/layout/funnel1"/>
    <dgm:cxn modelId="{7FB5690E-D7F9-44A2-A01E-4C6D0A981408}" type="presParOf" srcId="{B6B35D92-CFF7-4F6C-B327-09075C2FFDDC}" destId="{87E857EA-1B8F-47F6-81E1-61B334B3E109}" srcOrd="2" destOrd="0" presId="urn:microsoft.com/office/officeart/2005/8/layout/funnel1"/>
    <dgm:cxn modelId="{FDDBEA70-32F3-4CAE-8FC8-78417033FC8A}" type="presParOf" srcId="{B6B35D92-CFF7-4F6C-B327-09075C2FFDDC}" destId="{5AFCAB26-D561-4514-9527-5918C2D175EB}" srcOrd="3" destOrd="0" presId="urn:microsoft.com/office/officeart/2005/8/layout/funnel1"/>
    <dgm:cxn modelId="{63CFCC16-465C-41B2-ACC5-301F1EDB1F1F}" type="presParOf" srcId="{B6B35D92-CFF7-4F6C-B327-09075C2FFDDC}" destId="{9EFF9B0F-E2AA-43B2-8500-BAC21F1E64D0}" srcOrd="4" destOrd="0" presId="urn:microsoft.com/office/officeart/2005/8/layout/funnel1"/>
    <dgm:cxn modelId="{BD2EA06B-E747-4EBF-B74E-CE224F1C6D17}" type="presParOf" srcId="{B6B35D92-CFF7-4F6C-B327-09075C2FFDDC}" destId="{C9711485-37FC-4871-B140-1860AFBE5960}" srcOrd="5" destOrd="0" presId="urn:microsoft.com/office/officeart/2005/8/layout/funnel1"/>
    <dgm:cxn modelId="{EE2317B4-BC83-48DD-9AF8-399925583025}" type="presParOf" srcId="{B6B35D92-CFF7-4F6C-B327-09075C2FFDDC}" destId="{270ACA6A-B1BF-46E3-9BA7-E4F46F8CD58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86C62-D973-4B47-A8EA-E5594D053294}">
      <dsp:nvSpPr>
        <dsp:cNvPr id="0" name=""/>
        <dsp:cNvSpPr/>
      </dsp:nvSpPr>
      <dsp:spPr>
        <a:xfrm>
          <a:off x="2072870" y="250443"/>
          <a:ext cx="5224653" cy="181445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947CD5-5E8F-473A-A51E-8F707F2D7936}">
      <dsp:nvSpPr>
        <dsp:cNvPr id="0" name=""/>
        <dsp:cNvSpPr/>
      </dsp:nvSpPr>
      <dsp:spPr>
        <a:xfrm>
          <a:off x="4177464" y="1546549"/>
          <a:ext cx="1012529" cy="981561"/>
        </a:xfrm>
        <a:prstGeom prst="downArrow">
          <a:avLst/>
        </a:prstGeom>
        <a:solidFill>
          <a:schemeClr val="accent6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E857EA-1B8F-47F6-81E1-61B334B3E109}">
      <dsp:nvSpPr>
        <dsp:cNvPr id="0" name=""/>
        <dsp:cNvSpPr/>
      </dsp:nvSpPr>
      <dsp:spPr>
        <a:xfrm>
          <a:off x="2045346" y="248648"/>
          <a:ext cx="4860143" cy="1215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752" tIns="682752" rIns="682752" bIns="682752" numCol="1" spcCol="1270" anchor="ctr" anchorCtr="0">
          <a:noAutofit/>
        </a:bodyPr>
        <a:lstStyle/>
        <a:p>
          <a:pPr lvl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600" b="1" kern="1200" dirty="0" smtClean="0"/>
            <a:t> SUS</a:t>
          </a:r>
          <a:endParaRPr lang="pt-BR" sz="9600" b="1" kern="1200" dirty="0"/>
        </a:p>
      </dsp:txBody>
      <dsp:txXfrm>
        <a:off x="2045346" y="248648"/>
        <a:ext cx="4860143" cy="1215035"/>
      </dsp:txXfrm>
    </dsp:sp>
    <dsp:sp modelId="{5AFCAB26-D561-4514-9527-5918C2D175EB}">
      <dsp:nvSpPr>
        <dsp:cNvPr id="0" name=""/>
        <dsp:cNvSpPr/>
      </dsp:nvSpPr>
      <dsp:spPr>
        <a:xfrm>
          <a:off x="4245085" y="4325872"/>
          <a:ext cx="1822553" cy="12635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Qualidade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4511992" y="4510916"/>
        <a:ext cx="1288739" cy="893470"/>
      </dsp:txXfrm>
    </dsp:sp>
    <dsp:sp modelId="{9EFF9B0F-E2AA-43B2-8500-BAC21F1E64D0}">
      <dsp:nvSpPr>
        <dsp:cNvPr id="0" name=""/>
        <dsp:cNvSpPr/>
      </dsp:nvSpPr>
      <dsp:spPr>
        <a:xfrm>
          <a:off x="2549553" y="3321495"/>
          <a:ext cx="1835348" cy="157135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bg1"/>
              </a:solidFill>
            </a:rPr>
            <a:t>Transparência</a:t>
          </a:r>
          <a:endParaRPr lang="pt-BR" sz="1400" b="1" kern="1200" dirty="0">
            <a:solidFill>
              <a:schemeClr val="bg1"/>
            </a:solidFill>
          </a:endParaRPr>
        </a:p>
      </dsp:txBody>
      <dsp:txXfrm>
        <a:off x="2818333" y="3551614"/>
        <a:ext cx="1297788" cy="1111113"/>
      </dsp:txXfrm>
    </dsp:sp>
    <dsp:sp modelId="{C9711485-37FC-4871-B140-1860AFBE5960}">
      <dsp:nvSpPr>
        <dsp:cNvPr id="0" name=""/>
        <dsp:cNvSpPr/>
      </dsp:nvSpPr>
      <dsp:spPr>
        <a:xfrm>
          <a:off x="4601862" y="2871538"/>
          <a:ext cx="1822553" cy="117288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bg1"/>
              </a:solidFill>
            </a:rPr>
            <a:t>Eficácia</a:t>
          </a:r>
          <a:endParaRPr lang="pt-BR" sz="1400" b="1" kern="1200" dirty="0">
            <a:solidFill>
              <a:schemeClr val="bg1"/>
            </a:solidFill>
          </a:endParaRPr>
        </a:p>
      </dsp:txBody>
      <dsp:txXfrm>
        <a:off x="4868769" y="3043303"/>
        <a:ext cx="1288739" cy="829356"/>
      </dsp:txXfrm>
    </dsp:sp>
    <dsp:sp modelId="{270ACA6A-B1BF-46E3-9BA7-E4F46F8CD58F}">
      <dsp:nvSpPr>
        <dsp:cNvPr id="0" name=""/>
        <dsp:cNvSpPr/>
      </dsp:nvSpPr>
      <dsp:spPr>
        <a:xfrm rot="10800000" flipH="1">
          <a:off x="1813079" y="1412250"/>
          <a:ext cx="5781188" cy="448487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8080.htm#art33%C2%A74" TargetMode="External"/><Relationship Id="rId2" Type="http://schemas.openxmlformats.org/officeDocument/2006/relationships/hyperlink" Target="http://www.planalto.gov.br/ccivil_03/decreto/Antigos/D99438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LEIS/L8142.htm#art4iii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.bucar@saude.gov.b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2000" y="1344028"/>
            <a:ext cx="10547684" cy="20373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Portaria n</a:t>
            </a:r>
            <a:r>
              <a:rPr lang="pt-BR" sz="2800" b="1" dirty="0" smtClean="0"/>
              <a:t>º 3.992, </a:t>
            </a:r>
            <a:r>
              <a:rPr lang="pt-BR" sz="2800" b="1" dirty="0"/>
              <a:t>de 28 de dezembro de 2017 </a:t>
            </a:r>
            <a:r>
              <a:rPr lang="pt-BR" sz="2800" b="1" dirty="0" smtClean="0"/>
              <a:t>– </a:t>
            </a:r>
          </a:p>
          <a:p>
            <a:pPr algn="ctr"/>
            <a:r>
              <a:rPr lang="pt-BR" sz="2800" dirty="0" smtClean="0"/>
              <a:t>Novo modelo de organização e transferência de recursos federais para o financiamento das ações e serviços públicos de saúde</a:t>
            </a:r>
            <a:endParaRPr lang="pt-BR" sz="280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856" y="6046635"/>
            <a:ext cx="1495814" cy="615421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-344129" y="4386600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FUNDO NACIONAL DE </a:t>
            </a:r>
            <a:r>
              <a:rPr lang="pt-BR" sz="2000" b="1" i="1" cap="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SAÚDE </a:t>
            </a:r>
            <a:endParaRPr lang="pt-BR" sz="2000" b="1" i="1" cap="all" dirty="0">
              <a:solidFill>
                <a:schemeClr val="bg2">
                  <a:lumMod val="40000"/>
                  <a:lumOff val="6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pt-BR" sz="2000" b="1" i="1" cap="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SECRETARIA </a:t>
            </a:r>
            <a:r>
              <a:rPr lang="pt-BR" sz="2000" b="1" i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EXECUTIVA</a:t>
            </a:r>
          </a:p>
          <a:p>
            <a:pPr algn="ctr"/>
            <a:r>
              <a:rPr lang="pt-BR" sz="2000" b="1" i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MINISTÉRIO DA SAÚDE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5029200" y="5772150"/>
            <a:ext cx="5229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cap="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PALMAS/TO, 5 </a:t>
            </a:r>
            <a:r>
              <a:rPr lang="pt-BR" sz="2000" b="1" i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de </a:t>
            </a:r>
            <a:r>
              <a:rPr lang="pt-BR" sz="2000" b="1" i="1" cap="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MARÇO de </a:t>
            </a:r>
            <a:r>
              <a:rPr lang="pt-BR" sz="2000" b="1" i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82779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414337" y="0"/>
            <a:ext cx="1082842" cy="6857999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solidFill>
              <a:schemeClr val="dk1">
                <a:shade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521242" y="1660358"/>
            <a:ext cx="8638673" cy="47324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3521242" y="3272589"/>
            <a:ext cx="8638673" cy="47324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3521241" y="5614737"/>
            <a:ext cx="8638673" cy="465220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3521241" y="4491790"/>
            <a:ext cx="8638673" cy="737936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3142749" y="728661"/>
            <a:ext cx="7324725" cy="540067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/>
              <a:t>Vinculação Orçamentária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86408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64695" y="1584372"/>
            <a:ext cx="11574379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		As </a:t>
            </a:r>
            <a:r>
              <a:rPr lang="pt-BR" sz="2400" dirty="0"/>
              <a:t>vinculações orçamentárias, como não poderiam deixar de ser, continuam exatamente como sempre foram e devem refletir as ações pactuadas de </a:t>
            </a:r>
            <a:r>
              <a:rPr lang="pt-BR" sz="2400" dirty="0" smtClean="0"/>
              <a:t>governo.</a:t>
            </a:r>
          </a:p>
          <a:p>
            <a:pPr algn="just"/>
            <a:endParaRPr lang="pt-BR" sz="2400" dirty="0" smtClean="0"/>
          </a:p>
          <a:p>
            <a:pPr algn="just">
              <a:spcBef>
                <a:spcPts val="1200"/>
              </a:spcBef>
            </a:pPr>
            <a:r>
              <a:rPr lang="pt-BR" sz="2400" dirty="0"/>
              <a:t>	</a:t>
            </a:r>
            <a:r>
              <a:rPr lang="pt-BR" sz="2400" dirty="0" smtClean="0"/>
              <a:t>	E </a:t>
            </a:r>
            <a:r>
              <a:rPr lang="pt-BR" sz="2400" dirty="0"/>
              <a:t>o mais importante: sempre mantendo a lógica do orçamento público. Isto é, divulgar para a sociedade o que vai fazer - 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peça orçamentária</a:t>
            </a:r>
            <a:r>
              <a:rPr lang="pt-BR" sz="2400" dirty="0"/>
              <a:t> - e mostrar o que fez - 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execução orçamentária/financeira refletidas no relatório de gestão</a:t>
            </a:r>
            <a:r>
              <a:rPr lang="pt-BR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2573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9143" y="98323"/>
            <a:ext cx="9404723" cy="609963"/>
          </a:xfrm>
        </p:spPr>
        <p:txBody>
          <a:bodyPr/>
          <a:lstStyle/>
          <a:p>
            <a:r>
              <a:rPr lang="pt-BR" sz="3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Pontos Principais:</a:t>
            </a:r>
            <a:r>
              <a:rPr lang="pt-BR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pt-BR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7772" y="805183"/>
            <a:ext cx="11479427" cy="5782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Prestação de contas:</a:t>
            </a:r>
            <a:endParaRPr lang="pt-BR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pt-BR" sz="2400" dirty="0" smtClean="0"/>
              <a:t>O Relatório de Gestão, elaborado anualmente e submetido ao Conselho de Saúde, deverá comprovar:</a:t>
            </a:r>
          </a:p>
          <a:p>
            <a:pPr lvl="2"/>
            <a:r>
              <a:rPr lang="pt-BR" sz="2400" dirty="0" smtClean="0"/>
              <a:t>A conformidade na aplicação dos recursos transferidos (</a:t>
            </a:r>
            <a:r>
              <a:rPr lang="pt-BR" sz="2400" dirty="0"/>
              <a:t>adequação com a finalidade da ação orçamentária) </a:t>
            </a:r>
            <a:r>
              <a:rPr lang="pt-BR" sz="2400" dirty="0" smtClean="0"/>
              <a:t>; e</a:t>
            </a:r>
          </a:p>
          <a:p>
            <a:pPr lvl="2"/>
            <a:r>
              <a:rPr lang="pt-BR" sz="2400" u="sng" dirty="0" smtClean="0"/>
              <a:t>O cumprimento do(s) objetos pactuado(s)</a:t>
            </a:r>
          </a:p>
          <a:p>
            <a:r>
              <a:rPr lang="pt-BR" sz="2400" dirty="0" smtClean="0"/>
              <a:t>O Ministério da Saúde – secretarias finalísticas e órgãos de controle interno – poderá estabelecer formas complementares de monitoramento, controle e avaliação</a:t>
            </a:r>
          </a:p>
          <a:p>
            <a:r>
              <a:rPr lang="pt-BR" sz="2400" dirty="0" smtClean="0"/>
              <a:t>Avaliação </a:t>
            </a:r>
            <a:r>
              <a:rPr lang="pt-BR" sz="2400" dirty="0"/>
              <a:t>do Relatório de </a:t>
            </a:r>
            <a:r>
              <a:rPr lang="pt-BR" sz="2400" dirty="0" smtClean="0"/>
              <a:t>Gestão pelos órgãos e entidades finalísticos do MS – responsáveis técnicos pela gestão da política de saúde – deve ocorrer sem prejuízo da atuação dos órgãos integrantes do Sistema Nacional de </a:t>
            </a:r>
            <a:r>
              <a:rPr lang="pt-BR" sz="2400" dirty="0" smtClean="0"/>
              <a:t>Auditoria </a:t>
            </a:r>
            <a:r>
              <a:rPr lang="pt-BR" sz="2400" dirty="0" smtClean="0"/>
              <a:t>do SUS (Decreto nº 1.651/1995).</a:t>
            </a: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088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9311" y="196645"/>
            <a:ext cx="9404723" cy="609963"/>
          </a:xfrm>
        </p:spPr>
        <p:txBody>
          <a:bodyPr/>
          <a:lstStyle/>
          <a:p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Relatório de Gestão</a:t>
            </a:r>
            <a:r>
              <a:rPr lang="pt-BR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pt-BR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9785" y="1149312"/>
            <a:ext cx="11479427" cy="578296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O </a:t>
            </a:r>
            <a:r>
              <a:rPr lang="pt-BR" sz="2400" dirty="0"/>
              <a:t>RAG deverá apresentar, ao final do exercício, o consolidado dos resultados e das metas anualizadas, bem como a compatibilidade entre as despesas pagas </a:t>
            </a:r>
            <a:r>
              <a:rPr lang="pt-BR" sz="2400" dirty="0" smtClean="0"/>
              <a:t>pelos fundos de saúde locais , </a:t>
            </a:r>
            <a:r>
              <a:rPr lang="pt-BR" sz="2400" dirty="0"/>
              <a:t>nas fontes de recursos do Ministério da Saúde, e o total de os recursos financeiros transferidos fundo a fundo pelo FNS, por ação orçamentária e </a:t>
            </a:r>
            <a:r>
              <a:rPr lang="pt-BR" sz="2400" dirty="0" err="1"/>
              <a:t>subfunção</a:t>
            </a:r>
            <a:r>
              <a:rPr lang="pt-BR" sz="2400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Para isso, </a:t>
            </a:r>
            <a:r>
              <a:rPr lang="pt-BR" sz="2400" u="sng" dirty="0"/>
              <a:t>o FNS informará aos fundos de saúde locais as transferências </a:t>
            </a:r>
            <a:r>
              <a:rPr lang="pt-BR" sz="2400" u="sng" dirty="0" smtClean="0"/>
              <a:t>efetuadas </a:t>
            </a:r>
            <a:r>
              <a:rPr lang="pt-BR" sz="2400" u="sng" dirty="0"/>
              <a:t>a partir de cada programa de trabalho do Orçamento Geral da União no </a:t>
            </a:r>
            <a:r>
              <a:rPr lang="pt-BR" sz="2400" u="sng" dirty="0" smtClean="0"/>
              <a:t>exercício e por grupo de ações</a:t>
            </a:r>
            <a:r>
              <a:rPr lang="pt-BR" sz="2400" dirty="0" smtClean="0"/>
              <a:t>. </a:t>
            </a:r>
            <a:r>
              <a:rPr lang="pt-BR" sz="2400" dirty="0"/>
              <a:t>Com base nessas informações, caberá aos gestores locais apresentarem </a:t>
            </a:r>
            <a:r>
              <a:rPr lang="pt-BR" sz="2400" dirty="0" smtClean="0"/>
              <a:t>em cada RAG </a:t>
            </a:r>
            <a:r>
              <a:rPr lang="pt-BR" sz="2400" dirty="0"/>
              <a:t>demonstrativos que indiquem a adequação da aplicação dos recursos transferidos às finalidades dos programas de trabalho da </a:t>
            </a:r>
            <a:r>
              <a:rPr lang="pt-BR" sz="2400" dirty="0" smtClean="0"/>
              <a:t>União e os resultados/produtos alcançados.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9997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770021" y="889345"/>
            <a:ext cx="1040330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Roboto"/>
              </a:rPr>
              <a:t>“</a:t>
            </a:r>
            <a:r>
              <a:rPr lang="pt-BR" sz="2400" dirty="0"/>
              <a:t>Art. 1150. Para fins de transparência, registro de série histórica e monitoramento, bem como em observância ao disposto no inciso VII do caput do art. 5º do Decreto nº 3.964, de 10 de outubro de 2001, a Diretoria-Executiva do Fundo Nacional de Saúde – FNS/SE/MS divulgará, 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em seu sítio eletrônico</a:t>
            </a:r>
            <a:r>
              <a:rPr lang="pt-BR" sz="2400" dirty="0"/>
              <a:t>, as informações sobre as transferências de recursos federais aos Estados, ao Distrito Federal e aos Municípios para o custeio e investimento de ações e serviços públicos de saúde, organizando-as e identificando-as por grupos relacionados ao nível de atenção ou à área de atuação, tais como</a:t>
            </a:r>
            <a:r>
              <a:rPr lang="pt-BR" sz="2400" dirty="0" smtClean="0"/>
              <a:t>:</a:t>
            </a:r>
            <a:endParaRPr lang="pt-BR" sz="2400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4181475" y="3571875"/>
            <a:ext cx="3438525" cy="0"/>
          </a:xfrm>
          <a:prstGeom prst="line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de cantos arredondados 4"/>
          <p:cNvSpPr/>
          <p:nvPr/>
        </p:nvSpPr>
        <p:spPr>
          <a:xfrm>
            <a:off x="3571875" y="5983423"/>
            <a:ext cx="4248150" cy="5715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www.portalfns.saúde.gov.br</a:t>
            </a:r>
            <a:endParaRPr lang="pt-BR" sz="2000" dirty="0"/>
          </a:p>
        </p:txBody>
      </p:sp>
      <p:cxnSp>
        <p:nvCxnSpPr>
          <p:cNvPr id="8" name="Conector de seta reta 7"/>
          <p:cNvCxnSpPr/>
          <p:nvPr/>
        </p:nvCxnSpPr>
        <p:spPr>
          <a:xfrm flipH="1">
            <a:off x="5695950" y="3581400"/>
            <a:ext cx="76200" cy="2395783"/>
          </a:xfrm>
          <a:prstGeom prst="straightConnector1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962525" y="616631"/>
            <a:ext cx="10403305" cy="6035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 smtClean="0"/>
              <a:t>I </a:t>
            </a:r>
            <a:r>
              <a:rPr lang="pt-BR" sz="2000" dirty="0"/>
              <a:t>– Custeio das Ações e Serviços Públicos de Saúde: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	a) Atenção </a:t>
            </a:r>
            <a:r>
              <a:rPr lang="pt-BR" sz="2000" dirty="0"/>
              <a:t>Básica;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	b</a:t>
            </a:r>
            <a:r>
              <a:rPr lang="pt-BR" sz="2000" dirty="0"/>
              <a:t>) Atenção de Média e Alta Complexidade Ambulatorial e Hospitalar;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	c</a:t>
            </a:r>
            <a:r>
              <a:rPr lang="pt-BR" sz="2000" dirty="0"/>
              <a:t>) Assistência Farmacêutica;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	d</a:t>
            </a:r>
            <a:r>
              <a:rPr lang="pt-BR" sz="2000" dirty="0"/>
              <a:t>) Vigilância em Saúde; e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	e</a:t>
            </a:r>
            <a:r>
              <a:rPr lang="pt-BR" sz="2000" dirty="0"/>
              <a:t>) Gestão do </a:t>
            </a:r>
            <a:r>
              <a:rPr lang="pt-BR" sz="2000" dirty="0" smtClean="0"/>
              <a:t>SUS</a:t>
            </a:r>
            <a:r>
              <a:rPr lang="pt-BR" sz="2000" dirty="0"/>
              <a:t>.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II </a:t>
            </a:r>
            <a:r>
              <a:rPr lang="pt-BR" sz="2000" dirty="0"/>
              <a:t>– Investimento na Rede de Serviços Públicos de </a:t>
            </a:r>
            <a:r>
              <a:rPr lang="pt-BR" sz="2000" dirty="0" smtClean="0"/>
              <a:t>Saúde</a:t>
            </a:r>
            <a:r>
              <a:rPr lang="pt-BR" sz="2000" dirty="0"/>
              <a:t>: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a) Atenção Básica; </a:t>
            </a:r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b</a:t>
            </a:r>
            <a:r>
              <a:rPr lang="pt-BR" sz="2000" dirty="0"/>
              <a:t>) Atenção </a:t>
            </a:r>
            <a:r>
              <a:rPr lang="pt-BR" sz="2000" dirty="0" smtClean="0"/>
              <a:t>Especializada; </a:t>
            </a:r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c</a:t>
            </a:r>
            <a:r>
              <a:rPr lang="pt-BR" sz="2000" dirty="0"/>
              <a:t>) Vigilância em Saúde;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d</a:t>
            </a:r>
            <a:r>
              <a:rPr lang="pt-BR" sz="2000" dirty="0"/>
              <a:t>) Gestão e desenvolvimento de tecnologias em Saúde no SUS; e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e</a:t>
            </a:r>
            <a:r>
              <a:rPr lang="pt-BR" sz="2000" dirty="0"/>
              <a:t>) Gestão do SUS. </a:t>
            </a:r>
          </a:p>
        </p:txBody>
      </p:sp>
    </p:spTree>
    <p:extLst>
      <p:ext uri="{BB962C8B-B14F-4D97-AF65-F5344CB8AC3E}">
        <p14:creationId xmlns:p14="http://schemas.microsoft.com/office/powerpoint/2010/main" val="198812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770021" y="1859886"/>
            <a:ext cx="1040330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/>
              <a:t>Art. 1150...</a:t>
            </a:r>
          </a:p>
          <a:p>
            <a:pPr algn="just">
              <a:lnSpc>
                <a:spcPct val="150000"/>
              </a:lnSpc>
            </a:pPr>
            <a:r>
              <a:rPr lang="pt-BR" sz="2400" dirty="0" smtClean="0"/>
              <a:t>(...)</a:t>
            </a:r>
          </a:p>
          <a:p>
            <a:pPr algn="just">
              <a:lnSpc>
                <a:spcPct val="150000"/>
              </a:lnSpc>
            </a:pPr>
            <a:r>
              <a:rPr lang="pt-BR" sz="2400" dirty="0" smtClean="0"/>
              <a:t>§ </a:t>
            </a:r>
            <a:r>
              <a:rPr lang="pt-BR" sz="2400" dirty="0"/>
              <a:t>1º O Ministério da Saúde poderá estabelecer formas complementares de organização e identificação das informações sobre as transferências de recursos federais, com vistas ao monitoramento de programas, projetos e estratégias específicos relacionados à política de saúde.</a:t>
            </a:r>
          </a:p>
        </p:txBody>
      </p:sp>
    </p:spTree>
    <p:extLst>
      <p:ext uri="{BB962C8B-B14F-4D97-AF65-F5344CB8AC3E}">
        <p14:creationId xmlns:p14="http://schemas.microsoft.com/office/powerpoint/2010/main" val="172490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280611" y="2983833"/>
            <a:ext cx="8895346" cy="1435768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280611" y="5924550"/>
            <a:ext cx="8895346" cy="542925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de cantos arredondados 24"/>
          <p:cNvSpPr/>
          <p:nvPr/>
        </p:nvSpPr>
        <p:spPr>
          <a:xfrm>
            <a:off x="7200900" y="1114425"/>
            <a:ext cx="4876800" cy="11715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 não vincula à nova ação orçamentária – § 2º Art. 1150, </a:t>
            </a:r>
          </a:p>
          <a:p>
            <a:pPr algn="ctr"/>
            <a:r>
              <a:rPr lang="pt-BR" dirty="0" err="1" smtClean="0"/>
              <a:t>Pt</a:t>
            </a:r>
            <a:r>
              <a:rPr lang="pt-BR" dirty="0" smtClean="0"/>
              <a:t>. 3.992/2017</a:t>
            </a:r>
            <a:endParaRPr lang="pt-BR" dirty="0"/>
          </a:p>
        </p:txBody>
      </p:sp>
      <p:cxnSp>
        <p:nvCxnSpPr>
          <p:cNvPr id="26" name="Conector de seta reta 25"/>
          <p:cNvCxnSpPr/>
          <p:nvPr/>
        </p:nvCxnSpPr>
        <p:spPr>
          <a:xfrm flipH="1" flipV="1">
            <a:off x="5024499" y="512343"/>
            <a:ext cx="2394286" cy="573506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 flipH="1" flipV="1">
            <a:off x="5886450" y="1369343"/>
            <a:ext cx="1314451" cy="278485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>
            <a:off x="10256046" y="2314576"/>
            <a:ext cx="905685" cy="4419599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 flipH="1">
            <a:off x="5419725" y="1905001"/>
            <a:ext cx="1781176" cy="45870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 flipH="1">
            <a:off x="5686425" y="2290728"/>
            <a:ext cx="1732360" cy="479295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36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205" y="4419600"/>
            <a:ext cx="5102794" cy="1495425"/>
          </a:xfrm>
          <a:prstGeom prst="rect">
            <a:avLst/>
          </a:prstGeom>
        </p:spPr>
      </p:pic>
      <p:cxnSp>
        <p:nvCxnSpPr>
          <p:cNvPr id="12" name="Conector de seta reta 11"/>
          <p:cNvCxnSpPr/>
          <p:nvPr/>
        </p:nvCxnSpPr>
        <p:spPr>
          <a:xfrm flipH="1" flipV="1">
            <a:off x="7572375" y="3676650"/>
            <a:ext cx="2164781" cy="742951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>
            <a:off x="7219950" y="5915025"/>
            <a:ext cx="2300995" cy="271462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07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7124700" y="515354"/>
            <a:ext cx="4876800" cy="11715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 não vincula à nova ação orçamentária – § 2º Art. 1150, </a:t>
            </a:r>
          </a:p>
          <a:p>
            <a:pPr algn="ctr"/>
            <a:r>
              <a:rPr lang="pt-BR" dirty="0" err="1" smtClean="0"/>
              <a:t>Pt</a:t>
            </a:r>
            <a:r>
              <a:rPr lang="pt-BR" dirty="0" smtClean="0"/>
              <a:t>. 3.992/2017</a:t>
            </a:r>
            <a:endParaRPr lang="pt-BR" dirty="0"/>
          </a:p>
        </p:txBody>
      </p:sp>
      <p:cxnSp>
        <p:nvCxnSpPr>
          <p:cNvPr id="6" name="Conector de seta reta 5"/>
          <p:cNvCxnSpPr/>
          <p:nvPr/>
        </p:nvCxnSpPr>
        <p:spPr>
          <a:xfrm flipH="1">
            <a:off x="7547811" y="1715504"/>
            <a:ext cx="1362826" cy="217570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 flipH="1">
            <a:off x="8562975" y="1686929"/>
            <a:ext cx="1000126" cy="1905000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 flipH="1">
            <a:off x="8285747" y="1715504"/>
            <a:ext cx="1947926" cy="3369843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9055768" y="1715504"/>
            <a:ext cx="1760195" cy="4139864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7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68490" y="1570083"/>
            <a:ext cx="1164154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Portaria nº 3.992 de 28 de Dezembro de 2017</a:t>
            </a:r>
          </a:p>
          <a:p>
            <a:pPr algn="just"/>
            <a:endParaRPr lang="pt-BR" sz="4000" dirty="0" smtClean="0"/>
          </a:p>
          <a:p>
            <a:pPr algn="just"/>
            <a:r>
              <a:rPr lang="pt-BR" sz="3600" i="1" dirty="0" smtClean="0"/>
              <a:t>Trata da </a:t>
            </a:r>
            <a:r>
              <a:rPr lang="pt-BR" sz="3600" i="1" dirty="0"/>
              <a:t>transferência dos recursos federais para </a:t>
            </a:r>
            <a:r>
              <a:rPr lang="pt-BR" sz="3600" i="1" dirty="0" smtClean="0"/>
              <a:t>(</a:t>
            </a:r>
            <a:r>
              <a:rPr lang="pt-BR" sz="3600" i="1" dirty="0" err="1" smtClean="0"/>
              <a:t>co</a:t>
            </a:r>
            <a:r>
              <a:rPr lang="pt-BR" sz="3600" i="1" dirty="0" smtClean="0"/>
              <a:t>)financiamento as </a:t>
            </a:r>
            <a:r>
              <a:rPr lang="pt-BR" sz="3600" i="1" dirty="0"/>
              <a:t>ações e os serviços públicos de saúde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3982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6766" y="1111044"/>
            <a:ext cx="10876737" cy="5633883"/>
          </a:xfrm>
          <a:noFill/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BR" sz="2400" b="1" dirty="0" smtClean="0"/>
              <a:t>Gestão financeira mais flexível:</a:t>
            </a:r>
            <a:r>
              <a:rPr lang="pt-BR" sz="2400" dirty="0" smtClean="0"/>
              <a:t> recursos </a:t>
            </a:r>
            <a:r>
              <a:rPr lang="pt-BR" sz="2400" dirty="0"/>
              <a:t>financeiros repassados em conta única poderão ser remanejados pelos gestores locais de acordo com o fluxo de pagamento associado à (tempestiva) execução de </a:t>
            </a:r>
            <a:r>
              <a:rPr lang="pt-BR" sz="2400" dirty="0" smtClean="0"/>
              <a:t>ASPS, </a:t>
            </a:r>
            <a:r>
              <a:rPr lang="pt-BR" sz="2400" dirty="0"/>
              <a:t>sem a excessiva compartimentação financeira e contábil resultante da criação de diversas contas associadas a despesas de </a:t>
            </a:r>
            <a:r>
              <a:rPr lang="pt-BR" sz="2400" dirty="0" smtClean="0"/>
              <a:t>custeio e de investimento.</a:t>
            </a:r>
            <a:endParaRPr lang="pt-BR" sz="2400" u="sng" dirty="0" smtClean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pt-BR" sz="2400" dirty="0" smtClean="0"/>
              <a:t>os </a:t>
            </a:r>
            <a:r>
              <a:rPr lang="pt-BR" sz="2400" dirty="0"/>
              <a:t>recursos financeiros de cada bloco de financiamento poderão ser utilizados na execução de quaisquer ações e serviços públicos de saúde associados ao mesmo bloco</a:t>
            </a:r>
            <a:r>
              <a:rPr lang="pt-BR" sz="2400" dirty="0" smtClean="0"/>
              <a:t>.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pt-BR" sz="2400" dirty="0"/>
              <a:t>a execução desses recursos ficará sempre condicionada, ao final do exercício financeiro, a finalidade da ação orçamentária que originou o(s) repasse(s</a:t>
            </a:r>
            <a:r>
              <a:rPr lang="pt-BR" sz="2400" dirty="0" smtClean="0"/>
              <a:t>) ao planejamento disposto no Plano de Saúde e à avaliação da sua implementação por meio do Relatório de Gestão.</a:t>
            </a:r>
          </a:p>
          <a:p>
            <a:endParaRPr lang="pt-BR" sz="24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47788" y="275737"/>
            <a:ext cx="9404723" cy="658327"/>
          </a:xfrm>
        </p:spPr>
        <p:txBody>
          <a:bodyPr/>
          <a:lstStyle/>
          <a:p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IMPACTO: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41968" y="4694769"/>
            <a:ext cx="9396053" cy="191609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39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842" y="1471445"/>
            <a:ext cx="11737074" cy="53865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dirty="0" smtClean="0"/>
              <a:t>		</a:t>
            </a:r>
            <a:r>
              <a:rPr lang="pt-BR" sz="2400" dirty="0" smtClean="0"/>
              <a:t>Art</a:t>
            </a:r>
            <a:r>
              <a:rPr lang="pt-BR" sz="2400" dirty="0"/>
              <a:t>. 4° Para receberem os </a:t>
            </a:r>
            <a:r>
              <a:rPr lang="pt-BR" sz="2400" dirty="0" smtClean="0"/>
              <a:t>recursos </a:t>
            </a:r>
            <a:r>
              <a:rPr lang="pt-BR" sz="2400" dirty="0"/>
              <a:t>de que trata o art. 3° desta lei, os Municípios, os Estados e o Distrito Federal deverão contar com:</a:t>
            </a:r>
          </a:p>
          <a:p>
            <a:pPr marL="0" indent="0">
              <a:buNone/>
            </a:pPr>
            <a:r>
              <a:rPr lang="pt-BR" sz="2400" dirty="0" smtClean="0"/>
              <a:t>	I </a:t>
            </a:r>
            <a:r>
              <a:rPr lang="pt-BR" sz="2400" dirty="0"/>
              <a:t>- Fundo de Saúde;</a:t>
            </a:r>
          </a:p>
          <a:p>
            <a:pPr marL="0" indent="0">
              <a:buNone/>
            </a:pPr>
            <a:r>
              <a:rPr lang="pt-BR" sz="2400" dirty="0" smtClean="0"/>
              <a:t>	II </a:t>
            </a:r>
            <a:r>
              <a:rPr lang="pt-BR" sz="2400" dirty="0"/>
              <a:t>- Conselho de Saúde, com composição paritária de acordo com o</a:t>
            </a:r>
            <a:r>
              <a:rPr lang="pt-BR" sz="2800" dirty="0"/>
              <a:t> </a:t>
            </a:r>
            <a:r>
              <a:rPr lang="pt-BR" dirty="0">
                <a:hlinkClick r:id="rId2"/>
              </a:rPr>
              <a:t>Decreto n° 99.438, de 7 de agosto de 1990</a:t>
            </a:r>
            <a:r>
              <a:rPr lang="pt-BR" sz="2800" dirty="0"/>
              <a:t>;</a:t>
            </a:r>
          </a:p>
          <a:p>
            <a:pPr marL="0" indent="0">
              <a:buNone/>
            </a:pPr>
            <a:r>
              <a:rPr lang="pt-BR" sz="2800" dirty="0" smtClean="0"/>
              <a:t>	</a:t>
            </a:r>
            <a:r>
              <a:rPr lang="pt-BR" sz="2400" dirty="0" smtClean="0"/>
              <a:t>III </a:t>
            </a:r>
            <a:r>
              <a:rPr lang="pt-BR" sz="2400" dirty="0"/>
              <a:t>- plano de saúde;</a:t>
            </a:r>
          </a:p>
          <a:p>
            <a:pPr marL="0" indent="0">
              <a:buNone/>
            </a:pPr>
            <a:r>
              <a:rPr lang="pt-BR" sz="2400" dirty="0" smtClean="0"/>
              <a:t>	IV </a:t>
            </a:r>
            <a:r>
              <a:rPr lang="pt-BR" sz="2400" dirty="0"/>
              <a:t>- relatórios de gestão que permitam o controle de que trata o</a:t>
            </a:r>
            <a:r>
              <a:rPr lang="pt-BR" sz="2800" dirty="0"/>
              <a:t> </a:t>
            </a:r>
            <a:r>
              <a:rPr lang="pt-BR" dirty="0">
                <a:hlinkClick r:id="rId3"/>
              </a:rPr>
              <a:t>§ 4° do art. 33 da Lei n° 8.080, de 19 de setembro de 1990</a:t>
            </a:r>
            <a:r>
              <a:rPr lang="pt-BR" sz="2800" dirty="0"/>
              <a:t>;</a:t>
            </a:r>
          </a:p>
          <a:p>
            <a:pPr marL="0" indent="0">
              <a:buNone/>
            </a:pPr>
            <a:r>
              <a:rPr lang="pt-BR" sz="2800" dirty="0" smtClean="0"/>
              <a:t>	</a:t>
            </a:r>
            <a:r>
              <a:rPr lang="pt-BR" sz="2400" dirty="0" smtClean="0"/>
              <a:t>V </a:t>
            </a:r>
            <a:r>
              <a:rPr lang="pt-BR" sz="2400" dirty="0"/>
              <a:t>- contrapartida de recursos para a saúde no respectivo orçamento;</a:t>
            </a:r>
          </a:p>
          <a:p>
            <a:pPr marL="0" indent="0">
              <a:buNone/>
            </a:pPr>
            <a:r>
              <a:rPr lang="pt-BR" sz="2400" dirty="0" smtClean="0"/>
              <a:t>      VI </a:t>
            </a:r>
            <a:r>
              <a:rPr lang="pt-BR" sz="2400" dirty="0"/>
              <a:t>- Comissão de elaboração do Plano de Carreira, Cargos e Salários (PCCS), previsto o prazo de dois anos para sua </a:t>
            </a:r>
            <a:r>
              <a:rPr lang="pt-BR" sz="2800" dirty="0"/>
              <a:t>implantação.</a:t>
            </a:r>
          </a:p>
          <a:p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848669" y="17741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886391"/>
            <a:ext cx="658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nº 8.142 de 28 de Dezembro de 1990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5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56540" y="323727"/>
            <a:ext cx="3343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Pressupostos</a:t>
            </a: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1009223"/>
            <a:ext cx="774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Decreto nº 1.651 de 28 de Setembro de 1995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86666" y="1416888"/>
            <a:ext cx="115050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Arial" panose="020B0604020202020204" pitchFamily="34" charset="0"/>
              </a:rPr>
              <a:t> </a:t>
            </a:r>
            <a:r>
              <a:rPr lang="pt-BR" sz="2200" dirty="0" smtClean="0">
                <a:latin typeface="Arial" panose="020B0604020202020204" pitchFamily="34" charset="0"/>
              </a:rPr>
              <a:t>		Art</a:t>
            </a:r>
            <a:r>
              <a:rPr lang="pt-BR" sz="2200" dirty="0">
                <a:latin typeface="Arial" panose="020B0604020202020204" pitchFamily="34" charset="0"/>
              </a:rPr>
              <a:t>. 6º A comprovação da aplicação de recursos transferidos aos Estados e aos Municípios far-se-á:</a:t>
            </a:r>
          </a:p>
          <a:p>
            <a:pPr algn="just">
              <a:spcBef>
                <a:spcPts val="1200"/>
              </a:spcBef>
            </a:pPr>
            <a:r>
              <a:rPr lang="pt-BR" sz="2200" dirty="0">
                <a:latin typeface="Arial" panose="020B0604020202020204" pitchFamily="34" charset="0"/>
              </a:rPr>
              <a:t>        I - para o Ministério da Saúde, mediante:</a:t>
            </a:r>
          </a:p>
          <a:p>
            <a:pPr algn="just">
              <a:spcBef>
                <a:spcPts val="600"/>
              </a:spcBef>
            </a:pPr>
            <a:r>
              <a:rPr lang="pt-BR" sz="2200" dirty="0">
                <a:latin typeface="Arial" panose="020B0604020202020204" pitchFamily="34" charset="0"/>
              </a:rPr>
              <a:t>        a) prestação de contas e relatório de gestão, se vinculados a convênio, acordo, ajuste ou outro instrumento congênere, celebrados para a execução de programas e projetos específicos;</a:t>
            </a:r>
          </a:p>
          <a:p>
            <a:pPr algn="just">
              <a:spcBef>
                <a:spcPts val="600"/>
              </a:spcBef>
            </a:pPr>
            <a:r>
              <a:rPr lang="pt-BR" sz="2200" dirty="0">
                <a:latin typeface="Arial" panose="020B0604020202020204" pitchFamily="34" charset="0"/>
              </a:rPr>
              <a:t>        b) relatório de gestão, aprovado pelo respectivo Conselho de Saúde, se repassados diretamente do Fundo Nacional de Saúde para os fundos estaduais e municipais de saúde</a:t>
            </a:r>
            <a:r>
              <a:rPr lang="pt-BR" sz="2200" dirty="0" smtClean="0">
                <a:latin typeface="Arial" panose="020B0604020202020204" pitchFamily="34" charset="0"/>
              </a:rPr>
              <a:t>;</a:t>
            </a:r>
          </a:p>
          <a:p>
            <a:pPr algn="just">
              <a:spcBef>
                <a:spcPts val="600"/>
              </a:spcBef>
            </a:pPr>
            <a:r>
              <a:rPr lang="pt-BR" sz="2200" dirty="0"/>
              <a:t>II - para o Tribunal de Contas a que estiver jurisdicionado o órgão executor, no caso da alínea </a:t>
            </a:r>
            <a:r>
              <a:rPr lang="pt-BR" sz="2200" i="1" dirty="0"/>
              <a:t>b</a:t>
            </a:r>
            <a:r>
              <a:rPr lang="pt-BR" sz="2200" dirty="0"/>
              <a:t> do inciso anterior, ou se destinados a pagamento contra a apresentação de fatura pela execução, em unidades próprias ou em instituições privadas, de ações e serviços de saúde, remunerados de acordo com os valores de procedimentos fixados em tabela aprovada pela respectiva direção do SUS, de acordo com as normas estabelecidas.</a:t>
            </a:r>
          </a:p>
          <a:p>
            <a:pPr algn="just">
              <a:spcBef>
                <a:spcPts val="600"/>
              </a:spcBef>
            </a:pPr>
            <a:endParaRPr lang="pt-BR" sz="22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96645" y="3755923"/>
            <a:ext cx="11572567" cy="7374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657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765114"/>
            <a:ext cx="774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Decreto nº 1.651 de 28 de Setembro de 1995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444998"/>
            <a:ext cx="117643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Arial" panose="020B0604020202020204" pitchFamily="34" charset="0"/>
              </a:rPr>
              <a:t> </a:t>
            </a:r>
            <a:r>
              <a:rPr lang="pt-BR" sz="2400" dirty="0"/>
              <a:t> </a:t>
            </a:r>
            <a:r>
              <a:rPr lang="pt-BR" sz="2400" dirty="0" smtClean="0"/>
              <a:t>		Art.6º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	(...)</a:t>
            </a:r>
          </a:p>
          <a:p>
            <a:r>
              <a:rPr lang="pt-BR" sz="2400" dirty="0" smtClean="0"/>
              <a:t>		§ </a:t>
            </a:r>
            <a:r>
              <a:rPr lang="pt-BR" sz="2400" dirty="0"/>
              <a:t>3 - O relatório de gestão compõe-se dos seguintes elementos:</a:t>
            </a:r>
          </a:p>
          <a:p>
            <a:pPr>
              <a:spcBef>
                <a:spcPts val="600"/>
              </a:spcBef>
            </a:pPr>
            <a:r>
              <a:rPr lang="pt-BR" sz="2400" dirty="0"/>
              <a:t>        I - programação e execução física e financeira do orçamento, de projetos, de planos e de atividades;</a:t>
            </a:r>
          </a:p>
          <a:p>
            <a:pPr>
              <a:spcBef>
                <a:spcPts val="600"/>
              </a:spcBef>
            </a:pPr>
            <a:r>
              <a:rPr lang="pt-BR" sz="2400" dirty="0"/>
              <a:t>        II - </a:t>
            </a:r>
            <a:r>
              <a:rPr lang="pt-BR" sz="2400" u="sng" dirty="0"/>
              <a:t>comprovação dos resultados alcançados quanto à execução do plano de saúde</a:t>
            </a:r>
            <a:r>
              <a:rPr lang="pt-BR" sz="2400" dirty="0"/>
              <a:t> de que trata o </a:t>
            </a:r>
            <a:r>
              <a:rPr lang="pt-BR" sz="2400" dirty="0">
                <a:hlinkClick r:id="rId2"/>
              </a:rPr>
              <a:t>inciso III do art. 4º da Lei nº 8 142, de 1990;</a:t>
            </a:r>
            <a:endParaRPr lang="pt-BR" sz="2400" dirty="0"/>
          </a:p>
          <a:p>
            <a:pPr>
              <a:spcBef>
                <a:spcPts val="600"/>
              </a:spcBef>
            </a:pPr>
            <a:r>
              <a:rPr lang="pt-BR" sz="2400" dirty="0"/>
              <a:t>       </a:t>
            </a:r>
            <a:r>
              <a:rPr lang="pt-BR" sz="2400" dirty="0" smtClean="0"/>
              <a:t>III </a:t>
            </a:r>
            <a:r>
              <a:rPr lang="pt-BR" sz="2400" dirty="0"/>
              <a:t>- demonstração do quantitativo de recursos financeiros próprios aplicados no setor saúde, bem como das transferências recebidas de outras instâncias do SUS;</a:t>
            </a:r>
          </a:p>
          <a:p>
            <a:pPr>
              <a:spcBef>
                <a:spcPts val="600"/>
              </a:spcBef>
            </a:pPr>
            <a:r>
              <a:rPr lang="pt-BR" sz="2400" dirty="0"/>
              <a:t>        </a:t>
            </a:r>
            <a:r>
              <a:rPr lang="pt-BR" sz="2400" dirty="0" smtClean="0"/>
              <a:t> IV </a:t>
            </a:r>
            <a:r>
              <a:rPr lang="pt-BR" sz="2400" dirty="0"/>
              <a:t>- documentos adicionais avaliados nos órgãos colegiados de deliberação própria do SUS.</a:t>
            </a:r>
          </a:p>
        </p:txBody>
      </p:sp>
    </p:spTree>
    <p:extLst>
      <p:ext uri="{BB962C8B-B14F-4D97-AF65-F5344CB8AC3E}">
        <p14:creationId xmlns:p14="http://schemas.microsoft.com/office/powerpoint/2010/main" val="37026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73892"/>
            <a:ext cx="10453816" cy="581059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BR" sz="2200" b="1" dirty="0" smtClean="0"/>
              <a:t>Fortalecimento dos instrumentos de planejamento, monitoramento e avaliação da política de saúde:</a:t>
            </a:r>
            <a:r>
              <a:rPr lang="pt-BR" sz="2200" dirty="0" smtClean="0"/>
              <a:t> substituição do </a:t>
            </a:r>
            <a:r>
              <a:rPr lang="pt-BR" sz="2200" dirty="0"/>
              <a:t>atual controle excessivamente focado no </a:t>
            </a:r>
            <a:r>
              <a:rPr lang="pt-BR" sz="2200" dirty="0" smtClean="0"/>
              <a:t>acompanhamento </a:t>
            </a:r>
            <a:r>
              <a:rPr lang="pt-BR" sz="2200" dirty="0"/>
              <a:t>dos saldos financeiros das contas dos fundos de saúde pelo controle das despesas efetuadas e, principalmente, dos resultados dos programas, ações e estratégias que justificaram </a:t>
            </a:r>
            <a:r>
              <a:rPr lang="pt-BR" sz="2200" dirty="0" smtClean="0"/>
              <a:t>o repasse dos </a:t>
            </a:r>
            <a:r>
              <a:rPr lang="pt-BR" sz="2200" dirty="0"/>
              <a:t>recursos federais</a:t>
            </a:r>
            <a:r>
              <a:rPr lang="pt-BR" sz="2200" dirty="0" smtClean="0"/>
              <a:t>.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/>
              <a:t>Importância do Plano de Saúde para o efetivo planejamento das ações a serem desenvolvidas, acompanhamento da execução pelas áreas técnicas e órgãos de controle social, interno e externo e comprovação </a:t>
            </a:r>
            <a:r>
              <a:rPr lang="pt-BR" sz="2200" dirty="0"/>
              <a:t>por meio do Relatório de Gestão </a:t>
            </a:r>
            <a:r>
              <a:rPr lang="pt-BR" sz="2200" dirty="0" smtClean="0"/>
              <a:t>do </a:t>
            </a:r>
            <a:r>
              <a:rPr lang="pt-BR" sz="2200" dirty="0"/>
              <a:t>cumprimento do(s) objeto(s) </a:t>
            </a:r>
            <a:r>
              <a:rPr lang="pt-BR" sz="2200" dirty="0" smtClean="0"/>
              <a:t>pactuado(s)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/>
              <a:t>importante </a:t>
            </a:r>
            <a:r>
              <a:rPr lang="pt-BR" sz="2200" dirty="0"/>
              <a:t>passo para o aprimoramento do sistema de governança do SUS com vistas à implementação de ações e serviços públicos de saúde com maior eficiência, eficácia e </a:t>
            </a:r>
            <a:r>
              <a:rPr lang="pt-BR" sz="2200" dirty="0" smtClean="0"/>
              <a:t>efetividade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67453" y="157750"/>
            <a:ext cx="9404723" cy="658327"/>
          </a:xfrm>
        </p:spPr>
        <p:txBody>
          <a:bodyPr/>
          <a:lstStyle/>
          <a:p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IMPACTO: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3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1333" y="168513"/>
            <a:ext cx="9906559" cy="993022"/>
          </a:xfrm>
        </p:spPr>
        <p:txBody>
          <a:bodyPr/>
          <a:lstStyle/>
          <a:p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Foco no resultado da Política Pública e não apenas na regularidade da execução financeira</a:t>
            </a:r>
            <a:r>
              <a:rPr lang="pt-B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pt-BR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4134712"/>
              </p:ext>
            </p:extLst>
          </p:nvPr>
        </p:nvGraphicFramePr>
        <p:xfrm>
          <a:off x="210065" y="1817565"/>
          <a:ext cx="11775989" cy="4918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6573"/>
                <a:gridCol w="1964724"/>
                <a:gridCol w="7574692"/>
              </a:tblGrid>
              <a:tr h="2010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Transferências da União</a:t>
                      </a:r>
                      <a:endParaRPr lang="pt-BR" sz="18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Valores aplicados pelo município e resultados</a:t>
                      </a:r>
                      <a:endParaRPr lang="pt-BR" sz="18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2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Programa de Trabalho</a:t>
                      </a:r>
                      <a:endParaRPr lang="pt-BR" sz="18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Valor repassado em 2018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2054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10.301.2015.219A - Piso da Atenção Básica em Saúde</a:t>
                      </a:r>
                      <a:endParaRPr lang="pt-BR" sz="18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R$ 15 milhões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Manutenção e funcionamento da Atenção Básica: R$ 13 milhões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20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Superávit financeiro apurado em balanço: R$ 2 milhões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154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Principais resultados: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- </a:t>
                      </a:r>
                      <a:r>
                        <a:rPr lang="pt-B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90</a:t>
                      </a:r>
                      <a:r>
                        <a:rPr lang="pt-BR" sz="18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pt-B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Equipes </a:t>
                      </a: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de Saúde da Família implantadas e em funcionamentos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- 35 Equipes de Saúde Bucal implantadas e em funcionamento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- 26 médicos atuando em regiões prioritárias por meio do Programa Mais Médicos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- 49 equipes de atenção básica certificadas no Programa Nacional de Melhoria no Acesso e da </a:t>
                      </a:r>
                      <a:r>
                        <a:rPr lang="pt-B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Qualidade </a:t>
                      </a: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da Atenção Básica (PMAQ-AB)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- 81% das famílias beneficiárias do Programa Bolsa Família com as condicionalidades de saúde acompanhadas na Atenção Básica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33 mil educandos cobertos pelo </a:t>
                      </a:r>
                      <a:r>
                        <a:rPr lang="pt-B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Programa </a:t>
                      </a: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Saúde na Escola (PSE)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3060" y="1363532"/>
            <a:ext cx="107833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EXEMPLO HIPOTÉTICO DE QUADRO DEMONSTRATIVO PARA O RELATÓRIO ANUAL DE GESTÃO</a:t>
            </a:r>
            <a:endParaRPr kumimoji="0" lang="pt-BR" alt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9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/>
          </p:nvPr>
        </p:nvGraphicFramePr>
        <p:xfrm>
          <a:off x="1390261" y="200526"/>
          <a:ext cx="9386596" cy="6480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572" y="5789961"/>
            <a:ext cx="1495814" cy="615421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86602" y="5947027"/>
            <a:ext cx="4708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prstClr val="white"/>
                </a:solidFill>
              </a:rPr>
              <a:t>www.portalfns.saude.gov.br</a:t>
            </a:r>
            <a:endParaRPr lang="pt-BR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83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3312" y="1012724"/>
            <a:ext cx="8946541" cy="52356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/>
              <a:t>			</a:t>
            </a:r>
            <a:r>
              <a:rPr lang="pt-BR" b="1" dirty="0" smtClean="0"/>
              <a:t>	</a:t>
            </a:r>
            <a:r>
              <a:rPr lang="pt-BR" sz="4000" b="1" dirty="0" smtClean="0"/>
              <a:t>OBRIGADO !</a:t>
            </a:r>
          </a:p>
          <a:p>
            <a:pPr marL="0" indent="0">
              <a:buNone/>
            </a:pPr>
            <a:endParaRPr lang="pt-BR" sz="4000" b="1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600" b="1" dirty="0" smtClean="0"/>
              <a:t>CONTATO: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t-BR" sz="2600" b="1" smtClean="0"/>
              <a:t>André </a:t>
            </a:r>
            <a:r>
              <a:rPr lang="pt-BR" sz="2600" b="1" dirty="0" smtClean="0"/>
              <a:t>Bucar</a:t>
            </a:r>
          </a:p>
          <a:p>
            <a:pPr marL="0" indent="0">
              <a:buNone/>
            </a:pPr>
            <a:r>
              <a:rPr lang="pt-BR" sz="2400" dirty="0" smtClean="0"/>
              <a:t>Especialista em Políticas Públicas e Gestão Governamental</a:t>
            </a:r>
          </a:p>
          <a:p>
            <a:pPr marL="0" indent="0">
              <a:buNone/>
            </a:pPr>
            <a:r>
              <a:rPr lang="pt-BR" sz="2400" dirty="0" smtClean="0"/>
              <a:t>Assessoria Técnica</a:t>
            </a:r>
          </a:p>
          <a:p>
            <a:pPr marL="0" indent="0">
              <a:buNone/>
            </a:pPr>
            <a:r>
              <a:rPr lang="pt-BR" sz="2400" dirty="0" smtClean="0"/>
              <a:t>Diretoria Executiva do Fundo Nacional de Saúde - FNS/SE/MS</a:t>
            </a:r>
          </a:p>
          <a:p>
            <a:pPr marL="0" indent="0">
              <a:buNone/>
            </a:pPr>
            <a:r>
              <a:rPr lang="pt-BR" sz="2400" dirty="0" smtClean="0">
                <a:hlinkClick r:id="rId2"/>
              </a:rPr>
              <a:t>andre.bucar@saude.gov.br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TEL: (61) 3315-2777/3129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943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906" y="143798"/>
            <a:ext cx="9404723" cy="696460"/>
          </a:xfrm>
        </p:spPr>
        <p:txBody>
          <a:bodyPr/>
          <a:lstStyle/>
          <a:p>
            <a:r>
              <a:rPr lang="pt-BR" sz="3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Pontos Principais:</a:t>
            </a:r>
            <a:r>
              <a:rPr lang="pt-BR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pt-BR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3061" y="815544"/>
            <a:ext cx="11578280" cy="59559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Organização e Transferência de recursos:</a:t>
            </a:r>
          </a:p>
          <a:p>
            <a:r>
              <a:rPr lang="pt-BR" sz="2400" dirty="0" smtClean="0"/>
              <a:t>Unificação dos antigos blocos de financiamento de custeio do SUS em um único bloco, mantendo-se grupos de ASPS (nível de atenção ou área) dentro do Bloco de Custeio.</a:t>
            </a:r>
          </a:p>
          <a:p>
            <a:r>
              <a:rPr lang="pt-BR" sz="2400" dirty="0" smtClean="0"/>
              <a:t>Recursos federais destinados aos </a:t>
            </a:r>
            <a:r>
              <a:rPr lang="pt-BR" sz="2400" dirty="0" err="1" smtClean="0"/>
              <a:t>cofinanciamento</a:t>
            </a:r>
            <a:r>
              <a:rPr lang="pt-BR" sz="2400" dirty="0" smtClean="0"/>
              <a:t> das Ações e Serviços Públicos de Saúde – ASPS passam a ser organizados e transferidos, na modalidade fundo a fundo por meio de apenas 2 blocos: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t-BR" sz="2400" dirty="0" smtClean="0"/>
              <a:t> Bloco de custeio das Ações e Serviços Públicos de Saúde; 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t-BR" sz="2400" dirty="0" smtClean="0"/>
              <a:t>Bloco de Investimento na rede de Serviços Públicos de Saúde;</a:t>
            </a:r>
          </a:p>
          <a:p>
            <a:r>
              <a:rPr lang="pt-BR" sz="2400" dirty="0" smtClean="0"/>
              <a:t>A transferência de recursos na modalidade fundo a fundo será em conta específica e única para cada Bloco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t-BR" sz="2400" dirty="0"/>
              <a:t>Propostas e projetos de investimento com parcelas </a:t>
            </a:r>
            <a:r>
              <a:rPr lang="pt-BR" sz="2400" dirty="0" smtClean="0"/>
              <a:t>pendentes </a:t>
            </a:r>
            <a:r>
              <a:rPr lang="pt-BR" sz="2400" dirty="0"/>
              <a:t>de repasses </a:t>
            </a:r>
            <a:r>
              <a:rPr lang="pt-BR" sz="2400" dirty="0" smtClean="0"/>
              <a:t>ainda receberão </a:t>
            </a:r>
            <a:r>
              <a:rPr lang="pt-BR" sz="2400" dirty="0"/>
              <a:t>recursos nas contas </a:t>
            </a:r>
            <a:r>
              <a:rPr lang="pt-BR" sz="2400" dirty="0" smtClean="0"/>
              <a:t>antigas (1 conta por proposta/projeto financiado)</a:t>
            </a:r>
          </a:p>
        </p:txBody>
      </p:sp>
    </p:spTree>
    <p:extLst>
      <p:ext uri="{BB962C8B-B14F-4D97-AF65-F5344CB8AC3E}">
        <p14:creationId xmlns:p14="http://schemas.microsoft.com/office/powerpoint/2010/main" val="2048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8975" y="0"/>
            <a:ext cx="9404723" cy="609963"/>
          </a:xfrm>
        </p:spPr>
        <p:txBody>
          <a:bodyPr/>
          <a:lstStyle/>
          <a:p>
            <a:r>
              <a:rPr lang="pt-BR" sz="3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Pontos Principais:</a:t>
            </a:r>
            <a:r>
              <a:rPr lang="pt-BR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pt-BR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7772" y="716692"/>
            <a:ext cx="11479427" cy="5782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Aplicação dos recursos transferidos:</a:t>
            </a:r>
            <a:endParaRPr lang="pt-BR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pt-BR" sz="2400" dirty="0" smtClean="0"/>
              <a:t>Bloco de custeio: recursos destinados à manutenção das ASPS já implantados e ao funcionamento dos órgãos e estabelecimentos responsáveis.</a:t>
            </a:r>
          </a:p>
          <a:p>
            <a:r>
              <a:rPr lang="pt-BR" sz="2400" dirty="0" smtClean="0"/>
              <a:t>Bloco de Investimento: recursos destinados à estruturação e ampliação da oferta de ASPS (obras e equipamentos).</a:t>
            </a:r>
          </a:p>
          <a:p>
            <a:r>
              <a:rPr lang="pt-BR" sz="2400" dirty="0" smtClean="0"/>
              <a:t>Recursos </a:t>
            </a:r>
            <a:r>
              <a:rPr lang="pt-BR" sz="2400" dirty="0"/>
              <a:t>que compõem cada bloco de financiamento devem ser aplicados em ASPS relacionados ao próprio bloco.</a:t>
            </a:r>
          </a:p>
          <a:p>
            <a:r>
              <a:rPr lang="pt-BR" sz="2400" dirty="0" smtClean="0"/>
              <a:t>Aplicação dos recursos deverá refletir, ao final de cada exercício: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 smtClean="0"/>
              <a:t>a vinculação com a finalidade de cada programa de trabalho do OGU (ação orçamentária) que deu origem ao repasse;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 smtClean="0"/>
              <a:t>o estabelecido no Plano de Saúde e na Programação Anual de Saúde de cada ente federativo.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 smtClean="0"/>
              <a:t>O objeto e compromissos pactuados nos atos normativos do SUS</a:t>
            </a:r>
            <a:endParaRPr lang="pt-BR" sz="2400" dirty="0"/>
          </a:p>
          <a:p>
            <a:pPr lvl="2"/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3089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314632" y="948690"/>
            <a:ext cx="1166105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100" dirty="0" smtClean="0"/>
              <a:t>A </a:t>
            </a:r>
            <a:r>
              <a:rPr lang="pt-BR" sz="2100" dirty="0"/>
              <a:t>vinculação entre a finalidade das programações orçamentárias que financiam os repasses federais e a aplicação dos recursos por Estados, Distrito Federal e Municípios tem origem no disposto no inciso VI do art. 167 da </a:t>
            </a:r>
            <a:r>
              <a:rPr lang="pt-BR" sz="2100" dirty="0" smtClean="0"/>
              <a:t>CF/88, </a:t>
            </a:r>
            <a:r>
              <a:rPr lang="pt-BR" sz="2100" dirty="0"/>
              <a:t>que </a:t>
            </a:r>
            <a:r>
              <a:rPr lang="pt-BR" sz="2100" dirty="0" smtClean="0"/>
              <a:t>veda: </a:t>
            </a:r>
            <a:r>
              <a:rPr lang="pt-BR" sz="2100" i="1" dirty="0"/>
              <a:t>“a transposição, o remanejamento ou a transferência de recursos de uma categoria da programação para outra ou de um órgão para outro, sem prévia autorização legislativa</a:t>
            </a:r>
            <a:r>
              <a:rPr lang="pt-BR" sz="2100" i="1" dirty="0" smtClean="0"/>
              <a:t>”.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100" dirty="0" smtClean="0"/>
              <a:t>LC </a:t>
            </a:r>
            <a:r>
              <a:rPr lang="pt-BR" sz="2100" dirty="0"/>
              <a:t>nº 101/2000 – Lei de Responsabilidade Fiscal (LRF) </a:t>
            </a:r>
            <a:r>
              <a:rPr lang="pt-BR" sz="2100" dirty="0" smtClean="0"/>
              <a:t>determina, </a:t>
            </a:r>
            <a:r>
              <a:rPr lang="pt-BR" sz="2100" dirty="0"/>
              <a:t>ainda, a continuidade da vinculação mesmo em exercício posterior ao do ingresso do recurso no fundo local de saúde, conforme disposto no parágrafo único do </a:t>
            </a:r>
            <a:r>
              <a:rPr lang="pt-BR" sz="2100" dirty="0" smtClean="0"/>
              <a:t>art</a:t>
            </a:r>
            <a:r>
              <a:rPr lang="pt-BR" sz="2100" dirty="0"/>
              <a:t>. 8º: </a:t>
            </a:r>
            <a:r>
              <a:rPr lang="pt-BR" sz="2100" i="1" dirty="0"/>
              <a:t>“Os recursos legalmente vinculados a finalidade específica serão utilizados exclusivamente para atender ao objeto de sua vinculação, ainda que em exercício diverso daquele em que ocorrer o ingresso”.</a:t>
            </a:r>
            <a:r>
              <a:rPr lang="pt-BR" sz="2100" dirty="0"/>
              <a:t> </a:t>
            </a:r>
            <a:endParaRPr lang="pt-BR" sz="2100" dirty="0" smtClean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89143" y="98323"/>
            <a:ext cx="9404723" cy="609963"/>
          </a:xfrm>
        </p:spPr>
        <p:txBody>
          <a:bodyPr/>
          <a:lstStyle/>
          <a:p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Vinculação Orçamentária:</a:t>
            </a:r>
            <a:r>
              <a:rPr lang="pt-BR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pt-BR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6909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770021" y="1691448"/>
            <a:ext cx="104033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Roboto"/>
              </a:rPr>
              <a:t>“</a:t>
            </a:r>
            <a:r>
              <a:rPr lang="pt-BR" sz="2400" dirty="0">
                <a:latin typeface="Century Gothic" panose="020B0502020202020204" pitchFamily="34" charset="0"/>
              </a:rPr>
              <a:t>Art. 1154. O Órgão Setorial do Sistema Federal de Planejamento e Orçamento divulgará, anualmente, em ato específico, o detalhamento dos Programas de Trabalho das dotações orçamentárias consignadas ao Ministério da Saúde que serão onerados pelas transferências de recursos federais referentes a cada Bloco de Financiamento.</a:t>
            </a:r>
            <a:r>
              <a:rPr lang="pt-BR" sz="2400" dirty="0">
                <a:latin typeface="Roboto"/>
              </a:rPr>
              <a:t>” </a:t>
            </a:r>
            <a:endParaRPr lang="pt-BR" sz="2400" dirty="0"/>
          </a:p>
        </p:txBody>
      </p:sp>
      <p:cxnSp>
        <p:nvCxnSpPr>
          <p:cNvPr id="5" name="Conector reto 4"/>
          <p:cNvCxnSpPr/>
          <p:nvPr/>
        </p:nvCxnSpPr>
        <p:spPr>
          <a:xfrm flipV="1">
            <a:off x="2867025" y="2190751"/>
            <a:ext cx="8172450" cy="9524"/>
          </a:xfrm>
          <a:prstGeom prst="line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flipV="1">
            <a:off x="904875" y="2733675"/>
            <a:ext cx="1685925" cy="9526"/>
          </a:xfrm>
          <a:prstGeom prst="line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/>
          <p:cNvSpPr/>
          <p:nvPr/>
        </p:nvSpPr>
        <p:spPr>
          <a:xfrm>
            <a:off x="4580032" y="231167"/>
            <a:ext cx="3095625" cy="11334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>
                <a:latin typeface="Bell MT" panose="02020503060305020303" pitchFamily="18" charset="0"/>
              </a:rPr>
              <a:t>SPO/MS</a:t>
            </a:r>
            <a:endParaRPr lang="pt-BR" sz="4000" dirty="0">
              <a:latin typeface="Bell MT" panose="02020503060305020303" pitchFamily="18" charset="0"/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 flipV="1">
            <a:off x="5591175" y="1340725"/>
            <a:ext cx="123825" cy="850026"/>
          </a:xfrm>
          <a:prstGeom prst="straightConnector1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0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2422358" y="0"/>
            <a:ext cx="1114926" cy="6857999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solidFill>
              <a:schemeClr val="dk1">
                <a:shade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3545305" y="1226547"/>
            <a:ext cx="8630652" cy="59423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3537284" y="457201"/>
            <a:ext cx="8638673" cy="16844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3537284" y="2013285"/>
            <a:ext cx="8638673" cy="16844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3545306" y="2783305"/>
            <a:ext cx="8630652" cy="43313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3545306" y="6248400"/>
            <a:ext cx="8630652" cy="585536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3545305" y="3216442"/>
            <a:ext cx="8630652" cy="1596189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03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2422358" y="0"/>
            <a:ext cx="1114926" cy="6857999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solidFill>
              <a:schemeClr val="dk1">
                <a:shade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3545305" y="1226547"/>
            <a:ext cx="8630652" cy="59423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3537284" y="457201"/>
            <a:ext cx="8638673" cy="16844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3537284" y="2013285"/>
            <a:ext cx="8638673" cy="16844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3545306" y="2783305"/>
            <a:ext cx="8630652" cy="43313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3545306" y="6248400"/>
            <a:ext cx="8630652" cy="585536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3545305" y="3216442"/>
            <a:ext cx="8630652" cy="1596189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2902117" y="728661"/>
            <a:ext cx="7324725" cy="540067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/>
              <a:t>Vinculação Orçamentária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424602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414337" y="0"/>
            <a:ext cx="1082842" cy="6857999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solidFill>
              <a:schemeClr val="dk1">
                <a:shade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521242" y="1660358"/>
            <a:ext cx="8638673" cy="47324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3521242" y="3272589"/>
            <a:ext cx="8638673" cy="47324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3521241" y="5614737"/>
            <a:ext cx="8638673" cy="465220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3521241" y="4491790"/>
            <a:ext cx="8638673" cy="737936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6605</TotalTime>
  <Words>1439</Words>
  <Application>Microsoft Office PowerPoint</Application>
  <PresentationFormat>Personalizar</PresentationFormat>
  <Paragraphs>142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Íon</vt:lpstr>
      <vt:lpstr>Apresentação do PowerPoint</vt:lpstr>
      <vt:lpstr>Apresentação do PowerPoint</vt:lpstr>
      <vt:lpstr>Pontos Principais: </vt:lpstr>
      <vt:lpstr>Pontos Principais: </vt:lpstr>
      <vt:lpstr>Vinculação Orçamentária: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Pontos Principais: </vt:lpstr>
      <vt:lpstr>Relatório de Gestão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IMPACTO:</vt:lpstr>
      <vt:lpstr>Apresentação do PowerPoint</vt:lpstr>
      <vt:lpstr>Apresentação do PowerPoint</vt:lpstr>
      <vt:lpstr>Apresentação do PowerPoint</vt:lpstr>
      <vt:lpstr>IMPACTO:</vt:lpstr>
      <vt:lpstr>Foco no resultado da Política Pública e não apenas na regularidade da execução financeira.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Carlos Rosa de Oliveira Junior</dc:creator>
  <cp:lastModifiedBy>saude</cp:lastModifiedBy>
  <cp:revision>82</cp:revision>
  <dcterms:created xsi:type="dcterms:W3CDTF">2018-01-11T18:39:24Z</dcterms:created>
  <dcterms:modified xsi:type="dcterms:W3CDTF">2018-03-05T17:12:55Z</dcterms:modified>
</cp:coreProperties>
</file>