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Override PartName="/ppt/diagrams/quickStyle1.xml" ContentType="application/vnd.openxmlformats-officedocument.drawingml.diagramStyle+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6"/>
  </p:notesMasterIdLst>
  <p:sldIdLst>
    <p:sldId id="314" r:id="rId2"/>
    <p:sldId id="335" r:id="rId3"/>
    <p:sldId id="331" r:id="rId4"/>
    <p:sldId id="333" r:id="rId5"/>
    <p:sldId id="337" r:id="rId6"/>
    <p:sldId id="336" r:id="rId7"/>
    <p:sldId id="334" r:id="rId8"/>
    <p:sldId id="338" r:id="rId9"/>
    <p:sldId id="332" r:id="rId10"/>
    <p:sldId id="339" r:id="rId11"/>
    <p:sldId id="340" r:id="rId12"/>
    <p:sldId id="341" r:id="rId13"/>
    <p:sldId id="342" r:id="rId14"/>
    <p:sldId id="324" r:id="rId15"/>
  </p:sldIdLst>
  <p:sldSz cx="9144000" cy="6858000" type="screen4x3"/>
  <p:notesSz cx="6794500" cy="9982200"/>
  <p:defaultTextStyle>
    <a:defPPr>
      <a:defRPr lang="pt-BR"/>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D6F1"/>
    <a:srgbClr val="FF0000"/>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horzBarState="maximized">
    <p:restoredLeft sz="34589" autoAdjust="0"/>
    <p:restoredTop sz="86377" autoAdjust="0"/>
  </p:normalViewPr>
  <p:slideViewPr>
    <p:cSldViewPr>
      <p:cViewPr>
        <p:scale>
          <a:sx n="80" d="100"/>
          <a:sy n="80" d="100"/>
        </p:scale>
        <p:origin x="-600" y="-696"/>
      </p:cViewPr>
      <p:guideLst>
        <p:guide orient="horz" pos="2160"/>
        <p:guide pos="2880"/>
      </p:guideLst>
    </p:cSldViewPr>
  </p:slideViewPr>
  <p:outlineViewPr>
    <p:cViewPr>
      <p:scale>
        <a:sx n="33" d="100"/>
        <a:sy n="33" d="100"/>
      </p:scale>
      <p:origin x="21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F24D34-87E3-43F5-84D6-12B6754E2922}"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pt-BR"/>
        </a:p>
      </dgm:t>
    </dgm:pt>
    <dgm:pt modelId="{321019A2-9240-460B-A4A1-EBBF49B74161}">
      <dgm:prSet phldrT="[Texto]" custT="1"/>
      <dgm:spPr>
        <a:solidFill>
          <a:srgbClr val="CDCDEC">
            <a:alpha val="90000"/>
          </a:srgbClr>
        </a:solidFill>
      </dgm:spPr>
      <dgm:t>
        <a:bodyPr/>
        <a:lstStyle/>
        <a:p>
          <a:r>
            <a:rPr lang="pt-BR" sz="1700" dirty="0" smtClean="0">
              <a:solidFill>
                <a:schemeClr val="tx1"/>
              </a:solidFill>
              <a:latin typeface="Verdana" pitchFamily="34" charset="0"/>
            </a:rPr>
            <a:t>Possui a </a:t>
          </a:r>
          <a:r>
            <a:rPr lang="pt-BR" sz="1800" dirty="0" smtClean="0">
              <a:solidFill>
                <a:srgbClr val="FF0000"/>
              </a:solidFill>
              <a:latin typeface="Verdana" pitchFamily="34" charset="0"/>
            </a:rPr>
            <a:t>24</a:t>
          </a:r>
          <a:r>
            <a:rPr lang="pt-BR" sz="1800" u="sng" baseline="30000" dirty="0" smtClean="0">
              <a:solidFill>
                <a:srgbClr val="FF0000"/>
              </a:solidFill>
              <a:latin typeface="Verdana" pitchFamily="34" charset="0"/>
            </a:rPr>
            <a:t>a</a:t>
          </a:r>
          <a:r>
            <a:rPr lang="pt-BR" sz="1700" dirty="0" smtClean="0">
              <a:solidFill>
                <a:srgbClr val="FF0000"/>
              </a:solidFill>
              <a:latin typeface="Verdana" pitchFamily="34" charset="0"/>
            </a:rPr>
            <a:t> </a:t>
          </a:r>
          <a:r>
            <a:rPr lang="pt-BR" sz="1700" dirty="0" smtClean="0">
              <a:solidFill>
                <a:schemeClr val="tx1"/>
              </a:solidFill>
              <a:latin typeface="Verdana" pitchFamily="34" charset="0"/>
            </a:rPr>
            <a:t>arrecadação do ICMS do Brasil, sendo superior ao Acre, Amapá e Roraima;</a:t>
          </a:r>
          <a:endParaRPr lang="pt-BR" sz="1700" dirty="0">
            <a:solidFill>
              <a:schemeClr val="tx1"/>
            </a:solidFill>
          </a:endParaRPr>
        </a:p>
      </dgm:t>
    </dgm:pt>
    <dgm:pt modelId="{BFB9FCA9-9890-4402-B436-CF757CDE3FA4}" type="parTrans" cxnId="{D33C4C9D-7C98-426F-9F50-2F820A239600}">
      <dgm:prSet/>
      <dgm:spPr/>
      <dgm:t>
        <a:bodyPr/>
        <a:lstStyle/>
        <a:p>
          <a:endParaRPr lang="pt-BR" sz="1800">
            <a:solidFill>
              <a:schemeClr val="tx1"/>
            </a:solidFill>
          </a:endParaRPr>
        </a:p>
      </dgm:t>
    </dgm:pt>
    <dgm:pt modelId="{1ABF7844-3A48-4B66-855A-56E4550C6066}" type="sibTrans" cxnId="{D33C4C9D-7C98-426F-9F50-2F820A239600}">
      <dgm:prSet/>
      <dgm:spPr/>
      <dgm:t>
        <a:bodyPr/>
        <a:lstStyle/>
        <a:p>
          <a:endParaRPr lang="pt-BR" sz="1800">
            <a:solidFill>
              <a:schemeClr val="tx1"/>
            </a:solidFill>
          </a:endParaRPr>
        </a:p>
      </dgm:t>
    </dgm:pt>
    <dgm:pt modelId="{D1032746-EEFC-431B-B517-D1E01511161A}">
      <dgm:prSet phldrT="[Texto]" custT="1"/>
      <dgm:spPr>
        <a:solidFill>
          <a:srgbClr val="CDCDEC">
            <a:alpha val="89804"/>
          </a:srgbClr>
        </a:solidFill>
      </dgm:spPr>
      <dgm:t>
        <a:bodyPr/>
        <a:lstStyle/>
        <a:p>
          <a:r>
            <a:rPr lang="pt-BR" sz="1700" dirty="0" smtClean="0">
              <a:solidFill>
                <a:schemeClr val="tx1"/>
              </a:solidFill>
              <a:latin typeface="Verdana" pitchFamily="34" charset="0"/>
            </a:rPr>
            <a:t>Representa </a:t>
          </a:r>
          <a:r>
            <a:rPr lang="pt-BR" sz="1800" dirty="0" smtClean="0">
              <a:solidFill>
                <a:srgbClr val="FF0000"/>
              </a:solidFill>
              <a:latin typeface="Verdana" pitchFamily="34" charset="0"/>
            </a:rPr>
            <a:t>0,57%</a:t>
          </a:r>
          <a:r>
            <a:rPr lang="pt-BR" sz="1700" dirty="0" smtClean="0">
              <a:solidFill>
                <a:schemeClr val="tx1"/>
              </a:solidFill>
              <a:latin typeface="Verdana" pitchFamily="34" charset="0"/>
            </a:rPr>
            <a:t> do ICMS recolhido no país;</a:t>
          </a:r>
          <a:endParaRPr lang="pt-BR" sz="1700" dirty="0">
            <a:solidFill>
              <a:schemeClr val="tx1"/>
            </a:solidFill>
          </a:endParaRPr>
        </a:p>
      </dgm:t>
    </dgm:pt>
    <dgm:pt modelId="{4AD68280-D135-40DB-A46C-561618DC9FDF}" type="sibTrans" cxnId="{176B5D84-89F1-4974-BC73-C4E50BFF0A8F}">
      <dgm:prSet/>
      <dgm:spPr/>
      <dgm:t>
        <a:bodyPr/>
        <a:lstStyle/>
        <a:p>
          <a:endParaRPr lang="pt-BR" sz="1800">
            <a:solidFill>
              <a:schemeClr val="tx1"/>
            </a:solidFill>
          </a:endParaRPr>
        </a:p>
      </dgm:t>
    </dgm:pt>
    <dgm:pt modelId="{1339FB5C-FFBB-409D-83E4-0B4D9BE74064}" type="parTrans" cxnId="{176B5D84-89F1-4974-BC73-C4E50BFF0A8F}">
      <dgm:prSet/>
      <dgm:spPr/>
      <dgm:t>
        <a:bodyPr/>
        <a:lstStyle/>
        <a:p>
          <a:endParaRPr lang="pt-BR" sz="1800">
            <a:solidFill>
              <a:schemeClr val="tx1"/>
            </a:solidFill>
          </a:endParaRPr>
        </a:p>
      </dgm:t>
    </dgm:pt>
    <dgm:pt modelId="{75BA94D2-96BF-450D-93C7-DD34D35550D1}">
      <dgm:prSet phldrT="[Texto]" custT="1"/>
      <dgm:spPr>
        <a:solidFill>
          <a:srgbClr val="CDCDEC">
            <a:alpha val="89804"/>
          </a:srgbClr>
        </a:solidFill>
      </dgm:spPr>
      <dgm:t>
        <a:bodyPr/>
        <a:lstStyle/>
        <a:p>
          <a:r>
            <a:rPr lang="pt-BR" sz="1700" dirty="0" smtClean="0">
              <a:solidFill>
                <a:schemeClr val="tx1"/>
              </a:solidFill>
              <a:latin typeface="Verdana" pitchFamily="34" charset="0"/>
              <a:ea typeface="Verdana" pitchFamily="34" charset="0"/>
              <a:cs typeface="Verdana" pitchFamily="34" charset="0"/>
            </a:rPr>
            <a:t>Tem o </a:t>
          </a:r>
          <a:r>
            <a:rPr lang="pt-BR" sz="1700" dirty="0" smtClean="0">
              <a:solidFill>
                <a:srgbClr val="FF0000"/>
              </a:solidFill>
              <a:latin typeface="Verdana" pitchFamily="34" charset="0"/>
              <a:ea typeface="Verdana" pitchFamily="34" charset="0"/>
              <a:cs typeface="Verdana" pitchFamily="34" charset="0"/>
            </a:rPr>
            <a:t>2</a:t>
          </a:r>
          <a:r>
            <a:rPr lang="pt-BR" sz="1800" u="sng" baseline="30000" dirty="0" smtClean="0">
              <a:solidFill>
                <a:srgbClr val="FF0000"/>
              </a:solidFill>
              <a:latin typeface="Verdana" pitchFamily="34" charset="0"/>
              <a:ea typeface="Verdana" pitchFamily="34" charset="0"/>
              <a:cs typeface="Verdana" pitchFamily="34" charset="0"/>
            </a:rPr>
            <a:t>o</a:t>
          </a:r>
          <a:r>
            <a:rPr lang="pt-BR" sz="1800" dirty="0" smtClean="0">
              <a:solidFill>
                <a:srgbClr val="FF0000"/>
              </a:solidFill>
              <a:latin typeface="Verdana" pitchFamily="34" charset="0"/>
              <a:ea typeface="Verdana" pitchFamily="34" charset="0"/>
              <a:cs typeface="Verdana" pitchFamily="34" charset="0"/>
            </a:rPr>
            <a:t> melhor desempenho</a:t>
          </a:r>
          <a:r>
            <a:rPr lang="pt-BR" sz="1800" dirty="0" smtClean="0">
              <a:solidFill>
                <a:schemeClr val="tx1"/>
              </a:solidFill>
              <a:latin typeface="Verdana" pitchFamily="34" charset="0"/>
              <a:ea typeface="Verdana" pitchFamily="34" charset="0"/>
              <a:cs typeface="Verdana" pitchFamily="34" charset="0"/>
            </a:rPr>
            <a:t> brasileiro</a:t>
          </a:r>
          <a:r>
            <a:rPr lang="pt-BR" sz="1700" dirty="0" smtClean="0">
              <a:solidFill>
                <a:schemeClr val="tx1"/>
              </a:solidFill>
              <a:latin typeface="Verdana" pitchFamily="34" charset="0"/>
              <a:ea typeface="Verdana" pitchFamily="34" charset="0"/>
              <a:cs typeface="Verdana" pitchFamily="34" charset="0"/>
            </a:rPr>
            <a:t> no comparativo de </a:t>
          </a:r>
          <a:r>
            <a:rPr lang="pt-BR" sz="1700" dirty="0" err="1" smtClean="0">
              <a:solidFill>
                <a:schemeClr val="tx1"/>
              </a:solidFill>
              <a:latin typeface="Verdana" pitchFamily="34" charset="0"/>
              <a:ea typeface="Verdana" pitchFamily="34" charset="0"/>
              <a:cs typeface="Verdana" pitchFamily="34" charset="0"/>
            </a:rPr>
            <a:t>jan-jul</a:t>
          </a:r>
          <a:r>
            <a:rPr lang="pt-BR" sz="1700" dirty="0" smtClean="0">
              <a:solidFill>
                <a:schemeClr val="tx1"/>
              </a:solidFill>
              <a:latin typeface="Verdana" pitchFamily="34" charset="0"/>
              <a:ea typeface="Verdana" pitchFamily="34" charset="0"/>
              <a:cs typeface="Verdana" pitchFamily="34" charset="0"/>
            </a:rPr>
            <a:t> de 2016 com o mesmo período do ano anterior, crescendo </a:t>
          </a:r>
          <a:r>
            <a:rPr lang="pt-BR" sz="1800" dirty="0" smtClean="0">
              <a:solidFill>
                <a:srgbClr val="FF0000"/>
              </a:solidFill>
              <a:latin typeface="Verdana" pitchFamily="34" charset="0"/>
              <a:ea typeface="Verdana" pitchFamily="34" charset="0"/>
              <a:cs typeface="Verdana" pitchFamily="34" charset="0"/>
            </a:rPr>
            <a:t>15,89%</a:t>
          </a:r>
          <a:r>
            <a:rPr lang="pt-BR" sz="1700" dirty="0" smtClean="0">
              <a:solidFill>
                <a:schemeClr val="tx1"/>
              </a:solidFill>
              <a:latin typeface="Verdana" pitchFamily="34" charset="0"/>
              <a:ea typeface="Verdana" pitchFamily="34" charset="0"/>
              <a:cs typeface="Verdana" pitchFamily="34" charset="0"/>
            </a:rPr>
            <a:t>, enquanto no mesmo período, o </a:t>
          </a:r>
          <a:r>
            <a:rPr lang="pt-BR" sz="1800" dirty="0" smtClean="0">
              <a:solidFill>
                <a:srgbClr val="FF0000"/>
              </a:solidFill>
              <a:latin typeface="Verdana" pitchFamily="34" charset="0"/>
              <a:ea typeface="Verdana" pitchFamily="34" charset="0"/>
              <a:cs typeface="Verdana" pitchFamily="34" charset="0"/>
            </a:rPr>
            <a:t>Brasil</a:t>
          </a:r>
          <a:r>
            <a:rPr lang="pt-BR" sz="1700" dirty="0" smtClean="0">
              <a:solidFill>
                <a:schemeClr val="tx1"/>
              </a:solidFill>
              <a:latin typeface="Verdana" pitchFamily="34" charset="0"/>
              <a:ea typeface="Verdana" pitchFamily="34" charset="0"/>
              <a:cs typeface="Verdana" pitchFamily="34" charset="0"/>
            </a:rPr>
            <a:t> cresceu </a:t>
          </a:r>
          <a:r>
            <a:rPr lang="pt-BR" sz="1800" dirty="0" smtClean="0">
              <a:solidFill>
                <a:srgbClr val="FF0000"/>
              </a:solidFill>
              <a:latin typeface="Verdana" pitchFamily="34" charset="0"/>
              <a:ea typeface="Verdana" pitchFamily="34" charset="0"/>
              <a:cs typeface="Verdana" pitchFamily="34" charset="0"/>
            </a:rPr>
            <a:t>3,87% </a:t>
          </a:r>
          <a:r>
            <a:rPr lang="pt-BR" sz="1700" dirty="0" smtClean="0">
              <a:solidFill>
                <a:schemeClr val="tx1"/>
              </a:solidFill>
              <a:latin typeface="Verdana" pitchFamily="34" charset="0"/>
              <a:ea typeface="Verdana" pitchFamily="34" charset="0"/>
              <a:cs typeface="Verdana" pitchFamily="34" charset="0"/>
            </a:rPr>
            <a:t>(nominal).</a:t>
          </a:r>
          <a:endParaRPr lang="pt-BR" sz="1700" dirty="0">
            <a:solidFill>
              <a:schemeClr val="tx1"/>
            </a:solidFill>
            <a:latin typeface="Verdana" pitchFamily="34" charset="0"/>
            <a:ea typeface="Verdana" pitchFamily="34" charset="0"/>
            <a:cs typeface="Verdana" pitchFamily="34" charset="0"/>
          </a:endParaRPr>
        </a:p>
      </dgm:t>
    </dgm:pt>
    <dgm:pt modelId="{C4C042AB-E48A-4E7D-8542-B0BB685A8952}" type="parTrans" cxnId="{1AA31C57-1EDA-4626-ADDA-14D5012297D5}">
      <dgm:prSet/>
      <dgm:spPr/>
      <dgm:t>
        <a:bodyPr/>
        <a:lstStyle/>
        <a:p>
          <a:endParaRPr lang="pt-BR">
            <a:solidFill>
              <a:schemeClr val="tx1"/>
            </a:solidFill>
          </a:endParaRPr>
        </a:p>
      </dgm:t>
    </dgm:pt>
    <dgm:pt modelId="{721272A3-F58A-4A05-9044-956BDC91BA05}" type="sibTrans" cxnId="{1AA31C57-1EDA-4626-ADDA-14D5012297D5}">
      <dgm:prSet/>
      <dgm:spPr/>
      <dgm:t>
        <a:bodyPr/>
        <a:lstStyle/>
        <a:p>
          <a:endParaRPr lang="pt-BR">
            <a:solidFill>
              <a:schemeClr val="tx1"/>
            </a:solidFill>
          </a:endParaRPr>
        </a:p>
      </dgm:t>
    </dgm:pt>
    <dgm:pt modelId="{527951C1-8DFD-48B7-9AE1-FA117C12B7DE}">
      <dgm:prSet phldrT="[Texto]" custT="1"/>
      <dgm:spPr>
        <a:solidFill>
          <a:srgbClr val="CDCDEC">
            <a:alpha val="89804"/>
          </a:srgbClr>
        </a:solidFill>
      </dgm:spPr>
      <dgm:t>
        <a:bodyPr/>
        <a:lstStyle/>
        <a:p>
          <a:r>
            <a:rPr lang="pt-BR" sz="1700" dirty="0" smtClean="0">
              <a:solidFill>
                <a:srgbClr val="C00000"/>
              </a:solidFill>
              <a:latin typeface="Verdana" pitchFamily="34" charset="0"/>
              <a:ea typeface="Verdana" pitchFamily="34" charset="0"/>
              <a:cs typeface="Verdana" pitchFamily="34" charset="0"/>
            </a:rPr>
            <a:t>O ICMS do Estado de Tocantins é </a:t>
          </a:r>
          <a:r>
            <a:rPr lang="pt-BR" sz="1700" dirty="0" smtClean="0">
              <a:solidFill>
                <a:srgbClr val="FF0000"/>
              </a:solidFill>
              <a:latin typeface="Verdana" pitchFamily="34" charset="0"/>
              <a:ea typeface="Verdana" pitchFamily="34" charset="0"/>
              <a:cs typeface="Verdana" pitchFamily="34" charset="0"/>
            </a:rPr>
            <a:t>insuficiente</a:t>
          </a:r>
          <a:r>
            <a:rPr lang="pt-BR" sz="1700" dirty="0" smtClean="0">
              <a:solidFill>
                <a:srgbClr val="C00000"/>
              </a:solidFill>
              <a:latin typeface="Verdana" pitchFamily="34" charset="0"/>
              <a:ea typeface="Verdana" pitchFamily="34" charset="0"/>
              <a:cs typeface="Verdana" pitchFamily="34" charset="0"/>
            </a:rPr>
            <a:t> para cobrir a folha de pagamento.</a:t>
          </a:r>
          <a:endParaRPr lang="pt-BR" sz="1700" dirty="0">
            <a:solidFill>
              <a:srgbClr val="C00000"/>
            </a:solidFill>
            <a:latin typeface="Verdana" pitchFamily="34" charset="0"/>
            <a:ea typeface="Verdana" pitchFamily="34" charset="0"/>
            <a:cs typeface="Verdana" pitchFamily="34" charset="0"/>
          </a:endParaRPr>
        </a:p>
      </dgm:t>
    </dgm:pt>
    <dgm:pt modelId="{52BB8877-7FA8-4458-A026-F9AED4481029}" type="parTrans" cxnId="{329019AA-0640-4113-A4AA-A04925B51006}">
      <dgm:prSet/>
      <dgm:spPr/>
    </dgm:pt>
    <dgm:pt modelId="{7DAC34C9-DF0B-409C-AAB0-8D362B496A23}" type="sibTrans" cxnId="{329019AA-0640-4113-A4AA-A04925B51006}">
      <dgm:prSet/>
      <dgm:spPr/>
    </dgm:pt>
    <dgm:pt modelId="{F88E173C-5313-440B-B48E-CE9C5410FD97}" type="pres">
      <dgm:prSet presAssocID="{E2F24D34-87E3-43F5-84D6-12B6754E2922}" presName="linear" presStyleCnt="0">
        <dgm:presLayoutVars>
          <dgm:animLvl val="lvl"/>
          <dgm:resizeHandles val="exact"/>
        </dgm:presLayoutVars>
      </dgm:prSet>
      <dgm:spPr/>
      <dgm:t>
        <a:bodyPr/>
        <a:lstStyle/>
        <a:p>
          <a:endParaRPr lang="pt-BR"/>
        </a:p>
      </dgm:t>
    </dgm:pt>
    <dgm:pt modelId="{65438022-6095-4F50-A47F-3FD1E0390143}" type="pres">
      <dgm:prSet presAssocID="{321019A2-9240-460B-A4A1-EBBF49B74161}" presName="parentText" presStyleLbl="node1" presStyleIdx="0" presStyleCnt="4" custScaleY="49765">
        <dgm:presLayoutVars>
          <dgm:chMax val="0"/>
          <dgm:bulletEnabled val="1"/>
        </dgm:presLayoutVars>
      </dgm:prSet>
      <dgm:spPr/>
      <dgm:t>
        <a:bodyPr/>
        <a:lstStyle/>
        <a:p>
          <a:endParaRPr lang="pt-BR"/>
        </a:p>
      </dgm:t>
    </dgm:pt>
    <dgm:pt modelId="{CD61399F-47A5-49FA-A14F-392B1231439B}" type="pres">
      <dgm:prSet presAssocID="{1ABF7844-3A48-4B66-855A-56E4550C6066}" presName="spacer" presStyleCnt="0"/>
      <dgm:spPr/>
    </dgm:pt>
    <dgm:pt modelId="{2C09CE8D-1C49-4406-9657-5E0CD657687A}" type="pres">
      <dgm:prSet presAssocID="{D1032746-EEFC-431B-B517-D1E01511161A}" presName="parentText" presStyleLbl="node1" presStyleIdx="1" presStyleCnt="4" custScaleY="38520">
        <dgm:presLayoutVars>
          <dgm:chMax val="0"/>
          <dgm:bulletEnabled val="1"/>
        </dgm:presLayoutVars>
      </dgm:prSet>
      <dgm:spPr/>
      <dgm:t>
        <a:bodyPr/>
        <a:lstStyle/>
        <a:p>
          <a:endParaRPr lang="pt-BR"/>
        </a:p>
      </dgm:t>
    </dgm:pt>
    <dgm:pt modelId="{6B3D3EA5-3A5E-4F64-BBF4-910252DA0E4C}" type="pres">
      <dgm:prSet presAssocID="{4AD68280-D135-40DB-A46C-561618DC9FDF}" presName="spacer" presStyleCnt="0"/>
      <dgm:spPr/>
    </dgm:pt>
    <dgm:pt modelId="{B496F098-A26F-40AC-8B5C-C29B1A407423}" type="pres">
      <dgm:prSet presAssocID="{75BA94D2-96BF-450D-93C7-DD34D35550D1}" presName="parentText" presStyleLbl="node1" presStyleIdx="2" presStyleCnt="4">
        <dgm:presLayoutVars>
          <dgm:chMax val="0"/>
          <dgm:bulletEnabled val="1"/>
        </dgm:presLayoutVars>
      </dgm:prSet>
      <dgm:spPr/>
      <dgm:t>
        <a:bodyPr/>
        <a:lstStyle/>
        <a:p>
          <a:endParaRPr lang="pt-BR"/>
        </a:p>
      </dgm:t>
    </dgm:pt>
    <dgm:pt modelId="{77937E0E-048C-4D56-9015-B65D9A08AA66}" type="pres">
      <dgm:prSet presAssocID="{721272A3-F58A-4A05-9044-956BDC91BA05}" presName="spacer" presStyleCnt="0"/>
      <dgm:spPr/>
    </dgm:pt>
    <dgm:pt modelId="{28823CF2-D572-4C2F-BAE0-5C7B0B121CC2}" type="pres">
      <dgm:prSet presAssocID="{527951C1-8DFD-48B7-9AE1-FA117C12B7DE}" presName="parentText" presStyleLbl="node1" presStyleIdx="3" presStyleCnt="4">
        <dgm:presLayoutVars>
          <dgm:chMax val="0"/>
          <dgm:bulletEnabled val="1"/>
        </dgm:presLayoutVars>
      </dgm:prSet>
      <dgm:spPr/>
      <dgm:t>
        <a:bodyPr/>
        <a:lstStyle/>
        <a:p>
          <a:endParaRPr lang="pt-BR"/>
        </a:p>
      </dgm:t>
    </dgm:pt>
  </dgm:ptLst>
  <dgm:cxnLst>
    <dgm:cxn modelId="{B6398463-0AFB-4B9E-B7F6-4B0BBDF0BEDB}" type="presOf" srcId="{321019A2-9240-460B-A4A1-EBBF49B74161}" destId="{65438022-6095-4F50-A47F-3FD1E0390143}" srcOrd="0" destOrd="0" presId="urn:microsoft.com/office/officeart/2005/8/layout/vList2"/>
    <dgm:cxn modelId="{6A4908DC-F598-4009-89DB-BFC98C376A5A}" type="presOf" srcId="{75BA94D2-96BF-450D-93C7-DD34D35550D1}" destId="{B496F098-A26F-40AC-8B5C-C29B1A407423}" srcOrd="0" destOrd="0" presId="urn:microsoft.com/office/officeart/2005/8/layout/vList2"/>
    <dgm:cxn modelId="{329019AA-0640-4113-A4AA-A04925B51006}" srcId="{E2F24D34-87E3-43F5-84D6-12B6754E2922}" destId="{527951C1-8DFD-48B7-9AE1-FA117C12B7DE}" srcOrd="3" destOrd="0" parTransId="{52BB8877-7FA8-4458-A026-F9AED4481029}" sibTransId="{7DAC34C9-DF0B-409C-AAB0-8D362B496A23}"/>
    <dgm:cxn modelId="{1AA31C57-1EDA-4626-ADDA-14D5012297D5}" srcId="{E2F24D34-87E3-43F5-84D6-12B6754E2922}" destId="{75BA94D2-96BF-450D-93C7-DD34D35550D1}" srcOrd="2" destOrd="0" parTransId="{C4C042AB-E48A-4E7D-8542-B0BB685A8952}" sibTransId="{721272A3-F58A-4A05-9044-956BDC91BA05}"/>
    <dgm:cxn modelId="{91473050-BD39-461E-85DE-7F70C363A58F}" type="presOf" srcId="{D1032746-EEFC-431B-B517-D1E01511161A}" destId="{2C09CE8D-1C49-4406-9657-5E0CD657687A}" srcOrd="0" destOrd="0" presId="urn:microsoft.com/office/officeart/2005/8/layout/vList2"/>
    <dgm:cxn modelId="{176B5D84-89F1-4974-BC73-C4E50BFF0A8F}" srcId="{E2F24D34-87E3-43F5-84D6-12B6754E2922}" destId="{D1032746-EEFC-431B-B517-D1E01511161A}" srcOrd="1" destOrd="0" parTransId="{1339FB5C-FFBB-409D-83E4-0B4D9BE74064}" sibTransId="{4AD68280-D135-40DB-A46C-561618DC9FDF}"/>
    <dgm:cxn modelId="{41640EF3-6A64-42F9-9A77-AF25F8F3D6E4}" type="presOf" srcId="{527951C1-8DFD-48B7-9AE1-FA117C12B7DE}" destId="{28823CF2-D572-4C2F-BAE0-5C7B0B121CC2}" srcOrd="0" destOrd="0" presId="urn:microsoft.com/office/officeart/2005/8/layout/vList2"/>
    <dgm:cxn modelId="{23019FDE-0A92-4E36-949A-C250B56834FA}" type="presOf" srcId="{E2F24D34-87E3-43F5-84D6-12B6754E2922}" destId="{F88E173C-5313-440B-B48E-CE9C5410FD97}" srcOrd="0" destOrd="0" presId="urn:microsoft.com/office/officeart/2005/8/layout/vList2"/>
    <dgm:cxn modelId="{D33C4C9D-7C98-426F-9F50-2F820A239600}" srcId="{E2F24D34-87E3-43F5-84D6-12B6754E2922}" destId="{321019A2-9240-460B-A4A1-EBBF49B74161}" srcOrd="0" destOrd="0" parTransId="{BFB9FCA9-9890-4402-B436-CF757CDE3FA4}" sibTransId="{1ABF7844-3A48-4B66-855A-56E4550C6066}"/>
    <dgm:cxn modelId="{002513AA-7034-45C5-9D6B-B963B5C93627}" type="presParOf" srcId="{F88E173C-5313-440B-B48E-CE9C5410FD97}" destId="{65438022-6095-4F50-A47F-3FD1E0390143}" srcOrd="0" destOrd="0" presId="urn:microsoft.com/office/officeart/2005/8/layout/vList2"/>
    <dgm:cxn modelId="{09119D4A-A579-43D1-AD1E-C2A83D96DFB3}" type="presParOf" srcId="{F88E173C-5313-440B-B48E-CE9C5410FD97}" destId="{CD61399F-47A5-49FA-A14F-392B1231439B}" srcOrd="1" destOrd="0" presId="urn:microsoft.com/office/officeart/2005/8/layout/vList2"/>
    <dgm:cxn modelId="{9D3B52AF-3F5B-4E68-A1AE-F5A6F42EAF3A}" type="presParOf" srcId="{F88E173C-5313-440B-B48E-CE9C5410FD97}" destId="{2C09CE8D-1C49-4406-9657-5E0CD657687A}" srcOrd="2" destOrd="0" presId="urn:microsoft.com/office/officeart/2005/8/layout/vList2"/>
    <dgm:cxn modelId="{6AA807E7-D99B-4BB0-AAE5-7CE270B8AB87}" type="presParOf" srcId="{F88E173C-5313-440B-B48E-CE9C5410FD97}" destId="{6B3D3EA5-3A5E-4F64-BBF4-910252DA0E4C}" srcOrd="3" destOrd="0" presId="urn:microsoft.com/office/officeart/2005/8/layout/vList2"/>
    <dgm:cxn modelId="{7C6C0114-50F4-4F6A-BCAB-FD14905FC811}" type="presParOf" srcId="{F88E173C-5313-440B-B48E-CE9C5410FD97}" destId="{B496F098-A26F-40AC-8B5C-C29B1A407423}" srcOrd="4" destOrd="0" presId="urn:microsoft.com/office/officeart/2005/8/layout/vList2"/>
    <dgm:cxn modelId="{A832F02C-24E2-4A93-9A01-2DD382633C80}" type="presParOf" srcId="{F88E173C-5313-440B-B48E-CE9C5410FD97}" destId="{77937E0E-048C-4D56-9015-B65D9A08AA66}" srcOrd="5" destOrd="0" presId="urn:microsoft.com/office/officeart/2005/8/layout/vList2"/>
    <dgm:cxn modelId="{90396A2D-AAD4-4879-8DAE-628809972245}" type="presParOf" srcId="{F88E173C-5313-440B-B48E-CE9C5410FD97}" destId="{28823CF2-D572-4C2F-BAE0-5C7B0B121CC2}" srcOrd="6"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024" cy="499669"/>
          </a:xfrm>
          <a:prstGeom prst="rect">
            <a:avLst/>
          </a:prstGeom>
        </p:spPr>
        <p:txBody>
          <a:bodyPr vert="horz" lIns="91440" tIns="45720" rIns="91440" bIns="45720" rtlCol="0"/>
          <a:lstStyle>
            <a:lvl1pPr algn="l">
              <a:defRPr sz="1200"/>
            </a:lvl1pPr>
          </a:lstStyle>
          <a:p>
            <a:pPr>
              <a:defRPr/>
            </a:pPr>
            <a:endParaRPr lang="pt-BR"/>
          </a:p>
        </p:txBody>
      </p:sp>
      <p:sp>
        <p:nvSpPr>
          <p:cNvPr id="3" name="Espaço Reservado para Data 2"/>
          <p:cNvSpPr>
            <a:spLocks noGrp="1"/>
          </p:cNvSpPr>
          <p:nvPr>
            <p:ph type="dt" idx="1"/>
          </p:nvPr>
        </p:nvSpPr>
        <p:spPr>
          <a:xfrm>
            <a:off x="3847890" y="0"/>
            <a:ext cx="2945024" cy="499669"/>
          </a:xfrm>
          <a:prstGeom prst="rect">
            <a:avLst/>
          </a:prstGeom>
        </p:spPr>
        <p:txBody>
          <a:bodyPr vert="horz" lIns="91440" tIns="45720" rIns="91440" bIns="45720" rtlCol="0"/>
          <a:lstStyle>
            <a:lvl1pPr algn="r">
              <a:defRPr sz="1200"/>
            </a:lvl1pPr>
          </a:lstStyle>
          <a:p>
            <a:pPr>
              <a:defRPr/>
            </a:pPr>
            <a:fld id="{D6635B27-B9BB-4CBA-A049-C534F64C0F6A}" type="datetimeFigureOut">
              <a:rPr lang="pt-BR"/>
              <a:pPr>
                <a:defRPr/>
              </a:pPr>
              <a:t>15/09/2016</a:t>
            </a:fld>
            <a:endParaRPr lang="pt-BR" dirty="0"/>
          </a:p>
        </p:txBody>
      </p:sp>
      <p:sp>
        <p:nvSpPr>
          <p:cNvPr id="4" name="Espaço Reservado para Imagem de Slide 3"/>
          <p:cNvSpPr>
            <a:spLocks noGrp="1" noRot="1" noChangeAspect="1"/>
          </p:cNvSpPr>
          <p:nvPr>
            <p:ph type="sldImg" idx="2"/>
          </p:nvPr>
        </p:nvSpPr>
        <p:spPr>
          <a:xfrm>
            <a:off x="901700" y="749300"/>
            <a:ext cx="4991100" cy="3743325"/>
          </a:xfrm>
          <a:prstGeom prst="rect">
            <a:avLst/>
          </a:prstGeom>
          <a:noFill/>
          <a:ln w="12700">
            <a:solidFill>
              <a:prstClr val="black"/>
            </a:solidFill>
          </a:ln>
        </p:spPr>
        <p:txBody>
          <a:bodyPr vert="horz" lIns="91440" tIns="45720" rIns="91440" bIns="45720" rtlCol="0" anchor="ctr"/>
          <a:lstStyle/>
          <a:p>
            <a:pPr lvl="0"/>
            <a:endParaRPr lang="pt-BR" noProof="0" dirty="0" smtClean="0"/>
          </a:p>
        </p:txBody>
      </p:sp>
      <p:sp>
        <p:nvSpPr>
          <p:cNvPr id="5" name="Espaço Reservado para Anotações 4"/>
          <p:cNvSpPr>
            <a:spLocks noGrp="1"/>
          </p:cNvSpPr>
          <p:nvPr>
            <p:ph type="body" sz="quarter" idx="3"/>
          </p:nvPr>
        </p:nvSpPr>
        <p:spPr>
          <a:xfrm>
            <a:off x="679133" y="4741266"/>
            <a:ext cx="5436235" cy="4492229"/>
          </a:xfrm>
          <a:prstGeom prst="rect">
            <a:avLst/>
          </a:prstGeom>
        </p:spPr>
        <p:txBody>
          <a:bodyPr vert="horz" lIns="91440" tIns="45720" rIns="91440" bIns="45720" rtlCol="0">
            <a:norm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6" name="Espaço Reservado para Rodapé 5"/>
          <p:cNvSpPr>
            <a:spLocks noGrp="1"/>
          </p:cNvSpPr>
          <p:nvPr>
            <p:ph type="ftr" sz="quarter" idx="4"/>
          </p:nvPr>
        </p:nvSpPr>
        <p:spPr>
          <a:xfrm>
            <a:off x="0" y="9480936"/>
            <a:ext cx="2945024" cy="499668"/>
          </a:xfrm>
          <a:prstGeom prst="rect">
            <a:avLst/>
          </a:prstGeom>
        </p:spPr>
        <p:txBody>
          <a:bodyPr vert="horz" lIns="91440" tIns="45720" rIns="91440" bIns="45720" rtlCol="0" anchor="b"/>
          <a:lstStyle>
            <a:lvl1pPr algn="l">
              <a:defRPr sz="1200"/>
            </a:lvl1pPr>
          </a:lstStyle>
          <a:p>
            <a:pPr>
              <a:defRPr/>
            </a:pPr>
            <a:endParaRPr lang="pt-BR"/>
          </a:p>
        </p:txBody>
      </p:sp>
      <p:sp>
        <p:nvSpPr>
          <p:cNvPr id="7" name="Espaço Reservado para Número de Slide 6"/>
          <p:cNvSpPr>
            <a:spLocks noGrp="1"/>
          </p:cNvSpPr>
          <p:nvPr>
            <p:ph type="sldNum" sz="quarter" idx="5"/>
          </p:nvPr>
        </p:nvSpPr>
        <p:spPr>
          <a:xfrm>
            <a:off x="3847890" y="9480936"/>
            <a:ext cx="2945024" cy="499668"/>
          </a:xfrm>
          <a:prstGeom prst="rect">
            <a:avLst/>
          </a:prstGeom>
        </p:spPr>
        <p:txBody>
          <a:bodyPr vert="horz" lIns="91440" tIns="45720" rIns="91440" bIns="45720" rtlCol="0" anchor="b"/>
          <a:lstStyle>
            <a:lvl1pPr algn="r">
              <a:defRPr sz="1200"/>
            </a:lvl1pPr>
          </a:lstStyle>
          <a:p>
            <a:pPr>
              <a:defRPr/>
            </a:pPr>
            <a:fld id="{3BFD6FC6-8761-4B41-9BC4-3B4933AF2956}" type="slidenum">
              <a:rPr lang="pt-BR"/>
              <a:pPr>
                <a:defRPr/>
              </a:pPr>
              <a:t>‹nº›</a:t>
            </a:fld>
            <a:endParaRPr lang="pt-BR"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1267"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endParaRPr lang="pt-BR" smtClean="0"/>
          </a:p>
        </p:txBody>
      </p:sp>
      <p:sp>
        <p:nvSpPr>
          <p:cNvPr id="11268" name="Espaço Reservado para Número de Slid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93B20E7-A682-4D96-B74F-0E7D359CBC35}" type="slidenum">
              <a:rPr lang="pt-BR" smtClean="0"/>
              <a:pPr/>
              <a:t>1</a:t>
            </a:fld>
            <a:endParaRPr lang="pt-B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2291"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endParaRPr lang="pt-BR" smtClean="0"/>
          </a:p>
        </p:txBody>
      </p:sp>
      <p:sp>
        <p:nvSpPr>
          <p:cNvPr id="12292" name="Espaço Reservado para Número de Slid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B504D90-1254-40A5-B11A-F80D887E91F8}" type="slidenum">
              <a:rPr lang="pt-BR" smtClean="0"/>
              <a:pPr/>
              <a:t>14</a:t>
            </a:fld>
            <a:endParaRPr lang="pt-B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E1802B6E-6CFC-4D43-AE48-EF8359CE67A2}" type="slidenum">
              <a:rPr lang="pt-BR"/>
              <a:pPr>
                <a:defRPr/>
              </a:pPr>
              <a:t>‹nº›</a:t>
            </a:fld>
            <a:endParaRPr lang="pt-B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78A5A820-8ABF-4DA1-8E48-158D4A07859B}" type="slidenum">
              <a:rPr lang="pt-BR"/>
              <a:pPr>
                <a:defRPr/>
              </a:pPr>
              <a:t>‹nº›</a:t>
            </a:fld>
            <a:endParaRPr lang="pt-B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15100" y="609600"/>
            <a:ext cx="1943100" cy="5486400"/>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685800" y="609600"/>
            <a:ext cx="5676900" cy="5486400"/>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AA482CFE-BF43-486E-B4A1-F34F0055EDF9}" type="slidenum">
              <a:rPr lang="pt-BR"/>
              <a:pPr>
                <a:defRPr/>
              </a:pPr>
              <a:t>‹nº›</a:t>
            </a:fld>
            <a:endParaRPr lang="pt-B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F04386E2-A6E1-4B65-A157-82ECC5109E48}" type="slidenum">
              <a:rPr lang="pt-BR"/>
              <a:pPr>
                <a:defRPr/>
              </a:pPr>
              <a:t>‹nº›</a:t>
            </a:fld>
            <a:endParaRPr lang="pt-B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B51433BC-CA75-4F0D-81D1-E510A3BD243F}" type="slidenum">
              <a:rPr lang="pt-BR"/>
              <a:pPr>
                <a:defRPr/>
              </a:pPr>
              <a:t>‹nº›</a:t>
            </a:fld>
            <a:endParaRPr lang="pt-B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C80B8C60-02AA-4DBD-8003-2597A0C1CC70}" type="slidenum">
              <a:rPr lang="pt-BR"/>
              <a:pPr>
                <a:defRPr/>
              </a:pPr>
              <a:t>‹nº›</a:t>
            </a:fld>
            <a:endParaRPr lang="pt-B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4"/>
          <p:cNvSpPr>
            <a:spLocks noGrp="1" noChangeArrowheads="1"/>
          </p:cNvSpPr>
          <p:nvPr>
            <p:ph type="dt" sz="half" idx="10"/>
          </p:nvPr>
        </p:nvSpPr>
        <p:spPr>
          <a:ln/>
        </p:spPr>
        <p:txBody>
          <a:bodyPr/>
          <a:lstStyle>
            <a:lvl1pPr>
              <a:defRPr/>
            </a:lvl1pPr>
          </a:lstStyle>
          <a:p>
            <a:pPr>
              <a:defRPr/>
            </a:pPr>
            <a:endParaRPr lang="pt-BR"/>
          </a:p>
        </p:txBody>
      </p:sp>
      <p:sp>
        <p:nvSpPr>
          <p:cNvPr id="8" name="Rectangle 5"/>
          <p:cNvSpPr>
            <a:spLocks noGrp="1" noChangeArrowheads="1"/>
          </p:cNvSpPr>
          <p:nvPr>
            <p:ph type="ftr" sz="quarter" idx="11"/>
          </p:nvPr>
        </p:nvSpPr>
        <p:spPr>
          <a:ln/>
        </p:spPr>
        <p:txBody>
          <a:bodyPr/>
          <a:lstStyle>
            <a:lvl1pPr>
              <a:defRPr/>
            </a:lvl1pPr>
          </a:lstStyle>
          <a:p>
            <a:pPr>
              <a:defRPr/>
            </a:pPr>
            <a:endParaRPr lang="pt-BR"/>
          </a:p>
        </p:txBody>
      </p:sp>
      <p:sp>
        <p:nvSpPr>
          <p:cNvPr id="9" name="Rectangle 6"/>
          <p:cNvSpPr>
            <a:spLocks noGrp="1" noChangeArrowheads="1"/>
          </p:cNvSpPr>
          <p:nvPr>
            <p:ph type="sldNum" sz="quarter" idx="12"/>
          </p:nvPr>
        </p:nvSpPr>
        <p:spPr>
          <a:ln/>
        </p:spPr>
        <p:txBody>
          <a:bodyPr/>
          <a:lstStyle>
            <a:lvl1pPr>
              <a:defRPr/>
            </a:lvl1pPr>
          </a:lstStyle>
          <a:p>
            <a:pPr>
              <a:defRPr/>
            </a:pPr>
            <a:fld id="{F90750A7-7961-4CDA-8552-C9BC56B88E42}" type="slidenum">
              <a:rPr lang="pt-BR"/>
              <a:pPr>
                <a:defRPr/>
              </a:pPr>
              <a:t>‹nº›</a:t>
            </a:fld>
            <a:endParaRPr lang="pt-B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4"/>
          <p:cNvSpPr>
            <a:spLocks noGrp="1" noChangeArrowheads="1"/>
          </p:cNvSpPr>
          <p:nvPr>
            <p:ph type="dt" sz="half" idx="10"/>
          </p:nvPr>
        </p:nvSpPr>
        <p:spPr>
          <a:ln/>
        </p:spPr>
        <p:txBody>
          <a:bodyPr/>
          <a:lstStyle>
            <a:lvl1pPr>
              <a:defRPr/>
            </a:lvl1pPr>
          </a:lstStyle>
          <a:p>
            <a:pPr>
              <a:defRPr/>
            </a:pPr>
            <a:endParaRPr lang="pt-BR"/>
          </a:p>
        </p:txBody>
      </p:sp>
      <p:sp>
        <p:nvSpPr>
          <p:cNvPr id="4" name="Rectangle 5"/>
          <p:cNvSpPr>
            <a:spLocks noGrp="1" noChangeArrowheads="1"/>
          </p:cNvSpPr>
          <p:nvPr>
            <p:ph type="ftr" sz="quarter" idx="11"/>
          </p:nvPr>
        </p:nvSpPr>
        <p:spPr>
          <a:ln/>
        </p:spPr>
        <p:txBody>
          <a:bodyPr/>
          <a:lstStyle>
            <a:lvl1pPr>
              <a:defRPr/>
            </a:lvl1pPr>
          </a:lstStyle>
          <a:p>
            <a:pPr>
              <a:defRPr/>
            </a:pPr>
            <a:endParaRPr lang="pt-BR"/>
          </a:p>
        </p:txBody>
      </p:sp>
      <p:sp>
        <p:nvSpPr>
          <p:cNvPr id="5" name="Rectangle 6"/>
          <p:cNvSpPr>
            <a:spLocks noGrp="1" noChangeArrowheads="1"/>
          </p:cNvSpPr>
          <p:nvPr>
            <p:ph type="sldNum" sz="quarter" idx="12"/>
          </p:nvPr>
        </p:nvSpPr>
        <p:spPr>
          <a:ln/>
        </p:spPr>
        <p:txBody>
          <a:bodyPr/>
          <a:lstStyle>
            <a:lvl1pPr>
              <a:defRPr/>
            </a:lvl1pPr>
          </a:lstStyle>
          <a:p>
            <a:pPr>
              <a:defRPr/>
            </a:pPr>
            <a:fld id="{7C66BC03-064F-4270-89CE-12DDA5FB91BB}" type="slidenum">
              <a:rPr lang="pt-BR"/>
              <a:pPr>
                <a:defRPr/>
              </a:pPr>
              <a:t>‹nº›</a:t>
            </a:fld>
            <a:endParaRPr lang="pt-B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BR"/>
          </a:p>
        </p:txBody>
      </p:sp>
      <p:sp>
        <p:nvSpPr>
          <p:cNvPr id="3" name="Rectangle 5"/>
          <p:cNvSpPr>
            <a:spLocks noGrp="1" noChangeArrowheads="1"/>
          </p:cNvSpPr>
          <p:nvPr>
            <p:ph type="ftr" sz="quarter" idx="11"/>
          </p:nvPr>
        </p:nvSpPr>
        <p:spPr>
          <a:ln/>
        </p:spPr>
        <p:txBody>
          <a:bodyPr/>
          <a:lstStyle>
            <a:lvl1pPr>
              <a:defRPr/>
            </a:lvl1pPr>
          </a:lstStyle>
          <a:p>
            <a:pPr>
              <a:defRPr/>
            </a:pPr>
            <a:endParaRPr lang="pt-BR"/>
          </a:p>
        </p:txBody>
      </p:sp>
      <p:sp>
        <p:nvSpPr>
          <p:cNvPr id="4" name="Rectangle 6"/>
          <p:cNvSpPr>
            <a:spLocks noGrp="1" noChangeArrowheads="1"/>
          </p:cNvSpPr>
          <p:nvPr>
            <p:ph type="sldNum" sz="quarter" idx="12"/>
          </p:nvPr>
        </p:nvSpPr>
        <p:spPr>
          <a:ln/>
        </p:spPr>
        <p:txBody>
          <a:bodyPr/>
          <a:lstStyle>
            <a:lvl1pPr>
              <a:defRPr/>
            </a:lvl1pPr>
          </a:lstStyle>
          <a:p>
            <a:pPr>
              <a:defRPr/>
            </a:pPr>
            <a:fld id="{0B20E1D2-B419-40BE-A13D-C24C0094C5A5}" type="slidenum">
              <a:rPr lang="pt-BR"/>
              <a:pPr>
                <a:defRPr/>
              </a:pPr>
              <a:t>‹nº›</a:t>
            </a:fld>
            <a:endParaRPr lang="pt-B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120CADB1-C8E4-4056-87D7-A88265F62B9A}" type="slidenum">
              <a:rPr lang="pt-BR"/>
              <a:pPr>
                <a:defRPr/>
              </a:pPr>
              <a:t>‹nº›</a:t>
            </a:fld>
            <a:endParaRPr lang="pt-B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dirty="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CB7C7235-DC7F-4A16-A134-EC86BB13E0CE}" type="slidenum">
              <a:rPr lang="pt-BR"/>
              <a:pPr>
                <a:defRPr/>
              </a:pPr>
              <a:t>‹nº›</a:t>
            </a:fld>
            <a:endParaRPr lang="pt-B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pt-B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pt-B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A9D4895-841D-43B5-9400-81C6F583D8D8}" type="slidenum">
              <a:rPr lang="pt-BR"/>
              <a:pPr>
                <a:defRPr/>
              </a:pPr>
              <a:t>‹nº›</a:t>
            </a:fld>
            <a:endParaRPr lang="pt-B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wmf"/></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openxmlformats.org/officeDocument/2006/relationships/image" Target="../media/image9.wmf"/><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7"/>
          <p:cNvSpPr>
            <a:spLocks noChangeArrowheads="1"/>
          </p:cNvSpPr>
          <p:nvPr/>
        </p:nvSpPr>
        <p:spPr bwMode="auto">
          <a:xfrm>
            <a:off x="0" y="6553200"/>
            <a:ext cx="9144000" cy="304800"/>
          </a:xfrm>
          <a:prstGeom prst="rect">
            <a:avLst/>
          </a:prstGeom>
          <a:solidFill>
            <a:schemeClr val="accent2"/>
          </a:solidFill>
          <a:ln w="9525">
            <a:solidFill>
              <a:schemeClr val="accent2"/>
            </a:solidFill>
            <a:miter lim="800000"/>
            <a:headEnd/>
            <a:tailEnd/>
          </a:ln>
        </p:spPr>
        <p:txBody>
          <a:bodyPr wrap="none" anchor="ctr"/>
          <a:lstStyle/>
          <a:p>
            <a:pPr algn="ctr"/>
            <a:r>
              <a:rPr lang="pt-BR" sz="1800">
                <a:solidFill>
                  <a:schemeClr val="bg1"/>
                </a:solidFill>
                <a:latin typeface="Arial" charset="0"/>
              </a:rPr>
              <a:t>Palmas - TO, 14 de setembro de 2016</a:t>
            </a:r>
          </a:p>
        </p:txBody>
      </p:sp>
      <p:cxnSp>
        <p:nvCxnSpPr>
          <p:cNvPr id="14" name="Conector reto 13"/>
          <p:cNvCxnSpPr/>
          <p:nvPr/>
        </p:nvCxnSpPr>
        <p:spPr bwMode="auto">
          <a:xfrm>
            <a:off x="3714750" y="928688"/>
            <a:ext cx="5429250" cy="1587"/>
          </a:xfrm>
          <a:prstGeom prst="line">
            <a:avLst/>
          </a:prstGeom>
          <a:ln>
            <a:headEnd type="none" w="med" len="med"/>
            <a:tailEnd type="none" w="med" len="med"/>
          </a:ln>
        </p:spPr>
        <p:style>
          <a:lnRef idx="2">
            <a:schemeClr val="accent6"/>
          </a:lnRef>
          <a:fillRef idx="0">
            <a:schemeClr val="accent6"/>
          </a:fillRef>
          <a:effectRef idx="1">
            <a:schemeClr val="accent6"/>
          </a:effectRef>
          <a:fontRef idx="minor">
            <a:schemeClr val="tx1"/>
          </a:fontRef>
        </p:style>
      </p:cxnSp>
      <p:sp>
        <p:nvSpPr>
          <p:cNvPr id="2054" name="Rectangle 8"/>
          <p:cNvSpPr>
            <a:spLocks noChangeArrowheads="1"/>
          </p:cNvSpPr>
          <p:nvPr/>
        </p:nvSpPr>
        <p:spPr bwMode="auto">
          <a:xfrm>
            <a:off x="0" y="1428736"/>
            <a:ext cx="9144000" cy="3357586"/>
          </a:xfrm>
          <a:prstGeom prst="rect">
            <a:avLst/>
          </a:prstGeom>
          <a:noFill/>
          <a:ln w="9525">
            <a:noFill/>
            <a:miter lim="800000"/>
            <a:headEnd/>
            <a:tailEnd/>
          </a:ln>
        </p:spPr>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lnSpc>
                <a:spcPct val="150000"/>
              </a:lnSpc>
              <a:defRPr/>
            </a:pPr>
            <a:r>
              <a:rPr lang="pt-BR" spc="50" dirty="0">
                <a:ln w="11430"/>
                <a:solidFill>
                  <a:srgbClr val="FF0000"/>
                </a:solidFill>
                <a:latin typeface="Verdana" pitchFamily="34" charset="0"/>
              </a:rPr>
              <a:t>Audiência Pública na </a:t>
            </a:r>
            <a:r>
              <a:rPr lang="pt-BR" spc="50" dirty="0" err="1">
                <a:ln w="11430"/>
                <a:solidFill>
                  <a:srgbClr val="FF0000"/>
                </a:solidFill>
                <a:latin typeface="Verdana" pitchFamily="34" charset="0"/>
              </a:rPr>
              <a:t>Assembleia</a:t>
            </a:r>
            <a:r>
              <a:rPr lang="pt-BR" spc="50" dirty="0">
                <a:ln w="11430"/>
                <a:solidFill>
                  <a:srgbClr val="FF0000"/>
                </a:solidFill>
                <a:latin typeface="Verdana" pitchFamily="34" charset="0"/>
              </a:rPr>
              <a:t> Legislativa</a:t>
            </a:r>
            <a:endParaRPr lang="pt-BR" b="1" spc="50" dirty="0">
              <a:ln w="11430"/>
              <a:gradFill>
                <a:gsLst>
                  <a:gs pos="25000">
                    <a:schemeClr val="accent2">
                      <a:satMod val="155000"/>
                    </a:schemeClr>
                  </a:gs>
                  <a:gs pos="100000">
                    <a:schemeClr val="accent2">
                      <a:shade val="45000"/>
                      <a:satMod val="165000"/>
                    </a:schemeClr>
                  </a:gs>
                </a:gsLst>
                <a:lin ang="5400000"/>
              </a:gradFill>
              <a:latin typeface="Verdana" pitchFamily="34" charset="0"/>
            </a:endParaRPr>
          </a:p>
          <a:p>
            <a:pPr algn="ctr">
              <a:lnSpc>
                <a:spcPct val="150000"/>
              </a:lnSpc>
              <a:defRPr/>
            </a:pPr>
            <a:endParaRPr lang="pt-BR" sz="1800" b="1" spc="50" dirty="0">
              <a:ln w="11430"/>
              <a:gradFill>
                <a:gsLst>
                  <a:gs pos="25000">
                    <a:schemeClr val="accent2">
                      <a:satMod val="155000"/>
                    </a:schemeClr>
                  </a:gs>
                  <a:gs pos="100000">
                    <a:schemeClr val="accent2">
                      <a:shade val="45000"/>
                      <a:satMod val="165000"/>
                    </a:schemeClr>
                  </a:gs>
                </a:gsLst>
                <a:lin ang="5400000"/>
              </a:gradFill>
              <a:latin typeface="Verdana" pitchFamily="34" charset="0"/>
            </a:endParaRPr>
          </a:p>
          <a:p>
            <a:pPr algn="ctr">
              <a:lnSpc>
                <a:spcPct val="150000"/>
              </a:lnSpc>
              <a:defRPr/>
            </a:pPr>
            <a:endParaRPr lang="pt-BR" sz="1800" b="1" spc="50" dirty="0">
              <a:ln w="11430"/>
              <a:gradFill>
                <a:gsLst>
                  <a:gs pos="25000">
                    <a:schemeClr val="accent2">
                      <a:satMod val="155000"/>
                    </a:schemeClr>
                  </a:gs>
                  <a:gs pos="100000">
                    <a:schemeClr val="accent2">
                      <a:shade val="45000"/>
                      <a:satMod val="165000"/>
                    </a:schemeClr>
                  </a:gs>
                </a:gsLst>
                <a:lin ang="5400000"/>
              </a:gradFill>
              <a:latin typeface="Verdana" pitchFamily="34" charset="0"/>
            </a:endParaRPr>
          </a:p>
          <a:p>
            <a:pPr algn="ctr">
              <a:lnSpc>
                <a:spcPct val="150000"/>
              </a:lnSpc>
              <a:defRPr/>
            </a:pPr>
            <a:r>
              <a:rPr lang="pt-BR" sz="3600" spc="50" dirty="0">
                <a:ln w="11430"/>
                <a:gradFill>
                  <a:gsLst>
                    <a:gs pos="25000">
                      <a:schemeClr val="accent2">
                        <a:satMod val="155000"/>
                      </a:schemeClr>
                    </a:gs>
                    <a:gs pos="100000">
                      <a:schemeClr val="accent2">
                        <a:shade val="45000"/>
                        <a:satMod val="165000"/>
                      </a:schemeClr>
                    </a:gs>
                  </a:gsLst>
                  <a:lin ang="5400000"/>
                </a:gradFill>
                <a:latin typeface="Verdana" pitchFamily="34" charset="0"/>
              </a:rPr>
              <a:t>DISPONIBILIDADE FINANCEIRA </a:t>
            </a:r>
          </a:p>
          <a:p>
            <a:pPr algn="ctr">
              <a:lnSpc>
                <a:spcPct val="150000"/>
              </a:lnSpc>
              <a:defRPr/>
            </a:pPr>
            <a:r>
              <a:rPr lang="pt-BR" sz="3600" spc="50" dirty="0">
                <a:ln w="11430"/>
                <a:gradFill>
                  <a:gsLst>
                    <a:gs pos="25000">
                      <a:schemeClr val="accent2">
                        <a:satMod val="155000"/>
                      </a:schemeClr>
                    </a:gs>
                    <a:gs pos="100000">
                      <a:schemeClr val="accent2">
                        <a:shade val="45000"/>
                        <a:satMod val="165000"/>
                      </a:schemeClr>
                    </a:gs>
                  </a:gsLst>
                  <a:lin ang="5400000"/>
                </a:gradFill>
                <a:latin typeface="Verdana" pitchFamily="34" charset="0"/>
              </a:rPr>
              <a:t>Fonte 0100</a:t>
            </a:r>
          </a:p>
          <a:p>
            <a:pPr algn="ctr">
              <a:lnSpc>
                <a:spcPct val="150000"/>
              </a:lnSpc>
              <a:defRPr/>
            </a:pPr>
            <a:r>
              <a:rPr lang="pt-BR" sz="3600" spc="50" dirty="0">
                <a:ln w="11430"/>
                <a:gradFill>
                  <a:gsLst>
                    <a:gs pos="25000">
                      <a:schemeClr val="accent2">
                        <a:satMod val="155000"/>
                      </a:schemeClr>
                    </a:gs>
                    <a:gs pos="100000">
                      <a:schemeClr val="accent2">
                        <a:shade val="45000"/>
                        <a:satMod val="165000"/>
                      </a:schemeClr>
                    </a:gs>
                  </a:gsLst>
                  <a:lin ang="5400000"/>
                </a:gradFill>
                <a:latin typeface="Verdana" pitchFamily="34" charset="0"/>
              </a:rPr>
              <a:t>2016</a:t>
            </a:r>
            <a:endParaRPr lang="pt-BR" sz="2000" spc="50" dirty="0">
              <a:ln w="11430"/>
              <a:gradFill>
                <a:gsLst>
                  <a:gs pos="25000">
                    <a:schemeClr val="accent2">
                      <a:satMod val="155000"/>
                    </a:schemeClr>
                  </a:gs>
                  <a:gs pos="100000">
                    <a:schemeClr val="accent2">
                      <a:shade val="45000"/>
                      <a:satMod val="165000"/>
                    </a:schemeClr>
                  </a:gs>
                </a:gsLst>
                <a:lin ang="5400000"/>
              </a:gradFill>
              <a:latin typeface="Verdana" pitchFamily="34" charset="0"/>
            </a:endParaRPr>
          </a:p>
        </p:txBody>
      </p:sp>
      <p:pic>
        <p:nvPicPr>
          <p:cNvPr id="2053" name="Picture 7"/>
          <p:cNvPicPr>
            <a:picLocks noChangeAspect="1" noChangeArrowheads="1"/>
          </p:cNvPicPr>
          <p:nvPr/>
        </p:nvPicPr>
        <p:blipFill>
          <a:blip r:embed="rId3"/>
          <a:srcRect l="35751" t="26340" r="20935" b="20718"/>
          <a:stretch>
            <a:fillRect/>
          </a:stretch>
        </p:blipFill>
        <p:spPr bwMode="auto">
          <a:xfrm>
            <a:off x="23813" y="71438"/>
            <a:ext cx="3619500" cy="857250"/>
          </a:xfrm>
          <a:prstGeom prst="rect">
            <a:avLst/>
          </a:prstGeom>
          <a:noFill/>
          <a:ln w="9525">
            <a:noFill/>
            <a:miter lim="800000"/>
            <a:headEnd/>
            <a:tailEnd/>
          </a:ln>
        </p:spPr>
      </p:pic>
      <p:cxnSp>
        <p:nvCxnSpPr>
          <p:cNvPr id="9" name="Conector reto 8"/>
          <p:cNvCxnSpPr/>
          <p:nvPr/>
        </p:nvCxnSpPr>
        <p:spPr bwMode="auto">
          <a:xfrm>
            <a:off x="6357938" y="5357813"/>
            <a:ext cx="2786062" cy="1587"/>
          </a:xfrm>
          <a:prstGeom prst="line">
            <a:avLst/>
          </a:prstGeom>
          <a:ln>
            <a:headEnd type="none" w="med" len="med"/>
            <a:tailEnd type="none" w="med" len="med"/>
          </a:ln>
        </p:spPr>
        <p:style>
          <a:lnRef idx="2">
            <a:schemeClr val="accent6"/>
          </a:lnRef>
          <a:fillRef idx="0">
            <a:schemeClr val="accent6"/>
          </a:fillRef>
          <a:effectRef idx="1">
            <a:schemeClr val="accent6"/>
          </a:effectRef>
          <a:fontRef idx="minor">
            <a:schemeClr val="tx1"/>
          </a:fontRef>
        </p:style>
      </p:cxnSp>
      <p:sp>
        <p:nvSpPr>
          <p:cNvPr id="10" name="CaixaDeTexto 10"/>
          <p:cNvSpPr txBox="1">
            <a:spLocks noChangeArrowheads="1"/>
          </p:cNvSpPr>
          <p:nvPr/>
        </p:nvSpPr>
        <p:spPr bwMode="auto">
          <a:xfrm>
            <a:off x="6246813" y="5416550"/>
            <a:ext cx="2849562" cy="708025"/>
          </a:xfrm>
          <a:prstGeom prst="rect">
            <a:avLst/>
          </a:prstGeom>
          <a:noFill/>
          <a:ln w="9525">
            <a:noFill/>
            <a:miter lim="800000"/>
            <a:headEnd/>
            <a:tailEnd/>
          </a:ln>
        </p:spPr>
        <p:txBody>
          <a:bodyPr wrap="none">
            <a:spAutoFit/>
          </a:bodyPr>
          <a:lstStyle/>
          <a:p>
            <a:pPr marL="457200" indent="-457200" algn="r">
              <a:defRPr/>
            </a:pPr>
            <a:r>
              <a:rPr lang="pt-BR" sz="2000" dirty="0">
                <a:solidFill>
                  <a:schemeClr val="bg2">
                    <a:lumMod val="75000"/>
                  </a:schemeClr>
                </a:solidFill>
                <a:latin typeface="Calibri" pitchFamily="34" charset="0"/>
                <a:cs typeface="Calibri" pitchFamily="34" charset="0"/>
              </a:rPr>
              <a:t>Paulo Antenor de Oliveira</a:t>
            </a:r>
          </a:p>
          <a:p>
            <a:pPr marL="457200" indent="-457200" algn="r">
              <a:defRPr/>
            </a:pPr>
            <a:r>
              <a:rPr lang="pt-BR" sz="2000" dirty="0">
                <a:solidFill>
                  <a:schemeClr val="bg2">
                    <a:lumMod val="75000"/>
                  </a:schemeClr>
                </a:solidFill>
                <a:latin typeface="Calibri" pitchFamily="34" charset="0"/>
                <a:cs typeface="Calibri" pitchFamily="34" charset="0"/>
              </a:rPr>
              <a:t>Secretário da Fazenda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ChangeArrowheads="1"/>
          </p:cNvSpPr>
          <p:nvPr/>
        </p:nvSpPr>
        <p:spPr bwMode="auto">
          <a:xfrm>
            <a:off x="0" y="-128588"/>
            <a:ext cx="9144000" cy="914401"/>
          </a:xfrm>
          <a:prstGeom prst="rect">
            <a:avLst/>
          </a:prstGeom>
          <a:noFill/>
          <a:ln w="9525">
            <a:noFill/>
            <a:miter lim="800000"/>
            <a:headEnd/>
            <a:tailEnd/>
          </a:ln>
        </p:spPr>
        <p:txBody>
          <a:bodyPr anchor="ctr"/>
          <a:lstStyle/>
          <a:p>
            <a:pPr algn="r"/>
            <a:r>
              <a:rPr lang="pt-BR" sz="2000" dirty="0" smtClean="0">
                <a:solidFill>
                  <a:schemeClr val="accent2"/>
                </a:solidFill>
                <a:latin typeface="Arial" charset="0"/>
              </a:rPr>
              <a:t>Medidas para Aumentar a Receita</a:t>
            </a:r>
            <a:endParaRPr lang="pt-BR" sz="2000" dirty="0">
              <a:solidFill>
                <a:schemeClr val="accent2"/>
              </a:solidFill>
              <a:latin typeface="Arial" charset="0"/>
            </a:endParaRPr>
          </a:p>
        </p:txBody>
      </p:sp>
      <p:cxnSp>
        <p:nvCxnSpPr>
          <p:cNvPr id="8" name="Conector reto 7"/>
          <p:cNvCxnSpPr/>
          <p:nvPr/>
        </p:nvCxnSpPr>
        <p:spPr bwMode="auto">
          <a:xfrm>
            <a:off x="0" y="714375"/>
            <a:ext cx="9123363" cy="0"/>
          </a:xfrm>
          <a:prstGeom prst="line">
            <a:avLst/>
          </a:prstGeom>
          <a:ln>
            <a:headEnd type="none" w="med" len="med"/>
            <a:tailEnd type="none" w="med" len="med"/>
          </a:ln>
        </p:spPr>
        <p:style>
          <a:lnRef idx="2">
            <a:schemeClr val="accent6"/>
          </a:lnRef>
          <a:fillRef idx="0">
            <a:schemeClr val="accent6"/>
          </a:fillRef>
          <a:effectRef idx="1">
            <a:schemeClr val="accent6"/>
          </a:effectRef>
          <a:fontRef idx="minor">
            <a:schemeClr val="tx1"/>
          </a:fontRef>
        </p:style>
      </p:cxnSp>
      <p:pic>
        <p:nvPicPr>
          <p:cNvPr id="7173" name="Picture 7"/>
          <p:cNvPicPr>
            <a:picLocks noChangeAspect="1" noChangeArrowheads="1"/>
          </p:cNvPicPr>
          <p:nvPr/>
        </p:nvPicPr>
        <p:blipFill>
          <a:blip r:embed="rId2"/>
          <a:srcRect l="35751" t="26340" r="20935" b="20718"/>
          <a:stretch>
            <a:fillRect/>
          </a:stretch>
        </p:blipFill>
        <p:spPr bwMode="auto">
          <a:xfrm>
            <a:off x="23813" y="22225"/>
            <a:ext cx="2619375" cy="620713"/>
          </a:xfrm>
          <a:prstGeom prst="rect">
            <a:avLst/>
          </a:prstGeom>
          <a:noFill/>
          <a:ln w="9525">
            <a:noFill/>
            <a:miter lim="800000"/>
            <a:headEnd/>
            <a:tailEnd/>
          </a:ln>
        </p:spPr>
      </p:pic>
      <p:sp>
        <p:nvSpPr>
          <p:cNvPr id="11" name="CaixaDeTexto 12"/>
          <p:cNvSpPr txBox="1">
            <a:spLocks noChangeArrowheads="1"/>
          </p:cNvSpPr>
          <p:nvPr/>
        </p:nvSpPr>
        <p:spPr bwMode="auto">
          <a:xfrm>
            <a:off x="71438" y="982318"/>
            <a:ext cx="8786842" cy="6001643"/>
          </a:xfrm>
          <a:prstGeom prst="rect">
            <a:avLst/>
          </a:prstGeom>
          <a:noFill/>
          <a:ln w="9525">
            <a:noFill/>
            <a:miter lim="800000"/>
            <a:headEnd/>
            <a:tailEnd/>
          </a:ln>
        </p:spPr>
        <p:txBody>
          <a:bodyPr wrap="square">
            <a:spAutoFit/>
          </a:bodyPr>
          <a:lstStyle/>
          <a:p>
            <a:pPr marL="457200" indent="-457200">
              <a:buFont typeface="+mj-lt"/>
              <a:buAutoNum type="arabicPeriod"/>
            </a:pPr>
            <a:r>
              <a:rPr lang="pt-BR" sz="2000" dirty="0" smtClean="0">
                <a:latin typeface="Verdana" pitchFamily="34" charset="0"/>
                <a:ea typeface="Verdana" pitchFamily="34" charset="0"/>
                <a:cs typeface="Verdana" pitchFamily="34" charset="0"/>
              </a:rPr>
              <a:t>Reivindicação dos Governadores:</a:t>
            </a:r>
          </a:p>
          <a:p>
            <a:pPr marL="457200" indent="-457200">
              <a:buFont typeface="+mj-lt"/>
              <a:buAutoNum type="arabicPeriod"/>
            </a:pPr>
            <a:endParaRPr lang="pt-BR" sz="2000" dirty="0" smtClean="0">
              <a:latin typeface="Verdana" pitchFamily="34" charset="0"/>
              <a:ea typeface="Verdana" pitchFamily="34" charset="0"/>
              <a:cs typeface="Verdana" pitchFamily="34" charset="0"/>
            </a:endParaRPr>
          </a:p>
          <a:p>
            <a:pPr lvl="1"/>
            <a:r>
              <a:rPr lang="pt-BR" sz="2000" dirty="0" smtClean="0">
                <a:latin typeface="Verdana" pitchFamily="34" charset="0"/>
                <a:ea typeface="Verdana" pitchFamily="34" charset="0"/>
                <a:cs typeface="Verdana" pitchFamily="34" charset="0"/>
              </a:rPr>
              <a:t>Aumentar em 2% a participação dos Estados no Fundo de Participação dos Estados (FPE), sendo 1% em 2017 e 1% em 2018. Atualmente, os Estados tem direito a 21,5% do produto da arrecadação do IR e do IPI. Com a nova proposta, o índice será de 23,5% em 2018;</a:t>
            </a:r>
          </a:p>
          <a:p>
            <a:pPr lvl="1"/>
            <a:endParaRPr lang="pt-BR" sz="2000" dirty="0" smtClean="0">
              <a:latin typeface="Verdana" pitchFamily="34" charset="0"/>
              <a:ea typeface="Verdana" pitchFamily="34" charset="0"/>
              <a:cs typeface="Verdana" pitchFamily="34" charset="0"/>
            </a:endParaRPr>
          </a:p>
          <a:p>
            <a:pPr lvl="1"/>
            <a:r>
              <a:rPr lang="pt-BR" sz="2000" dirty="0" smtClean="0">
                <a:latin typeface="Verdana" pitchFamily="34" charset="0"/>
                <a:ea typeface="Verdana" pitchFamily="34" charset="0"/>
                <a:cs typeface="Verdana" pitchFamily="34" charset="0"/>
              </a:rPr>
              <a:t>Recomposição do FPE, devido as perdas ocorridas em 2015 e 2016 com a crise econômica;</a:t>
            </a:r>
            <a:endParaRPr lang="pt-BR" sz="2200" dirty="0">
              <a:latin typeface="Verdana" pitchFamily="34" charset="0"/>
              <a:ea typeface="Verdana" pitchFamily="34" charset="0"/>
              <a:cs typeface="Verdana" pitchFamily="34" charset="0"/>
            </a:endParaRPr>
          </a:p>
          <a:p>
            <a:pPr lvl="1"/>
            <a:endParaRPr lang="pt-BR" sz="2200" dirty="0" smtClean="0">
              <a:latin typeface="Verdana" pitchFamily="34" charset="0"/>
              <a:ea typeface="Verdana" pitchFamily="34" charset="0"/>
              <a:cs typeface="Verdana" pitchFamily="34" charset="0"/>
            </a:endParaRPr>
          </a:p>
          <a:p>
            <a:r>
              <a:rPr lang="pt-BR" sz="2200" dirty="0" smtClean="0">
                <a:latin typeface="Verdana" pitchFamily="34" charset="0"/>
                <a:ea typeface="Verdana" pitchFamily="34" charset="0"/>
                <a:cs typeface="Verdana" pitchFamily="34" charset="0"/>
              </a:rPr>
              <a:t>2. Ações da </a:t>
            </a:r>
            <a:r>
              <a:rPr lang="pt-BR" sz="2200" dirty="0" err="1" smtClean="0">
                <a:latin typeface="Verdana" pitchFamily="34" charset="0"/>
                <a:ea typeface="Verdana" pitchFamily="34" charset="0"/>
                <a:cs typeface="Verdana" pitchFamily="34" charset="0"/>
              </a:rPr>
              <a:t>Sefaz</a:t>
            </a:r>
            <a:r>
              <a:rPr lang="pt-BR" sz="2200" dirty="0" smtClean="0">
                <a:latin typeface="Verdana" pitchFamily="34" charset="0"/>
                <a:ea typeface="Verdana" pitchFamily="34" charset="0"/>
                <a:cs typeface="Verdana" pitchFamily="34" charset="0"/>
              </a:rPr>
              <a:t>:</a:t>
            </a:r>
          </a:p>
          <a:p>
            <a:endParaRPr lang="pt-BR" sz="2000" dirty="0" smtClean="0">
              <a:latin typeface="Verdana" pitchFamily="34" charset="0"/>
              <a:ea typeface="Verdana" pitchFamily="34" charset="0"/>
              <a:cs typeface="Verdana" pitchFamily="34" charset="0"/>
            </a:endParaRPr>
          </a:p>
          <a:p>
            <a:pPr lvl="1"/>
            <a:r>
              <a:rPr lang="pt-BR" sz="2000" dirty="0" smtClean="0">
                <a:latin typeface="Verdana" pitchFamily="34" charset="0"/>
                <a:ea typeface="Verdana" pitchFamily="34" charset="0"/>
                <a:cs typeface="Verdana" pitchFamily="34" charset="0"/>
              </a:rPr>
              <a:t>a) Programas de Fiscalização voltados para:</a:t>
            </a:r>
            <a:br>
              <a:rPr lang="pt-BR" sz="2000" dirty="0" smtClean="0">
                <a:latin typeface="Verdana" pitchFamily="34" charset="0"/>
                <a:ea typeface="Verdana" pitchFamily="34" charset="0"/>
                <a:cs typeface="Verdana" pitchFamily="34" charset="0"/>
              </a:rPr>
            </a:br>
            <a:endParaRPr lang="pt-BR" sz="2000" dirty="0" smtClean="0">
              <a:latin typeface="Verdana" pitchFamily="34" charset="0"/>
              <a:ea typeface="Verdana" pitchFamily="34" charset="0"/>
              <a:cs typeface="Verdana" pitchFamily="34" charset="0"/>
            </a:endParaRPr>
          </a:p>
          <a:p>
            <a:pPr lvl="1">
              <a:buFont typeface="Arial" pitchFamily="34" charset="0"/>
              <a:buChar char="•"/>
            </a:pPr>
            <a:r>
              <a:rPr lang="pt-BR" sz="2000" dirty="0" smtClean="0">
                <a:latin typeface="Verdana" pitchFamily="34" charset="0"/>
                <a:ea typeface="Verdana" pitchFamily="34" charset="0"/>
                <a:cs typeface="Verdana" pitchFamily="34" charset="0"/>
              </a:rPr>
              <a:t> o monitoramento dos maiores contribuintes;</a:t>
            </a:r>
          </a:p>
          <a:p>
            <a:pPr lvl="1">
              <a:buFont typeface="Arial" pitchFamily="34" charset="0"/>
              <a:buChar char="•"/>
            </a:pPr>
            <a:r>
              <a:rPr lang="pt-BR" sz="2000" dirty="0" smtClean="0">
                <a:latin typeface="Verdana" pitchFamily="34" charset="0"/>
                <a:ea typeface="Verdana" pitchFamily="34" charset="0"/>
                <a:cs typeface="Verdana" pitchFamily="34" charset="0"/>
              </a:rPr>
              <a:t> o monitoramento dos contribuintes substitutos tributários (internos e externos);</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ChangeArrowheads="1"/>
          </p:cNvSpPr>
          <p:nvPr/>
        </p:nvSpPr>
        <p:spPr bwMode="auto">
          <a:xfrm>
            <a:off x="0" y="-128588"/>
            <a:ext cx="9144000" cy="914401"/>
          </a:xfrm>
          <a:prstGeom prst="rect">
            <a:avLst/>
          </a:prstGeom>
          <a:noFill/>
          <a:ln w="9525">
            <a:noFill/>
            <a:miter lim="800000"/>
            <a:headEnd/>
            <a:tailEnd/>
          </a:ln>
        </p:spPr>
        <p:txBody>
          <a:bodyPr anchor="ctr"/>
          <a:lstStyle/>
          <a:p>
            <a:pPr algn="r"/>
            <a:r>
              <a:rPr lang="pt-BR" sz="2000" dirty="0" smtClean="0">
                <a:solidFill>
                  <a:schemeClr val="accent2"/>
                </a:solidFill>
                <a:latin typeface="Arial" charset="0"/>
              </a:rPr>
              <a:t>Medidas para Aumentar a Receita</a:t>
            </a:r>
            <a:endParaRPr lang="pt-BR" sz="2000" dirty="0">
              <a:solidFill>
                <a:schemeClr val="accent2"/>
              </a:solidFill>
              <a:latin typeface="Arial" charset="0"/>
            </a:endParaRPr>
          </a:p>
        </p:txBody>
      </p:sp>
      <p:cxnSp>
        <p:nvCxnSpPr>
          <p:cNvPr id="8" name="Conector reto 7"/>
          <p:cNvCxnSpPr/>
          <p:nvPr/>
        </p:nvCxnSpPr>
        <p:spPr bwMode="auto">
          <a:xfrm>
            <a:off x="0" y="714375"/>
            <a:ext cx="9123363" cy="0"/>
          </a:xfrm>
          <a:prstGeom prst="line">
            <a:avLst/>
          </a:prstGeom>
          <a:ln>
            <a:headEnd type="none" w="med" len="med"/>
            <a:tailEnd type="none" w="med" len="med"/>
          </a:ln>
        </p:spPr>
        <p:style>
          <a:lnRef idx="2">
            <a:schemeClr val="accent6"/>
          </a:lnRef>
          <a:fillRef idx="0">
            <a:schemeClr val="accent6"/>
          </a:fillRef>
          <a:effectRef idx="1">
            <a:schemeClr val="accent6"/>
          </a:effectRef>
          <a:fontRef idx="minor">
            <a:schemeClr val="tx1"/>
          </a:fontRef>
        </p:style>
      </p:cxnSp>
      <p:pic>
        <p:nvPicPr>
          <p:cNvPr id="7173" name="Picture 7"/>
          <p:cNvPicPr>
            <a:picLocks noChangeAspect="1" noChangeArrowheads="1"/>
          </p:cNvPicPr>
          <p:nvPr/>
        </p:nvPicPr>
        <p:blipFill>
          <a:blip r:embed="rId2"/>
          <a:srcRect l="35751" t="26340" r="20935" b="20718"/>
          <a:stretch>
            <a:fillRect/>
          </a:stretch>
        </p:blipFill>
        <p:spPr bwMode="auto">
          <a:xfrm>
            <a:off x="23813" y="22225"/>
            <a:ext cx="2619375" cy="620713"/>
          </a:xfrm>
          <a:prstGeom prst="rect">
            <a:avLst/>
          </a:prstGeom>
          <a:noFill/>
          <a:ln w="9525">
            <a:noFill/>
            <a:miter lim="800000"/>
            <a:headEnd/>
            <a:tailEnd/>
          </a:ln>
        </p:spPr>
      </p:pic>
      <p:sp>
        <p:nvSpPr>
          <p:cNvPr id="11" name="CaixaDeTexto 12"/>
          <p:cNvSpPr txBox="1">
            <a:spLocks noChangeArrowheads="1"/>
          </p:cNvSpPr>
          <p:nvPr/>
        </p:nvSpPr>
        <p:spPr bwMode="auto">
          <a:xfrm>
            <a:off x="71438" y="982318"/>
            <a:ext cx="8786842" cy="5724644"/>
          </a:xfrm>
          <a:prstGeom prst="rect">
            <a:avLst/>
          </a:prstGeom>
          <a:noFill/>
          <a:ln w="9525">
            <a:noFill/>
            <a:miter lim="800000"/>
            <a:headEnd/>
            <a:tailEnd/>
          </a:ln>
        </p:spPr>
        <p:txBody>
          <a:bodyPr wrap="square">
            <a:spAutoFit/>
          </a:bodyPr>
          <a:lstStyle/>
          <a:p>
            <a:r>
              <a:rPr lang="pt-BR" sz="2200" dirty="0" smtClean="0">
                <a:latin typeface="Verdana" pitchFamily="34" charset="0"/>
                <a:ea typeface="Verdana" pitchFamily="34" charset="0"/>
                <a:cs typeface="Verdana" pitchFamily="34" charset="0"/>
              </a:rPr>
              <a:t>2. Ações da </a:t>
            </a:r>
            <a:r>
              <a:rPr lang="pt-BR" sz="2200" dirty="0" err="1" smtClean="0">
                <a:latin typeface="Verdana" pitchFamily="34" charset="0"/>
                <a:ea typeface="Verdana" pitchFamily="34" charset="0"/>
                <a:cs typeface="Verdana" pitchFamily="34" charset="0"/>
              </a:rPr>
              <a:t>Sefaz</a:t>
            </a:r>
            <a:r>
              <a:rPr lang="pt-BR" sz="2200" dirty="0" smtClean="0">
                <a:latin typeface="Verdana" pitchFamily="34" charset="0"/>
                <a:ea typeface="Verdana" pitchFamily="34" charset="0"/>
                <a:cs typeface="Verdana" pitchFamily="34" charset="0"/>
              </a:rPr>
              <a:t>:</a:t>
            </a:r>
          </a:p>
          <a:p>
            <a:endParaRPr lang="pt-BR" sz="2000" dirty="0" smtClean="0">
              <a:latin typeface="Verdana" pitchFamily="34" charset="0"/>
              <a:ea typeface="Verdana" pitchFamily="34" charset="0"/>
              <a:cs typeface="Verdana" pitchFamily="34" charset="0"/>
            </a:endParaRPr>
          </a:p>
          <a:p>
            <a:pPr lvl="1"/>
            <a:r>
              <a:rPr lang="pt-BR" sz="2000" dirty="0" smtClean="0">
                <a:latin typeface="Verdana" pitchFamily="34" charset="0"/>
                <a:ea typeface="Verdana" pitchFamily="34" charset="0"/>
                <a:cs typeface="Verdana" pitchFamily="34" charset="0"/>
              </a:rPr>
              <a:t>a) Programas de Fiscalização voltados para (continuação):</a:t>
            </a:r>
            <a:br>
              <a:rPr lang="pt-BR" sz="2000" dirty="0" smtClean="0">
                <a:latin typeface="Verdana" pitchFamily="34" charset="0"/>
                <a:ea typeface="Verdana" pitchFamily="34" charset="0"/>
                <a:cs typeface="Verdana" pitchFamily="34" charset="0"/>
              </a:rPr>
            </a:br>
            <a:endParaRPr lang="pt-BR" sz="2000" dirty="0" smtClean="0">
              <a:latin typeface="Verdana" pitchFamily="34" charset="0"/>
              <a:ea typeface="Verdana" pitchFamily="34" charset="0"/>
              <a:cs typeface="Verdana" pitchFamily="34" charset="0"/>
            </a:endParaRPr>
          </a:p>
          <a:p>
            <a:pPr lvl="1">
              <a:buFont typeface="Arial" pitchFamily="34" charset="0"/>
              <a:buChar char="•"/>
            </a:pPr>
            <a:r>
              <a:rPr lang="pt-BR" sz="2000" dirty="0" smtClean="0">
                <a:latin typeface="Verdana" pitchFamily="34" charset="0"/>
                <a:ea typeface="Verdana" pitchFamily="34" charset="0"/>
                <a:cs typeface="Verdana" pitchFamily="34" charset="0"/>
              </a:rPr>
              <a:t> o monitoramento dos contribuintes do Simples Nacional com atuação massiva nas divergências entre os cruzamentos de dados;</a:t>
            </a:r>
          </a:p>
          <a:p>
            <a:pPr lvl="1">
              <a:buFont typeface="Arial" pitchFamily="34" charset="0"/>
              <a:buChar char="•"/>
            </a:pPr>
            <a:endParaRPr lang="pt-BR" sz="1200" dirty="0" smtClean="0">
              <a:latin typeface="Verdana" pitchFamily="34" charset="0"/>
              <a:ea typeface="Verdana" pitchFamily="34" charset="0"/>
              <a:cs typeface="Verdana" pitchFamily="34" charset="0"/>
            </a:endParaRPr>
          </a:p>
          <a:p>
            <a:pPr lvl="1">
              <a:buFont typeface="Arial" pitchFamily="34" charset="0"/>
              <a:buChar char="•"/>
            </a:pPr>
            <a:r>
              <a:rPr lang="pt-BR" sz="2000" dirty="0" smtClean="0">
                <a:latin typeface="Verdana" pitchFamily="34" charset="0"/>
                <a:ea typeface="Verdana" pitchFamily="34" charset="0"/>
                <a:cs typeface="Verdana" pitchFamily="34" charset="0"/>
              </a:rPr>
              <a:t> o monitoramento de 100% dos contribuintes com Termo de Acordo de Regime Especial; </a:t>
            </a:r>
          </a:p>
          <a:p>
            <a:pPr lvl="1">
              <a:buFont typeface="Arial" pitchFamily="34" charset="0"/>
              <a:buChar char="•"/>
            </a:pPr>
            <a:endParaRPr lang="pt-BR" sz="1200" dirty="0" smtClean="0">
              <a:latin typeface="Verdana" pitchFamily="34" charset="0"/>
              <a:ea typeface="Verdana" pitchFamily="34" charset="0"/>
              <a:cs typeface="Verdana" pitchFamily="34" charset="0"/>
            </a:endParaRPr>
          </a:p>
          <a:p>
            <a:pPr lvl="1">
              <a:buFont typeface="Arial" pitchFamily="34" charset="0"/>
              <a:buChar char="•"/>
            </a:pPr>
            <a:r>
              <a:rPr lang="pt-BR" sz="2000" dirty="0" smtClean="0">
                <a:latin typeface="Verdana" pitchFamily="34" charset="0"/>
                <a:ea typeface="Verdana" pitchFamily="34" charset="0"/>
                <a:cs typeface="Verdana" pitchFamily="34" charset="0"/>
              </a:rPr>
              <a:t> o monitoramento dos 200 maiores agropecuaristas; </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b) Agilizar as auditorias de contribuintes com indícios de sonegação selecionados por meio de malha fiscal; </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c) Implantação do Programa de cidadania TO LEGAL;</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d) Realização do Mutirão da Negociação das dívidas fiscais;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ChangeArrowheads="1"/>
          </p:cNvSpPr>
          <p:nvPr/>
        </p:nvSpPr>
        <p:spPr bwMode="auto">
          <a:xfrm>
            <a:off x="0" y="-128588"/>
            <a:ext cx="9144000" cy="914401"/>
          </a:xfrm>
          <a:prstGeom prst="rect">
            <a:avLst/>
          </a:prstGeom>
          <a:noFill/>
          <a:ln w="9525">
            <a:noFill/>
            <a:miter lim="800000"/>
            <a:headEnd/>
            <a:tailEnd/>
          </a:ln>
        </p:spPr>
        <p:txBody>
          <a:bodyPr anchor="ctr"/>
          <a:lstStyle/>
          <a:p>
            <a:pPr algn="r"/>
            <a:r>
              <a:rPr lang="pt-BR" sz="2000" dirty="0" smtClean="0">
                <a:solidFill>
                  <a:schemeClr val="accent2"/>
                </a:solidFill>
                <a:latin typeface="Arial" charset="0"/>
              </a:rPr>
              <a:t>Medidas para Aumentar a Receita</a:t>
            </a:r>
            <a:endParaRPr lang="pt-BR" sz="2000" dirty="0">
              <a:solidFill>
                <a:schemeClr val="accent2"/>
              </a:solidFill>
              <a:latin typeface="Arial" charset="0"/>
            </a:endParaRPr>
          </a:p>
        </p:txBody>
      </p:sp>
      <p:cxnSp>
        <p:nvCxnSpPr>
          <p:cNvPr id="8" name="Conector reto 7"/>
          <p:cNvCxnSpPr/>
          <p:nvPr/>
        </p:nvCxnSpPr>
        <p:spPr bwMode="auto">
          <a:xfrm>
            <a:off x="0" y="714375"/>
            <a:ext cx="9123363" cy="0"/>
          </a:xfrm>
          <a:prstGeom prst="line">
            <a:avLst/>
          </a:prstGeom>
          <a:ln>
            <a:headEnd type="none" w="med" len="med"/>
            <a:tailEnd type="none" w="med" len="med"/>
          </a:ln>
        </p:spPr>
        <p:style>
          <a:lnRef idx="2">
            <a:schemeClr val="accent6"/>
          </a:lnRef>
          <a:fillRef idx="0">
            <a:schemeClr val="accent6"/>
          </a:fillRef>
          <a:effectRef idx="1">
            <a:schemeClr val="accent6"/>
          </a:effectRef>
          <a:fontRef idx="minor">
            <a:schemeClr val="tx1"/>
          </a:fontRef>
        </p:style>
      </p:cxnSp>
      <p:pic>
        <p:nvPicPr>
          <p:cNvPr id="7173" name="Picture 7"/>
          <p:cNvPicPr>
            <a:picLocks noChangeAspect="1" noChangeArrowheads="1"/>
          </p:cNvPicPr>
          <p:nvPr/>
        </p:nvPicPr>
        <p:blipFill>
          <a:blip r:embed="rId2"/>
          <a:srcRect l="35751" t="26340" r="20935" b="20718"/>
          <a:stretch>
            <a:fillRect/>
          </a:stretch>
        </p:blipFill>
        <p:spPr bwMode="auto">
          <a:xfrm>
            <a:off x="23813" y="22225"/>
            <a:ext cx="2619375" cy="620713"/>
          </a:xfrm>
          <a:prstGeom prst="rect">
            <a:avLst/>
          </a:prstGeom>
          <a:noFill/>
          <a:ln w="9525">
            <a:noFill/>
            <a:miter lim="800000"/>
            <a:headEnd/>
            <a:tailEnd/>
          </a:ln>
        </p:spPr>
      </p:pic>
      <p:sp>
        <p:nvSpPr>
          <p:cNvPr id="11" name="CaixaDeTexto 12"/>
          <p:cNvSpPr txBox="1">
            <a:spLocks noChangeArrowheads="1"/>
          </p:cNvSpPr>
          <p:nvPr/>
        </p:nvSpPr>
        <p:spPr bwMode="auto">
          <a:xfrm>
            <a:off x="71438" y="982318"/>
            <a:ext cx="8786842" cy="5663089"/>
          </a:xfrm>
          <a:prstGeom prst="rect">
            <a:avLst/>
          </a:prstGeom>
          <a:noFill/>
          <a:ln w="9525">
            <a:noFill/>
            <a:miter lim="800000"/>
            <a:headEnd/>
            <a:tailEnd/>
          </a:ln>
        </p:spPr>
        <p:txBody>
          <a:bodyPr wrap="square">
            <a:spAutoFit/>
          </a:bodyPr>
          <a:lstStyle/>
          <a:p>
            <a:r>
              <a:rPr lang="pt-BR" sz="2200" dirty="0" smtClean="0">
                <a:latin typeface="Verdana" pitchFamily="34" charset="0"/>
                <a:ea typeface="Verdana" pitchFamily="34" charset="0"/>
                <a:cs typeface="Verdana" pitchFamily="34" charset="0"/>
              </a:rPr>
              <a:t>2. Ações da </a:t>
            </a:r>
            <a:r>
              <a:rPr lang="pt-BR" sz="2200" dirty="0" err="1" smtClean="0">
                <a:latin typeface="Verdana" pitchFamily="34" charset="0"/>
                <a:ea typeface="Verdana" pitchFamily="34" charset="0"/>
                <a:cs typeface="Verdana" pitchFamily="34" charset="0"/>
              </a:rPr>
              <a:t>Sefaz</a:t>
            </a:r>
            <a:r>
              <a:rPr lang="pt-BR" sz="2200" dirty="0" smtClean="0">
                <a:latin typeface="Verdana" pitchFamily="34" charset="0"/>
                <a:ea typeface="Verdana" pitchFamily="34" charset="0"/>
                <a:cs typeface="Verdana" pitchFamily="34" charset="0"/>
              </a:rPr>
              <a:t>:</a:t>
            </a:r>
          </a:p>
          <a:p>
            <a:endParaRPr lang="pt-BR" sz="2000" dirty="0" smtClean="0">
              <a:latin typeface="Verdana" pitchFamily="34" charset="0"/>
              <a:ea typeface="Verdana" pitchFamily="34" charset="0"/>
              <a:cs typeface="Verdana" pitchFamily="34" charset="0"/>
            </a:endParaRPr>
          </a:p>
          <a:p>
            <a:pPr lvl="1"/>
            <a:r>
              <a:rPr lang="pt-BR" sz="2000" dirty="0" smtClean="0">
                <a:latin typeface="Verdana" pitchFamily="34" charset="0"/>
                <a:ea typeface="Verdana" pitchFamily="34" charset="0"/>
                <a:cs typeface="Verdana" pitchFamily="34" charset="0"/>
              </a:rPr>
              <a:t>e) Envio para Protesto em cartórios dos débitos de ICMS;</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f) Antecipação do ICMS para os contribuintes inadimplentes;</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g) Divulgação dos maiores contribuintes devedores de ICMS em dívida ativa;</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h) Fortalecimento da fiscalização volante com entrega de novos veículos;</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i) Direcionamento das ações de fiscalização de trânsito;</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j) Fortalecimento da fiscalização com implantação do Projeto de Segurança dos Auditores com apoio da Polícia Militar e SSP;</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k) Fortalecimento da inteligência fiscal da SEFAZ;</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ChangeArrowheads="1"/>
          </p:cNvSpPr>
          <p:nvPr/>
        </p:nvSpPr>
        <p:spPr bwMode="auto">
          <a:xfrm>
            <a:off x="0" y="-128588"/>
            <a:ext cx="9144000" cy="914401"/>
          </a:xfrm>
          <a:prstGeom prst="rect">
            <a:avLst/>
          </a:prstGeom>
          <a:noFill/>
          <a:ln w="9525">
            <a:noFill/>
            <a:miter lim="800000"/>
            <a:headEnd/>
            <a:tailEnd/>
          </a:ln>
        </p:spPr>
        <p:txBody>
          <a:bodyPr anchor="ctr"/>
          <a:lstStyle/>
          <a:p>
            <a:pPr algn="r"/>
            <a:r>
              <a:rPr lang="pt-BR" sz="2000" dirty="0" smtClean="0">
                <a:solidFill>
                  <a:schemeClr val="accent2"/>
                </a:solidFill>
                <a:latin typeface="Arial" charset="0"/>
              </a:rPr>
              <a:t>Medidas para Aumentar a Receita</a:t>
            </a:r>
            <a:endParaRPr lang="pt-BR" sz="2000" dirty="0">
              <a:solidFill>
                <a:schemeClr val="accent2"/>
              </a:solidFill>
              <a:latin typeface="Arial" charset="0"/>
            </a:endParaRPr>
          </a:p>
        </p:txBody>
      </p:sp>
      <p:cxnSp>
        <p:nvCxnSpPr>
          <p:cNvPr id="8" name="Conector reto 7"/>
          <p:cNvCxnSpPr/>
          <p:nvPr/>
        </p:nvCxnSpPr>
        <p:spPr bwMode="auto">
          <a:xfrm>
            <a:off x="0" y="714375"/>
            <a:ext cx="9123363" cy="0"/>
          </a:xfrm>
          <a:prstGeom prst="line">
            <a:avLst/>
          </a:prstGeom>
          <a:ln>
            <a:headEnd type="none" w="med" len="med"/>
            <a:tailEnd type="none" w="med" len="med"/>
          </a:ln>
        </p:spPr>
        <p:style>
          <a:lnRef idx="2">
            <a:schemeClr val="accent6"/>
          </a:lnRef>
          <a:fillRef idx="0">
            <a:schemeClr val="accent6"/>
          </a:fillRef>
          <a:effectRef idx="1">
            <a:schemeClr val="accent6"/>
          </a:effectRef>
          <a:fontRef idx="minor">
            <a:schemeClr val="tx1"/>
          </a:fontRef>
        </p:style>
      </p:cxnSp>
      <p:pic>
        <p:nvPicPr>
          <p:cNvPr id="7173" name="Picture 7"/>
          <p:cNvPicPr>
            <a:picLocks noChangeAspect="1" noChangeArrowheads="1"/>
          </p:cNvPicPr>
          <p:nvPr/>
        </p:nvPicPr>
        <p:blipFill>
          <a:blip r:embed="rId2"/>
          <a:srcRect l="35751" t="26340" r="20935" b="20718"/>
          <a:stretch>
            <a:fillRect/>
          </a:stretch>
        </p:blipFill>
        <p:spPr bwMode="auto">
          <a:xfrm>
            <a:off x="23813" y="22225"/>
            <a:ext cx="2619375" cy="620713"/>
          </a:xfrm>
          <a:prstGeom prst="rect">
            <a:avLst/>
          </a:prstGeom>
          <a:noFill/>
          <a:ln w="9525">
            <a:noFill/>
            <a:miter lim="800000"/>
            <a:headEnd/>
            <a:tailEnd/>
          </a:ln>
        </p:spPr>
      </p:pic>
      <p:sp>
        <p:nvSpPr>
          <p:cNvPr id="11" name="CaixaDeTexto 12"/>
          <p:cNvSpPr txBox="1">
            <a:spLocks noChangeArrowheads="1"/>
          </p:cNvSpPr>
          <p:nvPr/>
        </p:nvSpPr>
        <p:spPr bwMode="auto">
          <a:xfrm>
            <a:off x="71438" y="982318"/>
            <a:ext cx="8786842" cy="5047536"/>
          </a:xfrm>
          <a:prstGeom prst="rect">
            <a:avLst/>
          </a:prstGeom>
          <a:noFill/>
          <a:ln w="9525">
            <a:noFill/>
            <a:miter lim="800000"/>
            <a:headEnd/>
            <a:tailEnd/>
          </a:ln>
        </p:spPr>
        <p:txBody>
          <a:bodyPr wrap="square">
            <a:spAutoFit/>
          </a:bodyPr>
          <a:lstStyle/>
          <a:p>
            <a:r>
              <a:rPr lang="pt-BR" sz="2200" dirty="0" smtClean="0">
                <a:latin typeface="Verdana" pitchFamily="34" charset="0"/>
                <a:ea typeface="Verdana" pitchFamily="34" charset="0"/>
                <a:cs typeface="Verdana" pitchFamily="34" charset="0"/>
              </a:rPr>
              <a:t>2. Ações da </a:t>
            </a:r>
            <a:r>
              <a:rPr lang="pt-BR" sz="2200" dirty="0" err="1" smtClean="0">
                <a:latin typeface="Verdana" pitchFamily="34" charset="0"/>
                <a:ea typeface="Verdana" pitchFamily="34" charset="0"/>
                <a:cs typeface="Verdana" pitchFamily="34" charset="0"/>
              </a:rPr>
              <a:t>Sefaz</a:t>
            </a:r>
            <a:r>
              <a:rPr lang="pt-BR" sz="2200" dirty="0" smtClean="0">
                <a:latin typeface="Verdana" pitchFamily="34" charset="0"/>
                <a:ea typeface="Verdana" pitchFamily="34" charset="0"/>
                <a:cs typeface="Verdana" pitchFamily="34" charset="0"/>
              </a:rPr>
              <a:t>:</a:t>
            </a:r>
          </a:p>
          <a:p>
            <a:endParaRPr lang="pt-BR" sz="2000" dirty="0" smtClean="0">
              <a:latin typeface="Verdana" pitchFamily="34" charset="0"/>
              <a:ea typeface="Verdana" pitchFamily="34" charset="0"/>
              <a:cs typeface="Verdana" pitchFamily="34" charset="0"/>
            </a:endParaRPr>
          </a:p>
          <a:p>
            <a:pPr lvl="1"/>
            <a:r>
              <a:rPr lang="pt-BR" sz="2000" dirty="0" smtClean="0">
                <a:latin typeface="Verdana" pitchFamily="34" charset="0"/>
                <a:ea typeface="Verdana" pitchFamily="34" charset="0"/>
                <a:cs typeface="Verdana" pitchFamily="34" charset="0"/>
              </a:rPr>
              <a:t>l) Instituição de grupo de combate aos crimes contra ordem tributária com a participação da SEFAZ x SSP x MPE;</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m) Criação de um núcleo de cobrança administrativa com representação para fins criminais;</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n) Limitação dos créditos fiscais na entrada do estado de empresas, de outras unidades da federação, portadoras de incentivos fiscais não aprovados pelo CONFAZ;</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o) Intensificação da fiscalização do ITCD com o cruzamento de dados obtidos da Receita Federal e Cartórios;</a:t>
            </a:r>
          </a:p>
          <a:p>
            <a:pPr lvl="1"/>
            <a:r>
              <a:rPr lang="pt-BR" sz="2000" dirty="0" smtClean="0">
                <a:latin typeface="Verdana" pitchFamily="34" charset="0"/>
                <a:ea typeface="Verdana" pitchFamily="34" charset="0"/>
                <a:cs typeface="Verdana" pitchFamily="34" charset="0"/>
              </a:rPr>
              <a:t/>
            </a:r>
            <a:br>
              <a:rPr lang="pt-BR" sz="2000" dirty="0" smtClean="0">
                <a:latin typeface="Verdana" pitchFamily="34" charset="0"/>
                <a:ea typeface="Verdana" pitchFamily="34" charset="0"/>
                <a:cs typeface="Verdana" pitchFamily="34" charset="0"/>
              </a:rPr>
            </a:br>
            <a:r>
              <a:rPr lang="pt-BR" sz="2000" dirty="0" smtClean="0">
                <a:latin typeface="Verdana" pitchFamily="34" charset="0"/>
                <a:ea typeface="Verdana" pitchFamily="34" charset="0"/>
                <a:cs typeface="Verdana" pitchFamily="34" charset="0"/>
              </a:rPr>
              <a:t>p) Fortalecimento da parceria com a Receita Federal.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aixaDeTexto 9"/>
          <p:cNvSpPr txBox="1">
            <a:spLocks noChangeArrowheads="1"/>
          </p:cNvSpPr>
          <p:nvPr/>
        </p:nvSpPr>
        <p:spPr bwMode="auto">
          <a:xfrm>
            <a:off x="0" y="3357563"/>
            <a:ext cx="9144000" cy="2000250"/>
          </a:xfrm>
          <a:prstGeom prst="rect">
            <a:avLst/>
          </a:prstGeom>
          <a:noFill/>
          <a:ln w="9525">
            <a:noFill/>
            <a:miter lim="800000"/>
            <a:headEnd/>
            <a:tailEnd/>
          </a:ln>
        </p:spPr>
        <p:txBody>
          <a:bodyPr>
            <a:spAutoFit/>
          </a:bodyPr>
          <a:lstStyle/>
          <a:p>
            <a:pPr algn="ctr"/>
            <a:r>
              <a:rPr lang="pt-BR">
                <a:solidFill>
                  <a:schemeClr val="accent2"/>
                </a:solidFill>
                <a:latin typeface="Verdana" pitchFamily="34" charset="0"/>
                <a:cs typeface="Arial" charset="0"/>
              </a:rPr>
              <a:t>MARCELO DE CARVALHO MIRANDA</a:t>
            </a:r>
          </a:p>
          <a:p>
            <a:pPr algn="ctr"/>
            <a:r>
              <a:rPr lang="pt-BR">
                <a:latin typeface="Verdana" pitchFamily="34" charset="0"/>
                <a:cs typeface="Arial" charset="0"/>
              </a:rPr>
              <a:t>Governador do Estado</a:t>
            </a:r>
          </a:p>
          <a:p>
            <a:pPr algn="ctr"/>
            <a:endParaRPr lang="pt-BR" sz="1800">
              <a:solidFill>
                <a:srgbClr val="FF0000"/>
              </a:solidFill>
              <a:latin typeface="Verdana" pitchFamily="34" charset="0"/>
              <a:cs typeface="Arial" charset="0"/>
            </a:endParaRPr>
          </a:p>
          <a:p>
            <a:pPr algn="ctr"/>
            <a:endParaRPr lang="pt-BR" sz="1800">
              <a:solidFill>
                <a:srgbClr val="FF0000"/>
              </a:solidFill>
              <a:latin typeface="Verdana" pitchFamily="34" charset="0"/>
              <a:cs typeface="Arial" charset="0"/>
            </a:endParaRPr>
          </a:p>
          <a:p>
            <a:pPr algn="ctr"/>
            <a:r>
              <a:rPr lang="pt-BR" sz="2000">
                <a:solidFill>
                  <a:schemeClr val="accent2"/>
                </a:solidFill>
                <a:latin typeface="Verdana" pitchFamily="34" charset="0"/>
                <a:cs typeface="Arial" charset="0"/>
              </a:rPr>
              <a:t>Paulo Antenor de Oliveira</a:t>
            </a:r>
          </a:p>
          <a:p>
            <a:pPr algn="ctr"/>
            <a:r>
              <a:rPr lang="pt-BR" sz="2000">
                <a:latin typeface="Verdana" pitchFamily="34" charset="0"/>
                <a:cs typeface="Arial" charset="0"/>
              </a:rPr>
              <a:t>Secretário da Fazenda</a:t>
            </a:r>
          </a:p>
        </p:txBody>
      </p:sp>
      <p:cxnSp>
        <p:nvCxnSpPr>
          <p:cNvPr id="9" name="Conector reto 8"/>
          <p:cNvCxnSpPr/>
          <p:nvPr/>
        </p:nvCxnSpPr>
        <p:spPr bwMode="auto">
          <a:xfrm>
            <a:off x="11113" y="6143625"/>
            <a:ext cx="9123362" cy="0"/>
          </a:xfrm>
          <a:prstGeom prst="line">
            <a:avLst/>
          </a:prstGeom>
          <a:ln>
            <a:headEnd type="none" w="med" len="med"/>
            <a:tailEnd type="none" w="med" len="med"/>
          </a:ln>
        </p:spPr>
        <p:style>
          <a:lnRef idx="2">
            <a:schemeClr val="accent6"/>
          </a:lnRef>
          <a:fillRef idx="0">
            <a:schemeClr val="accent6"/>
          </a:fillRef>
          <a:effectRef idx="1">
            <a:schemeClr val="accent6"/>
          </a:effectRef>
          <a:fontRef idx="minor">
            <a:schemeClr val="tx1"/>
          </a:fontRef>
        </p:style>
      </p:cxnSp>
      <p:pic>
        <p:nvPicPr>
          <p:cNvPr id="9220" name="Picture 9"/>
          <p:cNvPicPr>
            <a:picLocks noChangeAspect="1" noChangeArrowheads="1"/>
          </p:cNvPicPr>
          <p:nvPr/>
        </p:nvPicPr>
        <p:blipFill>
          <a:blip r:embed="rId3"/>
          <a:srcRect/>
          <a:stretch>
            <a:fillRect/>
          </a:stretch>
        </p:blipFill>
        <p:spPr bwMode="auto">
          <a:xfrm>
            <a:off x="4000500" y="1609725"/>
            <a:ext cx="1143000" cy="1390650"/>
          </a:xfrm>
          <a:prstGeom prst="rect">
            <a:avLst/>
          </a:prstGeom>
          <a:noFill/>
          <a:ln w="9525">
            <a:noFill/>
            <a:miter lim="800000"/>
            <a:headEnd/>
            <a:tailEnd/>
          </a:ln>
        </p:spPr>
      </p:pic>
      <p:pic>
        <p:nvPicPr>
          <p:cNvPr id="9221" name="Picture 7"/>
          <p:cNvPicPr>
            <a:picLocks noChangeAspect="1" noChangeArrowheads="1"/>
          </p:cNvPicPr>
          <p:nvPr/>
        </p:nvPicPr>
        <p:blipFill>
          <a:blip r:embed="rId4"/>
          <a:srcRect l="59402" t="35162" r="20935" b="33954"/>
          <a:stretch>
            <a:fillRect/>
          </a:stretch>
        </p:blipFill>
        <p:spPr bwMode="auto">
          <a:xfrm>
            <a:off x="0" y="111125"/>
            <a:ext cx="2214563" cy="674688"/>
          </a:xfrm>
          <a:prstGeom prst="rect">
            <a:avLst/>
          </a:prstGeom>
          <a:noFill/>
          <a:ln w="9525">
            <a:noFill/>
            <a:miter lim="800000"/>
            <a:headEnd/>
            <a:tailEnd/>
          </a:ln>
        </p:spPr>
      </p:pic>
      <p:pic>
        <p:nvPicPr>
          <p:cNvPr id="9222" name="Picture 7"/>
          <p:cNvPicPr>
            <a:picLocks noChangeAspect="1" noChangeArrowheads="1"/>
          </p:cNvPicPr>
          <p:nvPr/>
        </p:nvPicPr>
        <p:blipFill>
          <a:blip r:embed="rId4"/>
          <a:srcRect l="35751" t="35162" r="50571" b="33954"/>
          <a:stretch>
            <a:fillRect/>
          </a:stretch>
        </p:blipFill>
        <p:spPr bwMode="auto">
          <a:xfrm>
            <a:off x="7358063" y="34925"/>
            <a:ext cx="1714500" cy="750888"/>
          </a:xfrm>
          <a:prstGeom prst="rect">
            <a:avLst/>
          </a:prstGeom>
          <a:noFill/>
          <a:ln w="9525">
            <a:noFill/>
            <a:miter lim="800000"/>
            <a:headEnd/>
            <a:tailEnd/>
          </a:ln>
        </p:spPr>
      </p:pic>
      <p:cxnSp>
        <p:nvCxnSpPr>
          <p:cNvPr id="14" name="Conector reto 13"/>
          <p:cNvCxnSpPr/>
          <p:nvPr/>
        </p:nvCxnSpPr>
        <p:spPr bwMode="auto">
          <a:xfrm>
            <a:off x="0" y="928688"/>
            <a:ext cx="9123363" cy="0"/>
          </a:xfrm>
          <a:prstGeom prst="line">
            <a:avLst/>
          </a:prstGeom>
          <a:ln>
            <a:headEnd type="none" w="med" len="med"/>
            <a:tailEnd type="none" w="med" len="med"/>
          </a:ln>
        </p:spPr>
        <p:style>
          <a:lnRef idx="2">
            <a:schemeClr val="accent6"/>
          </a:lnRef>
          <a:fillRef idx="0">
            <a:schemeClr val="accent6"/>
          </a:fillRef>
          <a:effectRef idx="1">
            <a:schemeClr val="accent6"/>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p:cNvPicPr>
            <a:picLocks noChangeAspect="1" noChangeArrowheads="1"/>
          </p:cNvPicPr>
          <p:nvPr/>
        </p:nvPicPr>
        <p:blipFill>
          <a:blip r:embed="rId2"/>
          <a:srcRect/>
          <a:stretch>
            <a:fillRect/>
          </a:stretch>
        </p:blipFill>
        <p:spPr bwMode="auto">
          <a:xfrm>
            <a:off x="33392" y="1214422"/>
            <a:ext cx="9077217" cy="5220000"/>
          </a:xfrm>
          <a:prstGeom prst="rect">
            <a:avLst/>
          </a:prstGeom>
          <a:noFill/>
          <a:ln w="9525">
            <a:noFill/>
            <a:miter lim="800000"/>
            <a:headEnd/>
            <a:tailEnd/>
          </a:ln>
          <a:effectLst/>
        </p:spPr>
      </p:pic>
      <p:sp>
        <p:nvSpPr>
          <p:cNvPr id="3074" name="Rectangle 6"/>
          <p:cNvSpPr>
            <a:spLocks noChangeArrowheads="1"/>
          </p:cNvSpPr>
          <p:nvPr/>
        </p:nvSpPr>
        <p:spPr bwMode="auto">
          <a:xfrm>
            <a:off x="0" y="-128588"/>
            <a:ext cx="9144000" cy="914401"/>
          </a:xfrm>
          <a:prstGeom prst="rect">
            <a:avLst/>
          </a:prstGeom>
          <a:noFill/>
          <a:ln w="9525">
            <a:noFill/>
            <a:miter lim="800000"/>
            <a:headEnd/>
            <a:tailEnd/>
          </a:ln>
        </p:spPr>
        <p:txBody>
          <a:bodyPr anchor="ctr"/>
          <a:lstStyle/>
          <a:p>
            <a:pPr algn="r"/>
            <a:r>
              <a:rPr lang="pt-BR" sz="2000" dirty="0" smtClean="0">
                <a:solidFill>
                  <a:schemeClr val="accent2"/>
                </a:solidFill>
                <a:latin typeface="Arial" charset="0"/>
              </a:rPr>
              <a:t>Receitas Federais Compartilhadas com</a:t>
            </a:r>
          </a:p>
          <a:p>
            <a:pPr algn="r"/>
            <a:r>
              <a:rPr lang="pt-BR" sz="2000" dirty="0" smtClean="0">
                <a:solidFill>
                  <a:schemeClr val="accent2"/>
                </a:solidFill>
                <a:latin typeface="Arial" charset="0"/>
              </a:rPr>
              <a:t>Estados e Municípios e Exclusivas da União</a:t>
            </a:r>
            <a:endParaRPr lang="pt-BR" sz="2000" dirty="0">
              <a:solidFill>
                <a:schemeClr val="accent2"/>
              </a:solidFill>
              <a:latin typeface="Arial" charset="0"/>
            </a:endParaRPr>
          </a:p>
        </p:txBody>
      </p:sp>
      <p:cxnSp>
        <p:nvCxnSpPr>
          <p:cNvPr id="8" name="Conector reto 7"/>
          <p:cNvCxnSpPr/>
          <p:nvPr/>
        </p:nvCxnSpPr>
        <p:spPr bwMode="auto">
          <a:xfrm>
            <a:off x="0" y="714375"/>
            <a:ext cx="9123363" cy="0"/>
          </a:xfrm>
          <a:prstGeom prst="line">
            <a:avLst/>
          </a:prstGeom>
          <a:ln>
            <a:headEnd type="none" w="med" len="med"/>
            <a:tailEnd type="none" w="med" len="med"/>
          </a:ln>
        </p:spPr>
        <p:style>
          <a:lnRef idx="2">
            <a:schemeClr val="accent6"/>
          </a:lnRef>
          <a:fillRef idx="0">
            <a:schemeClr val="accent6"/>
          </a:fillRef>
          <a:effectRef idx="1">
            <a:schemeClr val="accent6"/>
          </a:effectRef>
          <a:fontRef idx="minor">
            <a:schemeClr val="tx1"/>
          </a:fontRef>
        </p:style>
      </p:cxnSp>
      <p:pic>
        <p:nvPicPr>
          <p:cNvPr id="3077" name="Picture 7"/>
          <p:cNvPicPr>
            <a:picLocks noChangeAspect="1" noChangeArrowheads="1"/>
          </p:cNvPicPr>
          <p:nvPr/>
        </p:nvPicPr>
        <p:blipFill>
          <a:blip r:embed="rId3"/>
          <a:srcRect l="35751" t="26340" r="20935" b="20718"/>
          <a:stretch>
            <a:fillRect/>
          </a:stretch>
        </p:blipFill>
        <p:spPr bwMode="auto">
          <a:xfrm>
            <a:off x="23813" y="22225"/>
            <a:ext cx="2619375" cy="620713"/>
          </a:xfrm>
          <a:prstGeom prst="rect">
            <a:avLst/>
          </a:prstGeom>
          <a:noFill/>
          <a:ln w="9525">
            <a:noFill/>
            <a:miter lim="800000"/>
            <a:headEnd/>
            <a:tailEnd/>
          </a:ln>
        </p:spPr>
      </p:pic>
      <p:sp>
        <p:nvSpPr>
          <p:cNvPr id="7" name="CaixaDeTexto 19"/>
          <p:cNvSpPr txBox="1">
            <a:spLocks noChangeArrowheads="1"/>
          </p:cNvSpPr>
          <p:nvPr/>
        </p:nvSpPr>
        <p:spPr bwMode="auto">
          <a:xfrm>
            <a:off x="3000364" y="3357562"/>
            <a:ext cx="790601" cy="430887"/>
          </a:xfrm>
          <a:prstGeom prst="rect">
            <a:avLst/>
          </a:prstGeom>
          <a:noFill/>
          <a:ln w="9525">
            <a:noFill/>
            <a:miter lim="800000"/>
            <a:headEnd/>
            <a:tailEnd/>
          </a:ln>
        </p:spPr>
        <p:txBody>
          <a:bodyPr wrap="none">
            <a:spAutoFit/>
          </a:bodyPr>
          <a:lstStyle/>
          <a:p>
            <a:r>
              <a:rPr lang="pt-BR" sz="1100" dirty="0" smtClean="0">
                <a:latin typeface="Verdana" pitchFamily="34" charset="0"/>
              </a:rPr>
              <a:t>Início</a:t>
            </a:r>
          </a:p>
          <a:p>
            <a:r>
              <a:rPr lang="pt-BR" sz="1100" dirty="0" smtClean="0">
                <a:latin typeface="Verdana" pitchFamily="34" charset="0"/>
              </a:rPr>
              <a:t>da </a:t>
            </a:r>
            <a:r>
              <a:rPr lang="pt-BR" sz="1100" dirty="0">
                <a:latin typeface="Verdana" pitchFamily="34" charset="0"/>
              </a:rPr>
              <a:t>CPMF</a:t>
            </a:r>
          </a:p>
        </p:txBody>
      </p:sp>
      <p:cxnSp>
        <p:nvCxnSpPr>
          <p:cNvPr id="9" name="Conector de seta reta 22"/>
          <p:cNvCxnSpPr>
            <a:cxnSpLocks noChangeShapeType="1"/>
          </p:cNvCxnSpPr>
          <p:nvPr/>
        </p:nvCxnSpPr>
        <p:spPr bwMode="auto">
          <a:xfrm rot="5400000">
            <a:off x="2740808" y="3561556"/>
            <a:ext cx="571500" cy="1587"/>
          </a:xfrm>
          <a:prstGeom prst="straightConnector1">
            <a:avLst/>
          </a:prstGeom>
          <a:noFill/>
          <a:ln w="9525" algn="ctr">
            <a:solidFill>
              <a:schemeClr val="tx1"/>
            </a:solidFill>
            <a:round/>
            <a:headEnd type="arrow" w="med" len="med"/>
            <a:tailEnd type="arrow" w="med" len="med"/>
          </a:ln>
        </p:spPr>
      </p:cxnSp>
      <p:cxnSp>
        <p:nvCxnSpPr>
          <p:cNvPr id="10" name="Conector de seta reta 25"/>
          <p:cNvCxnSpPr>
            <a:cxnSpLocks noChangeShapeType="1"/>
          </p:cNvCxnSpPr>
          <p:nvPr/>
        </p:nvCxnSpPr>
        <p:spPr bwMode="auto">
          <a:xfrm rot="5400000">
            <a:off x="3929856" y="3571080"/>
            <a:ext cx="1284289" cy="1588"/>
          </a:xfrm>
          <a:prstGeom prst="straightConnector1">
            <a:avLst/>
          </a:prstGeom>
          <a:noFill/>
          <a:ln w="9525" algn="ctr">
            <a:solidFill>
              <a:schemeClr val="tx1"/>
            </a:solidFill>
            <a:round/>
            <a:headEnd type="arrow" w="med" len="med"/>
            <a:tailEnd type="arrow" w="med" len="med"/>
          </a:ln>
        </p:spPr>
      </p:cxnSp>
      <p:sp>
        <p:nvSpPr>
          <p:cNvPr id="11" name="CaixaDeTexto 17"/>
          <p:cNvSpPr txBox="1">
            <a:spLocks noChangeArrowheads="1"/>
          </p:cNvSpPr>
          <p:nvPr/>
        </p:nvSpPr>
        <p:spPr bwMode="auto">
          <a:xfrm>
            <a:off x="3571868" y="3214686"/>
            <a:ext cx="1000125" cy="600075"/>
          </a:xfrm>
          <a:prstGeom prst="rect">
            <a:avLst/>
          </a:prstGeom>
          <a:noFill/>
          <a:ln w="9525">
            <a:noFill/>
            <a:miter lim="800000"/>
            <a:headEnd/>
            <a:tailEnd/>
          </a:ln>
        </p:spPr>
        <p:txBody>
          <a:bodyPr wrap="square">
            <a:spAutoFit/>
          </a:bodyPr>
          <a:lstStyle/>
          <a:p>
            <a:pPr algn="r"/>
            <a:r>
              <a:rPr lang="pt-BR" sz="1100" dirty="0">
                <a:latin typeface="Verdana" pitchFamily="34" charset="0"/>
              </a:rPr>
              <a:t>Início </a:t>
            </a:r>
            <a:r>
              <a:rPr lang="pt-BR" sz="1100" dirty="0" err="1">
                <a:latin typeface="Verdana" pitchFamily="34" charset="0"/>
              </a:rPr>
              <a:t>Cide</a:t>
            </a:r>
            <a:endParaRPr lang="pt-BR" sz="1100" dirty="0">
              <a:latin typeface="Verdana" pitchFamily="34" charset="0"/>
            </a:endParaRPr>
          </a:p>
          <a:p>
            <a:pPr algn="r"/>
            <a:r>
              <a:rPr lang="pt-BR" sz="1100" dirty="0">
                <a:latin typeface="Verdana" pitchFamily="34" charset="0"/>
              </a:rPr>
              <a:t>(exclusiva União)</a:t>
            </a:r>
          </a:p>
        </p:txBody>
      </p:sp>
      <p:cxnSp>
        <p:nvCxnSpPr>
          <p:cNvPr id="13" name="Conector de seta reta 11"/>
          <p:cNvCxnSpPr>
            <a:cxnSpLocks noChangeShapeType="1"/>
          </p:cNvCxnSpPr>
          <p:nvPr/>
        </p:nvCxnSpPr>
        <p:spPr bwMode="auto">
          <a:xfrm rot="5400000">
            <a:off x="4286250" y="3571869"/>
            <a:ext cx="1714503" cy="6"/>
          </a:xfrm>
          <a:prstGeom prst="straightConnector1">
            <a:avLst/>
          </a:prstGeom>
          <a:noFill/>
          <a:ln w="9525" algn="ctr">
            <a:solidFill>
              <a:schemeClr val="tx1"/>
            </a:solidFill>
            <a:round/>
            <a:headEnd type="arrow" w="med" len="med"/>
            <a:tailEnd type="arrow" w="med" len="med"/>
          </a:ln>
        </p:spPr>
      </p:cxnSp>
      <p:sp>
        <p:nvSpPr>
          <p:cNvPr id="14" name="CaixaDeTexto 17"/>
          <p:cNvSpPr txBox="1">
            <a:spLocks noChangeArrowheads="1"/>
          </p:cNvSpPr>
          <p:nvPr/>
        </p:nvSpPr>
        <p:spPr bwMode="auto">
          <a:xfrm>
            <a:off x="4572006" y="3214686"/>
            <a:ext cx="857250" cy="600075"/>
          </a:xfrm>
          <a:prstGeom prst="rect">
            <a:avLst/>
          </a:prstGeom>
          <a:noFill/>
          <a:ln w="9525">
            <a:noFill/>
            <a:miter lim="800000"/>
            <a:headEnd/>
            <a:tailEnd/>
          </a:ln>
        </p:spPr>
        <p:txBody>
          <a:bodyPr>
            <a:spAutoFit/>
          </a:bodyPr>
          <a:lstStyle/>
          <a:p>
            <a:r>
              <a:rPr lang="pt-BR" sz="1100" dirty="0">
                <a:latin typeface="Verdana" pitchFamily="34" charset="0"/>
              </a:rPr>
              <a:t>Início repasse </a:t>
            </a:r>
            <a:r>
              <a:rPr lang="pt-BR" sz="1100" dirty="0" err="1">
                <a:latin typeface="Verdana" pitchFamily="34" charset="0"/>
              </a:rPr>
              <a:t>Cide</a:t>
            </a:r>
            <a:endParaRPr lang="pt-BR" sz="1100" dirty="0">
              <a:latin typeface="Verdana" pitchFamily="34" charset="0"/>
            </a:endParaRPr>
          </a:p>
        </p:txBody>
      </p:sp>
      <p:cxnSp>
        <p:nvCxnSpPr>
          <p:cNvPr id="16" name="Conector de seta reta 14"/>
          <p:cNvCxnSpPr>
            <a:cxnSpLocks noChangeShapeType="1"/>
          </p:cNvCxnSpPr>
          <p:nvPr/>
        </p:nvCxnSpPr>
        <p:spPr bwMode="auto">
          <a:xfrm rot="5400000">
            <a:off x="6055536" y="3567915"/>
            <a:ext cx="641350" cy="1588"/>
          </a:xfrm>
          <a:prstGeom prst="straightConnector1">
            <a:avLst/>
          </a:prstGeom>
          <a:noFill/>
          <a:ln w="9525" algn="ctr">
            <a:solidFill>
              <a:schemeClr val="tx1"/>
            </a:solidFill>
            <a:round/>
            <a:headEnd type="arrow" w="med" len="med"/>
            <a:tailEnd type="arrow" w="med" len="med"/>
          </a:ln>
        </p:spPr>
      </p:cxnSp>
      <p:sp>
        <p:nvSpPr>
          <p:cNvPr id="17" name="CaixaDeTexto 17"/>
          <p:cNvSpPr txBox="1">
            <a:spLocks noChangeArrowheads="1"/>
          </p:cNvSpPr>
          <p:nvPr/>
        </p:nvSpPr>
        <p:spPr bwMode="auto">
          <a:xfrm>
            <a:off x="5214942" y="3357562"/>
            <a:ext cx="1300162" cy="430887"/>
          </a:xfrm>
          <a:prstGeom prst="rect">
            <a:avLst/>
          </a:prstGeom>
          <a:noFill/>
          <a:ln w="9525">
            <a:noFill/>
            <a:miter lim="800000"/>
            <a:headEnd/>
            <a:tailEnd/>
          </a:ln>
        </p:spPr>
        <p:txBody>
          <a:bodyPr wrap="square">
            <a:spAutoFit/>
          </a:bodyPr>
          <a:lstStyle/>
          <a:p>
            <a:pPr algn="ctr"/>
            <a:r>
              <a:rPr lang="pt-BR" sz="1100" dirty="0">
                <a:latin typeface="Verdana" pitchFamily="34" charset="0"/>
              </a:rPr>
              <a:t>Impacto do </a:t>
            </a:r>
            <a:endParaRPr lang="pt-BR" sz="1100" dirty="0" smtClean="0">
              <a:latin typeface="Verdana" pitchFamily="34" charset="0"/>
            </a:endParaRPr>
          </a:p>
          <a:p>
            <a:pPr algn="ctr"/>
            <a:r>
              <a:rPr lang="pt-BR" sz="1100" dirty="0" smtClean="0">
                <a:latin typeface="Verdana" pitchFamily="34" charset="0"/>
              </a:rPr>
              <a:t>Fim da </a:t>
            </a:r>
            <a:r>
              <a:rPr lang="pt-BR" sz="1100" dirty="0">
                <a:latin typeface="Verdana" pitchFamily="34" charset="0"/>
              </a:rPr>
              <a:t>CPMF</a:t>
            </a:r>
          </a:p>
        </p:txBody>
      </p:sp>
      <p:cxnSp>
        <p:nvCxnSpPr>
          <p:cNvPr id="18" name="Conector de seta reta 16"/>
          <p:cNvCxnSpPr>
            <a:cxnSpLocks noChangeShapeType="1"/>
          </p:cNvCxnSpPr>
          <p:nvPr/>
        </p:nvCxnSpPr>
        <p:spPr bwMode="auto">
          <a:xfrm rot="5400000">
            <a:off x="6214284" y="3572666"/>
            <a:ext cx="1001712" cy="0"/>
          </a:xfrm>
          <a:prstGeom prst="straightConnector1">
            <a:avLst/>
          </a:prstGeom>
          <a:noFill/>
          <a:ln w="9525" algn="ctr">
            <a:solidFill>
              <a:schemeClr val="tx1"/>
            </a:solidFill>
            <a:round/>
            <a:headEnd type="arrow" w="med" len="med"/>
            <a:tailEnd type="arrow" w="med" len="med"/>
          </a:ln>
        </p:spPr>
      </p:cxnSp>
      <p:sp>
        <p:nvSpPr>
          <p:cNvPr id="19" name="CaixaDeTexto 18"/>
          <p:cNvSpPr txBox="1">
            <a:spLocks noChangeArrowheads="1"/>
          </p:cNvSpPr>
          <p:nvPr/>
        </p:nvSpPr>
        <p:spPr bwMode="auto">
          <a:xfrm>
            <a:off x="6715140" y="3286124"/>
            <a:ext cx="1071570" cy="600164"/>
          </a:xfrm>
          <a:prstGeom prst="rect">
            <a:avLst/>
          </a:prstGeom>
          <a:noFill/>
          <a:ln w="9525">
            <a:noFill/>
            <a:miter lim="800000"/>
            <a:headEnd/>
            <a:tailEnd/>
          </a:ln>
        </p:spPr>
        <p:txBody>
          <a:bodyPr wrap="square">
            <a:spAutoFit/>
          </a:bodyPr>
          <a:lstStyle/>
          <a:p>
            <a:r>
              <a:rPr lang="pt-BR" sz="1100" dirty="0" smtClean="0">
                <a:latin typeface="Verdana" pitchFamily="34" charset="0"/>
              </a:rPr>
              <a:t>Redução da alíquota </a:t>
            </a:r>
            <a:endParaRPr lang="pt-BR" sz="1100" dirty="0">
              <a:latin typeface="Verdana" pitchFamily="34" charset="0"/>
            </a:endParaRPr>
          </a:p>
          <a:p>
            <a:r>
              <a:rPr lang="pt-BR" sz="1100" dirty="0">
                <a:latin typeface="Verdana" pitchFamily="34" charset="0"/>
              </a:rPr>
              <a:t>do </a:t>
            </a:r>
            <a:r>
              <a:rPr lang="pt-BR" sz="1100" dirty="0" smtClean="0">
                <a:latin typeface="Verdana" pitchFamily="34" charset="0"/>
              </a:rPr>
              <a:t>IPI</a:t>
            </a:r>
            <a:endParaRPr lang="pt-BR" sz="1100" dirty="0">
              <a:latin typeface="Verdana" pitchFamily="34" charset="0"/>
            </a:endParaRPr>
          </a:p>
        </p:txBody>
      </p:sp>
      <p:cxnSp>
        <p:nvCxnSpPr>
          <p:cNvPr id="20" name="Conector de seta reta 16"/>
          <p:cNvCxnSpPr>
            <a:cxnSpLocks noChangeShapeType="1"/>
          </p:cNvCxnSpPr>
          <p:nvPr/>
        </p:nvCxnSpPr>
        <p:spPr bwMode="auto">
          <a:xfrm rot="5400000">
            <a:off x="7465239" y="3607595"/>
            <a:ext cx="1500198" cy="1588"/>
          </a:xfrm>
          <a:prstGeom prst="straightConnector1">
            <a:avLst/>
          </a:prstGeom>
          <a:noFill/>
          <a:ln w="9525" algn="ctr">
            <a:solidFill>
              <a:schemeClr val="tx1"/>
            </a:solidFill>
            <a:round/>
            <a:headEnd type="arrow" w="med" len="med"/>
            <a:tailEnd type="arrow" w="med" len="med"/>
          </a:ln>
        </p:spPr>
      </p:cxnSp>
      <p:sp>
        <p:nvSpPr>
          <p:cNvPr id="23" name="CaixaDeTexto 22"/>
          <p:cNvSpPr txBox="1">
            <a:spLocks noChangeArrowheads="1"/>
          </p:cNvSpPr>
          <p:nvPr/>
        </p:nvSpPr>
        <p:spPr bwMode="auto">
          <a:xfrm>
            <a:off x="8215338" y="3286124"/>
            <a:ext cx="1071570" cy="600164"/>
          </a:xfrm>
          <a:prstGeom prst="rect">
            <a:avLst/>
          </a:prstGeom>
          <a:noFill/>
          <a:ln w="9525">
            <a:noFill/>
            <a:miter lim="800000"/>
            <a:headEnd/>
            <a:tailEnd/>
          </a:ln>
        </p:spPr>
        <p:txBody>
          <a:bodyPr wrap="square">
            <a:spAutoFit/>
          </a:bodyPr>
          <a:lstStyle/>
          <a:p>
            <a:r>
              <a:rPr lang="pt-BR" sz="1100" dirty="0" smtClean="0">
                <a:latin typeface="Verdana" pitchFamily="34" charset="0"/>
              </a:rPr>
              <a:t>Aumento </a:t>
            </a:r>
          </a:p>
          <a:p>
            <a:r>
              <a:rPr lang="pt-BR" sz="1100" dirty="0" smtClean="0">
                <a:latin typeface="Verdana" pitchFamily="34" charset="0"/>
              </a:rPr>
              <a:t>da alíquota </a:t>
            </a:r>
            <a:endParaRPr lang="pt-BR" sz="1100" dirty="0">
              <a:latin typeface="Verdana" pitchFamily="34" charset="0"/>
            </a:endParaRPr>
          </a:p>
          <a:p>
            <a:r>
              <a:rPr lang="pt-BR" sz="1100" dirty="0">
                <a:latin typeface="Verdana" pitchFamily="34" charset="0"/>
              </a:rPr>
              <a:t>do </a:t>
            </a:r>
            <a:r>
              <a:rPr lang="pt-BR" sz="1100" dirty="0" smtClean="0">
                <a:latin typeface="Verdana" pitchFamily="34" charset="0"/>
              </a:rPr>
              <a:t>IPI</a:t>
            </a:r>
            <a:endParaRPr lang="pt-BR" sz="1100" dirty="0">
              <a:latin typeface="Verdan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0" y="-128588"/>
            <a:ext cx="9144000" cy="914401"/>
          </a:xfrm>
          <a:prstGeom prst="rect">
            <a:avLst/>
          </a:prstGeom>
          <a:noFill/>
          <a:ln w="9525">
            <a:noFill/>
            <a:miter lim="800000"/>
            <a:headEnd/>
            <a:tailEnd/>
          </a:ln>
        </p:spPr>
        <p:txBody>
          <a:bodyPr anchor="ctr"/>
          <a:lstStyle/>
          <a:p>
            <a:pPr algn="r"/>
            <a:r>
              <a:rPr lang="pt-BR" sz="2000" dirty="0">
                <a:solidFill>
                  <a:schemeClr val="accent2"/>
                </a:solidFill>
                <a:latin typeface="Arial" charset="0"/>
              </a:rPr>
              <a:t>Previsão x Arrecadação de Receitas</a:t>
            </a:r>
          </a:p>
          <a:p>
            <a:pPr algn="r"/>
            <a:r>
              <a:rPr lang="pt-BR" sz="2000" dirty="0">
                <a:solidFill>
                  <a:schemeClr val="accent2"/>
                </a:solidFill>
                <a:latin typeface="Arial" charset="0"/>
              </a:rPr>
              <a:t>Fonte 0100 – Recursos Ordinários </a:t>
            </a:r>
            <a:r>
              <a:rPr lang="pt-BR" sz="2000" dirty="0" smtClean="0">
                <a:solidFill>
                  <a:schemeClr val="accent2"/>
                </a:solidFill>
                <a:latin typeface="Arial" charset="0"/>
              </a:rPr>
              <a:t>(Jan-Ago/2016)</a:t>
            </a:r>
            <a:endParaRPr lang="pt-BR" sz="2000" dirty="0">
              <a:solidFill>
                <a:schemeClr val="accent2"/>
              </a:solidFill>
              <a:latin typeface="Arial" charset="0"/>
            </a:endParaRPr>
          </a:p>
        </p:txBody>
      </p:sp>
      <p:cxnSp>
        <p:nvCxnSpPr>
          <p:cNvPr id="8" name="Conector reto 7"/>
          <p:cNvCxnSpPr/>
          <p:nvPr/>
        </p:nvCxnSpPr>
        <p:spPr bwMode="auto">
          <a:xfrm>
            <a:off x="0" y="714375"/>
            <a:ext cx="9123363" cy="0"/>
          </a:xfrm>
          <a:prstGeom prst="line">
            <a:avLst/>
          </a:prstGeom>
          <a:ln>
            <a:headEnd type="none" w="med" len="med"/>
            <a:tailEnd type="none" w="med" len="med"/>
          </a:ln>
        </p:spPr>
        <p:style>
          <a:lnRef idx="2">
            <a:schemeClr val="accent6"/>
          </a:lnRef>
          <a:fillRef idx="0">
            <a:schemeClr val="accent6"/>
          </a:fillRef>
          <a:effectRef idx="1">
            <a:schemeClr val="accent6"/>
          </a:effectRef>
          <a:fontRef idx="minor">
            <a:schemeClr val="tx1"/>
          </a:fontRef>
        </p:style>
      </p:cxnSp>
      <p:pic>
        <p:nvPicPr>
          <p:cNvPr id="4101" name="Picture 7"/>
          <p:cNvPicPr>
            <a:picLocks noChangeAspect="1" noChangeArrowheads="1"/>
          </p:cNvPicPr>
          <p:nvPr/>
        </p:nvPicPr>
        <p:blipFill>
          <a:blip r:embed="rId2"/>
          <a:srcRect l="35751" t="26340" r="20935" b="20718"/>
          <a:stretch>
            <a:fillRect/>
          </a:stretch>
        </p:blipFill>
        <p:spPr bwMode="auto">
          <a:xfrm>
            <a:off x="23813" y="22225"/>
            <a:ext cx="2619375" cy="620713"/>
          </a:xfrm>
          <a:prstGeom prst="rect">
            <a:avLst/>
          </a:prstGeom>
          <a:noFill/>
          <a:ln w="9525">
            <a:noFill/>
            <a:miter lim="800000"/>
            <a:headEnd/>
            <a:tailEnd/>
          </a:ln>
        </p:spPr>
      </p:pic>
      <p:pic>
        <p:nvPicPr>
          <p:cNvPr id="3077" name="Picture 5"/>
          <p:cNvPicPr>
            <a:picLocks noChangeAspect="1" noChangeArrowheads="1"/>
          </p:cNvPicPr>
          <p:nvPr/>
        </p:nvPicPr>
        <p:blipFill>
          <a:blip r:embed="rId3"/>
          <a:srcRect/>
          <a:stretch>
            <a:fillRect/>
          </a:stretch>
        </p:blipFill>
        <p:spPr bwMode="auto">
          <a:xfrm>
            <a:off x="71422" y="1142984"/>
            <a:ext cx="9001156" cy="538204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ChangeArrowheads="1"/>
          </p:cNvSpPr>
          <p:nvPr/>
        </p:nvSpPr>
        <p:spPr bwMode="auto">
          <a:xfrm>
            <a:off x="0" y="-128588"/>
            <a:ext cx="9144000" cy="914401"/>
          </a:xfrm>
          <a:prstGeom prst="rect">
            <a:avLst/>
          </a:prstGeom>
          <a:noFill/>
          <a:ln w="9525">
            <a:noFill/>
            <a:miter lim="800000"/>
            <a:headEnd/>
            <a:tailEnd/>
          </a:ln>
        </p:spPr>
        <p:txBody>
          <a:bodyPr anchor="ctr"/>
          <a:lstStyle/>
          <a:p>
            <a:pPr algn="r"/>
            <a:r>
              <a:rPr lang="pt-BR" sz="2000" dirty="0">
                <a:solidFill>
                  <a:schemeClr val="accent2"/>
                </a:solidFill>
                <a:latin typeface="Arial" charset="0"/>
              </a:rPr>
              <a:t>Arrecadação de Receitas</a:t>
            </a:r>
          </a:p>
          <a:p>
            <a:pPr algn="r"/>
            <a:r>
              <a:rPr lang="pt-BR" sz="2000" dirty="0">
                <a:solidFill>
                  <a:schemeClr val="accent2"/>
                </a:solidFill>
                <a:latin typeface="Arial" charset="0"/>
              </a:rPr>
              <a:t>Fonte 0100 – Recursos Ordinários </a:t>
            </a:r>
            <a:r>
              <a:rPr lang="pt-BR" sz="2000" dirty="0" smtClean="0">
                <a:solidFill>
                  <a:schemeClr val="accent2"/>
                </a:solidFill>
                <a:latin typeface="Arial" charset="0"/>
              </a:rPr>
              <a:t>(</a:t>
            </a:r>
            <a:r>
              <a:rPr lang="pt-BR" sz="2000" dirty="0" err="1" smtClean="0">
                <a:solidFill>
                  <a:schemeClr val="accent2"/>
                </a:solidFill>
                <a:latin typeface="Arial" charset="0"/>
              </a:rPr>
              <a:t>Jan-Ago</a:t>
            </a:r>
            <a:r>
              <a:rPr lang="pt-BR" sz="2000" dirty="0" smtClean="0">
                <a:solidFill>
                  <a:schemeClr val="accent2"/>
                </a:solidFill>
                <a:latin typeface="Arial" charset="0"/>
              </a:rPr>
              <a:t> 2015-2016)</a:t>
            </a:r>
            <a:endParaRPr lang="pt-BR" sz="2000" dirty="0">
              <a:solidFill>
                <a:schemeClr val="accent2"/>
              </a:solidFill>
              <a:latin typeface="Arial" charset="0"/>
            </a:endParaRPr>
          </a:p>
        </p:txBody>
      </p:sp>
      <p:cxnSp>
        <p:nvCxnSpPr>
          <p:cNvPr id="8" name="Conector reto 7"/>
          <p:cNvCxnSpPr/>
          <p:nvPr/>
        </p:nvCxnSpPr>
        <p:spPr bwMode="auto">
          <a:xfrm>
            <a:off x="0" y="714375"/>
            <a:ext cx="9123363" cy="0"/>
          </a:xfrm>
          <a:prstGeom prst="line">
            <a:avLst/>
          </a:prstGeom>
          <a:ln>
            <a:headEnd type="none" w="med" len="med"/>
            <a:tailEnd type="none" w="med" len="med"/>
          </a:ln>
        </p:spPr>
        <p:style>
          <a:lnRef idx="2">
            <a:schemeClr val="accent6"/>
          </a:lnRef>
          <a:fillRef idx="0">
            <a:schemeClr val="accent6"/>
          </a:fillRef>
          <a:effectRef idx="1">
            <a:schemeClr val="accent6"/>
          </a:effectRef>
          <a:fontRef idx="minor">
            <a:schemeClr val="tx1"/>
          </a:fontRef>
        </p:style>
      </p:cxnSp>
      <p:sp>
        <p:nvSpPr>
          <p:cNvPr id="5124" name="CaixaDeTexto 36"/>
          <p:cNvSpPr txBox="1">
            <a:spLocks noChangeArrowheads="1"/>
          </p:cNvSpPr>
          <p:nvPr/>
        </p:nvSpPr>
        <p:spPr bwMode="auto">
          <a:xfrm>
            <a:off x="8183563" y="1785938"/>
            <a:ext cx="879475" cy="369887"/>
          </a:xfrm>
          <a:prstGeom prst="rect">
            <a:avLst/>
          </a:prstGeom>
          <a:noFill/>
          <a:ln w="9525">
            <a:noFill/>
            <a:miter lim="800000"/>
            <a:headEnd/>
            <a:tailEnd/>
          </a:ln>
        </p:spPr>
        <p:txBody>
          <a:bodyPr wrap="none">
            <a:spAutoFit/>
          </a:bodyPr>
          <a:lstStyle/>
          <a:p>
            <a:r>
              <a:rPr lang="pt-BR" sz="1800">
                <a:solidFill>
                  <a:schemeClr val="bg1"/>
                </a:solidFill>
                <a:latin typeface="Calibri" pitchFamily="34" charset="0"/>
              </a:rPr>
              <a:t>Pessoal</a:t>
            </a:r>
          </a:p>
        </p:txBody>
      </p:sp>
      <p:pic>
        <p:nvPicPr>
          <p:cNvPr id="5125" name="Picture 7"/>
          <p:cNvPicPr>
            <a:picLocks noChangeAspect="1" noChangeArrowheads="1"/>
          </p:cNvPicPr>
          <p:nvPr/>
        </p:nvPicPr>
        <p:blipFill>
          <a:blip r:embed="rId2"/>
          <a:srcRect l="35751" t="26340" r="20935" b="20718"/>
          <a:stretch>
            <a:fillRect/>
          </a:stretch>
        </p:blipFill>
        <p:spPr bwMode="auto">
          <a:xfrm>
            <a:off x="23813" y="22225"/>
            <a:ext cx="2619375" cy="620713"/>
          </a:xfrm>
          <a:prstGeom prst="rect">
            <a:avLst/>
          </a:prstGeom>
          <a:noFill/>
          <a:ln w="9525">
            <a:noFill/>
            <a:miter lim="800000"/>
            <a:headEnd/>
            <a:tailEnd/>
          </a:ln>
        </p:spPr>
      </p:pic>
      <p:pic>
        <p:nvPicPr>
          <p:cNvPr id="2050" name="Picture 2"/>
          <p:cNvPicPr>
            <a:picLocks noChangeAspect="1" noChangeArrowheads="1"/>
          </p:cNvPicPr>
          <p:nvPr/>
        </p:nvPicPr>
        <p:blipFill>
          <a:blip r:embed="rId3"/>
          <a:srcRect/>
          <a:stretch>
            <a:fillRect/>
          </a:stretch>
        </p:blipFill>
        <p:spPr bwMode="auto">
          <a:xfrm>
            <a:off x="54668" y="1571612"/>
            <a:ext cx="9034664" cy="475854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ChangeArrowheads="1"/>
          </p:cNvSpPr>
          <p:nvPr/>
        </p:nvSpPr>
        <p:spPr bwMode="auto">
          <a:xfrm>
            <a:off x="0" y="-128588"/>
            <a:ext cx="9144000" cy="914401"/>
          </a:xfrm>
          <a:prstGeom prst="rect">
            <a:avLst/>
          </a:prstGeom>
          <a:noFill/>
          <a:ln w="9525">
            <a:noFill/>
            <a:miter lim="800000"/>
            <a:headEnd/>
            <a:tailEnd/>
          </a:ln>
        </p:spPr>
        <p:txBody>
          <a:bodyPr anchor="ctr"/>
          <a:lstStyle/>
          <a:p>
            <a:pPr algn="r"/>
            <a:r>
              <a:rPr lang="pt-BR" sz="2000" dirty="0">
                <a:solidFill>
                  <a:schemeClr val="accent2"/>
                </a:solidFill>
                <a:latin typeface="Arial" charset="0"/>
              </a:rPr>
              <a:t>Arrecadação de Receitas</a:t>
            </a:r>
          </a:p>
          <a:p>
            <a:pPr algn="r"/>
            <a:r>
              <a:rPr lang="pt-BR" sz="2000" dirty="0">
                <a:solidFill>
                  <a:schemeClr val="accent2"/>
                </a:solidFill>
                <a:latin typeface="Arial" charset="0"/>
              </a:rPr>
              <a:t>Fonte 0100 – Recursos Ordinários </a:t>
            </a:r>
            <a:r>
              <a:rPr lang="pt-BR" sz="2000" dirty="0" smtClean="0">
                <a:solidFill>
                  <a:schemeClr val="accent2"/>
                </a:solidFill>
                <a:latin typeface="Arial" charset="0"/>
              </a:rPr>
              <a:t>(</a:t>
            </a:r>
            <a:r>
              <a:rPr lang="pt-BR" sz="2000" dirty="0" err="1" smtClean="0">
                <a:solidFill>
                  <a:schemeClr val="accent2"/>
                </a:solidFill>
                <a:latin typeface="Arial" charset="0"/>
              </a:rPr>
              <a:t>Jan-Ago</a:t>
            </a:r>
            <a:r>
              <a:rPr lang="pt-BR" sz="2000" dirty="0" smtClean="0">
                <a:solidFill>
                  <a:schemeClr val="accent2"/>
                </a:solidFill>
                <a:latin typeface="Arial" charset="0"/>
              </a:rPr>
              <a:t> 2016)</a:t>
            </a:r>
            <a:endParaRPr lang="pt-BR" sz="2000" dirty="0">
              <a:solidFill>
                <a:schemeClr val="accent2"/>
              </a:solidFill>
              <a:latin typeface="Arial" charset="0"/>
            </a:endParaRPr>
          </a:p>
        </p:txBody>
      </p:sp>
      <p:cxnSp>
        <p:nvCxnSpPr>
          <p:cNvPr id="8" name="Conector reto 7"/>
          <p:cNvCxnSpPr/>
          <p:nvPr/>
        </p:nvCxnSpPr>
        <p:spPr bwMode="auto">
          <a:xfrm>
            <a:off x="0" y="714375"/>
            <a:ext cx="9123363" cy="0"/>
          </a:xfrm>
          <a:prstGeom prst="line">
            <a:avLst/>
          </a:prstGeom>
          <a:ln>
            <a:headEnd type="none" w="med" len="med"/>
            <a:tailEnd type="none" w="med" len="med"/>
          </a:ln>
        </p:spPr>
        <p:style>
          <a:lnRef idx="2">
            <a:schemeClr val="accent6"/>
          </a:lnRef>
          <a:fillRef idx="0">
            <a:schemeClr val="accent6"/>
          </a:fillRef>
          <a:effectRef idx="1">
            <a:schemeClr val="accent6"/>
          </a:effectRef>
          <a:fontRef idx="minor">
            <a:schemeClr val="tx1"/>
          </a:fontRef>
        </p:style>
      </p:cxnSp>
      <p:sp>
        <p:nvSpPr>
          <p:cNvPr id="5124" name="CaixaDeTexto 36"/>
          <p:cNvSpPr txBox="1">
            <a:spLocks noChangeArrowheads="1"/>
          </p:cNvSpPr>
          <p:nvPr/>
        </p:nvSpPr>
        <p:spPr bwMode="auto">
          <a:xfrm>
            <a:off x="8183563" y="1785938"/>
            <a:ext cx="879475" cy="369887"/>
          </a:xfrm>
          <a:prstGeom prst="rect">
            <a:avLst/>
          </a:prstGeom>
          <a:noFill/>
          <a:ln w="9525">
            <a:noFill/>
            <a:miter lim="800000"/>
            <a:headEnd/>
            <a:tailEnd/>
          </a:ln>
        </p:spPr>
        <p:txBody>
          <a:bodyPr wrap="none">
            <a:spAutoFit/>
          </a:bodyPr>
          <a:lstStyle/>
          <a:p>
            <a:r>
              <a:rPr lang="pt-BR" sz="1800">
                <a:solidFill>
                  <a:schemeClr val="bg1"/>
                </a:solidFill>
                <a:latin typeface="Calibri" pitchFamily="34" charset="0"/>
              </a:rPr>
              <a:t>Pessoal</a:t>
            </a:r>
          </a:p>
        </p:txBody>
      </p:sp>
      <p:pic>
        <p:nvPicPr>
          <p:cNvPr id="5125" name="Picture 7"/>
          <p:cNvPicPr>
            <a:picLocks noChangeAspect="1" noChangeArrowheads="1"/>
          </p:cNvPicPr>
          <p:nvPr/>
        </p:nvPicPr>
        <p:blipFill>
          <a:blip r:embed="rId2"/>
          <a:srcRect l="35751" t="26340" r="20935" b="20718"/>
          <a:stretch>
            <a:fillRect/>
          </a:stretch>
        </p:blipFill>
        <p:spPr bwMode="auto">
          <a:xfrm>
            <a:off x="23813" y="22225"/>
            <a:ext cx="2619375" cy="620713"/>
          </a:xfrm>
          <a:prstGeom prst="rect">
            <a:avLst/>
          </a:prstGeom>
          <a:noFill/>
          <a:ln w="9525">
            <a:noFill/>
            <a:miter lim="800000"/>
            <a:headEnd/>
            <a:tailEnd/>
          </a:ln>
        </p:spPr>
      </p:pic>
      <p:pic>
        <p:nvPicPr>
          <p:cNvPr id="2050" name="Picture 2"/>
          <p:cNvPicPr>
            <a:picLocks noChangeAspect="1" noChangeArrowheads="1"/>
          </p:cNvPicPr>
          <p:nvPr/>
        </p:nvPicPr>
        <p:blipFill>
          <a:blip r:embed="rId3"/>
          <a:srcRect/>
          <a:stretch>
            <a:fillRect/>
          </a:stretch>
        </p:blipFill>
        <p:spPr bwMode="auto">
          <a:xfrm>
            <a:off x="330200" y="2000240"/>
            <a:ext cx="8483600" cy="38925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0" y="-128588"/>
            <a:ext cx="9144000" cy="914401"/>
          </a:xfrm>
          <a:prstGeom prst="rect">
            <a:avLst/>
          </a:prstGeom>
          <a:noFill/>
          <a:ln w="9525">
            <a:noFill/>
            <a:miter lim="800000"/>
            <a:headEnd/>
            <a:tailEnd/>
          </a:ln>
        </p:spPr>
        <p:txBody>
          <a:bodyPr anchor="ctr"/>
          <a:lstStyle/>
          <a:p>
            <a:pPr algn="r"/>
            <a:r>
              <a:rPr lang="pt-BR" sz="2000" dirty="0" smtClean="0">
                <a:solidFill>
                  <a:schemeClr val="accent2"/>
                </a:solidFill>
                <a:latin typeface="Arial" charset="0"/>
              </a:rPr>
              <a:t>Situação Financeira</a:t>
            </a:r>
          </a:p>
          <a:p>
            <a:pPr algn="r"/>
            <a:r>
              <a:rPr lang="pt-BR" sz="2000" dirty="0" smtClean="0">
                <a:solidFill>
                  <a:schemeClr val="accent2"/>
                </a:solidFill>
                <a:latin typeface="Arial" charset="0"/>
              </a:rPr>
              <a:t>Receitas x Despesas (Saldo em 31/08/2016)</a:t>
            </a:r>
            <a:endParaRPr lang="pt-BR" sz="2000" dirty="0">
              <a:solidFill>
                <a:srgbClr val="FF0000"/>
              </a:solidFill>
              <a:latin typeface="Arial" charset="0"/>
            </a:endParaRPr>
          </a:p>
        </p:txBody>
      </p:sp>
      <p:cxnSp>
        <p:nvCxnSpPr>
          <p:cNvPr id="8" name="Conector reto 7"/>
          <p:cNvCxnSpPr/>
          <p:nvPr/>
        </p:nvCxnSpPr>
        <p:spPr bwMode="auto">
          <a:xfrm>
            <a:off x="0" y="714375"/>
            <a:ext cx="9123363" cy="0"/>
          </a:xfrm>
          <a:prstGeom prst="line">
            <a:avLst/>
          </a:prstGeom>
          <a:ln>
            <a:headEnd type="none" w="med" len="med"/>
            <a:tailEnd type="none" w="med" len="med"/>
          </a:ln>
        </p:spPr>
        <p:style>
          <a:lnRef idx="2">
            <a:schemeClr val="accent6"/>
          </a:lnRef>
          <a:fillRef idx="0">
            <a:schemeClr val="accent6"/>
          </a:fillRef>
          <a:effectRef idx="1">
            <a:schemeClr val="accent6"/>
          </a:effectRef>
          <a:fontRef idx="minor">
            <a:schemeClr val="tx1"/>
          </a:fontRef>
        </p:style>
      </p:cxnSp>
      <p:pic>
        <p:nvPicPr>
          <p:cNvPr id="6149" name="Picture 7"/>
          <p:cNvPicPr>
            <a:picLocks noChangeAspect="1" noChangeArrowheads="1"/>
          </p:cNvPicPr>
          <p:nvPr/>
        </p:nvPicPr>
        <p:blipFill>
          <a:blip r:embed="rId2"/>
          <a:srcRect l="35751" t="26340" r="20935" b="20718"/>
          <a:stretch>
            <a:fillRect/>
          </a:stretch>
        </p:blipFill>
        <p:spPr bwMode="auto">
          <a:xfrm>
            <a:off x="23813" y="22225"/>
            <a:ext cx="2619375" cy="620713"/>
          </a:xfrm>
          <a:prstGeom prst="rect">
            <a:avLst/>
          </a:prstGeom>
          <a:noFill/>
          <a:ln w="9525">
            <a:noFill/>
            <a:miter lim="800000"/>
            <a:headEnd/>
            <a:tailEnd/>
          </a:ln>
        </p:spPr>
      </p:pic>
      <p:pic>
        <p:nvPicPr>
          <p:cNvPr id="4098" name="Picture 2"/>
          <p:cNvPicPr>
            <a:picLocks noChangeAspect="1" noChangeArrowheads="1"/>
          </p:cNvPicPr>
          <p:nvPr/>
        </p:nvPicPr>
        <p:blipFill>
          <a:blip r:embed="rId3"/>
          <a:srcRect/>
          <a:stretch>
            <a:fillRect/>
          </a:stretch>
        </p:blipFill>
        <p:spPr bwMode="auto">
          <a:xfrm>
            <a:off x="106542" y="1142984"/>
            <a:ext cx="8930917" cy="537920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ChangeArrowheads="1"/>
          </p:cNvSpPr>
          <p:nvPr/>
        </p:nvSpPr>
        <p:spPr bwMode="auto">
          <a:xfrm>
            <a:off x="0" y="-128588"/>
            <a:ext cx="9144000" cy="914401"/>
          </a:xfrm>
          <a:prstGeom prst="rect">
            <a:avLst/>
          </a:prstGeom>
          <a:noFill/>
          <a:ln w="9525">
            <a:noFill/>
            <a:miter lim="800000"/>
            <a:headEnd/>
            <a:tailEnd/>
          </a:ln>
        </p:spPr>
        <p:txBody>
          <a:bodyPr anchor="ctr"/>
          <a:lstStyle/>
          <a:p>
            <a:pPr algn="r"/>
            <a:r>
              <a:rPr lang="pt-BR" sz="2000" dirty="0">
                <a:solidFill>
                  <a:schemeClr val="accent2"/>
                </a:solidFill>
                <a:latin typeface="Arial" charset="0"/>
              </a:rPr>
              <a:t>Estimativa do FPE 2016</a:t>
            </a:r>
          </a:p>
          <a:p>
            <a:pPr algn="r"/>
            <a:r>
              <a:rPr lang="pt-BR" sz="2000" dirty="0">
                <a:solidFill>
                  <a:schemeClr val="accent2"/>
                </a:solidFill>
                <a:latin typeface="Arial" charset="0"/>
              </a:rPr>
              <a:t>Secretaria do Tesouro Nacional - STN</a:t>
            </a:r>
          </a:p>
        </p:txBody>
      </p:sp>
      <p:cxnSp>
        <p:nvCxnSpPr>
          <p:cNvPr id="8" name="Conector reto 7"/>
          <p:cNvCxnSpPr/>
          <p:nvPr/>
        </p:nvCxnSpPr>
        <p:spPr bwMode="auto">
          <a:xfrm>
            <a:off x="0" y="714375"/>
            <a:ext cx="9123363" cy="0"/>
          </a:xfrm>
          <a:prstGeom prst="line">
            <a:avLst/>
          </a:prstGeom>
          <a:ln>
            <a:headEnd type="none" w="med" len="med"/>
            <a:tailEnd type="none" w="med" len="med"/>
          </a:ln>
        </p:spPr>
        <p:style>
          <a:lnRef idx="2">
            <a:schemeClr val="accent6"/>
          </a:lnRef>
          <a:fillRef idx="0">
            <a:schemeClr val="accent6"/>
          </a:fillRef>
          <a:effectRef idx="1">
            <a:schemeClr val="accent6"/>
          </a:effectRef>
          <a:fontRef idx="minor">
            <a:schemeClr val="tx1"/>
          </a:fontRef>
        </p:style>
      </p:cxnSp>
      <p:pic>
        <p:nvPicPr>
          <p:cNvPr id="7173" name="Picture 7"/>
          <p:cNvPicPr>
            <a:picLocks noChangeAspect="1" noChangeArrowheads="1"/>
          </p:cNvPicPr>
          <p:nvPr/>
        </p:nvPicPr>
        <p:blipFill>
          <a:blip r:embed="rId2"/>
          <a:srcRect l="35751" t="26340" r="20935" b="20718"/>
          <a:stretch>
            <a:fillRect/>
          </a:stretch>
        </p:blipFill>
        <p:spPr bwMode="auto">
          <a:xfrm>
            <a:off x="23813" y="22225"/>
            <a:ext cx="2619375" cy="620713"/>
          </a:xfrm>
          <a:prstGeom prst="rect">
            <a:avLst/>
          </a:prstGeom>
          <a:noFill/>
          <a:ln w="9525">
            <a:noFill/>
            <a:miter lim="800000"/>
            <a:headEnd/>
            <a:tailEnd/>
          </a:ln>
        </p:spPr>
      </p:pic>
      <p:sp>
        <p:nvSpPr>
          <p:cNvPr id="7175" name="CaixaDeTexto 12"/>
          <p:cNvSpPr txBox="1">
            <a:spLocks noChangeArrowheads="1"/>
          </p:cNvSpPr>
          <p:nvPr/>
        </p:nvSpPr>
        <p:spPr bwMode="auto">
          <a:xfrm>
            <a:off x="71438" y="1010269"/>
            <a:ext cx="3000364" cy="5847755"/>
          </a:xfrm>
          <a:prstGeom prst="rect">
            <a:avLst/>
          </a:prstGeom>
          <a:noFill/>
          <a:ln w="9525">
            <a:noFill/>
            <a:miter lim="800000"/>
            <a:headEnd/>
            <a:tailEnd/>
          </a:ln>
        </p:spPr>
        <p:txBody>
          <a:bodyPr wrap="square">
            <a:spAutoFit/>
          </a:bodyPr>
          <a:lstStyle/>
          <a:p>
            <a:r>
              <a:rPr lang="pt-BR" sz="2200" dirty="0">
                <a:latin typeface="Verdana" pitchFamily="34" charset="0"/>
                <a:ea typeface="Verdana" pitchFamily="34" charset="0"/>
                <a:cs typeface="Verdana" pitchFamily="34" charset="0"/>
              </a:rPr>
              <a:t>A </a:t>
            </a:r>
            <a:r>
              <a:rPr lang="pt-BR" sz="2200" dirty="0" smtClean="0">
                <a:latin typeface="Verdana" pitchFamily="34" charset="0"/>
                <a:ea typeface="Verdana" pitchFamily="34" charset="0"/>
                <a:cs typeface="Verdana" pitchFamily="34" charset="0"/>
              </a:rPr>
              <a:t>STN </a:t>
            </a:r>
            <a:r>
              <a:rPr lang="pt-BR" sz="2200" dirty="0">
                <a:latin typeface="Verdana" pitchFamily="34" charset="0"/>
                <a:ea typeface="Verdana" pitchFamily="34" charset="0"/>
                <a:cs typeface="Verdana" pitchFamily="34" charset="0"/>
              </a:rPr>
              <a:t>reduziu </a:t>
            </a:r>
            <a:r>
              <a:rPr lang="pt-BR" sz="2200" dirty="0" smtClean="0">
                <a:latin typeface="Verdana" pitchFamily="34" charset="0"/>
                <a:ea typeface="Verdana" pitchFamily="34" charset="0"/>
                <a:cs typeface="Verdana" pitchFamily="34" charset="0"/>
              </a:rPr>
              <a:t>em </a:t>
            </a:r>
            <a:r>
              <a:rPr lang="pt-BR" sz="2200" dirty="0" smtClean="0">
                <a:solidFill>
                  <a:srgbClr val="FF0000"/>
                </a:solidFill>
                <a:latin typeface="Verdana" pitchFamily="34" charset="0"/>
                <a:ea typeface="Verdana" pitchFamily="34" charset="0"/>
                <a:cs typeface="Verdana" pitchFamily="34" charset="0"/>
              </a:rPr>
              <a:t>R</a:t>
            </a:r>
            <a:r>
              <a:rPr lang="pt-BR" sz="2200" dirty="0">
                <a:solidFill>
                  <a:srgbClr val="FF0000"/>
                </a:solidFill>
                <a:latin typeface="Verdana" pitchFamily="34" charset="0"/>
                <a:ea typeface="Verdana" pitchFamily="34" charset="0"/>
                <a:cs typeface="Verdana" pitchFamily="34" charset="0"/>
              </a:rPr>
              <a:t>$ 172 </a:t>
            </a:r>
            <a:r>
              <a:rPr lang="pt-BR" sz="2200" dirty="0" smtClean="0">
                <a:solidFill>
                  <a:srgbClr val="FF0000"/>
                </a:solidFill>
                <a:latin typeface="Verdana" pitchFamily="34" charset="0"/>
                <a:ea typeface="Verdana" pitchFamily="34" charset="0"/>
                <a:cs typeface="Verdana" pitchFamily="34" charset="0"/>
              </a:rPr>
              <a:t>milhões</a:t>
            </a:r>
            <a:r>
              <a:rPr lang="pt-BR" sz="2200" dirty="0" smtClean="0">
                <a:latin typeface="Verdana" pitchFamily="34" charset="0"/>
                <a:ea typeface="Verdana" pitchFamily="34" charset="0"/>
                <a:cs typeface="Verdana" pitchFamily="34" charset="0"/>
              </a:rPr>
              <a:t> </a:t>
            </a:r>
            <a:r>
              <a:rPr lang="pt-BR" sz="2200" dirty="0">
                <a:latin typeface="Verdana" pitchFamily="34" charset="0"/>
                <a:ea typeface="Verdana" pitchFamily="34" charset="0"/>
                <a:cs typeface="Verdana" pitchFamily="34" charset="0"/>
              </a:rPr>
              <a:t>a estimativa de repasse do FPE para o Estado do </a:t>
            </a:r>
            <a:r>
              <a:rPr lang="pt-BR" sz="2200" dirty="0" smtClean="0">
                <a:latin typeface="Verdana" pitchFamily="34" charset="0"/>
                <a:ea typeface="Verdana" pitchFamily="34" charset="0"/>
                <a:cs typeface="Verdana" pitchFamily="34" charset="0"/>
              </a:rPr>
              <a:t>Tocantins em 2016. A redução para todo o país foi de </a:t>
            </a:r>
            <a:r>
              <a:rPr lang="pt-BR" sz="2200" dirty="0" smtClean="0">
                <a:solidFill>
                  <a:srgbClr val="FF0000"/>
                </a:solidFill>
                <a:latin typeface="Verdana" pitchFamily="34" charset="0"/>
                <a:ea typeface="Verdana" pitchFamily="34" charset="0"/>
                <a:cs typeface="Verdana" pitchFamily="34" charset="0"/>
              </a:rPr>
              <a:t>R$ 5,3 bilhões.</a:t>
            </a:r>
          </a:p>
          <a:p>
            <a:endParaRPr lang="pt-BR" sz="2200" dirty="0">
              <a:latin typeface="Verdana" pitchFamily="34" charset="0"/>
              <a:ea typeface="Verdana" pitchFamily="34" charset="0"/>
              <a:cs typeface="Verdana" pitchFamily="34" charset="0"/>
            </a:endParaRPr>
          </a:p>
          <a:p>
            <a:r>
              <a:rPr lang="pt-BR" sz="2200" dirty="0">
                <a:latin typeface="Verdana" pitchFamily="34" charset="0"/>
                <a:ea typeface="Verdana" pitchFamily="34" charset="0"/>
                <a:cs typeface="Verdana" pitchFamily="34" charset="0"/>
              </a:rPr>
              <a:t>O TO foi o </a:t>
            </a:r>
          </a:p>
          <a:p>
            <a:r>
              <a:rPr lang="pt-BR" sz="2200" dirty="0">
                <a:solidFill>
                  <a:srgbClr val="FF0000"/>
                </a:solidFill>
                <a:latin typeface="Verdana" pitchFamily="34" charset="0"/>
                <a:ea typeface="Verdana" pitchFamily="34" charset="0"/>
                <a:cs typeface="Verdana" pitchFamily="34" charset="0"/>
              </a:rPr>
              <a:t>5</a:t>
            </a:r>
            <a:r>
              <a:rPr lang="pt-BR" sz="2200" u="sng" baseline="30000" dirty="0">
                <a:solidFill>
                  <a:srgbClr val="FF0000"/>
                </a:solidFill>
                <a:latin typeface="Verdana" pitchFamily="34" charset="0"/>
                <a:ea typeface="Verdana" pitchFamily="34" charset="0"/>
                <a:cs typeface="Verdana" pitchFamily="34" charset="0"/>
              </a:rPr>
              <a:t>o</a:t>
            </a:r>
            <a:r>
              <a:rPr lang="pt-BR" sz="2200" dirty="0">
                <a:solidFill>
                  <a:srgbClr val="FF0000"/>
                </a:solidFill>
                <a:latin typeface="Verdana" pitchFamily="34" charset="0"/>
                <a:ea typeface="Verdana" pitchFamily="34" charset="0"/>
                <a:cs typeface="Verdana" pitchFamily="34" charset="0"/>
              </a:rPr>
              <a:t> Estado </a:t>
            </a:r>
            <a:r>
              <a:rPr lang="pt-BR" sz="2200" dirty="0">
                <a:latin typeface="Verdana" pitchFamily="34" charset="0"/>
                <a:ea typeface="Verdana" pitchFamily="34" charset="0"/>
                <a:cs typeface="Verdana" pitchFamily="34" charset="0"/>
              </a:rPr>
              <a:t>mais </a:t>
            </a:r>
            <a:r>
              <a:rPr lang="pt-BR" sz="2200" dirty="0" smtClean="0">
                <a:latin typeface="Verdana" pitchFamily="34" charset="0"/>
                <a:ea typeface="Verdana" pitchFamily="34" charset="0"/>
                <a:cs typeface="Verdana" pitchFamily="34" charset="0"/>
              </a:rPr>
              <a:t>prejudicado, proporcionalmente a sua população, com </a:t>
            </a:r>
            <a:r>
              <a:rPr lang="pt-BR" sz="2200" dirty="0">
                <a:latin typeface="Verdana" pitchFamily="34" charset="0"/>
                <a:ea typeface="Verdana" pitchFamily="34" charset="0"/>
                <a:cs typeface="Verdana" pitchFamily="34" charset="0"/>
              </a:rPr>
              <a:t>essa nova </a:t>
            </a:r>
            <a:r>
              <a:rPr lang="pt-BR" sz="2200" dirty="0" smtClean="0">
                <a:latin typeface="Verdana" pitchFamily="34" charset="0"/>
                <a:ea typeface="Verdana" pitchFamily="34" charset="0"/>
                <a:cs typeface="Verdana" pitchFamily="34" charset="0"/>
              </a:rPr>
              <a:t>estimativa.</a:t>
            </a:r>
            <a:endParaRPr lang="pt-BR" sz="2200" dirty="0">
              <a:latin typeface="Verdana" pitchFamily="34" charset="0"/>
              <a:ea typeface="Verdana" pitchFamily="34" charset="0"/>
              <a:cs typeface="Verdana" pitchFamily="34" charset="0"/>
            </a:endParaRPr>
          </a:p>
        </p:txBody>
      </p:sp>
      <p:pic>
        <p:nvPicPr>
          <p:cNvPr id="4099" name="Picture 3"/>
          <p:cNvPicPr>
            <a:picLocks noChangeAspect="1" noChangeArrowheads="1"/>
          </p:cNvPicPr>
          <p:nvPr/>
        </p:nvPicPr>
        <p:blipFill>
          <a:blip r:embed="rId3"/>
          <a:srcRect/>
          <a:stretch>
            <a:fillRect/>
          </a:stretch>
        </p:blipFill>
        <p:spPr bwMode="auto">
          <a:xfrm>
            <a:off x="2928926" y="790621"/>
            <a:ext cx="6154620" cy="606740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ChangeArrowheads="1"/>
          </p:cNvSpPr>
          <p:nvPr/>
        </p:nvSpPr>
        <p:spPr bwMode="auto">
          <a:xfrm>
            <a:off x="0" y="-128588"/>
            <a:ext cx="9144000" cy="914401"/>
          </a:xfrm>
          <a:prstGeom prst="rect">
            <a:avLst/>
          </a:prstGeom>
          <a:noFill/>
          <a:ln w="9525">
            <a:noFill/>
            <a:miter lim="800000"/>
            <a:headEnd/>
            <a:tailEnd/>
          </a:ln>
        </p:spPr>
        <p:txBody>
          <a:bodyPr anchor="ctr"/>
          <a:lstStyle/>
          <a:p>
            <a:pPr algn="r"/>
            <a:r>
              <a:rPr lang="pt-BR" sz="2000" dirty="0" smtClean="0">
                <a:solidFill>
                  <a:schemeClr val="accent2"/>
                </a:solidFill>
                <a:latin typeface="Arial" charset="0"/>
              </a:rPr>
              <a:t>Coeficientes do FPE (Lei Complementar n. 62/89)</a:t>
            </a:r>
          </a:p>
          <a:p>
            <a:pPr algn="r"/>
            <a:r>
              <a:rPr lang="pt-BR" sz="2000" dirty="0" smtClean="0">
                <a:solidFill>
                  <a:schemeClr val="accent2"/>
                </a:solidFill>
                <a:latin typeface="Arial" charset="0"/>
              </a:rPr>
              <a:t>2015-2017</a:t>
            </a:r>
            <a:endParaRPr lang="pt-BR" sz="2000" dirty="0">
              <a:solidFill>
                <a:schemeClr val="accent2"/>
              </a:solidFill>
              <a:latin typeface="Arial" charset="0"/>
            </a:endParaRPr>
          </a:p>
        </p:txBody>
      </p:sp>
      <p:cxnSp>
        <p:nvCxnSpPr>
          <p:cNvPr id="8" name="Conector reto 7"/>
          <p:cNvCxnSpPr/>
          <p:nvPr/>
        </p:nvCxnSpPr>
        <p:spPr bwMode="auto">
          <a:xfrm>
            <a:off x="0" y="714375"/>
            <a:ext cx="9123363" cy="0"/>
          </a:xfrm>
          <a:prstGeom prst="line">
            <a:avLst/>
          </a:prstGeom>
          <a:ln>
            <a:headEnd type="none" w="med" len="med"/>
            <a:tailEnd type="none" w="med" len="med"/>
          </a:ln>
        </p:spPr>
        <p:style>
          <a:lnRef idx="2">
            <a:schemeClr val="accent6"/>
          </a:lnRef>
          <a:fillRef idx="0">
            <a:schemeClr val="accent6"/>
          </a:fillRef>
          <a:effectRef idx="1">
            <a:schemeClr val="accent6"/>
          </a:effectRef>
          <a:fontRef idx="minor">
            <a:schemeClr val="tx1"/>
          </a:fontRef>
        </p:style>
      </p:cxnSp>
      <p:pic>
        <p:nvPicPr>
          <p:cNvPr id="7173" name="Picture 7"/>
          <p:cNvPicPr>
            <a:picLocks noChangeAspect="1" noChangeArrowheads="1"/>
          </p:cNvPicPr>
          <p:nvPr/>
        </p:nvPicPr>
        <p:blipFill>
          <a:blip r:embed="rId2"/>
          <a:srcRect l="35751" t="26340" r="20935" b="20718"/>
          <a:stretch>
            <a:fillRect/>
          </a:stretch>
        </p:blipFill>
        <p:spPr bwMode="auto">
          <a:xfrm>
            <a:off x="23813" y="22225"/>
            <a:ext cx="2619375" cy="620713"/>
          </a:xfrm>
          <a:prstGeom prst="rect">
            <a:avLst/>
          </a:prstGeom>
          <a:noFill/>
          <a:ln w="9525">
            <a:noFill/>
            <a:miter lim="800000"/>
            <a:headEnd/>
            <a:tailEnd/>
          </a:ln>
        </p:spPr>
      </p:pic>
      <p:sp>
        <p:nvSpPr>
          <p:cNvPr id="11" name="CaixaDeTexto 12"/>
          <p:cNvSpPr txBox="1">
            <a:spLocks noChangeArrowheads="1"/>
          </p:cNvSpPr>
          <p:nvPr/>
        </p:nvSpPr>
        <p:spPr bwMode="auto">
          <a:xfrm>
            <a:off x="71438" y="1195219"/>
            <a:ext cx="4286248" cy="3662541"/>
          </a:xfrm>
          <a:prstGeom prst="rect">
            <a:avLst/>
          </a:prstGeom>
          <a:noFill/>
          <a:ln w="9525">
            <a:noFill/>
            <a:miter lim="800000"/>
            <a:headEnd/>
            <a:tailEnd/>
          </a:ln>
        </p:spPr>
        <p:txBody>
          <a:bodyPr wrap="square">
            <a:spAutoFit/>
          </a:bodyPr>
          <a:lstStyle/>
          <a:p>
            <a:r>
              <a:rPr lang="pt-BR" sz="2200" dirty="0" smtClean="0">
                <a:latin typeface="Verdana" pitchFamily="34" charset="0"/>
                <a:ea typeface="Verdana" pitchFamily="34" charset="0"/>
                <a:cs typeface="Verdana" pitchFamily="34" charset="0"/>
              </a:rPr>
              <a:t>Em 2015, o TO possuía o </a:t>
            </a:r>
            <a:r>
              <a:rPr lang="pt-BR" sz="2200" dirty="0" smtClean="0">
                <a:solidFill>
                  <a:srgbClr val="FF0000"/>
                </a:solidFill>
                <a:latin typeface="Verdana" pitchFamily="34" charset="0"/>
                <a:ea typeface="Verdana" pitchFamily="34" charset="0"/>
                <a:cs typeface="Verdana" pitchFamily="34" charset="0"/>
              </a:rPr>
              <a:t>8</a:t>
            </a:r>
            <a:r>
              <a:rPr lang="pt-BR" sz="2200" u="sng" baseline="30000" dirty="0" smtClean="0">
                <a:solidFill>
                  <a:srgbClr val="FF0000"/>
                </a:solidFill>
                <a:latin typeface="Verdana" pitchFamily="34" charset="0"/>
                <a:ea typeface="Verdana" pitchFamily="34" charset="0"/>
                <a:cs typeface="Verdana" pitchFamily="34" charset="0"/>
              </a:rPr>
              <a:t>o</a:t>
            </a:r>
            <a:r>
              <a:rPr lang="pt-BR" sz="2200" dirty="0" smtClean="0">
                <a:solidFill>
                  <a:srgbClr val="FF0000"/>
                </a:solidFill>
                <a:latin typeface="Verdana" pitchFamily="34" charset="0"/>
                <a:ea typeface="Verdana" pitchFamily="34" charset="0"/>
                <a:cs typeface="Verdana" pitchFamily="34" charset="0"/>
              </a:rPr>
              <a:t> maior índice do FPE do país</a:t>
            </a:r>
            <a:r>
              <a:rPr lang="pt-BR" sz="2200" dirty="0" smtClean="0">
                <a:latin typeface="Verdana" pitchFamily="34" charset="0"/>
                <a:ea typeface="Verdana" pitchFamily="34" charset="0"/>
                <a:cs typeface="Verdana" pitchFamily="34" charset="0"/>
              </a:rPr>
              <a:t>, </a:t>
            </a:r>
            <a:r>
              <a:rPr lang="pt-BR" sz="2200" dirty="0" smtClean="0">
                <a:solidFill>
                  <a:srgbClr val="FF0000"/>
                </a:solidFill>
                <a:latin typeface="Verdana" pitchFamily="34" charset="0"/>
                <a:ea typeface="Verdana" pitchFamily="34" charset="0"/>
                <a:cs typeface="Verdana" pitchFamily="34" charset="0"/>
              </a:rPr>
              <a:t>4,34%</a:t>
            </a:r>
            <a:r>
              <a:rPr lang="pt-BR" sz="2200" dirty="0" smtClean="0">
                <a:latin typeface="Verdana" pitchFamily="34" charset="0"/>
                <a:ea typeface="Verdana" pitchFamily="34" charset="0"/>
                <a:cs typeface="Verdana" pitchFamily="34" charset="0"/>
              </a:rPr>
              <a:t>. </a:t>
            </a:r>
          </a:p>
          <a:p>
            <a:endParaRPr lang="pt-BR" sz="1700" dirty="0" smtClean="0">
              <a:latin typeface="Verdana" pitchFamily="34" charset="0"/>
              <a:ea typeface="Verdana" pitchFamily="34" charset="0"/>
              <a:cs typeface="Verdana" pitchFamily="34" charset="0"/>
            </a:endParaRPr>
          </a:p>
          <a:p>
            <a:r>
              <a:rPr lang="pt-BR" sz="2200" dirty="0" smtClean="0">
                <a:latin typeface="Verdana" pitchFamily="34" charset="0"/>
                <a:ea typeface="Verdana" pitchFamily="34" charset="0"/>
                <a:cs typeface="Verdana" pitchFamily="34" charset="0"/>
              </a:rPr>
              <a:t>Em 2016, o índice é de </a:t>
            </a:r>
            <a:r>
              <a:rPr lang="pt-BR" sz="2200" dirty="0" smtClean="0">
                <a:solidFill>
                  <a:srgbClr val="FF0000"/>
                </a:solidFill>
                <a:latin typeface="Verdana" pitchFamily="34" charset="0"/>
                <a:ea typeface="Verdana" pitchFamily="34" charset="0"/>
                <a:cs typeface="Verdana" pitchFamily="34" charset="0"/>
              </a:rPr>
              <a:t>3,53%</a:t>
            </a:r>
            <a:r>
              <a:rPr lang="pt-BR" sz="2200" dirty="0" smtClean="0">
                <a:latin typeface="Verdana" pitchFamily="34" charset="0"/>
                <a:ea typeface="Verdana" pitchFamily="34" charset="0"/>
                <a:cs typeface="Verdana" pitchFamily="34" charset="0"/>
              </a:rPr>
              <a:t> (</a:t>
            </a:r>
            <a:r>
              <a:rPr lang="pt-BR" sz="2200" dirty="0" smtClean="0">
                <a:solidFill>
                  <a:srgbClr val="FF0000"/>
                </a:solidFill>
                <a:latin typeface="Verdana" pitchFamily="34" charset="0"/>
                <a:ea typeface="Verdana" pitchFamily="34" charset="0"/>
                <a:cs typeface="Verdana" pitchFamily="34" charset="0"/>
              </a:rPr>
              <a:t>16</a:t>
            </a:r>
            <a:r>
              <a:rPr lang="pt-BR" sz="2200" u="sng" baseline="30000" dirty="0" smtClean="0">
                <a:solidFill>
                  <a:srgbClr val="FF0000"/>
                </a:solidFill>
                <a:latin typeface="Verdana" pitchFamily="34" charset="0"/>
                <a:ea typeface="Verdana" pitchFamily="34" charset="0"/>
                <a:cs typeface="Verdana" pitchFamily="34" charset="0"/>
              </a:rPr>
              <a:t>o</a:t>
            </a:r>
            <a:r>
              <a:rPr lang="pt-BR" sz="2200" dirty="0" smtClean="0">
                <a:solidFill>
                  <a:srgbClr val="FF0000"/>
                </a:solidFill>
                <a:latin typeface="Verdana" pitchFamily="34" charset="0"/>
                <a:ea typeface="Verdana" pitchFamily="34" charset="0"/>
                <a:cs typeface="Verdana" pitchFamily="34" charset="0"/>
              </a:rPr>
              <a:t> índice do país</a:t>
            </a:r>
            <a:r>
              <a:rPr lang="pt-BR" sz="2200" dirty="0" smtClean="0">
                <a:latin typeface="Verdana" pitchFamily="34" charset="0"/>
                <a:ea typeface="Verdana" pitchFamily="34" charset="0"/>
                <a:cs typeface="Verdana" pitchFamily="34" charset="0"/>
              </a:rPr>
              <a:t>). </a:t>
            </a:r>
          </a:p>
          <a:p>
            <a:endParaRPr lang="pt-BR" sz="1700" dirty="0" smtClean="0">
              <a:latin typeface="Verdana" pitchFamily="34" charset="0"/>
              <a:ea typeface="Verdana" pitchFamily="34" charset="0"/>
              <a:cs typeface="Verdana" pitchFamily="34" charset="0"/>
            </a:endParaRPr>
          </a:p>
          <a:p>
            <a:r>
              <a:rPr lang="pt-BR" sz="2200" dirty="0" smtClean="0">
                <a:latin typeface="Verdana" pitchFamily="34" charset="0"/>
                <a:ea typeface="Verdana" pitchFamily="34" charset="0"/>
                <a:cs typeface="Verdana" pitchFamily="34" charset="0"/>
              </a:rPr>
              <a:t>O índice de 2017 será </a:t>
            </a:r>
            <a:r>
              <a:rPr lang="pt-BR" sz="2200" dirty="0" smtClean="0">
                <a:solidFill>
                  <a:srgbClr val="FF0000"/>
                </a:solidFill>
                <a:latin typeface="Verdana" pitchFamily="34" charset="0"/>
                <a:ea typeface="Verdana" pitchFamily="34" charset="0"/>
                <a:cs typeface="Verdana" pitchFamily="34" charset="0"/>
              </a:rPr>
              <a:t>3,52%</a:t>
            </a:r>
            <a:r>
              <a:rPr lang="pt-BR" sz="2200" dirty="0" smtClean="0">
                <a:latin typeface="Verdana" pitchFamily="34" charset="0"/>
                <a:ea typeface="Verdana" pitchFamily="34" charset="0"/>
                <a:cs typeface="Verdana" pitchFamily="34" charset="0"/>
              </a:rPr>
              <a:t> (18,99% menor do que 2015 e </a:t>
            </a:r>
            <a:r>
              <a:rPr lang="pt-BR" sz="2200" dirty="0" smtClean="0">
                <a:solidFill>
                  <a:srgbClr val="FF0000"/>
                </a:solidFill>
                <a:latin typeface="Verdana" pitchFamily="34" charset="0"/>
                <a:ea typeface="Verdana" pitchFamily="34" charset="0"/>
                <a:cs typeface="Verdana" pitchFamily="34" charset="0"/>
              </a:rPr>
              <a:t>14</a:t>
            </a:r>
            <a:r>
              <a:rPr lang="pt-BR" sz="2200" u="sng" baseline="30000" dirty="0" smtClean="0">
                <a:solidFill>
                  <a:srgbClr val="FF0000"/>
                </a:solidFill>
                <a:latin typeface="Verdana" pitchFamily="34" charset="0"/>
                <a:ea typeface="Verdana" pitchFamily="34" charset="0"/>
                <a:cs typeface="Verdana" pitchFamily="34" charset="0"/>
              </a:rPr>
              <a:t>º</a:t>
            </a:r>
            <a:r>
              <a:rPr lang="pt-BR" sz="2200" dirty="0" smtClean="0">
                <a:solidFill>
                  <a:srgbClr val="FF0000"/>
                </a:solidFill>
                <a:latin typeface="Verdana" pitchFamily="34" charset="0"/>
                <a:ea typeface="Verdana" pitchFamily="34" charset="0"/>
                <a:cs typeface="Verdana" pitchFamily="34" charset="0"/>
              </a:rPr>
              <a:t> índice do Brasil</a:t>
            </a:r>
            <a:r>
              <a:rPr lang="pt-BR" sz="2200" dirty="0" smtClean="0">
                <a:latin typeface="Verdana" pitchFamily="34" charset="0"/>
                <a:ea typeface="Verdana" pitchFamily="34" charset="0"/>
                <a:cs typeface="Verdana" pitchFamily="34" charset="0"/>
              </a:rPr>
              <a:t>).</a:t>
            </a:r>
            <a:endParaRPr lang="pt-BR" sz="2200" dirty="0">
              <a:latin typeface="Verdana" pitchFamily="34" charset="0"/>
              <a:ea typeface="Verdana" pitchFamily="34" charset="0"/>
              <a:cs typeface="Verdana" pitchFamily="34" charset="0"/>
            </a:endParaRPr>
          </a:p>
        </p:txBody>
      </p:sp>
      <p:sp>
        <p:nvSpPr>
          <p:cNvPr id="12" name="Retângulo 11"/>
          <p:cNvSpPr/>
          <p:nvPr/>
        </p:nvSpPr>
        <p:spPr>
          <a:xfrm>
            <a:off x="0" y="5042142"/>
            <a:ext cx="4500562" cy="1692771"/>
          </a:xfrm>
          <a:prstGeom prst="rect">
            <a:avLst/>
          </a:prstGeom>
        </p:spPr>
        <p:txBody>
          <a:bodyPr wrap="square">
            <a:spAutoFit/>
          </a:bodyPr>
          <a:lstStyle/>
          <a:p>
            <a:endParaRPr lang="pt-BR" sz="800" dirty="0" smtClean="0">
              <a:latin typeface="Verdana" pitchFamily="34" charset="0"/>
              <a:ea typeface="Verdana" pitchFamily="34" charset="0"/>
              <a:cs typeface="Verdana" pitchFamily="34" charset="0"/>
            </a:endParaRPr>
          </a:p>
          <a:p>
            <a:r>
              <a:rPr lang="pt-BR" sz="800" dirty="0" smtClean="0">
                <a:latin typeface="Verdana" pitchFamily="34" charset="0"/>
                <a:ea typeface="Verdana" pitchFamily="34" charset="0"/>
                <a:cs typeface="Verdana" pitchFamily="34" charset="0"/>
              </a:rPr>
              <a:t>Nota: Lei Complementar 62/89 - a partir de 1</a:t>
            </a:r>
            <a:r>
              <a:rPr lang="pt-BR" sz="800" u="sng" baseline="30000" dirty="0" smtClean="0">
                <a:latin typeface="Verdana" pitchFamily="34" charset="0"/>
                <a:ea typeface="Verdana" pitchFamily="34" charset="0"/>
                <a:cs typeface="Verdana" pitchFamily="34" charset="0"/>
              </a:rPr>
              <a:t>o</a:t>
            </a:r>
            <a:r>
              <a:rPr lang="pt-BR" sz="800" dirty="0" smtClean="0">
                <a:latin typeface="Verdana" pitchFamily="34" charset="0"/>
                <a:ea typeface="Verdana" pitchFamily="34" charset="0"/>
                <a:cs typeface="Verdana" pitchFamily="34" charset="0"/>
              </a:rPr>
              <a:t> de janeiro de 2016, cada entidade beneficiária receberá valor igual ao que foi distribuído no correspondente decêndio do exercício de 2015, corrigido pela variação acumulada do Índice Nacional de Preços ao Consumidor Amplo (IPCA) ou outro que vier a substituí-lo e pelo percentual equivalente a 75% da variação real do Produto Interno Bruto nacional do ano anterior ao ano considerado para base de cálculo;</a:t>
            </a:r>
          </a:p>
          <a:p>
            <a:endParaRPr lang="pt-BR" sz="800" dirty="0" smtClean="0">
              <a:latin typeface="Verdana" pitchFamily="34" charset="0"/>
              <a:ea typeface="Verdana" pitchFamily="34" charset="0"/>
              <a:cs typeface="Verdana" pitchFamily="34" charset="0"/>
            </a:endParaRPr>
          </a:p>
          <a:p>
            <a:r>
              <a:rPr lang="pt-BR" sz="800" dirty="0" smtClean="0">
                <a:latin typeface="Verdana" pitchFamily="34" charset="0"/>
                <a:ea typeface="Verdana" pitchFamily="34" charset="0"/>
                <a:cs typeface="Verdana" pitchFamily="34" charset="0"/>
              </a:rPr>
              <a:t>Também a partir de 1</a:t>
            </a:r>
            <a:r>
              <a:rPr lang="pt-BR" sz="800" u="sng" baseline="30000" dirty="0" smtClean="0">
                <a:latin typeface="Verdana" pitchFamily="34" charset="0"/>
                <a:ea typeface="Verdana" pitchFamily="34" charset="0"/>
                <a:cs typeface="Verdana" pitchFamily="34" charset="0"/>
              </a:rPr>
              <a:t>o</a:t>
            </a:r>
            <a:r>
              <a:rPr lang="pt-BR" sz="800" dirty="0" smtClean="0">
                <a:latin typeface="Verdana" pitchFamily="34" charset="0"/>
                <a:ea typeface="Verdana" pitchFamily="34" charset="0"/>
                <a:cs typeface="Verdana" pitchFamily="34" charset="0"/>
              </a:rPr>
              <a:t> de janeiro de 2016, a parcela que superar o montante especificado anteriormente será distribuída proporcionalmente a coeficientes individuais de participação obtidos a partir da combinação de fatores representativos da população e do inverso da renda domiciliar per capita da entidade beneficiária.</a:t>
            </a:r>
            <a:endParaRPr lang="pt-BR" sz="800" dirty="0">
              <a:latin typeface="Verdana" pitchFamily="34" charset="0"/>
              <a:ea typeface="Verdana" pitchFamily="34" charset="0"/>
              <a:cs typeface="Verdana" pitchFamily="34" charset="0"/>
            </a:endParaRPr>
          </a:p>
        </p:txBody>
      </p:sp>
      <p:pic>
        <p:nvPicPr>
          <p:cNvPr id="1026" name="Picture 2"/>
          <p:cNvPicPr>
            <a:picLocks noChangeAspect="1" noChangeArrowheads="1"/>
          </p:cNvPicPr>
          <p:nvPr/>
        </p:nvPicPr>
        <p:blipFill>
          <a:blip r:embed="rId3"/>
          <a:srcRect/>
          <a:stretch>
            <a:fillRect/>
          </a:stretch>
        </p:blipFill>
        <p:spPr bwMode="auto">
          <a:xfrm>
            <a:off x="4572000" y="785794"/>
            <a:ext cx="4421191" cy="60310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 name="Conector reto 36"/>
          <p:cNvCxnSpPr/>
          <p:nvPr/>
        </p:nvCxnSpPr>
        <p:spPr bwMode="auto">
          <a:xfrm>
            <a:off x="0" y="998538"/>
            <a:ext cx="9144000" cy="1587"/>
          </a:xfrm>
          <a:prstGeom prst="line">
            <a:avLst/>
          </a:prstGeom>
          <a:ln>
            <a:headEnd type="none" w="med" len="med"/>
            <a:tailEnd type="none" w="med" len="med"/>
          </a:ln>
        </p:spPr>
        <p:style>
          <a:lnRef idx="2">
            <a:schemeClr val="accent6"/>
          </a:lnRef>
          <a:fillRef idx="0">
            <a:schemeClr val="accent6"/>
          </a:fillRef>
          <a:effectRef idx="1">
            <a:schemeClr val="accent6"/>
          </a:effectRef>
          <a:fontRef idx="minor">
            <a:schemeClr val="tx1"/>
          </a:fontRef>
        </p:style>
      </p:cxnSp>
      <p:graphicFrame>
        <p:nvGraphicFramePr>
          <p:cNvPr id="25" name="Diagrama 24"/>
          <p:cNvGraphicFramePr/>
          <p:nvPr/>
        </p:nvGraphicFramePr>
        <p:xfrm>
          <a:off x="285750" y="1800199"/>
          <a:ext cx="4143372" cy="4857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197" name="CaixaDeTexto 9"/>
          <p:cNvSpPr>
            <a:spLocks noChangeArrowheads="1"/>
          </p:cNvSpPr>
          <p:nvPr/>
        </p:nvSpPr>
        <p:spPr bwMode="auto">
          <a:xfrm>
            <a:off x="304800" y="1428736"/>
            <a:ext cx="4124325" cy="442913"/>
          </a:xfrm>
          <a:prstGeom prst="roundRect">
            <a:avLst>
              <a:gd name="adj" fmla="val 16667"/>
            </a:avLst>
          </a:prstGeom>
          <a:solidFill>
            <a:srgbClr val="2D2DB9"/>
          </a:solidFill>
          <a:ln w="9525">
            <a:noFill/>
            <a:miter lim="800000"/>
            <a:headEnd/>
            <a:tailEnd/>
          </a:ln>
        </p:spPr>
        <p:txBody>
          <a:bodyPr>
            <a:spAutoFit/>
          </a:bodyPr>
          <a:lstStyle/>
          <a:p>
            <a:pPr marL="457200" indent="-457200" algn="ctr"/>
            <a:r>
              <a:rPr lang="pt-BR" sz="2000">
                <a:solidFill>
                  <a:schemeClr val="bg1"/>
                </a:solidFill>
                <a:latin typeface="Calibri" pitchFamily="34" charset="0"/>
                <a:cs typeface="Calibri" pitchFamily="34" charset="0"/>
              </a:rPr>
              <a:t>TOCANTINS</a:t>
            </a:r>
          </a:p>
        </p:txBody>
      </p:sp>
      <p:pic>
        <p:nvPicPr>
          <p:cNvPr id="8198" name="Picture 7"/>
          <p:cNvPicPr>
            <a:picLocks noChangeAspect="1" noChangeArrowheads="1"/>
          </p:cNvPicPr>
          <p:nvPr/>
        </p:nvPicPr>
        <p:blipFill>
          <a:blip r:embed="rId6"/>
          <a:srcRect/>
          <a:stretch>
            <a:fillRect/>
          </a:stretch>
        </p:blipFill>
        <p:spPr bwMode="auto">
          <a:xfrm>
            <a:off x="4714875" y="0"/>
            <a:ext cx="4206875" cy="6815138"/>
          </a:xfrm>
          <a:prstGeom prst="rect">
            <a:avLst/>
          </a:prstGeom>
          <a:noFill/>
          <a:ln w="9525">
            <a:noFill/>
            <a:miter lim="800000"/>
            <a:headEnd/>
            <a:tailEnd/>
          </a:ln>
        </p:spPr>
      </p:pic>
      <p:sp>
        <p:nvSpPr>
          <p:cNvPr id="8" name="Retângulo 7"/>
          <p:cNvSpPr/>
          <p:nvPr/>
        </p:nvSpPr>
        <p:spPr>
          <a:xfrm>
            <a:off x="0" y="1"/>
            <a:ext cx="4572000" cy="1015663"/>
          </a:xfrm>
          <a:prstGeom prst="rect">
            <a:avLst/>
          </a:prstGeom>
        </p:spPr>
        <p:txBody>
          <a:bodyPr wrap="square">
            <a:spAutoFit/>
          </a:bodyPr>
          <a:lstStyle/>
          <a:p>
            <a:pPr algn="ctr"/>
            <a:r>
              <a:rPr lang="pt-BR" sz="2000" dirty="0" smtClean="0">
                <a:solidFill>
                  <a:schemeClr val="accent2"/>
                </a:solidFill>
                <a:latin typeface="Arial" charset="0"/>
              </a:rPr>
              <a:t>Arrecadação do ICMS no </a:t>
            </a:r>
          </a:p>
          <a:p>
            <a:pPr algn="ctr"/>
            <a:r>
              <a:rPr lang="pt-BR" sz="2000" dirty="0" smtClean="0">
                <a:solidFill>
                  <a:schemeClr val="accent2"/>
                </a:solidFill>
                <a:latin typeface="Arial" charset="0"/>
              </a:rPr>
              <a:t>Cenário Nacional</a:t>
            </a:r>
          </a:p>
          <a:p>
            <a:pPr algn="ctr"/>
            <a:r>
              <a:rPr lang="pt-BR" sz="2000" dirty="0" smtClean="0">
                <a:solidFill>
                  <a:schemeClr val="accent2"/>
                </a:solidFill>
                <a:latin typeface="Arial" charset="0"/>
              </a:rPr>
              <a:t>Janeiro a Julho de 2015/2016</a:t>
            </a:r>
            <a:endParaRPr lang="pt-BR" sz="2000" dirty="0">
              <a:solidFill>
                <a:schemeClr val="accent2"/>
              </a:solidFill>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o Office">
      <a:majorFont>
        <a:latin typeface="Times New Roman"/>
        <a:ea typeface=""/>
        <a:cs typeface=""/>
      </a:majorFont>
      <a:minorFont>
        <a:latin typeface="Times New Roman"/>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pt-B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pt-B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o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o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o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o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o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o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14103</TotalTime>
  <Words>652</Words>
  <Application>Microsoft PowerPoint</Application>
  <PresentationFormat>Apresentação na tela (4:3)</PresentationFormat>
  <Paragraphs>96</Paragraphs>
  <Slides>14</Slides>
  <Notes>2</Notes>
  <HiddenSlides>0</HiddenSlides>
  <MMClips>0</MMClips>
  <ScaleCrop>false</ScaleCrop>
  <HeadingPairs>
    <vt:vector size="4" baseType="variant">
      <vt:variant>
        <vt:lpstr>Tema</vt:lpstr>
      </vt:variant>
      <vt:variant>
        <vt:i4>1</vt:i4>
      </vt:variant>
      <vt:variant>
        <vt:lpstr>Títulos de slides</vt:lpstr>
      </vt:variant>
      <vt:variant>
        <vt:i4>14</vt:i4>
      </vt:variant>
    </vt:vector>
  </HeadingPairs>
  <TitlesOfParts>
    <vt:vector size="15" baseType="lpstr">
      <vt:lpstr>Tema do Office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Secretaria da Fazenda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sem título</dc:title>
  <dc:creator>Sefaz</dc:creator>
  <cp:lastModifiedBy>jakelyne</cp:lastModifiedBy>
  <cp:revision>1445</cp:revision>
  <cp:lastPrinted>2010-05-10T19:23:38Z</cp:lastPrinted>
  <dcterms:created xsi:type="dcterms:W3CDTF">2010-03-16T18:04:53Z</dcterms:created>
  <dcterms:modified xsi:type="dcterms:W3CDTF">2016-09-15T12:58:39Z</dcterms:modified>
</cp:coreProperties>
</file>