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Default Extension="doc" ContentType="application/msword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emf" ContentType="image/x-emf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Default Extension="vml" ContentType="application/vnd.openxmlformats-officedocument.vmlDrawing"/>
  <Override PartName="/ppt/slides/slide89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diagrams/quickStyle1.xml" ContentType="application/vnd.openxmlformats-officedocument.drawingml.diagramStyl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9"/>
  </p:notesMasterIdLst>
  <p:sldIdLst>
    <p:sldId id="256" r:id="rId2"/>
    <p:sldId id="257" r:id="rId3"/>
    <p:sldId id="258" r:id="rId4"/>
    <p:sldId id="259" r:id="rId5"/>
    <p:sldId id="38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315" r:id="rId14"/>
    <p:sldId id="316" r:id="rId15"/>
    <p:sldId id="267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318" r:id="rId38"/>
    <p:sldId id="297" r:id="rId39"/>
    <p:sldId id="299" r:id="rId40"/>
    <p:sldId id="31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3" r:id="rId55"/>
    <p:sldId id="314" r:id="rId56"/>
    <p:sldId id="323" r:id="rId57"/>
    <p:sldId id="375" r:id="rId58"/>
    <p:sldId id="377" r:id="rId59"/>
    <p:sldId id="378" r:id="rId60"/>
    <p:sldId id="379" r:id="rId61"/>
    <p:sldId id="380" r:id="rId62"/>
    <p:sldId id="382" r:id="rId63"/>
    <p:sldId id="383" r:id="rId64"/>
    <p:sldId id="412" r:id="rId65"/>
    <p:sldId id="384" r:id="rId66"/>
    <p:sldId id="411" r:id="rId67"/>
    <p:sldId id="408" r:id="rId68"/>
    <p:sldId id="409" r:id="rId69"/>
    <p:sldId id="410" r:id="rId70"/>
    <p:sldId id="405" r:id="rId71"/>
    <p:sldId id="406" r:id="rId72"/>
    <p:sldId id="407" r:id="rId73"/>
    <p:sldId id="342" r:id="rId74"/>
    <p:sldId id="343" r:id="rId75"/>
    <p:sldId id="345" r:id="rId76"/>
    <p:sldId id="346" r:id="rId77"/>
    <p:sldId id="347" r:id="rId78"/>
    <p:sldId id="348" r:id="rId79"/>
    <p:sldId id="349" r:id="rId80"/>
    <p:sldId id="350" r:id="rId81"/>
    <p:sldId id="351" r:id="rId82"/>
    <p:sldId id="352" r:id="rId83"/>
    <p:sldId id="353" r:id="rId84"/>
    <p:sldId id="354" r:id="rId85"/>
    <p:sldId id="355" r:id="rId86"/>
    <p:sldId id="356" r:id="rId87"/>
    <p:sldId id="357" r:id="rId88"/>
    <p:sldId id="358" r:id="rId89"/>
    <p:sldId id="359" r:id="rId90"/>
    <p:sldId id="360" r:id="rId91"/>
    <p:sldId id="361" r:id="rId92"/>
    <p:sldId id="365" r:id="rId93"/>
    <p:sldId id="366" r:id="rId94"/>
    <p:sldId id="371" r:id="rId95"/>
    <p:sldId id="372" r:id="rId96"/>
    <p:sldId id="373" r:id="rId97"/>
    <p:sldId id="374" r:id="rId9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N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>
        <p:scale>
          <a:sx n="80" d="100"/>
          <a:sy n="80" d="100"/>
        </p:scale>
        <p:origin x="-85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notesMaster" Target="notesMasters/notesMaster1.xml"/><Relationship Id="rId10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9C3801-5B5A-4C1D-97D0-4BB9067CE68A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6F1CB0F-B4A9-45FA-A5BB-84B2D03B7F52}">
      <dgm:prSet custT="1"/>
      <dgm:spPr/>
      <dgm:t>
        <a:bodyPr/>
        <a:lstStyle/>
        <a:p>
          <a:pPr rtl="0"/>
          <a:r>
            <a:rPr lang="pt-BR" sz="1400" b="1" dirty="0" smtClean="0">
              <a:solidFill>
                <a:schemeClr val="tx1"/>
              </a:solidFill>
              <a:latin typeface="Calibri" pitchFamily="34" charset="0"/>
            </a:rPr>
            <a:t>Aprovação</a:t>
          </a:r>
          <a:endParaRPr lang="pt-BR" sz="800" b="1" dirty="0">
            <a:solidFill>
              <a:schemeClr val="tx1"/>
            </a:solidFill>
            <a:latin typeface="Calibri" pitchFamily="34" charset="0"/>
          </a:endParaRPr>
        </a:p>
      </dgm:t>
    </dgm:pt>
    <dgm:pt modelId="{959F03B7-5E2B-4C2C-BB6D-1C7B9098FA31}" type="parTrans" cxnId="{416E2097-D913-4788-BF66-16BBBF5EE2C0}">
      <dgm:prSet/>
      <dgm:spPr/>
      <dgm:t>
        <a:bodyPr/>
        <a:lstStyle/>
        <a:p>
          <a:endParaRPr lang="pt-BR"/>
        </a:p>
      </dgm:t>
    </dgm:pt>
    <dgm:pt modelId="{1B12AC3D-47F5-40C0-A73A-114739B131D6}" type="sibTrans" cxnId="{416E2097-D913-4788-BF66-16BBBF5EE2C0}">
      <dgm:prSet/>
      <dgm:spPr/>
      <dgm:t>
        <a:bodyPr/>
        <a:lstStyle/>
        <a:p>
          <a:endParaRPr lang="pt-BR"/>
        </a:p>
      </dgm:t>
    </dgm:pt>
    <dgm:pt modelId="{C5D70695-8EBF-4793-AD22-691F98375807}">
      <dgm:prSet custT="1"/>
      <dgm:spPr/>
      <dgm:t>
        <a:bodyPr/>
        <a:lstStyle/>
        <a:p>
          <a:pPr rtl="0"/>
          <a:r>
            <a:rPr lang="pt-BR" sz="1400" b="1" dirty="0" smtClean="0">
              <a:latin typeface="Calibri" pitchFamily="34" charset="0"/>
            </a:rPr>
            <a:t>Fixação</a:t>
          </a:r>
          <a:endParaRPr lang="pt-BR" sz="1100" b="1" dirty="0">
            <a:latin typeface="Calibri" pitchFamily="34" charset="0"/>
          </a:endParaRPr>
        </a:p>
      </dgm:t>
    </dgm:pt>
    <dgm:pt modelId="{FE717448-AEA9-4B79-85E3-3A0771A085C1}" type="parTrans" cxnId="{68A4C477-073C-49C2-B8A8-CB3CA66E7034}">
      <dgm:prSet/>
      <dgm:spPr/>
      <dgm:t>
        <a:bodyPr/>
        <a:lstStyle/>
        <a:p>
          <a:endParaRPr lang="pt-BR"/>
        </a:p>
      </dgm:t>
    </dgm:pt>
    <dgm:pt modelId="{8AC22504-AF85-4915-B561-F922189A8452}" type="sibTrans" cxnId="{68A4C477-073C-49C2-B8A8-CB3CA66E7034}">
      <dgm:prSet/>
      <dgm:spPr/>
      <dgm:t>
        <a:bodyPr/>
        <a:lstStyle/>
        <a:p>
          <a:endParaRPr lang="pt-BR"/>
        </a:p>
      </dgm:t>
    </dgm:pt>
    <dgm:pt modelId="{DA89D368-7D71-49CB-A7C3-7AB0ED383D2F}">
      <dgm:prSet custT="1"/>
      <dgm:spPr/>
      <dgm:t>
        <a:bodyPr/>
        <a:lstStyle/>
        <a:p>
          <a:pPr rtl="0"/>
          <a:r>
            <a:rPr lang="pt-BR" sz="1400" b="1" dirty="0" smtClean="0">
              <a:latin typeface="Calibri" pitchFamily="34" charset="0"/>
            </a:rPr>
            <a:t>Inscrição</a:t>
          </a:r>
          <a:endParaRPr lang="pt-BR" sz="1100" b="1" dirty="0">
            <a:latin typeface="Calibri" pitchFamily="34" charset="0"/>
          </a:endParaRPr>
        </a:p>
      </dgm:t>
    </dgm:pt>
    <dgm:pt modelId="{EA5BFE39-1A24-418F-A3E3-0B829A7BDA84}" type="parTrans" cxnId="{140D4B2C-58B0-4F0E-8B21-9CB202E5294A}">
      <dgm:prSet/>
      <dgm:spPr/>
      <dgm:t>
        <a:bodyPr/>
        <a:lstStyle/>
        <a:p>
          <a:endParaRPr lang="pt-BR"/>
        </a:p>
      </dgm:t>
    </dgm:pt>
    <dgm:pt modelId="{F70FAD2D-B0E6-4A74-8AD2-215EC6F8830E}" type="sibTrans" cxnId="{140D4B2C-58B0-4F0E-8B21-9CB202E5294A}">
      <dgm:prSet/>
      <dgm:spPr/>
      <dgm:t>
        <a:bodyPr/>
        <a:lstStyle/>
        <a:p>
          <a:endParaRPr lang="pt-BR"/>
        </a:p>
      </dgm:t>
    </dgm:pt>
    <dgm:pt modelId="{E385490F-21A4-42AE-813D-F7F27E5D1C7C}">
      <dgm:prSet custT="1"/>
      <dgm:spPr/>
      <dgm:t>
        <a:bodyPr/>
        <a:lstStyle/>
        <a:p>
          <a:pPr algn="ctr" rtl="0"/>
          <a:r>
            <a:rPr lang="pt-BR" sz="1400" b="1" dirty="0" smtClean="0">
              <a:latin typeface="Calibri" pitchFamily="34" charset="0"/>
            </a:rPr>
            <a:t>Registro de contratos</a:t>
          </a:r>
          <a:endParaRPr lang="pt-BR" sz="1400" b="1" dirty="0">
            <a:latin typeface="Calibri" pitchFamily="34" charset="0"/>
          </a:endParaRPr>
        </a:p>
      </dgm:t>
    </dgm:pt>
    <dgm:pt modelId="{2AA940A7-1F56-4FBC-A857-C0229195C4C0}" type="parTrans" cxnId="{1E167132-B768-4468-ADF4-FC3965914083}">
      <dgm:prSet/>
      <dgm:spPr/>
      <dgm:t>
        <a:bodyPr/>
        <a:lstStyle/>
        <a:p>
          <a:endParaRPr lang="pt-BR"/>
        </a:p>
      </dgm:t>
    </dgm:pt>
    <dgm:pt modelId="{9A34BF7B-5E43-48C9-831F-1E0695CF7DF0}" type="sibTrans" cxnId="{1E167132-B768-4468-ADF4-FC3965914083}">
      <dgm:prSet/>
      <dgm:spPr/>
      <dgm:t>
        <a:bodyPr/>
        <a:lstStyle/>
        <a:p>
          <a:endParaRPr lang="pt-BR"/>
        </a:p>
      </dgm:t>
    </dgm:pt>
    <dgm:pt modelId="{8505C498-74D1-4360-A49D-A77140B6CDED}" type="pres">
      <dgm:prSet presAssocID="{759C3801-5B5A-4C1D-97D0-4BB9067CE68A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B1C93AA2-A8F2-4B0C-B4AD-CA2721E49671}" type="pres">
      <dgm:prSet presAssocID="{26F1CB0F-B4A9-45FA-A5BB-84B2D03B7F52}" presName="posSpace" presStyleCnt="0"/>
      <dgm:spPr/>
    </dgm:pt>
    <dgm:pt modelId="{7145FB3B-7587-4DAA-806B-46F26617834B}" type="pres">
      <dgm:prSet presAssocID="{26F1CB0F-B4A9-45FA-A5BB-84B2D03B7F52}" presName="vertFlow" presStyleCnt="0"/>
      <dgm:spPr/>
    </dgm:pt>
    <dgm:pt modelId="{6545E8FB-EBCF-46F1-9E38-820E5F463E3F}" type="pres">
      <dgm:prSet presAssocID="{26F1CB0F-B4A9-45FA-A5BB-84B2D03B7F52}" presName="topSpace" presStyleCnt="0"/>
      <dgm:spPr/>
    </dgm:pt>
    <dgm:pt modelId="{6108AFEB-001F-4823-8D70-535068DB00E4}" type="pres">
      <dgm:prSet presAssocID="{26F1CB0F-B4A9-45FA-A5BB-84B2D03B7F52}" presName="firstComp" presStyleCnt="0"/>
      <dgm:spPr/>
    </dgm:pt>
    <dgm:pt modelId="{4C852017-D9E6-42F6-95C9-9E72AEFDFF52}" type="pres">
      <dgm:prSet presAssocID="{26F1CB0F-B4A9-45FA-A5BB-84B2D03B7F52}" presName="firstChild" presStyleLbl="bgAccFollowNode1" presStyleIdx="0" presStyleCnt="3"/>
      <dgm:spPr/>
      <dgm:t>
        <a:bodyPr/>
        <a:lstStyle/>
        <a:p>
          <a:endParaRPr lang="pt-BR"/>
        </a:p>
      </dgm:t>
    </dgm:pt>
    <dgm:pt modelId="{0B7567BA-E6B6-44A4-B00D-0246CC84F860}" type="pres">
      <dgm:prSet presAssocID="{26F1CB0F-B4A9-45FA-A5BB-84B2D03B7F52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457BD87-AF71-4840-8255-FC225726B16B}" type="pres">
      <dgm:prSet presAssocID="{DA89D368-7D71-49CB-A7C3-7AB0ED383D2F}" presName="comp" presStyleCnt="0"/>
      <dgm:spPr/>
    </dgm:pt>
    <dgm:pt modelId="{F8D31D9A-5FDB-431C-AF3C-26E1673DD903}" type="pres">
      <dgm:prSet presAssocID="{DA89D368-7D71-49CB-A7C3-7AB0ED383D2F}" presName="child" presStyleLbl="bgAccFollowNode1" presStyleIdx="1" presStyleCnt="3"/>
      <dgm:spPr/>
      <dgm:t>
        <a:bodyPr/>
        <a:lstStyle/>
        <a:p>
          <a:endParaRPr lang="pt-BR"/>
        </a:p>
      </dgm:t>
    </dgm:pt>
    <dgm:pt modelId="{D9AF9485-C272-4CAC-91F9-50D1CA854CF0}" type="pres">
      <dgm:prSet presAssocID="{DA89D368-7D71-49CB-A7C3-7AB0ED383D2F}" presName="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196043D-2C7F-4EE1-A34D-A2E3494A34B1}" type="pres">
      <dgm:prSet presAssocID="{E385490F-21A4-42AE-813D-F7F27E5D1C7C}" presName="comp" presStyleCnt="0"/>
      <dgm:spPr/>
    </dgm:pt>
    <dgm:pt modelId="{D20D2A99-9C9E-4D9B-9917-0C5F492C2F0D}" type="pres">
      <dgm:prSet presAssocID="{E385490F-21A4-42AE-813D-F7F27E5D1C7C}" presName="child" presStyleLbl="bgAccFollowNode1" presStyleIdx="2" presStyleCnt="3"/>
      <dgm:spPr/>
      <dgm:t>
        <a:bodyPr/>
        <a:lstStyle/>
        <a:p>
          <a:endParaRPr lang="pt-BR"/>
        </a:p>
      </dgm:t>
    </dgm:pt>
    <dgm:pt modelId="{4C8BBF37-9438-46CF-9C51-80068BDBFBE6}" type="pres">
      <dgm:prSet presAssocID="{E385490F-21A4-42AE-813D-F7F27E5D1C7C}" presName="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9A734AD-FAD9-45BC-84DE-AB32F017470F}" type="pres">
      <dgm:prSet presAssocID="{26F1CB0F-B4A9-45FA-A5BB-84B2D03B7F52}" presName="negSpace" presStyleCnt="0"/>
      <dgm:spPr/>
    </dgm:pt>
    <dgm:pt modelId="{99BDAE4A-2269-4492-915A-1BA102E74AF7}" type="pres">
      <dgm:prSet presAssocID="{26F1CB0F-B4A9-45FA-A5BB-84B2D03B7F52}" presName="circle" presStyleLbl="node1" presStyleIdx="0" presStyleCnt="1" custScaleX="175616" custScaleY="160000" custLinFactNeighborX="-34630" custLinFactNeighborY="-245"/>
      <dgm:spPr/>
      <dgm:t>
        <a:bodyPr/>
        <a:lstStyle/>
        <a:p>
          <a:endParaRPr lang="pt-BR"/>
        </a:p>
      </dgm:t>
    </dgm:pt>
  </dgm:ptLst>
  <dgm:cxnLst>
    <dgm:cxn modelId="{68A4C477-073C-49C2-B8A8-CB3CA66E7034}" srcId="{26F1CB0F-B4A9-45FA-A5BB-84B2D03B7F52}" destId="{C5D70695-8EBF-4793-AD22-691F98375807}" srcOrd="0" destOrd="0" parTransId="{FE717448-AEA9-4B79-85E3-3A0771A085C1}" sibTransId="{8AC22504-AF85-4915-B561-F922189A8452}"/>
    <dgm:cxn modelId="{13E1C756-9AA7-4C2A-946A-BB83EE0F944D}" type="presOf" srcId="{C5D70695-8EBF-4793-AD22-691F98375807}" destId="{4C852017-D9E6-42F6-95C9-9E72AEFDFF52}" srcOrd="0" destOrd="0" presId="urn:microsoft.com/office/officeart/2005/8/layout/hList9"/>
    <dgm:cxn modelId="{416E2097-D913-4788-BF66-16BBBF5EE2C0}" srcId="{759C3801-5B5A-4C1D-97D0-4BB9067CE68A}" destId="{26F1CB0F-B4A9-45FA-A5BB-84B2D03B7F52}" srcOrd="0" destOrd="0" parTransId="{959F03B7-5E2B-4C2C-BB6D-1C7B9098FA31}" sibTransId="{1B12AC3D-47F5-40C0-A73A-114739B131D6}"/>
    <dgm:cxn modelId="{F0D3CE30-3817-4656-9A3C-31B10172EE9F}" type="presOf" srcId="{E385490F-21A4-42AE-813D-F7F27E5D1C7C}" destId="{4C8BBF37-9438-46CF-9C51-80068BDBFBE6}" srcOrd="1" destOrd="0" presId="urn:microsoft.com/office/officeart/2005/8/layout/hList9"/>
    <dgm:cxn modelId="{140D4B2C-58B0-4F0E-8B21-9CB202E5294A}" srcId="{26F1CB0F-B4A9-45FA-A5BB-84B2D03B7F52}" destId="{DA89D368-7D71-49CB-A7C3-7AB0ED383D2F}" srcOrd="1" destOrd="0" parTransId="{EA5BFE39-1A24-418F-A3E3-0B829A7BDA84}" sibTransId="{F70FAD2D-B0E6-4A74-8AD2-215EC6F8830E}"/>
    <dgm:cxn modelId="{2D1340F6-BA19-4DF3-9472-1CDFFDB6A522}" type="presOf" srcId="{DA89D368-7D71-49CB-A7C3-7AB0ED383D2F}" destId="{D9AF9485-C272-4CAC-91F9-50D1CA854CF0}" srcOrd="1" destOrd="0" presId="urn:microsoft.com/office/officeart/2005/8/layout/hList9"/>
    <dgm:cxn modelId="{405C1833-9FC5-445C-AAA1-DC67678CD0F2}" type="presOf" srcId="{C5D70695-8EBF-4793-AD22-691F98375807}" destId="{0B7567BA-E6B6-44A4-B00D-0246CC84F860}" srcOrd="1" destOrd="0" presId="urn:microsoft.com/office/officeart/2005/8/layout/hList9"/>
    <dgm:cxn modelId="{2A038F20-944C-432C-B305-0E8437A2FDEA}" type="presOf" srcId="{DA89D368-7D71-49CB-A7C3-7AB0ED383D2F}" destId="{F8D31D9A-5FDB-431C-AF3C-26E1673DD903}" srcOrd="0" destOrd="0" presId="urn:microsoft.com/office/officeart/2005/8/layout/hList9"/>
    <dgm:cxn modelId="{84E8AED1-970F-483C-A7F2-ECFD1BA49D6E}" type="presOf" srcId="{759C3801-5B5A-4C1D-97D0-4BB9067CE68A}" destId="{8505C498-74D1-4360-A49D-A77140B6CDED}" srcOrd="0" destOrd="0" presId="urn:microsoft.com/office/officeart/2005/8/layout/hList9"/>
    <dgm:cxn modelId="{1E167132-B768-4468-ADF4-FC3965914083}" srcId="{26F1CB0F-B4A9-45FA-A5BB-84B2D03B7F52}" destId="{E385490F-21A4-42AE-813D-F7F27E5D1C7C}" srcOrd="2" destOrd="0" parTransId="{2AA940A7-1F56-4FBC-A857-C0229195C4C0}" sibTransId="{9A34BF7B-5E43-48C9-831F-1E0695CF7DF0}"/>
    <dgm:cxn modelId="{466D597B-A2E5-444A-82A5-E48C17E993C2}" type="presOf" srcId="{E385490F-21A4-42AE-813D-F7F27E5D1C7C}" destId="{D20D2A99-9C9E-4D9B-9917-0C5F492C2F0D}" srcOrd="0" destOrd="0" presId="urn:microsoft.com/office/officeart/2005/8/layout/hList9"/>
    <dgm:cxn modelId="{19F8B588-7A42-4357-ABC7-9155D71B6127}" type="presOf" srcId="{26F1CB0F-B4A9-45FA-A5BB-84B2D03B7F52}" destId="{99BDAE4A-2269-4492-915A-1BA102E74AF7}" srcOrd="0" destOrd="0" presId="urn:microsoft.com/office/officeart/2005/8/layout/hList9"/>
    <dgm:cxn modelId="{21B16AF9-B59F-4F0D-B2A5-137B56910C3A}" type="presParOf" srcId="{8505C498-74D1-4360-A49D-A77140B6CDED}" destId="{B1C93AA2-A8F2-4B0C-B4AD-CA2721E49671}" srcOrd="0" destOrd="0" presId="urn:microsoft.com/office/officeart/2005/8/layout/hList9"/>
    <dgm:cxn modelId="{FA323976-2F54-44E9-8CE5-DB703E658579}" type="presParOf" srcId="{8505C498-74D1-4360-A49D-A77140B6CDED}" destId="{7145FB3B-7587-4DAA-806B-46F26617834B}" srcOrd="1" destOrd="0" presId="urn:microsoft.com/office/officeart/2005/8/layout/hList9"/>
    <dgm:cxn modelId="{9644DE93-4437-47EC-A176-DC61B3922BB1}" type="presParOf" srcId="{7145FB3B-7587-4DAA-806B-46F26617834B}" destId="{6545E8FB-EBCF-46F1-9E38-820E5F463E3F}" srcOrd="0" destOrd="0" presId="urn:microsoft.com/office/officeart/2005/8/layout/hList9"/>
    <dgm:cxn modelId="{C0B1B015-0C65-4135-9668-A3630C4568A4}" type="presParOf" srcId="{7145FB3B-7587-4DAA-806B-46F26617834B}" destId="{6108AFEB-001F-4823-8D70-535068DB00E4}" srcOrd="1" destOrd="0" presId="urn:microsoft.com/office/officeart/2005/8/layout/hList9"/>
    <dgm:cxn modelId="{05D45366-2568-4B56-BD3B-36264DF618D1}" type="presParOf" srcId="{6108AFEB-001F-4823-8D70-535068DB00E4}" destId="{4C852017-D9E6-42F6-95C9-9E72AEFDFF52}" srcOrd="0" destOrd="0" presId="urn:microsoft.com/office/officeart/2005/8/layout/hList9"/>
    <dgm:cxn modelId="{9637A6F3-4B6B-4139-B9F5-1788FED1CAE3}" type="presParOf" srcId="{6108AFEB-001F-4823-8D70-535068DB00E4}" destId="{0B7567BA-E6B6-44A4-B00D-0246CC84F860}" srcOrd="1" destOrd="0" presId="urn:microsoft.com/office/officeart/2005/8/layout/hList9"/>
    <dgm:cxn modelId="{4B0AF213-1946-471A-8E08-8CB745299E15}" type="presParOf" srcId="{7145FB3B-7587-4DAA-806B-46F26617834B}" destId="{E457BD87-AF71-4840-8255-FC225726B16B}" srcOrd="2" destOrd="0" presId="urn:microsoft.com/office/officeart/2005/8/layout/hList9"/>
    <dgm:cxn modelId="{89117A3E-D9F4-4665-B4CF-9B4639CBCAB7}" type="presParOf" srcId="{E457BD87-AF71-4840-8255-FC225726B16B}" destId="{F8D31D9A-5FDB-431C-AF3C-26E1673DD903}" srcOrd="0" destOrd="0" presId="urn:microsoft.com/office/officeart/2005/8/layout/hList9"/>
    <dgm:cxn modelId="{D63A59DD-BC00-42A5-B587-2103B9EAED29}" type="presParOf" srcId="{E457BD87-AF71-4840-8255-FC225726B16B}" destId="{D9AF9485-C272-4CAC-91F9-50D1CA854CF0}" srcOrd="1" destOrd="0" presId="urn:microsoft.com/office/officeart/2005/8/layout/hList9"/>
    <dgm:cxn modelId="{338C0BCF-25FF-4D9A-A633-977413550CA7}" type="presParOf" srcId="{7145FB3B-7587-4DAA-806B-46F26617834B}" destId="{2196043D-2C7F-4EE1-A34D-A2E3494A34B1}" srcOrd="3" destOrd="0" presId="urn:microsoft.com/office/officeart/2005/8/layout/hList9"/>
    <dgm:cxn modelId="{861A9793-32CB-49C0-8C22-227D9D2CD944}" type="presParOf" srcId="{2196043D-2C7F-4EE1-A34D-A2E3494A34B1}" destId="{D20D2A99-9C9E-4D9B-9917-0C5F492C2F0D}" srcOrd="0" destOrd="0" presId="urn:microsoft.com/office/officeart/2005/8/layout/hList9"/>
    <dgm:cxn modelId="{AC3C8685-DCD9-4075-9708-967C6280BC8F}" type="presParOf" srcId="{2196043D-2C7F-4EE1-A34D-A2E3494A34B1}" destId="{4C8BBF37-9438-46CF-9C51-80068BDBFBE6}" srcOrd="1" destOrd="0" presId="urn:microsoft.com/office/officeart/2005/8/layout/hList9"/>
    <dgm:cxn modelId="{F83B0287-0E46-4917-AED3-FF8B2465D49B}" type="presParOf" srcId="{8505C498-74D1-4360-A49D-A77140B6CDED}" destId="{09A734AD-FAD9-45BC-84DE-AB32F017470F}" srcOrd="2" destOrd="0" presId="urn:microsoft.com/office/officeart/2005/8/layout/hList9"/>
    <dgm:cxn modelId="{94B8161A-BF02-45C6-A94E-4E858F55FFA5}" type="presParOf" srcId="{8505C498-74D1-4360-A49D-A77140B6CDED}" destId="{99BDAE4A-2269-4492-915A-1BA102E74AF7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852017-D9E6-42F6-95C9-9E72AEFDFF52}">
      <dsp:nvSpPr>
        <dsp:cNvPr id="0" name=""/>
        <dsp:cNvSpPr/>
      </dsp:nvSpPr>
      <dsp:spPr>
        <a:xfrm>
          <a:off x="2172169" y="286959"/>
          <a:ext cx="1069559" cy="71339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latin typeface="Calibri" pitchFamily="34" charset="0"/>
            </a:rPr>
            <a:t>Fixação</a:t>
          </a:r>
          <a:endParaRPr lang="pt-BR" sz="1100" b="1" kern="1200" dirty="0">
            <a:latin typeface="Calibri" pitchFamily="34" charset="0"/>
          </a:endParaRPr>
        </a:p>
      </dsp:txBody>
      <dsp:txXfrm>
        <a:off x="2343298" y="286959"/>
        <a:ext cx="898429" cy="713396"/>
      </dsp:txXfrm>
    </dsp:sp>
    <dsp:sp modelId="{F8D31D9A-5FDB-431C-AF3C-26E1673DD903}">
      <dsp:nvSpPr>
        <dsp:cNvPr id="0" name=""/>
        <dsp:cNvSpPr/>
      </dsp:nvSpPr>
      <dsp:spPr>
        <a:xfrm>
          <a:off x="2172169" y="1000355"/>
          <a:ext cx="1069559" cy="71339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latin typeface="Calibri" pitchFamily="34" charset="0"/>
            </a:rPr>
            <a:t>Inscrição</a:t>
          </a:r>
          <a:endParaRPr lang="pt-BR" sz="1100" b="1" kern="1200" dirty="0">
            <a:latin typeface="Calibri" pitchFamily="34" charset="0"/>
          </a:endParaRPr>
        </a:p>
      </dsp:txBody>
      <dsp:txXfrm>
        <a:off x="2343298" y="1000355"/>
        <a:ext cx="898429" cy="713396"/>
      </dsp:txXfrm>
    </dsp:sp>
    <dsp:sp modelId="{D20D2A99-9C9E-4D9B-9917-0C5F492C2F0D}">
      <dsp:nvSpPr>
        <dsp:cNvPr id="0" name=""/>
        <dsp:cNvSpPr/>
      </dsp:nvSpPr>
      <dsp:spPr>
        <a:xfrm>
          <a:off x="2172169" y="1713751"/>
          <a:ext cx="1069559" cy="71339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latin typeface="Calibri" pitchFamily="34" charset="0"/>
            </a:rPr>
            <a:t>Registro de contratos</a:t>
          </a:r>
          <a:endParaRPr lang="pt-BR" sz="1400" b="1" kern="1200" dirty="0">
            <a:latin typeface="Calibri" pitchFamily="34" charset="0"/>
          </a:endParaRPr>
        </a:p>
      </dsp:txBody>
      <dsp:txXfrm>
        <a:off x="2343298" y="1713751"/>
        <a:ext cx="898429" cy="713396"/>
      </dsp:txXfrm>
    </dsp:sp>
    <dsp:sp modelId="{99BDAE4A-2269-4492-915A-1BA102E74AF7}">
      <dsp:nvSpPr>
        <dsp:cNvPr id="0" name=""/>
        <dsp:cNvSpPr/>
      </dsp:nvSpPr>
      <dsp:spPr>
        <a:xfrm>
          <a:off x="1033808" y="0"/>
          <a:ext cx="1252211" cy="11408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tx1"/>
              </a:solidFill>
              <a:latin typeface="Calibri" pitchFamily="34" charset="0"/>
            </a:rPr>
            <a:t>Aprovação</a:t>
          </a:r>
          <a:endParaRPr lang="pt-BR" sz="800" b="1" kern="1200" dirty="0">
            <a:solidFill>
              <a:schemeClr val="tx1"/>
            </a:solidFill>
            <a:latin typeface="Calibri" pitchFamily="34" charset="0"/>
          </a:endParaRPr>
        </a:p>
      </dsp:txBody>
      <dsp:txXfrm>
        <a:off x="1033808" y="0"/>
        <a:ext cx="1252211" cy="11408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397353-C812-4CD9-B6EA-AB1BC4AF76F6}" type="datetimeFigureOut">
              <a:rPr lang="pt-BR" smtClean="0"/>
              <a:pPr/>
              <a:t>24/11/2014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24767D-71A0-4998-AE1D-E0C3BFE3430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32300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62468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62469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092810-4216-487B-A4D0-534DEC5582DF}" type="slidenum">
              <a:rPr lang="pt-BR" smtClean="0">
                <a:latin typeface="Arial" pitchFamily="34" charset="0"/>
              </a:rPr>
              <a:pPr/>
              <a:t>13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62ED59-426D-4D1E-8D64-D6D11FE233E5}" type="slidenum">
              <a:rPr lang="pt-BR" smtClean="0">
                <a:latin typeface="Arial" pitchFamily="34" charset="0"/>
              </a:rPr>
              <a:pPr/>
              <a:t>31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80C4E6-F084-49D1-B364-25CA7EA68AE4}" type="slidenum">
              <a:rPr lang="pt-BR" smtClean="0">
                <a:latin typeface="Arial" pitchFamily="34" charset="0"/>
              </a:rPr>
              <a:pPr/>
              <a:t>32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154240-61DA-4502-86F5-87BB5111700E}" type="slidenum">
              <a:rPr lang="pt-BR" smtClean="0">
                <a:latin typeface="Arial" pitchFamily="34" charset="0"/>
              </a:rPr>
              <a:pPr/>
              <a:t>33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F4A734-297A-4AE7-A30D-5CB02535D8A9}" type="slidenum">
              <a:rPr lang="pt-BR" smtClean="0">
                <a:latin typeface="Arial" pitchFamily="34" charset="0"/>
              </a:rPr>
              <a:pPr/>
              <a:t>34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E6AB5F-72F0-485D-9E5E-46816A8C0D5B}" type="slidenum">
              <a:rPr lang="pt-BR" smtClean="0">
                <a:latin typeface="Arial" pitchFamily="34" charset="0"/>
              </a:rPr>
              <a:pPr/>
              <a:t>35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90116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90117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5CFA60-A11C-439D-9DB4-50309A433429}" type="slidenum">
              <a:rPr lang="pt-BR" smtClean="0">
                <a:latin typeface="Arial" pitchFamily="34" charset="0"/>
              </a:rPr>
              <a:pPr/>
              <a:t>36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29AB81-243B-48C3-8D2A-62A0A07D6B05}" type="slidenum">
              <a:rPr lang="pt-BR" smtClean="0">
                <a:latin typeface="Arial" pitchFamily="34" charset="0"/>
              </a:rPr>
              <a:pPr/>
              <a:t>37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5394B2-7891-4D42-A9BA-1198C383DE6B}" type="slidenum">
              <a:rPr lang="pt-BR" smtClean="0">
                <a:latin typeface="Arial" pitchFamily="34" charset="0"/>
              </a:rPr>
              <a:pPr/>
              <a:t>38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95236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95237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A03C5E-8C67-4642-A90B-3BF5C8B15FE0}" type="slidenum">
              <a:rPr lang="pt-BR" smtClean="0">
                <a:latin typeface="Arial" pitchFamily="34" charset="0"/>
              </a:rPr>
              <a:pPr/>
              <a:t>39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96260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96261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B5AEB9-B1B2-4651-9687-EE8917AE6C3D}" type="slidenum">
              <a:rPr lang="pt-BR" smtClean="0">
                <a:latin typeface="Arial" pitchFamily="34" charset="0"/>
              </a:rPr>
              <a:pPr/>
              <a:t>41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62468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62469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092810-4216-487B-A4D0-534DEC5582DF}" type="slidenum">
              <a:rPr lang="pt-BR" smtClean="0">
                <a:latin typeface="Arial" pitchFamily="34" charset="0"/>
              </a:rPr>
              <a:pPr/>
              <a:t>14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97284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97285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29AB3E-DCBE-46B1-AEF5-65D2CE5D8043}" type="slidenum">
              <a:rPr lang="pt-BR" smtClean="0">
                <a:latin typeface="Arial" pitchFamily="34" charset="0"/>
              </a:rPr>
              <a:pPr/>
              <a:t>42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2DA6DB-5FE8-4864-AE08-0BF3C250945B}" type="slidenum">
              <a:rPr lang="pt-BR" smtClean="0">
                <a:latin typeface="Arial" pitchFamily="34" charset="0"/>
              </a:rPr>
              <a:pPr/>
              <a:t>43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99332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99333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2110B2-6C27-42E3-9116-E60C60181DAF}" type="slidenum">
              <a:rPr lang="pt-BR" smtClean="0">
                <a:latin typeface="Arial" pitchFamily="34" charset="0"/>
              </a:rPr>
              <a:pPr/>
              <a:t>44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100356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100357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B97862-039F-4F4F-B59B-EFC2C64AF378}" type="slidenum">
              <a:rPr lang="pt-BR" smtClean="0">
                <a:latin typeface="Arial" pitchFamily="34" charset="0"/>
              </a:rPr>
              <a:pPr/>
              <a:t>45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101380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101381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81361F-718E-4C09-8B67-1604E6CEF949}" type="slidenum">
              <a:rPr lang="pt-BR" smtClean="0">
                <a:latin typeface="Arial" pitchFamily="34" charset="0"/>
              </a:rPr>
              <a:pPr/>
              <a:t>46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102404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102405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BAF2EF-2328-4C81-9E8E-88C6A693B9B1}" type="slidenum">
              <a:rPr lang="pt-BR" smtClean="0">
                <a:latin typeface="Arial" pitchFamily="34" charset="0"/>
              </a:rPr>
              <a:pPr/>
              <a:t>47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103428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103429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1D9AEC-F809-4130-928E-A8B3498D0906}" type="slidenum">
              <a:rPr lang="pt-BR" smtClean="0">
                <a:latin typeface="Arial" pitchFamily="34" charset="0"/>
              </a:rPr>
              <a:pPr/>
              <a:t>48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104452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104453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4504CF-C5AC-4897-BF64-943197FCE72D}" type="slidenum">
              <a:rPr lang="pt-BR" smtClean="0">
                <a:latin typeface="Arial" pitchFamily="34" charset="0"/>
              </a:rPr>
              <a:pPr/>
              <a:t>49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105476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105477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4B0DBB-D9FC-4BBB-8582-5CEF79EDE6B9}" type="slidenum">
              <a:rPr lang="pt-BR" smtClean="0">
                <a:latin typeface="Arial" pitchFamily="34" charset="0"/>
              </a:rPr>
              <a:pPr/>
              <a:t>50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106500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106501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38E449-CCC7-4B69-9355-A68BD2EEE229}" type="slidenum">
              <a:rPr lang="pt-BR" smtClean="0">
                <a:latin typeface="Arial" pitchFamily="34" charset="0"/>
              </a:rPr>
              <a:pPr/>
              <a:t>51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67588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67589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E1C07E-25A8-4F68-B6F3-197093B6247F}" type="slidenum">
              <a:rPr lang="pt-BR" smtClean="0">
                <a:latin typeface="Arial" pitchFamily="34" charset="0"/>
              </a:rPr>
              <a:pPr/>
              <a:t>24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107524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107525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A33654-40C6-4C13-80E7-FF6AF5A9F503}" type="slidenum">
              <a:rPr lang="pt-BR" smtClean="0">
                <a:latin typeface="Arial" pitchFamily="34" charset="0"/>
              </a:rPr>
              <a:pPr/>
              <a:t>52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108548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108549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724463-1D36-4E75-9B06-491C8AA15572}" type="slidenum">
              <a:rPr lang="pt-BR" smtClean="0">
                <a:latin typeface="Arial" pitchFamily="34" charset="0"/>
              </a:rPr>
              <a:pPr/>
              <a:t>53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109572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109573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E4D103-6632-49FA-8FEF-FC426C34FFBC}" type="slidenum">
              <a:rPr lang="pt-BR" smtClean="0">
                <a:latin typeface="Arial" pitchFamily="34" charset="0"/>
              </a:rPr>
              <a:pPr/>
              <a:t>54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110596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110597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265D7D-8A5C-4E5A-9963-F8A5494BCB05}" type="slidenum">
              <a:rPr lang="pt-BR" smtClean="0">
                <a:latin typeface="Arial" pitchFamily="34" charset="0"/>
              </a:rPr>
              <a:pPr/>
              <a:t>55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68612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68613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C36062-6619-42D0-9399-5D0ED0A9BAD5}" type="slidenum">
              <a:rPr lang="pt-BR" smtClean="0">
                <a:latin typeface="Arial" pitchFamily="34" charset="0"/>
              </a:rPr>
              <a:pPr/>
              <a:t>25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69636" name="3 Marcador de pie de página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pt-BR" smtClean="0">
              <a:latin typeface="Arial" pitchFamily="34" charset="0"/>
            </a:endParaRPr>
          </a:p>
        </p:txBody>
      </p:sp>
      <p:sp>
        <p:nvSpPr>
          <p:cNvPr id="69637" name="4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20B72B-E697-4191-B629-883AFF25C773}" type="slidenum">
              <a:rPr lang="pt-BR" smtClean="0">
                <a:latin typeface="Arial" pitchFamily="34" charset="0"/>
              </a:rPr>
              <a:pPr/>
              <a:t>26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361015-10C6-4BB2-818E-21D0917C1E4E}" type="slidenum">
              <a:rPr lang="pt-BR" smtClean="0">
                <a:latin typeface="Arial" pitchFamily="34" charset="0"/>
              </a:rPr>
              <a:pPr/>
              <a:t>27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51F630-1046-424B-99A6-EAF43A7300C4}" type="slidenum">
              <a:rPr lang="pt-BR" smtClean="0">
                <a:latin typeface="Arial" pitchFamily="34" charset="0"/>
              </a:rPr>
              <a:pPr/>
              <a:t>28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149704-75F4-4348-9488-E5ACC9967D32}" type="slidenum">
              <a:rPr lang="pt-BR" smtClean="0">
                <a:latin typeface="Arial" pitchFamily="34" charset="0"/>
              </a:rPr>
              <a:pPr/>
              <a:t>29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29AB81-243B-48C3-8D2A-62A0A07D6B05}" type="slidenum">
              <a:rPr lang="pt-BR" smtClean="0">
                <a:latin typeface="Arial" pitchFamily="34" charset="0"/>
              </a:rPr>
              <a:pPr/>
              <a:t>30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EE1D-D91E-44F3-9AED-DDF4760CCF1C}" type="datetimeFigureOut">
              <a:rPr lang="pt-BR" smtClean="0"/>
              <a:pPr/>
              <a:t>24/11/2014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A435D133-23B5-4BE6-9A5F-3354D3FF66AE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EE1D-D91E-44F3-9AED-DDF4760CCF1C}" type="datetimeFigureOut">
              <a:rPr lang="pt-BR" smtClean="0"/>
              <a:pPr/>
              <a:t>24/11/2014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D133-23B5-4BE6-9A5F-3354D3FF66A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EE1D-D91E-44F3-9AED-DDF4760CCF1C}" type="datetimeFigureOut">
              <a:rPr lang="pt-BR" smtClean="0"/>
              <a:pPr/>
              <a:t>24/11/2014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D133-23B5-4BE6-9A5F-3354D3FF66A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ítulo, texto e clip-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lip-art 3"/>
          <p:cNvSpPr>
            <a:spLocks noGrp="1"/>
          </p:cNvSpPr>
          <p:nvPr>
            <p:ph type="clipArt" sz="half" idx="2"/>
          </p:nvPr>
        </p:nvSpPr>
        <p:spPr>
          <a:xfrm>
            <a:off x="5102225" y="1827213"/>
            <a:ext cx="3581400" cy="4114800"/>
          </a:xfrm>
        </p:spPr>
        <p:txBody>
          <a:bodyPr rtlCol="0">
            <a:normAutofit/>
          </a:bodyPr>
          <a:lstStyle/>
          <a:p>
            <a:pPr lvl="0"/>
            <a:endParaRPr lang="pt-BR" noProof="0" smtClean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CD45C-61E7-420B-8878-36A0FBB4F45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46131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EE1D-D91E-44F3-9AED-DDF4760CCF1C}" type="datetimeFigureOut">
              <a:rPr lang="pt-BR" smtClean="0"/>
              <a:pPr/>
              <a:t>24/11/2014</a:t>
            </a:fld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35D133-23B5-4BE6-9A5F-3354D3FF66A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EE1D-D91E-44F3-9AED-DDF4760CCF1C}" type="datetimeFigureOut">
              <a:rPr lang="pt-BR" smtClean="0"/>
              <a:pPr/>
              <a:t>24/11/2014</a:t>
            </a:fld>
            <a:endParaRPr lang="pt-BR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35D133-23B5-4BE6-9A5F-3354D3FF66A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EE1D-D91E-44F3-9AED-DDF4760CCF1C}" type="datetimeFigureOut">
              <a:rPr lang="pt-BR" smtClean="0"/>
              <a:pPr/>
              <a:t>24/11/2014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D133-23B5-4BE6-9A5F-3354D3FF66A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EE1D-D91E-44F3-9AED-DDF4760CCF1C}" type="datetimeFigureOut">
              <a:rPr lang="pt-BR" smtClean="0"/>
              <a:pPr/>
              <a:t>24/11/2014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D133-23B5-4BE6-9A5F-3354D3FF66A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EE1D-D91E-44F3-9AED-DDF4760CCF1C}" type="datetimeFigureOut">
              <a:rPr lang="pt-BR" smtClean="0"/>
              <a:pPr/>
              <a:t>24/11/2014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D133-23B5-4BE6-9A5F-3354D3FF66A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EE1D-D91E-44F3-9AED-DDF4760CCF1C}" type="datetimeFigureOut">
              <a:rPr lang="pt-BR" smtClean="0"/>
              <a:pPr/>
              <a:t>24/11/2014</a:t>
            </a:fld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35D133-23B5-4BE6-9A5F-3354D3FF66A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E28EE1D-D91E-44F3-9AED-DDF4760CCF1C}" type="datetimeFigureOut">
              <a:rPr lang="pt-BR" smtClean="0"/>
              <a:pPr/>
              <a:t>24/11/2014</a:t>
            </a:fld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35D133-23B5-4BE6-9A5F-3354D3FF66A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EE1D-D91E-44F3-9AED-DDF4760CCF1C}" type="datetimeFigureOut">
              <a:rPr lang="pt-BR" smtClean="0"/>
              <a:pPr/>
              <a:t>24/11/2014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D133-23B5-4BE6-9A5F-3354D3FF66A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A435D133-23B5-4BE6-9A5F-3354D3FF66A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E28EE1D-D91E-44F3-9AED-DDF4760CCF1C}" type="datetimeFigureOut">
              <a:rPr lang="pt-BR" smtClean="0"/>
              <a:pPr/>
              <a:t>24/11/2014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o_Microsoft_Office_Word_97_-_20031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883181" y="1666306"/>
            <a:ext cx="7992888" cy="40318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3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CURSO DE GESTÃO E EXECUÇÃO DO SIAFEM – SISTEMA INTEGRADO DE ADMINISTRAÇÃO FINANCEIRA PARA ESTADOS E MUNICÍPIOS </a:t>
            </a:r>
          </a:p>
          <a:p>
            <a:pPr algn="ctr"/>
            <a:endParaRPr lang="pt-BR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pt-BR" sz="3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pt-BR" sz="3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pt-BR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Palmas/TO</a:t>
            </a:r>
            <a:endParaRPr lang="pt-BR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642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7474" y="548680"/>
            <a:ext cx="8280920" cy="936104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pt-BR" sz="36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Procedimentos Contábeis  Patrimoniais</a:t>
            </a:r>
            <a:endParaRPr lang="pt-BR" sz="36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9087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 À CONTABILIDADE PÚBLICA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812713" y="1796442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 </a:t>
            </a:r>
            <a:r>
              <a:rPr lang="pt-BR" sz="3600" b="1" dirty="0" smtClean="0"/>
              <a:t>Composição do Patrimônio Público</a:t>
            </a:r>
            <a:endParaRPr lang="pt-BR" sz="3600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911183" y="2708920"/>
            <a:ext cx="81104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pt-BR" sz="3600" dirty="0" smtClean="0"/>
              <a:t>Ativo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t-BR" sz="3600" dirty="0" smtClean="0"/>
              <a:t>Passivo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t-BR" sz="3600" dirty="0" smtClean="0"/>
              <a:t>Patrimônio Líquido, Saldo Patrimonial ou Situação Líquida Patrimonial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xmlns="" val="356569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7474" y="548680"/>
            <a:ext cx="8280920" cy="1368152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pt-BR" sz="28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Relação Entre Passivo Exigível e as Etapas da Execução Orçamentária</a:t>
            </a:r>
            <a:endParaRPr lang="pt-BR" sz="28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9087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 À CONTABILIDADE PÚBLICA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62881" y="2132856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pt-BR" sz="3200" dirty="0"/>
              <a:t> </a:t>
            </a:r>
            <a:r>
              <a:rPr lang="pt-BR" sz="3600" b="1" dirty="0" smtClean="0"/>
              <a:t>Passivo Exigível X Empenho</a:t>
            </a:r>
            <a:endParaRPr lang="pt-BR" sz="36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783810" y="3142709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LcParenR" startAt="2"/>
            </a:pPr>
            <a:r>
              <a:rPr lang="pt-BR" sz="3200" dirty="0"/>
              <a:t> </a:t>
            </a:r>
            <a:r>
              <a:rPr lang="pt-BR" sz="3600" b="1" dirty="0" smtClean="0"/>
              <a:t>Passivo Exigível X Em Liquidação</a:t>
            </a:r>
            <a:endParaRPr lang="pt-BR" sz="36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783810" y="4078813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LcParenR" startAt="3"/>
            </a:pPr>
            <a:r>
              <a:rPr lang="pt-BR" sz="3200" dirty="0"/>
              <a:t> </a:t>
            </a:r>
            <a:r>
              <a:rPr lang="pt-BR" sz="3600" b="1" dirty="0" smtClean="0"/>
              <a:t>Passivo Exigível X Liquidação</a:t>
            </a:r>
            <a:endParaRPr lang="pt-BR" sz="3600" b="1" dirty="0"/>
          </a:p>
        </p:txBody>
      </p:sp>
      <p:sp>
        <p:nvSpPr>
          <p:cNvPr id="9" name="CaixaDeTexto 8"/>
          <p:cNvSpPr txBox="1"/>
          <p:nvPr/>
        </p:nvSpPr>
        <p:spPr>
          <a:xfrm>
            <a:off x="783810" y="5013176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LcParenR" startAt="4"/>
            </a:pPr>
            <a:r>
              <a:rPr lang="pt-BR" sz="3200" dirty="0"/>
              <a:t> </a:t>
            </a:r>
            <a:r>
              <a:rPr lang="pt-BR" sz="3600" b="1" dirty="0" smtClean="0"/>
              <a:t>Passivo Exigível X Pagamento</a:t>
            </a:r>
            <a:endParaRPr lang="pt-BR" sz="3600" b="1" dirty="0"/>
          </a:p>
        </p:txBody>
      </p:sp>
    </p:spTree>
    <p:extLst>
      <p:ext uri="{BB962C8B-B14F-4D97-AF65-F5344CB8AC3E}">
        <p14:creationId xmlns:p14="http://schemas.microsoft.com/office/powerpoint/2010/main" xmlns="" val="2148110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7474" y="548680"/>
            <a:ext cx="8280920" cy="108012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pt-BR" sz="36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Variações Patrimoniais</a:t>
            </a:r>
            <a:endParaRPr lang="pt-BR" sz="36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9087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 À CONTABILIDADE PÚBLICA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62881" y="2132856"/>
            <a:ext cx="8208912" cy="3694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dirty="0"/>
              <a:t>A receita sob o enfoque patrimonial será denominada de variação patrimonial aumentativa (VPA) e a despesa sob o enfoque patrimonial será denominada de variação patrimonial diminutiva (VPD)</a:t>
            </a:r>
            <a:endParaRPr lang="pt-BR" sz="3600" b="1" dirty="0"/>
          </a:p>
        </p:txBody>
      </p:sp>
    </p:spTree>
    <p:extLst>
      <p:ext uri="{BB962C8B-B14F-4D97-AF65-F5344CB8AC3E}">
        <p14:creationId xmlns:p14="http://schemas.microsoft.com/office/powerpoint/2010/main" xmlns="" val="54047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ubtítulo 2"/>
          <p:cNvSpPr txBox="1">
            <a:spLocks/>
          </p:cNvSpPr>
          <p:nvPr/>
        </p:nvSpPr>
        <p:spPr>
          <a:xfrm>
            <a:off x="395536" y="1323791"/>
            <a:ext cx="8388424" cy="3384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60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 DE CONTAS APLICADO AO SETOR PUBLICO - PCASP</a:t>
            </a:r>
            <a:endParaRPr lang="pt-BR" sz="60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86155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1285852" y="1785926"/>
            <a:ext cx="6869065" cy="34163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5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Por que adotar um Plano de Contas para todo o Setor Público ?</a:t>
            </a:r>
          </a:p>
        </p:txBody>
      </p:sp>
      <p:sp>
        <p:nvSpPr>
          <p:cNvPr id="9" name="Texto Explicativo 3 (Borda e Ênfase) 8"/>
          <p:cNvSpPr/>
          <p:nvPr/>
        </p:nvSpPr>
        <p:spPr>
          <a:xfrm>
            <a:off x="571500" y="1143000"/>
            <a:ext cx="1928813" cy="1714500"/>
          </a:xfrm>
          <a:prstGeom prst="accent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145741"/>
              <a:gd name="adj8" fmla="val 59321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>
                <a:solidFill>
                  <a:srgbClr val="FFFFFF"/>
                </a:solidFill>
                <a:ea typeface="ＭＳ Ｐゴシック" pitchFamily="-111" charset="-128"/>
              </a:rPr>
              <a:t>Consolidação das Contas Públicas</a:t>
            </a:r>
          </a:p>
        </p:txBody>
      </p:sp>
      <p:sp>
        <p:nvSpPr>
          <p:cNvPr id="10" name="Seta para a direita 9"/>
          <p:cNvSpPr/>
          <p:nvPr/>
        </p:nvSpPr>
        <p:spPr>
          <a:xfrm>
            <a:off x="2786063" y="1714500"/>
            <a:ext cx="1000125" cy="357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4143375" y="1214438"/>
            <a:ext cx="3786188" cy="257175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i="1">
                <a:solidFill>
                  <a:srgbClr val="FFFFFF"/>
                </a:solidFill>
                <a:ea typeface="ＭＳ Ｐゴシック" pitchFamily="-111" charset="-128"/>
              </a:rPr>
              <a:t>LRF Art. 51:  O Poder Executivo da União promoverá, até o dia trinta de junho, a consolidação, nacional e por esfera de governo, das contas dos entes da Federação relativas ao exercício anterior, e a sua divulgação, inclusive por meio eletrônico de acesso público</a:t>
            </a:r>
          </a:p>
        </p:txBody>
      </p:sp>
      <p:sp>
        <p:nvSpPr>
          <p:cNvPr id="16" name="Texto Explicativo 3 (Borda e Ênfase) 15"/>
          <p:cNvSpPr/>
          <p:nvPr/>
        </p:nvSpPr>
        <p:spPr>
          <a:xfrm>
            <a:off x="1071563" y="4000500"/>
            <a:ext cx="1785937" cy="1285875"/>
          </a:xfrm>
          <a:prstGeom prst="accent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7702"/>
              <a:gd name="adj6" fmla="val -48824"/>
              <a:gd name="adj7" fmla="val -21289"/>
              <a:gd name="adj8" fmla="val -1274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>
                <a:solidFill>
                  <a:srgbClr val="FFFFFF"/>
                </a:solidFill>
                <a:ea typeface="ＭＳ Ｐゴシック" pitchFamily="-111" charset="-128"/>
              </a:rPr>
              <a:t>Transparência</a:t>
            </a:r>
          </a:p>
        </p:txBody>
      </p:sp>
      <p:sp>
        <p:nvSpPr>
          <p:cNvPr id="17" name="Seta para a direita 16"/>
          <p:cNvSpPr/>
          <p:nvPr/>
        </p:nvSpPr>
        <p:spPr>
          <a:xfrm>
            <a:off x="3071813" y="4429125"/>
            <a:ext cx="1000125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500063" y="2928938"/>
            <a:ext cx="1714500" cy="100012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>
                <a:solidFill>
                  <a:srgbClr val="FFFFFF"/>
                </a:solidFill>
                <a:ea typeface="ＭＳ Ｐゴシック" pitchFamily="-111" charset="-128"/>
              </a:rPr>
              <a:t>Padronização</a:t>
            </a:r>
          </a:p>
        </p:txBody>
      </p:sp>
      <p:sp>
        <p:nvSpPr>
          <p:cNvPr id="20" name="Seta para a direita 19"/>
          <p:cNvSpPr/>
          <p:nvPr/>
        </p:nvSpPr>
        <p:spPr>
          <a:xfrm>
            <a:off x="2357438" y="3357563"/>
            <a:ext cx="785812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26" name="Seta dobrada 25"/>
          <p:cNvSpPr/>
          <p:nvPr/>
        </p:nvSpPr>
        <p:spPr>
          <a:xfrm>
            <a:off x="4714875" y="1428750"/>
            <a:ext cx="857250" cy="1000125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  <a:ea typeface="ＭＳ Ｐゴシック" pitchFamily="-111" charset="-128"/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5929313" y="1071563"/>
            <a:ext cx="2571750" cy="1143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>
                <a:solidFill>
                  <a:srgbClr val="FFFFFF"/>
                </a:solidFill>
                <a:ea typeface="ＭＳ Ｐゴシック" pitchFamily="-111" charset="-128"/>
              </a:rPr>
              <a:t>Instrumento do Contador</a:t>
            </a: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7563" y="2551113"/>
            <a:ext cx="1570037" cy="202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CaixaDeTexto 28"/>
          <p:cNvSpPr txBox="1">
            <a:spLocks noChangeArrowheads="1"/>
          </p:cNvSpPr>
          <p:nvPr/>
        </p:nvSpPr>
        <p:spPr bwMode="auto">
          <a:xfrm>
            <a:off x="3571875" y="3357563"/>
            <a:ext cx="10715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 b="1">
                <a:solidFill>
                  <a:srgbClr val="006600"/>
                </a:solidFill>
              </a:rPr>
              <a:t>PCASP</a:t>
            </a:r>
          </a:p>
        </p:txBody>
      </p:sp>
      <p:sp>
        <p:nvSpPr>
          <p:cNvPr id="30" name="Seta para a direita 29"/>
          <p:cNvSpPr/>
          <p:nvPr/>
        </p:nvSpPr>
        <p:spPr>
          <a:xfrm>
            <a:off x="5072063" y="3429000"/>
            <a:ext cx="642937" cy="357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rgbClr val="FFFFFF"/>
              </a:solidFill>
              <a:ea typeface="ＭＳ Ｐゴシック" pitchFamily="-111" charset="-128"/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500563" y="3643313"/>
            <a:ext cx="4071937" cy="2286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i="1" dirty="0">
                <a:solidFill>
                  <a:srgbClr val="FFFFFF"/>
                </a:solidFill>
                <a:ea typeface="ＭＳ Ｐゴシック" pitchFamily="-111" charset="-128"/>
              </a:rPr>
              <a:t>LRF Art. 48, III – adoção de sistema integrado de administração financeira e controle, que atenda a padrão mínimo de qualidade estabelecido pelo Poder Executivo da União e ao disposto no art. 48-A. (Incluído pela Lei Complementar nº 131, de 2009).</a:t>
            </a:r>
          </a:p>
        </p:txBody>
      </p:sp>
      <p:sp>
        <p:nvSpPr>
          <p:cNvPr id="31" name="Retângulo 30"/>
          <p:cNvSpPr/>
          <p:nvPr/>
        </p:nvSpPr>
        <p:spPr>
          <a:xfrm>
            <a:off x="5929313" y="3071813"/>
            <a:ext cx="2428875" cy="100012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>
                <a:solidFill>
                  <a:srgbClr val="FFFFFF"/>
                </a:solidFill>
                <a:ea typeface="ＭＳ Ｐゴシック" pitchFamily="-111" charset="-128"/>
              </a:rPr>
              <a:t>Busca de Linguagem Padronizada</a:t>
            </a:r>
          </a:p>
        </p:txBody>
      </p:sp>
      <p:sp>
        <p:nvSpPr>
          <p:cNvPr id="32" name="Seta dobrada 31"/>
          <p:cNvSpPr/>
          <p:nvPr/>
        </p:nvSpPr>
        <p:spPr>
          <a:xfrm>
            <a:off x="4714876" y="4857760"/>
            <a:ext cx="928694" cy="1071570"/>
          </a:xfrm>
          <a:prstGeom prst="bentArrow">
            <a:avLst>
              <a:gd name="adj1" fmla="val 25000"/>
              <a:gd name="adj2" fmla="val 22949"/>
              <a:gd name="adj3" fmla="val 25000"/>
              <a:gd name="adj4" fmla="val 43750"/>
            </a:avLst>
          </a:prstGeom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33" name="Retângulo 32"/>
          <p:cNvSpPr/>
          <p:nvPr/>
        </p:nvSpPr>
        <p:spPr>
          <a:xfrm>
            <a:off x="5929313" y="5143500"/>
            <a:ext cx="2500312" cy="92868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>
                <a:solidFill>
                  <a:srgbClr val="FFFFFF"/>
                </a:solidFill>
                <a:ea typeface="ＭＳ Ｐゴシック" pitchFamily="-111" charset="-128"/>
              </a:rPr>
              <a:t>Melhora da Comunicação</a:t>
            </a:r>
          </a:p>
        </p:txBody>
      </p:sp>
    </p:spTree>
    <p:extLst>
      <p:ext uri="{BB962C8B-B14F-4D97-AF65-F5344CB8AC3E}">
        <p14:creationId xmlns:p14="http://schemas.microsoft.com/office/powerpoint/2010/main" xmlns="" val="30391049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6" grpId="0" animBg="1"/>
      <p:bldP spid="16" grpId="1" animBg="1"/>
      <p:bldP spid="17" grpId="0" animBg="1"/>
      <p:bldP spid="17" grpId="1" animBg="1"/>
      <p:bldP spid="19" grpId="0" animBg="1"/>
      <p:bldP spid="20" grpId="0" animBg="1"/>
      <p:bldP spid="26" grpId="0" animBg="1"/>
      <p:bldP spid="27" grpId="0" animBg="1"/>
      <p:bldP spid="29" grpId="0"/>
      <p:bldP spid="30" grpId="0" animBg="1"/>
      <p:bldP spid="18" grpId="0" animBg="1"/>
      <p:bldP spid="18" grpId="1" animBg="1"/>
      <p:bldP spid="31" grpId="0" animBg="1"/>
      <p:bldP spid="3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2881" y="576758"/>
            <a:ext cx="8280920" cy="108012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pt-BR" sz="3600" b="0" dirty="0" smtClean="0">
                <a:solidFill>
                  <a:schemeClr val="tx1"/>
                </a:solidFill>
                <a:effectLst/>
                <a:latin typeface="+mn-lt"/>
              </a:rPr>
              <a:t>Seus Objetivos </a:t>
            </a:r>
            <a:r>
              <a:rPr lang="pt-BR" sz="3600" b="0" dirty="0" smtClean="0">
                <a:solidFill>
                  <a:schemeClr val="tx1"/>
                </a:solidFill>
                <a:effectLst/>
                <a:latin typeface="+mn-lt"/>
              </a:rPr>
              <a:t>Específicos </a:t>
            </a:r>
            <a:r>
              <a:rPr lang="pt-BR" sz="3600" b="0" dirty="0" smtClean="0">
                <a:solidFill>
                  <a:schemeClr val="tx1"/>
                </a:solidFill>
                <a:effectLst/>
                <a:latin typeface="+mn-lt"/>
              </a:rPr>
              <a:t>são:</a:t>
            </a:r>
            <a:endParaRPr lang="pt-BR" sz="3600" b="0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188" y="0"/>
            <a:ext cx="9144000" cy="9087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 DE CONTAS APLICADO AO SETOR PUBLICO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62881" y="1556792"/>
            <a:ext cx="820891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 smtClean="0"/>
              <a:t>a</a:t>
            </a:r>
            <a:r>
              <a:rPr lang="pt-BR" sz="3000" b="1" dirty="0"/>
              <a:t>) </a:t>
            </a:r>
            <a:r>
              <a:rPr lang="pt-BR" sz="3000" dirty="0"/>
              <a:t>Atender às necessidades de informação das organizações do setor público;</a:t>
            </a:r>
          </a:p>
          <a:p>
            <a:r>
              <a:rPr lang="pt-BR" sz="3000" b="1" dirty="0"/>
              <a:t>b) </a:t>
            </a:r>
            <a:r>
              <a:rPr lang="pt-BR" sz="3000" dirty="0"/>
              <a:t>Observar formato compatível com as legislações vigentes, os Princípios de Contabilidade e as Normas Brasileiras de Contabilidade Aplicadas ao Setor Público (NBCASP);</a:t>
            </a:r>
          </a:p>
          <a:p>
            <a:r>
              <a:rPr lang="pt-BR" sz="3000" b="1" dirty="0"/>
              <a:t>c) </a:t>
            </a:r>
            <a:r>
              <a:rPr lang="pt-BR" sz="3000" dirty="0"/>
              <a:t>Adaptar -se, tanto quanto possível, às exigências dos agentes externos, principalmente às Normas Internacionais de Contabilidade do Setor Público (NICSP).</a:t>
            </a:r>
          </a:p>
        </p:txBody>
      </p:sp>
    </p:spTree>
    <p:extLst>
      <p:ext uri="{BB962C8B-B14F-4D97-AF65-F5344CB8AC3E}">
        <p14:creationId xmlns:p14="http://schemas.microsoft.com/office/powerpoint/2010/main" xmlns="" val="516390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51434-B893-4ED0-919A-504E3DF72E28}" type="datetime1">
              <a:rPr lang="pt-BR" smtClean="0"/>
              <a:pPr/>
              <a:t>24/11/2014</a:t>
            </a:fld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E54B4-ED6F-4CB2-85D2-0A449E971EF8}" type="slidenum">
              <a:rPr lang="pt-BR" smtClean="0"/>
              <a:pPr/>
              <a:t>16</a:t>
            </a:fld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95536" y="1000108"/>
            <a:ext cx="3744416" cy="47705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>
                <a:solidFill>
                  <a:schemeClr val="tx1"/>
                </a:solidFill>
                <a:latin typeface="Calibri" pitchFamily="34" charset="0"/>
              </a:rPr>
              <a:t>ESTRUTURA CONTÁBIL </a:t>
            </a:r>
            <a:r>
              <a:rPr lang="pt-BR" sz="2000" dirty="0" smtClean="0">
                <a:latin typeface="Calibri" pitchFamily="34" charset="0"/>
              </a:rPr>
              <a:t> </a:t>
            </a:r>
            <a:r>
              <a:rPr lang="pt-BR" sz="2000" dirty="0" smtClean="0">
                <a:solidFill>
                  <a:schemeClr val="tx1"/>
                </a:solidFill>
                <a:latin typeface="Calibri" pitchFamily="34" charset="0"/>
              </a:rPr>
              <a:t>ATUAL</a:t>
            </a:r>
          </a:p>
          <a:p>
            <a:endParaRPr lang="pt-BR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SISTEMA - VÁRIOS</a:t>
            </a:r>
          </a:p>
          <a:p>
            <a:pPr algn="ctr"/>
            <a:endParaRPr lang="pt-BR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pt-BR" sz="2000" u="sng" dirty="0" smtClean="0">
                <a:solidFill>
                  <a:schemeClr val="tx1"/>
                </a:solidFill>
                <a:latin typeface="Calibri" pitchFamily="34" charset="0"/>
              </a:rPr>
              <a:t>PATRIMONIAL;</a:t>
            </a:r>
          </a:p>
          <a:p>
            <a:pPr algn="just"/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Registra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os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fatos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não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financeiros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ou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extra caixa</a:t>
            </a:r>
            <a:endParaRPr lang="pt-BR" sz="16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pt-BR" sz="2000" u="sng" dirty="0" smtClean="0">
                <a:solidFill>
                  <a:schemeClr val="tx1"/>
                </a:solidFill>
                <a:latin typeface="Calibri" pitchFamily="34" charset="0"/>
              </a:rPr>
              <a:t>FINANCEIRO;</a:t>
            </a:r>
          </a:p>
          <a:p>
            <a:pPr algn="just"/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Relaciona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-se com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os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ingressos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(entradas) e </a:t>
            </a:r>
            <a:r>
              <a:rPr lang="en-GB" sz="1600" dirty="0" err="1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os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dispêndios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(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saídas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) de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recursos</a:t>
            </a:r>
            <a:endParaRPr lang="pt-BR" sz="16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pt-BR" sz="2000" u="sng" dirty="0" smtClean="0">
                <a:solidFill>
                  <a:schemeClr val="tx1"/>
                </a:solidFill>
                <a:latin typeface="Calibri" pitchFamily="34" charset="0"/>
              </a:rPr>
              <a:t>ORÇAMENTÁRIO;</a:t>
            </a:r>
          </a:p>
          <a:p>
            <a:pPr algn="just"/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É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representado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pelos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fatos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de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natureza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orçamentária</a:t>
            </a:r>
            <a:endParaRPr lang="pt-BR" sz="16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pt-BR" sz="2000" u="sng" dirty="0" smtClean="0">
                <a:solidFill>
                  <a:schemeClr val="tx1"/>
                </a:solidFill>
                <a:latin typeface="Calibri" pitchFamily="34" charset="0"/>
              </a:rPr>
              <a:t>COMPENSAÇÃO;</a:t>
            </a:r>
          </a:p>
          <a:p>
            <a:pPr algn="just"/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É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representado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pelos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atos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que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não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afetam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o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Patrimônio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 de </a:t>
            </a:r>
            <a:r>
              <a:rPr lang="pt-BR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imediato</a:t>
            </a:r>
            <a:r>
              <a:rPr lang="en-GB" sz="1600" dirty="0" smtClean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Times New Roman" pitchFamily="18" charset="0"/>
              </a:rPr>
              <a:t>.</a:t>
            </a:r>
            <a:endParaRPr lang="pt-BR" sz="20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552577" y="1000108"/>
            <a:ext cx="4071173" cy="4912114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</a:gra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10000"/>
              </a:spcBef>
              <a:tabLst>
                <a:tab pos="0" algn="l"/>
              </a:tabLst>
              <a:defRPr/>
            </a:pPr>
            <a:r>
              <a:rPr lang="pt-BR" b="1" dirty="0" smtClean="0">
                <a:solidFill>
                  <a:srgbClr val="000000"/>
                </a:solidFill>
                <a:latin typeface="Calibri" pitchFamily="34" charset="0"/>
              </a:rPr>
              <a:t>ESTRUTURA CONTÁBIL NOVA</a:t>
            </a:r>
          </a:p>
          <a:p>
            <a:pPr algn="ctr">
              <a:spcBef>
                <a:spcPct val="10000"/>
              </a:spcBef>
              <a:tabLst>
                <a:tab pos="0" algn="l"/>
              </a:tabLst>
              <a:defRPr/>
            </a:pPr>
            <a:endParaRPr lang="pt-BR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>
              <a:spcBef>
                <a:spcPct val="10000"/>
              </a:spcBef>
              <a:tabLst>
                <a:tab pos="0" algn="l"/>
              </a:tabLst>
              <a:defRPr/>
            </a:pPr>
            <a:endParaRPr lang="pt-BR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>
              <a:spcBef>
                <a:spcPct val="10000"/>
              </a:spcBef>
              <a:tabLst>
                <a:tab pos="0" algn="l"/>
              </a:tabLst>
              <a:defRPr/>
            </a:pPr>
            <a:r>
              <a:rPr lang="pt-BR" b="1" dirty="0" smtClean="0">
                <a:solidFill>
                  <a:srgbClr val="000000"/>
                </a:solidFill>
                <a:latin typeface="Calibri" pitchFamily="34" charset="0"/>
              </a:rPr>
              <a:t>SISTEMA – ÚNICO</a:t>
            </a:r>
          </a:p>
          <a:p>
            <a:pPr algn="ctr">
              <a:spcBef>
                <a:spcPct val="10000"/>
              </a:spcBef>
              <a:tabLst>
                <a:tab pos="0" algn="l"/>
              </a:tabLst>
              <a:defRPr/>
            </a:pPr>
            <a:endParaRPr lang="pt-BR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>
              <a:spcBef>
                <a:spcPct val="10000"/>
              </a:spcBef>
              <a:tabLst>
                <a:tab pos="0" algn="l"/>
              </a:tabLst>
              <a:defRPr/>
            </a:pPr>
            <a:r>
              <a:rPr lang="pt-BR" b="1" dirty="0" smtClean="0">
                <a:solidFill>
                  <a:srgbClr val="000000"/>
                </a:solidFill>
                <a:latin typeface="Calibri" pitchFamily="34" charset="0"/>
              </a:rPr>
              <a:t>SUBSISTEMAS:</a:t>
            </a:r>
          </a:p>
          <a:p>
            <a:pPr algn="ctr">
              <a:spcBef>
                <a:spcPct val="10000"/>
              </a:spcBef>
              <a:tabLst>
                <a:tab pos="0" algn="l"/>
              </a:tabLst>
              <a:defRPr/>
            </a:pPr>
            <a:endParaRPr lang="pt-BR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>
              <a:spcBef>
                <a:spcPct val="10000"/>
              </a:spcBef>
              <a:tabLst>
                <a:tab pos="0" algn="l"/>
              </a:tabLst>
              <a:defRPr/>
            </a:pPr>
            <a:r>
              <a:rPr lang="pt-BR" dirty="0" smtClean="0">
                <a:solidFill>
                  <a:srgbClr val="000000"/>
                </a:solidFill>
                <a:latin typeface="Calibri" pitchFamily="34" charset="0"/>
              </a:rPr>
              <a:t>PATRIMONIAL – Inclui os fatos financeiros;</a:t>
            </a:r>
          </a:p>
          <a:p>
            <a:pPr algn="ctr">
              <a:spcBef>
                <a:spcPct val="10000"/>
              </a:spcBef>
              <a:tabLst>
                <a:tab pos="0" algn="l"/>
              </a:tabLst>
              <a:defRPr/>
            </a:pPr>
            <a:endParaRPr lang="pt-BR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>
              <a:spcBef>
                <a:spcPct val="10000"/>
              </a:spcBef>
              <a:tabLst>
                <a:tab pos="0" algn="l"/>
              </a:tabLst>
              <a:defRPr/>
            </a:pPr>
            <a:r>
              <a:rPr lang="pt-BR" dirty="0" smtClean="0">
                <a:solidFill>
                  <a:srgbClr val="000000"/>
                </a:solidFill>
                <a:latin typeface="Calibri" pitchFamily="34" charset="0"/>
              </a:rPr>
              <a:t>ORÇAMENTÁRIO;</a:t>
            </a:r>
          </a:p>
          <a:p>
            <a:pPr algn="ctr">
              <a:spcBef>
                <a:spcPct val="10000"/>
              </a:spcBef>
              <a:tabLst>
                <a:tab pos="0" algn="l"/>
              </a:tabLst>
              <a:defRPr/>
            </a:pPr>
            <a:endParaRPr lang="pt-BR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>
              <a:spcBef>
                <a:spcPct val="10000"/>
              </a:spcBef>
              <a:tabLst>
                <a:tab pos="0" algn="l"/>
              </a:tabLst>
              <a:defRPr/>
            </a:pPr>
            <a:r>
              <a:rPr lang="pt-BR" dirty="0" smtClean="0">
                <a:solidFill>
                  <a:srgbClr val="000000"/>
                </a:solidFill>
                <a:latin typeface="Calibri" pitchFamily="34" charset="0"/>
              </a:rPr>
              <a:t>COMPENSAÇÃO/CONTROLE;</a:t>
            </a:r>
          </a:p>
          <a:p>
            <a:pPr algn="ctr">
              <a:spcBef>
                <a:spcPct val="10000"/>
              </a:spcBef>
              <a:tabLst>
                <a:tab pos="0" algn="l"/>
              </a:tabLst>
              <a:defRPr/>
            </a:pPr>
            <a:endParaRPr lang="pt-BR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>
              <a:spcBef>
                <a:spcPct val="10000"/>
              </a:spcBef>
              <a:tabLst>
                <a:tab pos="0" algn="l"/>
              </a:tabLst>
              <a:defRPr/>
            </a:pPr>
            <a:r>
              <a:rPr lang="pt-BR" dirty="0" smtClean="0">
                <a:solidFill>
                  <a:srgbClr val="000000"/>
                </a:solidFill>
                <a:latin typeface="Calibri" pitchFamily="34" charset="0"/>
              </a:rPr>
              <a:t>CUSTOS.</a:t>
            </a:r>
          </a:p>
          <a:p>
            <a:pPr algn="ctr">
              <a:spcBef>
                <a:spcPct val="10000"/>
              </a:spcBef>
              <a:tabLst>
                <a:tab pos="0" algn="l"/>
              </a:tabLst>
              <a:defRPr/>
            </a:pPr>
            <a:endParaRPr lang="pt-BR" b="1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Multiplicar 9"/>
          <p:cNvSpPr/>
          <p:nvPr/>
        </p:nvSpPr>
        <p:spPr>
          <a:xfrm>
            <a:off x="1089017" y="1124744"/>
            <a:ext cx="2357454" cy="5184576"/>
          </a:xfrm>
          <a:prstGeom prst="mathMultiply">
            <a:avLst/>
          </a:prstGeom>
          <a:solidFill>
            <a:srgbClr val="FF3300">
              <a:alpha val="7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3" name="Conector de seta reta 12"/>
          <p:cNvCxnSpPr/>
          <p:nvPr/>
        </p:nvCxnSpPr>
        <p:spPr>
          <a:xfrm>
            <a:off x="2786050" y="2500306"/>
            <a:ext cx="2290006" cy="7143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de seta reta 17"/>
          <p:cNvCxnSpPr/>
          <p:nvPr/>
        </p:nvCxnSpPr>
        <p:spPr>
          <a:xfrm>
            <a:off x="2928926" y="3286124"/>
            <a:ext cx="214713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88913" y="-85147"/>
            <a:ext cx="9523413" cy="777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49490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3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14282" y="908720"/>
            <a:ext cx="4343400" cy="166302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pt-BR" sz="1600" b="1" dirty="0" smtClean="0">
                <a:latin typeface="Verdana" pitchFamily="34" charset="0"/>
              </a:rPr>
              <a:t>ATUAL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t-BR" sz="1600" b="1" dirty="0" smtClean="0">
                <a:latin typeface="Verdana" pitchFamily="34" charset="0"/>
              </a:rPr>
              <a:t>1 – Ativo</a:t>
            </a:r>
            <a:endParaRPr lang="pt-BR" sz="1600" dirty="0" smtClean="0">
              <a:latin typeface="Verdana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t-BR" sz="1600" dirty="0" smtClean="0">
                <a:latin typeface="Verdana" pitchFamily="34" charset="0"/>
              </a:rPr>
              <a:t>1.1- Ativo Circulante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t-BR" sz="1600" dirty="0" smtClean="0">
                <a:latin typeface="Verdana" pitchFamily="34" charset="0"/>
              </a:rPr>
              <a:t>1.2 </a:t>
            </a:r>
            <a:r>
              <a:rPr lang="pt-BR" sz="1600" dirty="0" smtClean="0"/>
              <a:t>–</a:t>
            </a:r>
            <a:r>
              <a:rPr lang="pt-BR" sz="1600" dirty="0" smtClean="0">
                <a:latin typeface="Verdana" pitchFamily="34" charset="0"/>
              </a:rPr>
              <a:t> Ativo Realiz</a:t>
            </a:r>
            <a:r>
              <a:rPr lang="pt-BR" sz="1600" dirty="0" smtClean="0"/>
              <a:t>á</a:t>
            </a:r>
            <a:r>
              <a:rPr lang="pt-BR" sz="1600" dirty="0" smtClean="0">
                <a:latin typeface="Verdana" pitchFamily="34" charset="0"/>
              </a:rPr>
              <a:t>vel a Longo Prazo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t-BR" sz="1600" dirty="0" smtClean="0">
                <a:solidFill>
                  <a:srgbClr val="FF0000"/>
                </a:solidFill>
                <a:latin typeface="Verdana" pitchFamily="34" charset="0"/>
              </a:rPr>
              <a:t>1.4 </a:t>
            </a:r>
            <a:r>
              <a:rPr lang="pt-BR" sz="1600" dirty="0" smtClean="0">
                <a:solidFill>
                  <a:srgbClr val="FF0000"/>
                </a:solidFill>
              </a:rPr>
              <a:t>–</a:t>
            </a:r>
            <a:r>
              <a:rPr lang="pt-BR" sz="1600" dirty="0" smtClean="0">
                <a:solidFill>
                  <a:srgbClr val="FF0000"/>
                </a:solidFill>
                <a:latin typeface="Verdana" pitchFamily="34" charset="0"/>
              </a:rPr>
              <a:t> Ativo Permanente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t-BR" sz="1600" dirty="0" smtClean="0">
                <a:solidFill>
                  <a:srgbClr val="FF0000"/>
                </a:solidFill>
                <a:latin typeface="Verdana" pitchFamily="34" charset="0"/>
              </a:rPr>
              <a:t>1.9 </a:t>
            </a:r>
            <a:r>
              <a:rPr lang="pt-BR" sz="1600" dirty="0" smtClean="0">
                <a:solidFill>
                  <a:srgbClr val="FF0000"/>
                </a:solidFill>
              </a:rPr>
              <a:t>–</a:t>
            </a:r>
            <a:r>
              <a:rPr lang="pt-BR" sz="1600" dirty="0" smtClean="0">
                <a:solidFill>
                  <a:srgbClr val="FF0000"/>
                </a:solidFill>
                <a:latin typeface="Verdana" pitchFamily="34" charset="0"/>
              </a:rPr>
              <a:t> Ativo Compensado</a:t>
            </a:r>
          </a:p>
          <a:p>
            <a:pPr>
              <a:lnSpc>
                <a:spcPct val="90000"/>
              </a:lnSpc>
              <a:buFontTx/>
              <a:buNone/>
            </a:pPr>
            <a:endParaRPr lang="pt-BR" sz="1600" dirty="0" smtClean="0">
              <a:latin typeface="Verdana" pitchFamily="34" charset="0"/>
            </a:endParaRPr>
          </a:p>
        </p:txBody>
      </p:sp>
      <p:sp>
        <p:nvSpPr>
          <p:cNvPr id="291844" name="Rectangle 4"/>
          <p:cNvSpPr>
            <a:spLocks noGrp="1" noChangeArrowheads="1"/>
          </p:cNvSpPr>
          <p:nvPr>
            <p:ph sz="quarter" idx="14"/>
          </p:nvPr>
        </p:nvSpPr>
        <p:spPr>
          <a:xfrm>
            <a:off x="4654201" y="908720"/>
            <a:ext cx="4267200" cy="144779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90000"/>
              </a:lnSpc>
              <a:buNone/>
            </a:pPr>
            <a:r>
              <a:rPr lang="pt-BR" sz="1600" b="1" dirty="0" smtClean="0">
                <a:latin typeface="Verdana" pitchFamily="34" charset="0"/>
              </a:rPr>
              <a:t>PCASP</a:t>
            </a:r>
          </a:p>
          <a:p>
            <a:pPr>
              <a:lnSpc>
                <a:spcPct val="90000"/>
              </a:lnSpc>
              <a:buNone/>
            </a:pPr>
            <a:r>
              <a:rPr lang="pt-BR" sz="1600" b="1" dirty="0" smtClean="0">
                <a:latin typeface="Verdana" pitchFamily="34" charset="0"/>
              </a:rPr>
              <a:t>1 – Ativo</a:t>
            </a:r>
            <a:endParaRPr lang="pt-BR" sz="1600" dirty="0" smtClean="0">
              <a:latin typeface="Verdana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t-BR" sz="1600" dirty="0" smtClean="0">
                <a:latin typeface="Verdana" pitchFamily="34" charset="0"/>
              </a:rPr>
              <a:t>1.1- Ativo Circulante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t-BR" sz="1600" u="sng" dirty="0" smtClean="0">
                <a:latin typeface="Verdana" pitchFamily="34" charset="0"/>
              </a:rPr>
              <a:t>1.2 – Ativo Não Circulante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t-BR" sz="1600" dirty="0" smtClean="0">
                <a:latin typeface="Verdana" pitchFamily="34" charset="0"/>
              </a:rPr>
              <a:t>   1.2.1 </a:t>
            </a:r>
            <a:r>
              <a:rPr lang="pt-BR" sz="1600" dirty="0" smtClean="0"/>
              <a:t>–</a:t>
            </a:r>
            <a:r>
              <a:rPr lang="pt-BR" sz="1600" dirty="0" smtClean="0">
                <a:latin typeface="Verdana" pitchFamily="34" charset="0"/>
              </a:rPr>
              <a:t> Ativo RLP</a:t>
            </a:r>
          </a:p>
          <a:p>
            <a:pPr>
              <a:lnSpc>
                <a:spcPct val="90000"/>
              </a:lnSpc>
              <a:buFontTx/>
              <a:buNone/>
            </a:pPr>
            <a:endParaRPr lang="pt-BR" sz="1600" dirty="0" smtClean="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291845" name="Rectangle 5"/>
          <p:cNvSpPr>
            <a:spLocks noChangeArrowheads="1"/>
          </p:cNvSpPr>
          <p:nvPr/>
        </p:nvSpPr>
        <p:spPr bwMode="auto">
          <a:xfrm>
            <a:off x="214282" y="2714620"/>
            <a:ext cx="4343400" cy="1295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t-BR" b="1" dirty="0">
                <a:latin typeface="Verdana" pitchFamily="34" charset="0"/>
              </a:rPr>
              <a:t>3 – Despesa Orçamentária</a:t>
            </a:r>
          </a:p>
          <a:p>
            <a:pPr marL="342900" indent="-342900">
              <a:spcBef>
                <a:spcPct val="20000"/>
              </a:spcBef>
            </a:pPr>
            <a:r>
              <a:rPr lang="pt-BR" dirty="0">
                <a:latin typeface="Verdana" pitchFamily="34" charset="0"/>
              </a:rPr>
              <a:t>3.3 - Despesas Correntes</a:t>
            </a:r>
          </a:p>
          <a:p>
            <a:pPr marL="342900" indent="-342900">
              <a:spcBef>
                <a:spcPct val="20000"/>
              </a:spcBef>
            </a:pPr>
            <a:r>
              <a:rPr lang="pt-BR" dirty="0">
                <a:latin typeface="Verdana" pitchFamily="34" charset="0"/>
              </a:rPr>
              <a:t>3.4 - Despesas de Capital</a:t>
            </a:r>
          </a:p>
          <a:p>
            <a:pPr marL="342900" indent="-342900">
              <a:spcBef>
                <a:spcPct val="20000"/>
              </a:spcBef>
            </a:pPr>
            <a:endParaRPr lang="pt-BR" dirty="0">
              <a:latin typeface="Verdana" pitchFamily="34" charset="0"/>
            </a:endParaRPr>
          </a:p>
        </p:txBody>
      </p:sp>
      <p:sp>
        <p:nvSpPr>
          <p:cNvPr id="291846" name="Rectangle 6"/>
          <p:cNvSpPr>
            <a:spLocks noChangeArrowheads="1"/>
          </p:cNvSpPr>
          <p:nvPr/>
        </p:nvSpPr>
        <p:spPr bwMode="auto">
          <a:xfrm>
            <a:off x="214282" y="4714884"/>
            <a:ext cx="4343400" cy="158116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t-BR" b="1" dirty="0">
                <a:latin typeface="Verdana" pitchFamily="34" charset="0"/>
              </a:rPr>
              <a:t>5 – Variações Patrimoniais Passivas</a:t>
            </a:r>
          </a:p>
          <a:p>
            <a:pPr marL="342900" indent="-342900">
              <a:spcBef>
                <a:spcPct val="20000"/>
              </a:spcBef>
            </a:pPr>
            <a:r>
              <a:rPr lang="pt-BR" dirty="0">
                <a:latin typeface="Verdana" pitchFamily="34" charset="0"/>
              </a:rPr>
              <a:t>5.1 </a:t>
            </a:r>
            <a:r>
              <a:rPr lang="pt-BR" dirty="0" smtClean="0">
                <a:latin typeface="Verdana" pitchFamily="34" charset="0"/>
              </a:rPr>
              <a:t>–Variação Passiva Orçamentária</a:t>
            </a:r>
            <a:endParaRPr lang="pt-BR" dirty="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pt-BR" dirty="0" smtClean="0">
                <a:latin typeface="Verdana" pitchFamily="34" charset="0"/>
              </a:rPr>
              <a:t>5.2-</a:t>
            </a:r>
            <a:r>
              <a:rPr lang="pt-BR" sz="1600" dirty="0" smtClean="0">
                <a:latin typeface="Verdana" pitchFamily="34" charset="0"/>
              </a:rPr>
              <a:t>Variação </a:t>
            </a:r>
            <a:r>
              <a:rPr lang="pt-BR" sz="1600" dirty="0">
                <a:latin typeface="Verdana" pitchFamily="34" charset="0"/>
              </a:rPr>
              <a:t>Passiva </a:t>
            </a:r>
            <a:r>
              <a:rPr lang="pt-BR" sz="1600" dirty="0" smtClean="0">
                <a:latin typeface="Verdana" pitchFamily="34" charset="0"/>
              </a:rPr>
              <a:t>Extra-</a:t>
            </a:r>
            <a:r>
              <a:rPr lang="pt-BR" sz="1400" dirty="0" smtClean="0">
                <a:latin typeface="Verdana" pitchFamily="34" charset="0"/>
              </a:rPr>
              <a:t>Orçamentária </a:t>
            </a:r>
            <a:endParaRPr lang="pt-BR" sz="1400" dirty="0">
              <a:latin typeface="Verdana" pitchFamily="34" charset="0"/>
            </a:endParaRPr>
          </a:p>
        </p:txBody>
      </p:sp>
      <p:sp>
        <p:nvSpPr>
          <p:cNvPr id="291847" name="Rectangle 7"/>
          <p:cNvSpPr>
            <a:spLocks noChangeArrowheads="1"/>
          </p:cNvSpPr>
          <p:nvPr/>
        </p:nvSpPr>
        <p:spPr bwMode="auto">
          <a:xfrm>
            <a:off x="4643438" y="2571744"/>
            <a:ext cx="4267200" cy="207170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t-BR" b="1" dirty="0" smtClean="0">
                <a:latin typeface="Verdana" pitchFamily="34" charset="0"/>
              </a:rPr>
              <a:t>3–Variações Pat. Diminutivas</a:t>
            </a:r>
          </a:p>
          <a:p>
            <a:pPr marL="342900" indent="-342900"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3.1 – Pessoal e Encargos</a:t>
            </a:r>
          </a:p>
          <a:p>
            <a:pPr marL="342900" indent="-342900"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3.2 – Benef. Prev. e Assistenciais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3.3 - Uso de Bens, Serv. e Cons. de       Capital Fixo </a:t>
            </a:r>
          </a:p>
          <a:p>
            <a:pPr marL="342900" indent="-342900"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3.4 – Variações Pat. Dimin. Financeiras</a:t>
            </a:r>
          </a:p>
          <a:p>
            <a:pPr marL="342900" indent="-342900"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...</a:t>
            </a:r>
          </a:p>
        </p:txBody>
      </p:sp>
      <p:sp>
        <p:nvSpPr>
          <p:cNvPr id="291848" name="Rectangle 8"/>
          <p:cNvSpPr>
            <a:spLocks noChangeArrowheads="1"/>
          </p:cNvSpPr>
          <p:nvPr/>
        </p:nvSpPr>
        <p:spPr bwMode="auto">
          <a:xfrm>
            <a:off x="4643438" y="4714884"/>
            <a:ext cx="4267200" cy="157163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t-BR" b="1" dirty="0" smtClean="0">
                <a:latin typeface="Verdana" pitchFamily="34" charset="0"/>
              </a:rPr>
              <a:t>5 - Controles da Aprovação do Planejamento e Orçamento</a:t>
            </a:r>
          </a:p>
          <a:p>
            <a:pPr marL="342900" indent="-342900">
              <a:spcBef>
                <a:spcPct val="20000"/>
              </a:spcBef>
            </a:pPr>
            <a:r>
              <a:rPr lang="pt-BR" dirty="0" smtClean="0">
                <a:latin typeface="Verdana" pitchFamily="34" charset="0"/>
              </a:rPr>
              <a:t>5.1 – Planejamento Aprovado</a:t>
            </a:r>
          </a:p>
          <a:p>
            <a:pPr marL="342900" indent="-342900">
              <a:spcBef>
                <a:spcPct val="20000"/>
              </a:spcBef>
            </a:pPr>
            <a:r>
              <a:rPr lang="pt-BR" dirty="0" smtClean="0">
                <a:latin typeface="Verdana" pitchFamily="34" charset="0"/>
              </a:rPr>
              <a:t>5.2 – Orçamento Aprovado</a:t>
            </a:r>
          </a:p>
          <a:p>
            <a:pPr marL="342900" indent="-342900">
              <a:spcBef>
                <a:spcPct val="20000"/>
              </a:spcBef>
            </a:pPr>
            <a:r>
              <a:rPr lang="pt-BR" dirty="0" smtClean="0">
                <a:latin typeface="Verdana" pitchFamily="34" charset="0"/>
              </a:rPr>
              <a:t>5.3 – Inscrição de Restos a Pagar</a:t>
            </a:r>
          </a:p>
          <a:p>
            <a:pPr marL="342900" indent="-342900" algn="ctr">
              <a:spcBef>
                <a:spcPct val="20000"/>
              </a:spcBef>
            </a:pPr>
            <a:endParaRPr lang="pt-BR" dirty="0" smtClean="0">
              <a:latin typeface="Verdana" pitchFamily="34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pt-BR" dirty="0" smtClean="0">
                <a:latin typeface="Verdana" pitchFamily="34" charset="0"/>
              </a:rPr>
              <a:t> </a:t>
            </a:r>
            <a:endParaRPr lang="pt-BR" dirty="0">
              <a:latin typeface="Verdana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04025" y="-71293"/>
            <a:ext cx="9523413" cy="835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210164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9184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29184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29184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29184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29184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29184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43" grpId="0" autoUpdateAnimBg="0"/>
      <p:bldP spid="291844" grpId="0" autoUpdateAnimBg="0"/>
      <p:bldP spid="291845" grpId="0" autoUpdateAnimBg="0"/>
      <p:bldP spid="291846" grpId="0" autoUpdateAnimBg="0"/>
      <p:bldP spid="291847" grpId="0" autoUpdateAnimBg="0"/>
      <p:bldP spid="291848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3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28600" y="1052513"/>
            <a:ext cx="4343400" cy="137635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pt-BR" sz="1600" b="1" dirty="0" smtClean="0">
                <a:latin typeface="Verdana" pitchFamily="34" charset="0"/>
              </a:rPr>
              <a:t>2 - Passivo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t-BR" sz="1600" dirty="0" smtClean="0">
                <a:latin typeface="Verdana" pitchFamily="34" charset="0"/>
              </a:rPr>
              <a:t>2.1 </a:t>
            </a:r>
            <a:r>
              <a:rPr lang="pt-BR" sz="1600" dirty="0" smtClean="0"/>
              <a:t>–</a:t>
            </a:r>
            <a:r>
              <a:rPr lang="pt-BR" sz="1600" dirty="0" smtClean="0">
                <a:latin typeface="Verdana" pitchFamily="34" charset="0"/>
              </a:rPr>
              <a:t> Passivo Circulante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t-BR" sz="1600" dirty="0" smtClean="0">
                <a:latin typeface="Verdana" pitchFamily="34" charset="0"/>
              </a:rPr>
              <a:t>2.2 - Passivo Exig</a:t>
            </a:r>
            <a:r>
              <a:rPr lang="pt-BR" sz="1600" dirty="0" smtClean="0"/>
              <a:t>í</a:t>
            </a:r>
            <a:r>
              <a:rPr lang="pt-BR" sz="1600" dirty="0" smtClean="0">
                <a:latin typeface="Verdana" pitchFamily="34" charset="0"/>
              </a:rPr>
              <a:t>vel a Longo Prazo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t-BR" sz="1600" dirty="0" smtClean="0">
                <a:latin typeface="Verdana" pitchFamily="34" charset="0"/>
              </a:rPr>
              <a:t>2.4 - Patrimônio L</a:t>
            </a:r>
            <a:r>
              <a:rPr lang="pt-BR" sz="1600" dirty="0" smtClean="0"/>
              <a:t>í</a:t>
            </a:r>
            <a:r>
              <a:rPr lang="pt-BR" sz="1600" dirty="0" smtClean="0">
                <a:latin typeface="Verdana" pitchFamily="34" charset="0"/>
              </a:rPr>
              <a:t>quido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t-BR" sz="1600" dirty="0" smtClean="0">
                <a:solidFill>
                  <a:srgbClr val="FF0000"/>
                </a:solidFill>
                <a:latin typeface="Verdana" pitchFamily="34" charset="0"/>
              </a:rPr>
              <a:t>2.9 - Passivo Compensado</a:t>
            </a:r>
          </a:p>
          <a:p>
            <a:pPr>
              <a:lnSpc>
                <a:spcPct val="90000"/>
              </a:lnSpc>
              <a:buFontTx/>
              <a:buNone/>
            </a:pPr>
            <a:endParaRPr lang="pt-BR" sz="1600" dirty="0" smtClean="0">
              <a:latin typeface="Verdana" pitchFamily="34" charset="0"/>
            </a:endParaRPr>
          </a:p>
        </p:txBody>
      </p:sp>
      <p:sp>
        <p:nvSpPr>
          <p:cNvPr id="291844" name="Rectangle 4"/>
          <p:cNvSpPr>
            <a:spLocks noGrp="1" noChangeArrowheads="1"/>
          </p:cNvSpPr>
          <p:nvPr>
            <p:ph sz="quarter" idx="14"/>
          </p:nvPr>
        </p:nvSpPr>
        <p:spPr>
          <a:xfrm>
            <a:off x="4648200" y="1052513"/>
            <a:ext cx="4267200" cy="137635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pt-BR" sz="1600" b="1" dirty="0" smtClean="0">
                <a:solidFill>
                  <a:schemeClr val="dk1"/>
                </a:solidFill>
                <a:latin typeface="Verdana" pitchFamily="34" charset="0"/>
              </a:rPr>
              <a:t>2 – Passivo</a:t>
            </a:r>
          </a:p>
          <a:p>
            <a:pPr>
              <a:lnSpc>
                <a:spcPct val="90000"/>
              </a:lnSpc>
              <a:buNone/>
            </a:pPr>
            <a:r>
              <a:rPr lang="pt-BR" sz="1600" dirty="0" smtClean="0">
                <a:solidFill>
                  <a:schemeClr val="dk1"/>
                </a:solidFill>
                <a:latin typeface="Verdana" pitchFamily="34" charset="0"/>
              </a:rPr>
              <a:t>2.1 – Passivo Circulante</a:t>
            </a:r>
          </a:p>
          <a:p>
            <a:pPr>
              <a:lnSpc>
                <a:spcPct val="90000"/>
              </a:lnSpc>
              <a:buNone/>
            </a:pPr>
            <a:r>
              <a:rPr lang="pt-BR" sz="1600" dirty="0" smtClean="0">
                <a:solidFill>
                  <a:schemeClr val="dk1"/>
                </a:solidFill>
                <a:latin typeface="Verdana" pitchFamily="34" charset="0"/>
              </a:rPr>
              <a:t>2.2 – Passivo Não Circulante</a:t>
            </a:r>
          </a:p>
          <a:p>
            <a:pPr>
              <a:lnSpc>
                <a:spcPct val="90000"/>
              </a:lnSpc>
              <a:buNone/>
            </a:pPr>
            <a:r>
              <a:rPr lang="pt-BR" sz="1600" dirty="0" smtClean="0">
                <a:solidFill>
                  <a:schemeClr val="dk1"/>
                </a:solidFill>
                <a:latin typeface="Verdana" pitchFamily="34" charset="0"/>
              </a:rPr>
              <a:t>2.3 – Patrimônio Líquido</a:t>
            </a:r>
          </a:p>
        </p:txBody>
      </p:sp>
      <p:sp>
        <p:nvSpPr>
          <p:cNvPr id="291845" name="Rectangle 5"/>
          <p:cNvSpPr>
            <a:spLocks noChangeArrowheads="1"/>
          </p:cNvSpPr>
          <p:nvPr/>
        </p:nvSpPr>
        <p:spPr bwMode="auto">
          <a:xfrm>
            <a:off x="214282" y="2714620"/>
            <a:ext cx="4343400" cy="142876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t-BR" b="1" dirty="0" smtClean="0">
                <a:latin typeface="Verdana" pitchFamily="34" charset="0"/>
              </a:rPr>
              <a:t>4 – Receita Orçamentária</a:t>
            </a:r>
          </a:p>
          <a:p>
            <a:pPr marL="342900" indent="-342900">
              <a:spcBef>
                <a:spcPct val="20000"/>
              </a:spcBef>
            </a:pPr>
            <a:r>
              <a:rPr lang="pt-BR" dirty="0" smtClean="0">
                <a:latin typeface="Verdana" pitchFamily="34" charset="0"/>
              </a:rPr>
              <a:t>4.1 - Receitas Correntes</a:t>
            </a:r>
          </a:p>
          <a:p>
            <a:pPr marL="342900" indent="-342900">
              <a:spcBef>
                <a:spcPct val="20000"/>
              </a:spcBef>
            </a:pPr>
            <a:r>
              <a:rPr lang="pt-BR" dirty="0" smtClean="0">
                <a:latin typeface="Verdana" pitchFamily="34" charset="0"/>
              </a:rPr>
              <a:t>4.2 - Receitas de Capital</a:t>
            </a:r>
          </a:p>
          <a:p>
            <a:pPr marL="342900" indent="-342900">
              <a:spcBef>
                <a:spcPct val="20000"/>
              </a:spcBef>
            </a:pPr>
            <a:r>
              <a:rPr lang="pt-BR" dirty="0" smtClean="0">
                <a:latin typeface="Verdana" pitchFamily="34" charset="0"/>
              </a:rPr>
              <a:t>4.9 - *Deduções da Receita</a:t>
            </a:r>
          </a:p>
          <a:p>
            <a:pPr marL="342900" indent="-342900">
              <a:spcBef>
                <a:spcPct val="20000"/>
              </a:spcBef>
            </a:pPr>
            <a:endParaRPr lang="pt-BR" dirty="0">
              <a:latin typeface="Verdana" pitchFamily="34" charset="0"/>
            </a:endParaRPr>
          </a:p>
        </p:txBody>
      </p:sp>
      <p:sp>
        <p:nvSpPr>
          <p:cNvPr id="291846" name="Rectangle 6"/>
          <p:cNvSpPr>
            <a:spLocks noChangeArrowheads="1"/>
          </p:cNvSpPr>
          <p:nvPr/>
        </p:nvSpPr>
        <p:spPr bwMode="auto">
          <a:xfrm>
            <a:off x="214282" y="4643446"/>
            <a:ext cx="4343400" cy="158116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t-BR" b="1" dirty="0" smtClean="0">
                <a:latin typeface="Verdana" pitchFamily="34" charset="0"/>
              </a:rPr>
              <a:t>6 – Variações Patrimoniais Ativas</a:t>
            </a:r>
          </a:p>
          <a:p>
            <a:pPr marL="342900" indent="-342900">
              <a:spcBef>
                <a:spcPct val="20000"/>
              </a:spcBef>
            </a:pPr>
            <a:r>
              <a:rPr lang="pt-BR" dirty="0" smtClean="0">
                <a:latin typeface="Verdana" pitchFamily="34" charset="0"/>
              </a:rPr>
              <a:t>6.1 - Variação Ativa Orçamentária</a:t>
            </a:r>
          </a:p>
          <a:p>
            <a:pPr marL="342900" indent="-342900"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6.2-Variação Ativa Extra-Orçamentária</a:t>
            </a:r>
          </a:p>
          <a:p>
            <a:pPr marL="342900" indent="-342900">
              <a:spcBef>
                <a:spcPct val="20000"/>
              </a:spcBef>
            </a:pPr>
            <a:r>
              <a:rPr lang="pt-BR" dirty="0" smtClean="0">
                <a:latin typeface="Verdana" pitchFamily="34" charset="0"/>
              </a:rPr>
              <a:t>6.3 - Resultado Apurado</a:t>
            </a:r>
            <a:endParaRPr lang="pt-BR" dirty="0">
              <a:latin typeface="Verdana" pitchFamily="34" charset="0"/>
            </a:endParaRPr>
          </a:p>
        </p:txBody>
      </p:sp>
      <p:sp>
        <p:nvSpPr>
          <p:cNvPr id="291847" name="Rectangle 7"/>
          <p:cNvSpPr>
            <a:spLocks noChangeArrowheads="1"/>
          </p:cNvSpPr>
          <p:nvPr/>
        </p:nvSpPr>
        <p:spPr bwMode="auto">
          <a:xfrm>
            <a:off x="4643438" y="2643182"/>
            <a:ext cx="4267200" cy="171451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1600" b="1" dirty="0" smtClean="0">
                <a:solidFill>
                  <a:schemeClr val="dk1"/>
                </a:solidFill>
                <a:latin typeface="Verdana" pitchFamily="34" charset="0"/>
              </a:rPr>
              <a:t>4 – Variações Pat. Aumentativas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1600" dirty="0" smtClean="0">
                <a:solidFill>
                  <a:schemeClr val="dk1"/>
                </a:solidFill>
                <a:latin typeface="Verdana" pitchFamily="34" charset="0"/>
              </a:rPr>
              <a:t>4.1 </a:t>
            </a:r>
            <a:r>
              <a:rPr lang="pt-BR" sz="1600" dirty="0" smtClean="0">
                <a:latin typeface="Verdana" pitchFamily="34" charset="0"/>
              </a:rPr>
              <a:t>– Impostos, </a:t>
            </a:r>
            <a:r>
              <a:rPr lang="pt-BR" sz="1600" dirty="0" err="1" smtClean="0">
                <a:latin typeface="Verdana" pitchFamily="34" charset="0"/>
              </a:rPr>
              <a:t>Tx</a:t>
            </a:r>
            <a:r>
              <a:rPr lang="pt-BR" sz="1600" dirty="0" smtClean="0">
                <a:latin typeface="Verdana" pitchFamily="34" charset="0"/>
              </a:rPr>
              <a:t> e Cont. de Melhoria</a:t>
            </a:r>
            <a:endParaRPr lang="pt-BR" sz="1600" dirty="0" smtClean="0">
              <a:solidFill>
                <a:schemeClr val="dk1"/>
              </a:solidFill>
              <a:latin typeface="Verdan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4.2 – Contribuições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1600" dirty="0" smtClean="0">
                <a:solidFill>
                  <a:schemeClr val="dk1"/>
                </a:solidFill>
                <a:latin typeface="Verdana" pitchFamily="34" charset="0"/>
              </a:rPr>
              <a:t>4.3 </a:t>
            </a:r>
            <a:r>
              <a:rPr lang="pt-BR" sz="1600" dirty="0" smtClean="0">
                <a:latin typeface="Verdana" pitchFamily="34" charset="0"/>
              </a:rPr>
              <a:t>– Exploração e </a:t>
            </a:r>
            <a:r>
              <a:rPr lang="pt-BR" sz="1600" dirty="0" err="1" smtClean="0">
                <a:latin typeface="Verdana" pitchFamily="34" charset="0"/>
              </a:rPr>
              <a:t>Vd</a:t>
            </a:r>
            <a:r>
              <a:rPr lang="pt-BR" sz="1600" dirty="0" smtClean="0">
                <a:latin typeface="Verdana" pitchFamily="34" charset="0"/>
              </a:rPr>
              <a:t> de Bens, Serv. e Direitos</a:t>
            </a:r>
            <a:endParaRPr lang="pt-BR" sz="1600" dirty="0" smtClean="0">
              <a:solidFill>
                <a:schemeClr val="dk1"/>
              </a:solidFill>
              <a:latin typeface="Verdan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4.4 – Var. Pat.Aumentativas Financeiras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1600" dirty="0" smtClean="0">
                <a:solidFill>
                  <a:schemeClr val="dk1"/>
                </a:solidFill>
                <a:latin typeface="Verdana" pitchFamily="34" charset="0"/>
              </a:rPr>
              <a:t>...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pt-BR" sz="1600" b="1" dirty="0" smtClean="0">
              <a:latin typeface="Verdana" pitchFamily="34" charset="0"/>
            </a:endParaRPr>
          </a:p>
        </p:txBody>
      </p:sp>
      <p:sp>
        <p:nvSpPr>
          <p:cNvPr id="291848" name="Rectangle 8"/>
          <p:cNvSpPr>
            <a:spLocks noChangeArrowheads="1"/>
          </p:cNvSpPr>
          <p:nvPr/>
        </p:nvSpPr>
        <p:spPr bwMode="auto">
          <a:xfrm>
            <a:off x="4643438" y="4643446"/>
            <a:ext cx="4267200" cy="157163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indent="-342900">
              <a:spcBef>
                <a:spcPct val="20000"/>
              </a:spcBef>
            </a:pPr>
            <a:r>
              <a:rPr lang="pt-BR" sz="1600" b="1" dirty="0" smtClean="0">
                <a:solidFill>
                  <a:schemeClr val="dk1"/>
                </a:solidFill>
                <a:latin typeface="Verdana" pitchFamily="34" charset="0"/>
              </a:rPr>
              <a:t>6 </a:t>
            </a:r>
            <a:r>
              <a:rPr lang="pt-BR" sz="1600" b="1" dirty="0" smtClean="0">
                <a:latin typeface="Verdana" pitchFamily="34" charset="0"/>
              </a:rPr>
              <a:t>- Controles da Execução do Planejamento e Orçamento</a:t>
            </a:r>
          </a:p>
          <a:p>
            <a:pPr marL="342900" indent="-342900"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6.1 – Execução do Planejamento;</a:t>
            </a:r>
          </a:p>
          <a:p>
            <a:pPr marL="342900" indent="-342900"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6.2 – Execução do Orçamento;</a:t>
            </a:r>
          </a:p>
          <a:p>
            <a:pPr marL="342900" indent="-342900"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6.3 – Execução dos Restos a Pagar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1600" b="1" dirty="0" smtClean="0">
                <a:solidFill>
                  <a:schemeClr val="dk1"/>
                </a:solidFill>
                <a:latin typeface="Verdana" pitchFamily="34" charset="0"/>
              </a:rPr>
              <a:t>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88913" y="-171400"/>
            <a:ext cx="9523413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1123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9184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29184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29184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29184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29184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29184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43" grpId="0" autoUpdateAnimBg="0"/>
      <p:bldP spid="291844" grpId="0" autoUpdateAnimBg="0"/>
      <p:bldP spid="291845" grpId="0" autoUpdateAnimBg="0"/>
      <p:bldP spid="291846" grpId="0" autoUpdateAnimBg="0"/>
      <p:bldP spid="291847" grpId="0" autoUpdateAnimBg="0"/>
      <p:bldP spid="291848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6047" y="894195"/>
            <a:ext cx="4114800" cy="584775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vert="horz" wrap="square" lIns="91440" tIns="45720" rIns="91440" bIns="45720" rtlCol="0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 i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ACRESCENTOU: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5DED-0F5A-4D42-A5EA-8D8D8A6E7A57}" type="datetime1">
              <a:rPr lang="pt-BR" smtClean="0"/>
              <a:pPr/>
              <a:t>24/11/2014</a:t>
            </a:fld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E54B4-ED6F-4CB2-85D2-0A449E971EF8}" type="slidenum">
              <a:rPr lang="pt-BR" smtClean="0"/>
              <a:pPr/>
              <a:t>19</a:t>
            </a:fld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pt-BR" b="1" dirty="0" smtClean="0"/>
              <a:t>7 – </a:t>
            </a:r>
            <a:r>
              <a:rPr lang="pt-BR" sz="2400" b="1" dirty="0" smtClean="0"/>
              <a:t>CONTROLES DEVEDORES</a:t>
            </a:r>
          </a:p>
          <a:p>
            <a:pPr>
              <a:buNone/>
            </a:pPr>
            <a:r>
              <a:rPr lang="pt-BR" sz="2400" b="1" dirty="0" smtClean="0"/>
              <a:t>  7.1 - Atos Potenciais (AP)</a:t>
            </a:r>
          </a:p>
          <a:p>
            <a:pPr>
              <a:buNone/>
            </a:pPr>
            <a:r>
              <a:rPr lang="pt-BR" sz="2400" b="1" dirty="0" smtClean="0"/>
              <a:t>  7.2 – </a:t>
            </a:r>
            <a:r>
              <a:rPr lang="pt-BR" sz="2400" b="1" dirty="0" err="1" smtClean="0"/>
              <a:t>Admin</a:t>
            </a:r>
            <a:r>
              <a:rPr lang="pt-BR" sz="2400" b="1" dirty="0" smtClean="0"/>
              <a:t>. Financeira</a:t>
            </a:r>
          </a:p>
          <a:p>
            <a:pPr>
              <a:buNone/>
            </a:pPr>
            <a:r>
              <a:rPr lang="pt-BR" sz="2400" b="1" dirty="0" smtClean="0"/>
              <a:t>  7.3 - Divida Ativa</a:t>
            </a:r>
          </a:p>
          <a:p>
            <a:pPr>
              <a:buNone/>
            </a:pPr>
            <a:r>
              <a:rPr lang="pt-BR" sz="2400" b="1" dirty="0" smtClean="0"/>
              <a:t>  7.4 - Riscos Fiscais</a:t>
            </a:r>
          </a:p>
          <a:p>
            <a:pPr>
              <a:buNone/>
            </a:pPr>
            <a:r>
              <a:rPr lang="pt-BR" sz="2400" b="1" dirty="0" smtClean="0"/>
              <a:t>...</a:t>
            </a:r>
          </a:p>
          <a:p>
            <a:pPr>
              <a:buNone/>
            </a:pPr>
            <a:r>
              <a:rPr lang="pt-BR" sz="2400" b="1" dirty="0" smtClean="0"/>
              <a:t>   7.8 - Custos</a:t>
            </a:r>
          </a:p>
          <a:p>
            <a:pPr>
              <a:buNone/>
            </a:pPr>
            <a:r>
              <a:rPr lang="pt-BR" sz="2400" b="1" dirty="0" smtClean="0"/>
              <a:t>   7.9 - Outros Controles</a:t>
            </a:r>
            <a:endParaRPr lang="pt-BR" sz="2400" b="1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4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/>
              <a:t>8 - </a:t>
            </a:r>
            <a:r>
              <a:rPr lang="pt-BR" sz="2400" b="1" dirty="0" smtClean="0"/>
              <a:t>CONTROLES CREDORES</a:t>
            </a:r>
          </a:p>
          <a:p>
            <a:pPr>
              <a:buNone/>
            </a:pPr>
            <a:r>
              <a:rPr lang="pt-BR" sz="2400" b="1" dirty="0" smtClean="0"/>
              <a:t>    8.1 – </a:t>
            </a:r>
            <a:r>
              <a:rPr lang="pt-BR" sz="2400" b="1" dirty="0" err="1" smtClean="0"/>
              <a:t>Exec</a:t>
            </a:r>
            <a:r>
              <a:rPr lang="pt-BR" sz="2400" b="1" dirty="0" smtClean="0"/>
              <a:t>. dos </a:t>
            </a:r>
            <a:r>
              <a:rPr lang="pt-BR" sz="2400" b="1" dirty="0" err="1" smtClean="0"/>
              <a:t>AP’s</a:t>
            </a:r>
            <a:endParaRPr lang="pt-BR" sz="2400" b="1" dirty="0" smtClean="0"/>
          </a:p>
          <a:p>
            <a:pPr>
              <a:buNone/>
            </a:pPr>
            <a:r>
              <a:rPr lang="pt-BR" sz="2400" b="1" dirty="0" smtClean="0"/>
              <a:t>    8.2 – </a:t>
            </a:r>
            <a:r>
              <a:rPr lang="pt-BR" sz="2400" b="1" dirty="0" err="1" smtClean="0"/>
              <a:t>Exec</a:t>
            </a:r>
            <a:r>
              <a:rPr lang="pt-BR" sz="2400" b="1" dirty="0" smtClean="0"/>
              <a:t>. da </a:t>
            </a:r>
            <a:r>
              <a:rPr lang="pt-BR" sz="2400" b="1" dirty="0" err="1" smtClean="0"/>
              <a:t>Adm</a:t>
            </a:r>
            <a:r>
              <a:rPr lang="pt-BR" sz="2400" b="1" dirty="0" smtClean="0"/>
              <a:t>. </a:t>
            </a:r>
            <a:r>
              <a:rPr lang="pt-BR" sz="2400" b="1" dirty="0" err="1" smtClean="0"/>
              <a:t>Finan</a:t>
            </a:r>
            <a:r>
              <a:rPr lang="pt-BR" sz="2400" b="1" dirty="0" smtClean="0"/>
              <a:t>.</a:t>
            </a:r>
          </a:p>
          <a:p>
            <a:pPr>
              <a:buNone/>
            </a:pPr>
            <a:r>
              <a:rPr lang="pt-BR" sz="2400" b="1" dirty="0" smtClean="0"/>
              <a:t>    8.3 – </a:t>
            </a:r>
            <a:r>
              <a:rPr lang="pt-BR" sz="2400" b="1" dirty="0" err="1" smtClean="0"/>
              <a:t>Exec</a:t>
            </a:r>
            <a:r>
              <a:rPr lang="pt-BR" sz="2400" b="1" dirty="0" smtClean="0"/>
              <a:t>. da Dívida Ativa</a:t>
            </a:r>
          </a:p>
          <a:p>
            <a:pPr>
              <a:buNone/>
            </a:pPr>
            <a:r>
              <a:rPr lang="pt-BR" sz="2400" b="1" dirty="0" smtClean="0"/>
              <a:t>    8.4 – </a:t>
            </a:r>
            <a:r>
              <a:rPr lang="pt-BR" sz="2400" b="1" dirty="0" err="1" smtClean="0"/>
              <a:t>Exec</a:t>
            </a:r>
            <a:r>
              <a:rPr lang="pt-BR" sz="2400" b="1" dirty="0" smtClean="0"/>
              <a:t>. dos Riscos Fiscais</a:t>
            </a:r>
          </a:p>
          <a:p>
            <a:pPr>
              <a:buNone/>
            </a:pPr>
            <a:r>
              <a:rPr lang="pt-BR" sz="2400" b="1" dirty="0" smtClean="0"/>
              <a:t>    ...</a:t>
            </a:r>
          </a:p>
          <a:p>
            <a:pPr>
              <a:buNone/>
            </a:pPr>
            <a:r>
              <a:rPr lang="pt-BR" sz="2400" b="1" dirty="0" smtClean="0"/>
              <a:t>    8.8 – Apuração dos custos</a:t>
            </a:r>
          </a:p>
          <a:p>
            <a:pPr>
              <a:buNone/>
            </a:pPr>
            <a:r>
              <a:rPr lang="pt-BR" sz="2400" b="1" dirty="0" smtClean="0"/>
              <a:t>    8.9 – Outros Controles</a:t>
            </a:r>
            <a:endParaRPr lang="pt-BR" sz="24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03544" y="0"/>
            <a:ext cx="9523413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93743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812045" cy="6381328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pt-BR" sz="18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INTRODUÇÃO </a:t>
            </a:r>
            <a:r>
              <a:rPr lang="pt-BR" sz="18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À CONTABILIDADE </a:t>
            </a:r>
            <a:r>
              <a:rPr lang="pt-BR" sz="18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PÚBLICA </a:t>
            </a:r>
            <a:br>
              <a:rPr lang="pt-BR" sz="18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8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PLANO </a:t>
            </a:r>
            <a:r>
              <a:rPr lang="pt-BR" sz="18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 CONTAS APLICADO AO SETOR </a:t>
            </a:r>
            <a:r>
              <a:rPr lang="pt-BR" sz="18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PÚBLICO</a:t>
            </a:r>
            <a:r>
              <a:rPr lang="pt-BR" sz="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0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20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6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GESTÃO </a:t>
            </a:r>
            <a:r>
              <a:rPr lang="pt-BR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 CONCEITOS BÁSICOS DO SISTEMA INTEGRADO DE ADMINISTRAÇÃO FINANCEIRA PARA ESTADOS E </a:t>
            </a:r>
            <a:r>
              <a:rPr lang="pt-BR" sz="16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MUNICÍPIOS - SIAFEM </a:t>
            </a:r>
            <a:r>
              <a:rPr lang="pt-BR" sz="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0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20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6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ORGANIZAÇÃO</a:t>
            </a:r>
            <a:r>
              <a:rPr lang="pt-BR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GESTÃO E CONCEITUAÇÕES BÁSICAS DAS TABELAS DE DADOS DO </a:t>
            </a:r>
            <a:r>
              <a:rPr lang="pt-BR" sz="16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SIAFEM </a:t>
            </a:r>
            <a:r>
              <a:rPr lang="pt-BR" sz="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6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ORGANIZAÇÃO </a:t>
            </a:r>
            <a:r>
              <a:rPr lang="pt-BR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 ESTRUTURA BÁSICA DA TABELA DE </a:t>
            </a:r>
            <a:r>
              <a:rPr lang="pt-BR" sz="16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EVENTOS </a:t>
            </a:r>
            <a:r>
              <a:rPr lang="pt-BR" sz="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6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PROCEDIMENTOS </a:t>
            </a:r>
            <a:r>
              <a:rPr lang="pt-BR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CONTÁBEIS DO ESTADO DO TOCANTINS ALINHADOS AO PCASP – EXECUÇÃO E </a:t>
            </a:r>
            <a:r>
              <a:rPr lang="pt-BR" sz="16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ANÁLISE </a:t>
            </a:r>
            <a:r>
              <a:rPr lang="pt-BR" sz="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6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EXECUÇÃO </a:t>
            </a:r>
            <a:r>
              <a:rPr lang="pt-BR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DOS PRINCIPAIS DOCUMENTOS UTILIZADOS NO </a:t>
            </a:r>
            <a:r>
              <a:rPr lang="pt-BR" sz="16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SIAFEM </a:t>
            </a:r>
            <a:r>
              <a:rPr lang="pt-BR" sz="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br>
              <a:rPr lang="pt-BR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6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 EXECUÇÃO </a:t>
            </a:r>
            <a:r>
              <a:rPr lang="pt-BR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DOS PRINCIPAIS COMANDOS E CONSULTAS DOS DOCUMENTOS BÁSICOS DO </a:t>
            </a:r>
            <a:r>
              <a:rPr lang="pt-BR" sz="16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SIAFEM </a:t>
            </a:r>
            <a:r>
              <a:rPr lang="pt-BR" sz="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6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9. EXECUÇÃO E ANÁLISE DOS RELATÓRIOS DO </a:t>
            </a:r>
            <a:r>
              <a:rPr lang="pt-BR" sz="16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SIAFEM</a:t>
            </a:r>
            <a:r>
              <a:rPr lang="pt-BR" sz="2000" b="0" dirty="0">
                <a:solidFill>
                  <a:schemeClr val="tx1"/>
                </a:solidFill>
                <a:effectLst/>
              </a:rPr>
              <a:t>	</a:t>
            </a:r>
            <a:r>
              <a:rPr lang="pt-BR" sz="2000" dirty="0">
                <a:solidFill>
                  <a:schemeClr val="tx1"/>
                </a:solidFill>
                <a:effectLst/>
              </a:rPr>
              <a:t/>
            </a:r>
            <a:br>
              <a:rPr lang="pt-BR" sz="2000" dirty="0">
                <a:solidFill>
                  <a:schemeClr val="tx1"/>
                </a:solidFill>
                <a:effectLst/>
              </a:rPr>
            </a:br>
            <a:endParaRPr lang="pt-BR" sz="2000" i="1" dirty="0">
              <a:solidFill>
                <a:schemeClr val="tx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9087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COMPOSIÇÃO DO CURSO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023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322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u="sng" dirty="0" smtClean="0">
                <a:latin typeface="+mn-lt"/>
                <a:ea typeface="+mn-ea"/>
                <a:cs typeface="+mn-cs"/>
              </a:rPr>
              <a:t>“</a:t>
            </a:r>
            <a:r>
              <a:rPr lang="pt-BR" sz="2800" b="1" u="sng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DE”                                                                              “PARA”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5DED-0F5A-4D42-A5EA-8D8D8A6E7A57}" type="datetime1">
              <a:rPr lang="pt-BR" smtClean="0"/>
              <a:pPr/>
              <a:t>24/11/2014</a:t>
            </a:fld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E54B4-ED6F-4CB2-85D2-0A449E971EF8}" type="slidenum">
              <a:rPr lang="pt-BR" smtClean="0"/>
              <a:pPr/>
              <a:t>20</a:t>
            </a:fld>
            <a:endParaRPr lang="pt-BR" dirty="0"/>
          </a:p>
        </p:txBody>
      </p:sp>
      <p:sp>
        <p:nvSpPr>
          <p:cNvPr id="14" name="Rectangle 8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4643438" y="4000504"/>
            <a:ext cx="4214842" cy="114300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342900" indent="-342900">
              <a:spcBef>
                <a:spcPct val="20000"/>
              </a:spcBef>
            </a:pPr>
            <a:r>
              <a:rPr lang="pt-BR" b="1" dirty="0" smtClean="0">
                <a:latin typeface="Verdana" pitchFamily="34" charset="0"/>
              </a:rPr>
              <a:t>5 - Controles da Aprovação do Planejamento e Orçamento</a:t>
            </a:r>
          </a:p>
          <a:p>
            <a:pPr marL="342900" indent="-342900">
              <a:spcBef>
                <a:spcPct val="20000"/>
              </a:spcBef>
            </a:pPr>
            <a:r>
              <a:rPr lang="pt-BR" dirty="0" smtClean="0">
                <a:latin typeface="Verdana" pitchFamily="34" charset="0"/>
              </a:rPr>
              <a:t>5.1 – Planejamento Aprovado</a:t>
            </a:r>
          </a:p>
          <a:p>
            <a:pPr marL="342900" indent="-342900">
              <a:spcBef>
                <a:spcPct val="20000"/>
              </a:spcBef>
            </a:pPr>
            <a:r>
              <a:rPr lang="pt-BR" dirty="0" smtClean="0">
                <a:latin typeface="Verdana" pitchFamily="34" charset="0"/>
              </a:rPr>
              <a:t>5.2 – Orçamento Aprovado</a:t>
            </a:r>
          </a:p>
          <a:p>
            <a:pPr marL="342900" indent="-342900">
              <a:spcBef>
                <a:spcPct val="20000"/>
              </a:spcBef>
            </a:pPr>
            <a:r>
              <a:rPr lang="pt-BR" dirty="0" smtClean="0">
                <a:latin typeface="Verdana" pitchFamily="34" charset="0"/>
              </a:rPr>
              <a:t>5.3 – Inscrição de Restos a Pagar</a:t>
            </a:r>
            <a:endParaRPr lang="pt-BR" dirty="0">
              <a:latin typeface="Verdana" pitchFamily="34" charset="0"/>
            </a:endParaRPr>
          </a:p>
        </p:txBody>
      </p:sp>
      <p:sp>
        <p:nvSpPr>
          <p:cNvPr id="8" name="Seta para a direita 7"/>
          <p:cNvSpPr/>
          <p:nvPr/>
        </p:nvSpPr>
        <p:spPr>
          <a:xfrm>
            <a:off x="3742198" y="285728"/>
            <a:ext cx="1758496" cy="428628"/>
          </a:xfrm>
          <a:prstGeom prst="rightArrow">
            <a:avLst>
              <a:gd name="adj1" fmla="val 43536"/>
              <a:gd name="adj2" fmla="val 5000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228600" y="1052513"/>
            <a:ext cx="4343400" cy="122435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1 - Ativo</a:t>
            </a: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1.1- Ativo Circulante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1.2 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 Ativo Realiz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á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vel a Longo Prazo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1.4 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–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 Ativo Permanente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0" name="Rectangle 4"/>
          <p:cNvSpPr txBox="1">
            <a:spLocks noChangeArrowheads="1"/>
          </p:cNvSpPr>
          <p:nvPr/>
        </p:nvSpPr>
        <p:spPr>
          <a:xfrm>
            <a:off x="4648200" y="1052513"/>
            <a:ext cx="4267200" cy="144779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1 – Ativo</a:t>
            </a: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1.1- Ativo Circulante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1.2 – Ativo Não Circulante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   1.2.1 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 Ativo RLP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214282" y="2571744"/>
            <a:ext cx="4343400" cy="137635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2 - Passivo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2.1 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 Passivo Circulante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2.2 - Passivo Exig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í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vel a Longo Prazo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2.4 - Patrimônio L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í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quido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2" name="Rectangle 4"/>
          <p:cNvSpPr txBox="1">
            <a:spLocks noChangeArrowheads="1"/>
          </p:cNvSpPr>
          <p:nvPr/>
        </p:nvSpPr>
        <p:spPr>
          <a:xfrm>
            <a:off x="4633882" y="2571744"/>
            <a:ext cx="4267200" cy="137635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2 – Passivo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2.1 – Passivo Circulante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2.2 – Passivo Não Circulante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2.3 – Patrimônio Líquido</a:t>
            </a:r>
          </a:p>
        </p:txBody>
      </p:sp>
      <p:sp>
        <p:nvSpPr>
          <p:cNvPr id="16" name="Seta para a direita 15"/>
          <p:cNvSpPr/>
          <p:nvPr/>
        </p:nvSpPr>
        <p:spPr>
          <a:xfrm>
            <a:off x="3995936" y="1196752"/>
            <a:ext cx="720080" cy="936104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eta para a direita 16"/>
          <p:cNvSpPr/>
          <p:nvPr/>
        </p:nvSpPr>
        <p:spPr>
          <a:xfrm>
            <a:off x="3995936" y="2852936"/>
            <a:ext cx="648072" cy="935534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4643438" y="5214950"/>
            <a:ext cx="4267200" cy="128588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indent="-342900">
              <a:spcBef>
                <a:spcPct val="20000"/>
              </a:spcBef>
            </a:pPr>
            <a:r>
              <a:rPr lang="pt-BR" sz="1600" b="1" dirty="0" smtClean="0">
                <a:solidFill>
                  <a:schemeClr val="dk1"/>
                </a:solidFill>
                <a:latin typeface="Verdana" pitchFamily="34" charset="0"/>
              </a:rPr>
              <a:t>6 </a:t>
            </a:r>
            <a:r>
              <a:rPr lang="pt-BR" sz="1600" b="1" dirty="0" smtClean="0">
                <a:latin typeface="Verdana" pitchFamily="34" charset="0"/>
              </a:rPr>
              <a:t>- Controles da Execução do Planejamento e Orçamento</a:t>
            </a:r>
          </a:p>
          <a:p>
            <a:pPr marL="342900" indent="-342900"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6.1 – Execução do Planejamento;</a:t>
            </a:r>
          </a:p>
          <a:p>
            <a:pPr marL="342900" indent="-342900"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6.2 – Execução do Orçamento;</a:t>
            </a:r>
          </a:p>
          <a:p>
            <a:pPr marL="342900" indent="-342900"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6.3 – Execução dos Restos a Pagar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1600" b="1" dirty="0" smtClean="0">
                <a:solidFill>
                  <a:schemeClr val="dk1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251520" y="4077072"/>
            <a:ext cx="4343400" cy="7920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t-BR" dirty="0" smtClean="0">
                <a:solidFill>
                  <a:srgbClr val="FF0000"/>
                </a:solidFill>
                <a:latin typeface="Verdana" pitchFamily="34" charset="0"/>
              </a:rPr>
              <a:t>1.9 </a:t>
            </a:r>
            <a:r>
              <a:rPr lang="pt-BR" dirty="0" smtClean="0">
                <a:solidFill>
                  <a:srgbClr val="FF0000"/>
                </a:solidFill>
              </a:rPr>
              <a:t>–</a:t>
            </a:r>
            <a:r>
              <a:rPr lang="pt-BR" dirty="0" smtClean="0">
                <a:solidFill>
                  <a:srgbClr val="FF0000"/>
                </a:solidFill>
                <a:latin typeface="Verdana" pitchFamily="34" charset="0"/>
              </a:rPr>
              <a:t> Ativo Compensado</a:t>
            </a:r>
          </a:p>
          <a:p>
            <a:pPr>
              <a:lnSpc>
                <a:spcPct val="90000"/>
              </a:lnSpc>
            </a:pPr>
            <a:r>
              <a:rPr lang="pt-BR" dirty="0" smtClean="0">
                <a:solidFill>
                  <a:srgbClr val="FF0000"/>
                </a:solidFill>
                <a:latin typeface="Verdana" pitchFamily="34" charset="0"/>
              </a:rPr>
              <a:t>2.9 - Passivo Compensado</a:t>
            </a:r>
          </a:p>
          <a:p>
            <a:pPr>
              <a:lnSpc>
                <a:spcPct val="90000"/>
              </a:lnSpc>
              <a:buFontTx/>
              <a:buNone/>
            </a:pPr>
            <a:endParaRPr lang="pt-BR" dirty="0" smtClean="0">
              <a:solidFill>
                <a:srgbClr val="FF00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t-BR" dirty="0" smtClean="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15" name="Ondulado duplo 14"/>
          <p:cNvSpPr/>
          <p:nvPr/>
        </p:nvSpPr>
        <p:spPr>
          <a:xfrm>
            <a:off x="2987824" y="4725144"/>
            <a:ext cx="1508748" cy="785818"/>
          </a:xfrm>
          <a:prstGeom prst="doubleWave">
            <a:avLst>
              <a:gd name="adj1" fmla="val 6250"/>
              <a:gd name="adj2" fmla="val 2579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CONTA CORRENTE</a:t>
            </a:r>
            <a:endParaRPr lang="pt-BR" dirty="0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251520" y="5517232"/>
            <a:ext cx="4343400" cy="7920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t-BR" dirty="0" smtClean="0">
                <a:solidFill>
                  <a:srgbClr val="FF0000"/>
                </a:solidFill>
                <a:latin typeface="Verdana" pitchFamily="34" charset="0"/>
              </a:rPr>
              <a:t>1.9 </a:t>
            </a:r>
            <a:r>
              <a:rPr lang="pt-BR" dirty="0" smtClean="0">
                <a:solidFill>
                  <a:srgbClr val="FF0000"/>
                </a:solidFill>
              </a:rPr>
              <a:t>–</a:t>
            </a:r>
            <a:r>
              <a:rPr lang="pt-BR" dirty="0" smtClean="0">
                <a:solidFill>
                  <a:srgbClr val="FF0000"/>
                </a:solidFill>
                <a:latin typeface="Verdana" pitchFamily="34" charset="0"/>
              </a:rPr>
              <a:t> Ativo Compensado</a:t>
            </a:r>
          </a:p>
          <a:p>
            <a:pPr>
              <a:lnSpc>
                <a:spcPct val="90000"/>
              </a:lnSpc>
            </a:pPr>
            <a:r>
              <a:rPr lang="pt-BR" dirty="0" smtClean="0">
                <a:solidFill>
                  <a:srgbClr val="FF0000"/>
                </a:solidFill>
                <a:latin typeface="Verdana" pitchFamily="34" charset="0"/>
              </a:rPr>
              <a:t>2.9 - Passivo Compensado</a:t>
            </a:r>
          </a:p>
          <a:p>
            <a:pPr>
              <a:lnSpc>
                <a:spcPct val="90000"/>
              </a:lnSpc>
              <a:buFontTx/>
              <a:buNone/>
            </a:pPr>
            <a:endParaRPr lang="pt-BR" dirty="0" smtClean="0">
              <a:solidFill>
                <a:srgbClr val="FF00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t-BR" dirty="0" smtClean="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23" name="Seta para a direita 22"/>
          <p:cNvSpPr/>
          <p:nvPr/>
        </p:nvSpPr>
        <p:spPr>
          <a:xfrm>
            <a:off x="4139952" y="4005064"/>
            <a:ext cx="648072" cy="935534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Seta para a direita 23"/>
          <p:cNvSpPr/>
          <p:nvPr/>
        </p:nvSpPr>
        <p:spPr>
          <a:xfrm>
            <a:off x="4067944" y="5373216"/>
            <a:ext cx="648072" cy="935534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588314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1" dur="500"/>
                                        <p:tgtEl>
                                          <p:spTgt spid="2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2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utoUpdateAnimBg="0"/>
      <p:bldP spid="9" grpId="0" autoUpdateAnimBg="0"/>
      <p:bldP spid="10" grpId="0" autoUpdateAnimBg="0"/>
      <p:bldP spid="11" grpId="0" autoUpdateAnimBg="0"/>
      <p:bldP spid="12" grpId="0" autoUpdateAnimBg="0"/>
      <p:bldP spid="20" grpId="0" autoUpdateAnimBg="0"/>
      <p:bldP spid="21" grpId="0" autoUpdateAnimBg="0"/>
      <p:bldP spid="22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322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u="sng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“DE”                                                                            “PARA”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5DED-0F5A-4D42-A5EA-8D8D8A6E7A57}" type="datetime1">
              <a:rPr lang="pt-BR" smtClean="0"/>
              <a:pPr/>
              <a:t>24/11/2014</a:t>
            </a:fld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E54B4-ED6F-4CB2-85D2-0A449E971EF8}" type="slidenum">
              <a:rPr lang="pt-BR" smtClean="0"/>
              <a:pPr/>
              <a:t>21</a:t>
            </a:fld>
            <a:endParaRPr lang="pt-BR" dirty="0"/>
          </a:p>
        </p:txBody>
      </p:sp>
      <p:sp>
        <p:nvSpPr>
          <p:cNvPr id="8" name="Seta para a direita 7"/>
          <p:cNvSpPr/>
          <p:nvPr/>
        </p:nvSpPr>
        <p:spPr>
          <a:xfrm>
            <a:off x="3357554" y="285728"/>
            <a:ext cx="2143140" cy="428628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214282" y="1142984"/>
            <a:ext cx="4357718" cy="199798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t-BR" b="1" dirty="0" smtClean="0">
                <a:latin typeface="Verdana" pitchFamily="34" charset="0"/>
              </a:rPr>
              <a:t>3 – Despesa Orçamentária</a:t>
            </a:r>
          </a:p>
          <a:p>
            <a:pPr marL="342900" indent="-342900">
              <a:spcBef>
                <a:spcPct val="20000"/>
              </a:spcBef>
            </a:pPr>
            <a:r>
              <a:rPr lang="pt-BR" dirty="0" smtClean="0">
                <a:latin typeface="Verdana" pitchFamily="34" charset="0"/>
              </a:rPr>
              <a:t>3.3 - Despesas Correntes</a:t>
            </a:r>
          </a:p>
          <a:p>
            <a:pPr marL="342900" indent="-342900">
              <a:spcBef>
                <a:spcPct val="20000"/>
              </a:spcBef>
            </a:pPr>
            <a:r>
              <a:rPr lang="pt-BR" b="1" dirty="0" smtClean="0">
                <a:latin typeface="Verdana" pitchFamily="34" charset="0"/>
              </a:rPr>
              <a:t>5 </a:t>
            </a:r>
            <a:r>
              <a:rPr lang="pt-BR" b="1" dirty="0">
                <a:latin typeface="Verdana" pitchFamily="34" charset="0"/>
              </a:rPr>
              <a:t>– Variações Patrimoniais Passivas</a:t>
            </a:r>
          </a:p>
          <a:p>
            <a:pPr marL="342900" indent="-342900">
              <a:spcBef>
                <a:spcPct val="20000"/>
              </a:spcBef>
            </a:pPr>
            <a:r>
              <a:rPr lang="pt-BR" dirty="0">
                <a:latin typeface="Verdana" pitchFamily="34" charset="0"/>
              </a:rPr>
              <a:t>5.1 </a:t>
            </a:r>
            <a:r>
              <a:rPr lang="pt-BR" dirty="0" smtClean="0">
                <a:latin typeface="Verdana" pitchFamily="34" charset="0"/>
              </a:rPr>
              <a:t>–Variação Passiva Orçamentária</a:t>
            </a:r>
            <a:endParaRPr lang="pt-BR" dirty="0">
              <a:latin typeface="Verdana" pitchFamily="34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pt-BR" dirty="0" smtClean="0">
                <a:latin typeface="Verdana" pitchFamily="34" charset="0"/>
              </a:rPr>
              <a:t>5.2-Var. </a:t>
            </a:r>
            <a:r>
              <a:rPr lang="pt-BR" dirty="0">
                <a:latin typeface="Verdana" pitchFamily="34" charset="0"/>
              </a:rPr>
              <a:t>Passiva </a:t>
            </a:r>
            <a:r>
              <a:rPr lang="pt-BR" dirty="0" smtClean="0">
                <a:latin typeface="Verdana" pitchFamily="34" charset="0"/>
              </a:rPr>
              <a:t>Extra-Orçamentária </a:t>
            </a:r>
            <a:endParaRPr lang="pt-BR" dirty="0">
              <a:latin typeface="Verdana" pitchFamily="34" charset="0"/>
            </a:endParaRPr>
          </a:p>
        </p:txBody>
      </p: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4788024" y="3645024"/>
            <a:ext cx="4143404" cy="157163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1600" b="1" dirty="0" smtClean="0">
                <a:solidFill>
                  <a:schemeClr val="dk1"/>
                </a:solidFill>
                <a:latin typeface="Verdana" pitchFamily="34" charset="0"/>
              </a:rPr>
              <a:t>4 – Variações Pat. Aumentativas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1600" dirty="0" smtClean="0">
                <a:solidFill>
                  <a:schemeClr val="dk1"/>
                </a:solidFill>
                <a:latin typeface="Verdana" pitchFamily="34" charset="0"/>
              </a:rPr>
              <a:t>4.1 </a:t>
            </a:r>
            <a:r>
              <a:rPr lang="pt-BR" sz="1600" dirty="0" smtClean="0">
                <a:latin typeface="Verdana" pitchFamily="34" charset="0"/>
              </a:rPr>
              <a:t>– Impostos, </a:t>
            </a:r>
            <a:r>
              <a:rPr lang="pt-BR" sz="1600" dirty="0" err="1" smtClean="0">
                <a:latin typeface="Verdana" pitchFamily="34" charset="0"/>
              </a:rPr>
              <a:t>Tx</a:t>
            </a:r>
            <a:r>
              <a:rPr lang="pt-BR" sz="1600" dirty="0" smtClean="0">
                <a:latin typeface="Verdana" pitchFamily="34" charset="0"/>
              </a:rPr>
              <a:t> e Cont. de Melhoria</a:t>
            </a:r>
            <a:endParaRPr lang="pt-BR" sz="1600" dirty="0" smtClean="0">
              <a:solidFill>
                <a:schemeClr val="dk1"/>
              </a:solidFill>
              <a:latin typeface="Verdan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4.2 – Contribuições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1600" dirty="0" smtClean="0">
                <a:solidFill>
                  <a:schemeClr val="dk1"/>
                </a:solidFill>
                <a:latin typeface="Verdana" pitchFamily="34" charset="0"/>
              </a:rPr>
              <a:t>4.3 </a:t>
            </a:r>
            <a:r>
              <a:rPr lang="pt-BR" sz="1600" dirty="0" smtClean="0">
                <a:latin typeface="Verdana" pitchFamily="34" charset="0"/>
              </a:rPr>
              <a:t>– Exploração e </a:t>
            </a:r>
            <a:r>
              <a:rPr lang="pt-BR" sz="1600" dirty="0" err="1" smtClean="0">
                <a:latin typeface="Verdana" pitchFamily="34" charset="0"/>
              </a:rPr>
              <a:t>Vd</a:t>
            </a:r>
            <a:r>
              <a:rPr lang="pt-BR" sz="1600" dirty="0" smtClean="0">
                <a:latin typeface="Verdana" pitchFamily="34" charset="0"/>
              </a:rPr>
              <a:t> de Bens, Serv. e Direitos</a:t>
            </a:r>
            <a:endParaRPr lang="pt-BR" sz="1600" dirty="0" smtClean="0">
              <a:solidFill>
                <a:schemeClr val="dk1"/>
              </a:solidFill>
              <a:latin typeface="Verdan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4.4 – Var. Pat.Aumentativas Financeiras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pt-BR" sz="1600" dirty="0" smtClean="0">
                <a:solidFill>
                  <a:schemeClr val="dk1"/>
                </a:solidFill>
                <a:latin typeface="Verdana" pitchFamily="34" charset="0"/>
              </a:rPr>
              <a:t>...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pt-BR" sz="1600" b="1" dirty="0" smtClean="0">
              <a:latin typeface="Verdana" pitchFamily="34" charset="0"/>
            </a:endParaRPr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auto">
          <a:xfrm>
            <a:off x="357158" y="3429000"/>
            <a:ext cx="4343400" cy="266429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t-BR" b="1" dirty="0" smtClean="0">
                <a:latin typeface="Verdana" pitchFamily="34" charset="0"/>
              </a:rPr>
              <a:t>4 – Receita Orçamentária</a:t>
            </a:r>
          </a:p>
          <a:p>
            <a:pPr marL="342900" indent="-342900">
              <a:spcBef>
                <a:spcPct val="20000"/>
              </a:spcBef>
            </a:pPr>
            <a:r>
              <a:rPr lang="pt-BR" dirty="0" smtClean="0">
                <a:latin typeface="Verdana" pitchFamily="34" charset="0"/>
              </a:rPr>
              <a:t>4.1 - Receitas Correntes</a:t>
            </a:r>
          </a:p>
          <a:p>
            <a:pPr marL="342900" indent="-342900">
              <a:spcBef>
                <a:spcPct val="20000"/>
              </a:spcBef>
            </a:pPr>
            <a:r>
              <a:rPr lang="pt-BR" dirty="0" smtClean="0">
                <a:latin typeface="Verdana" pitchFamily="34" charset="0"/>
              </a:rPr>
              <a:t>4.2 - Receitas de Capital</a:t>
            </a:r>
          </a:p>
          <a:p>
            <a:pPr marL="342900" indent="-342900">
              <a:spcBef>
                <a:spcPct val="20000"/>
              </a:spcBef>
            </a:pPr>
            <a:r>
              <a:rPr lang="pt-BR" b="1" dirty="0" smtClean="0">
                <a:latin typeface="Verdana" pitchFamily="34" charset="0"/>
              </a:rPr>
              <a:t>6 – Variações Patrimoniais Ativas</a:t>
            </a:r>
          </a:p>
          <a:p>
            <a:pPr marL="342900" indent="-342900">
              <a:spcBef>
                <a:spcPct val="20000"/>
              </a:spcBef>
            </a:pPr>
            <a:r>
              <a:rPr lang="pt-BR" dirty="0" smtClean="0">
                <a:latin typeface="Verdana" pitchFamily="34" charset="0"/>
              </a:rPr>
              <a:t>6.1 - Variação Ativa Orçamentária</a:t>
            </a:r>
          </a:p>
          <a:p>
            <a:pPr marL="342900" indent="-342900">
              <a:spcBef>
                <a:spcPct val="20000"/>
              </a:spcBef>
            </a:pPr>
            <a:r>
              <a:rPr lang="pt-BR" dirty="0" smtClean="0">
                <a:latin typeface="Verdana" pitchFamily="34" charset="0"/>
              </a:rPr>
              <a:t>6.2-Var. Ativa </a:t>
            </a:r>
            <a:r>
              <a:rPr lang="pt-BR" dirty="0" err="1" smtClean="0">
                <a:latin typeface="Verdana" pitchFamily="34" charset="0"/>
              </a:rPr>
              <a:t>Extra-Orçamentária</a:t>
            </a:r>
            <a:endParaRPr lang="pt-BR" dirty="0" smtClean="0">
              <a:latin typeface="Verdana" pitchFamily="34" charset="0"/>
            </a:endParaRPr>
          </a:p>
        </p:txBody>
      </p:sp>
      <p:sp>
        <p:nvSpPr>
          <p:cNvPr id="17" name="Seta para a direita 16"/>
          <p:cNvSpPr/>
          <p:nvPr/>
        </p:nvSpPr>
        <p:spPr>
          <a:xfrm>
            <a:off x="4139952" y="4149080"/>
            <a:ext cx="924704" cy="936104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ctangle 7"/>
          <p:cNvSpPr>
            <a:spLocks noChangeArrowheads="1"/>
          </p:cNvSpPr>
          <p:nvPr/>
        </p:nvSpPr>
        <p:spPr bwMode="auto">
          <a:xfrm>
            <a:off x="4643438" y="928670"/>
            <a:ext cx="4267200" cy="207170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pt-BR" b="1" dirty="0" smtClean="0">
                <a:latin typeface="Verdana" pitchFamily="34" charset="0"/>
              </a:rPr>
              <a:t>3–Variações Pat. Diminutivas</a:t>
            </a:r>
          </a:p>
          <a:p>
            <a:pPr marL="342900" indent="-342900"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3.1 – Pessoal e Encargos</a:t>
            </a:r>
          </a:p>
          <a:p>
            <a:pPr marL="342900" indent="-342900"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3.2 – Benef. Prev. e Assistenciais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3.3 - Uso de Bens, Serv. e Cons. de       Capital Fixo </a:t>
            </a:r>
          </a:p>
          <a:p>
            <a:pPr marL="342900" indent="-342900"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3.4 – Variações Pat. Dimin. Financeiras</a:t>
            </a:r>
          </a:p>
          <a:p>
            <a:pPr marL="342900" indent="-342900">
              <a:spcBef>
                <a:spcPct val="20000"/>
              </a:spcBef>
            </a:pPr>
            <a:r>
              <a:rPr lang="pt-BR" sz="1600" dirty="0" smtClean="0">
                <a:latin typeface="Verdana" pitchFamily="34" charset="0"/>
              </a:rPr>
              <a:t>...</a:t>
            </a:r>
          </a:p>
        </p:txBody>
      </p:sp>
      <p:sp>
        <p:nvSpPr>
          <p:cNvPr id="16" name="Seta para a direita 15"/>
          <p:cNvSpPr/>
          <p:nvPr/>
        </p:nvSpPr>
        <p:spPr>
          <a:xfrm>
            <a:off x="3923928" y="1124744"/>
            <a:ext cx="790948" cy="991582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0771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2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2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2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utoUpdateAnimBg="0"/>
      <p:bldP spid="21" grpId="0" autoUpdateAnimBg="0"/>
      <p:bldP spid="24" grpId="0" autoUpdateAnimBg="0"/>
      <p:bldP spid="25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01014" cy="52322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u="sng" dirty="0" smtClean="0">
                <a:latin typeface="+mn-lt"/>
                <a:ea typeface="+mn-ea"/>
                <a:cs typeface="+mn-cs"/>
              </a:rPr>
              <a:t>“DE”                                                                       “PARA”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5DED-0F5A-4D42-A5EA-8D8D8A6E7A57}" type="datetime1">
              <a:rPr lang="pt-BR" smtClean="0"/>
              <a:pPr/>
              <a:t>24/11/2014</a:t>
            </a:fld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E54B4-ED6F-4CB2-85D2-0A449E971EF8}" type="slidenum">
              <a:rPr lang="pt-BR" smtClean="0"/>
              <a:pPr/>
              <a:t>22</a:t>
            </a:fld>
            <a:endParaRPr lang="pt-BR" dirty="0"/>
          </a:p>
        </p:txBody>
      </p:sp>
      <p:sp>
        <p:nvSpPr>
          <p:cNvPr id="18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4286248" y="1000108"/>
            <a:ext cx="4038600" cy="221457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b="1" dirty="0" smtClean="0"/>
              <a:t>7 – </a:t>
            </a:r>
            <a:r>
              <a:rPr lang="pt-BR" sz="2400" b="1" dirty="0" smtClean="0"/>
              <a:t>CONTROLES DEVEDORES</a:t>
            </a:r>
          </a:p>
          <a:p>
            <a:pPr>
              <a:buNone/>
            </a:pPr>
            <a:r>
              <a:rPr lang="pt-BR" sz="2400" b="1" dirty="0" smtClean="0"/>
              <a:t>  7.1 - Atos Potenciais (AP)</a:t>
            </a:r>
          </a:p>
          <a:p>
            <a:pPr>
              <a:buNone/>
            </a:pPr>
            <a:r>
              <a:rPr lang="pt-BR" sz="2400" b="1" dirty="0" smtClean="0"/>
              <a:t>  7.2 – </a:t>
            </a:r>
            <a:r>
              <a:rPr lang="pt-BR" sz="2400" b="1" dirty="0" err="1" smtClean="0"/>
              <a:t>Admin</a:t>
            </a:r>
            <a:r>
              <a:rPr lang="pt-BR" sz="2400" b="1" dirty="0" smtClean="0"/>
              <a:t>. Financeira</a:t>
            </a:r>
          </a:p>
          <a:p>
            <a:pPr>
              <a:buNone/>
            </a:pPr>
            <a:r>
              <a:rPr lang="pt-BR" sz="2400" b="1" dirty="0" smtClean="0"/>
              <a:t>  7.3 - Divida Ativa</a:t>
            </a:r>
          </a:p>
          <a:p>
            <a:pPr>
              <a:buNone/>
            </a:pPr>
            <a:r>
              <a:rPr lang="pt-BR" sz="2400" b="1" dirty="0" smtClean="0"/>
              <a:t>  7.4 - Riscos Fiscais</a:t>
            </a:r>
          </a:p>
          <a:p>
            <a:pPr>
              <a:buNone/>
            </a:pPr>
            <a:r>
              <a:rPr lang="pt-BR" sz="2400" b="1" dirty="0" smtClean="0"/>
              <a:t>...</a:t>
            </a:r>
          </a:p>
          <a:p>
            <a:pPr>
              <a:buNone/>
            </a:pPr>
            <a:r>
              <a:rPr lang="pt-BR" sz="2400" b="1" dirty="0" smtClean="0"/>
              <a:t>   7.8 - Custos</a:t>
            </a:r>
          </a:p>
          <a:p>
            <a:pPr>
              <a:buNone/>
            </a:pPr>
            <a:r>
              <a:rPr lang="pt-BR" sz="2400" b="1" dirty="0" smtClean="0"/>
              <a:t>   7.9 - Outros Controles</a:t>
            </a:r>
            <a:endParaRPr lang="pt-BR" sz="2400" b="1" dirty="0"/>
          </a:p>
        </p:txBody>
      </p:sp>
      <p:sp>
        <p:nvSpPr>
          <p:cNvPr id="19" name="Espaço Reservado para Conteúdo 3"/>
          <p:cNvSpPr>
            <a:spLocks noGrp="1"/>
          </p:cNvSpPr>
          <p:nvPr>
            <p:ph sz="quarter" idx="14"/>
          </p:nvPr>
        </p:nvSpPr>
        <p:spPr>
          <a:xfrm>
            <a:off x="4286248" y="3357562"/>
            <a:ext cx="4038600" cy="23574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b="1" dirty="0" smtClean="0"/>
              <a:t>8 - </a:t>
            </a:r>
            <a:r>
              <a:rPr lang="pt-BR" sz="2400" b="1" dirty="0" smtClean="0"/>
              <a:t>CONTROLES CREDORES</a:t>
            </a:r>
          </a:p>
          <a:p>
            <a:pPr>
              <a:buNone/>
            </a:pPr>
            <a:r>
              <a:rPr lang="pt-BR" sz="2400" b="1" dirty="0" smtClean="0"/>
              <a:t>    8.1 – </a:t>
            </a:r>
            <a:r>
              <a:rPr lang="pt-BR" sz="2400" b="1" dirty="0" err="1" smtClean="0"/>
              <a:t>Exec</a:t>
            </a:r>
            <a:r>
              <a:rPr lang="pt-BR" sz="2400" b="1" dirty="0" smtClean="0"/>
              <a:t>. dos </a:t>
            </a:r>
            <a:r>
              <a:rPr lang="pt-BR" sz="2400" b="1" dirty="0" err="1" smtClean="0"/>
              <a:t>AP’s</a:t>
            </a:r>
            <a:endParaRPr lang="pt-BR" sz="2400" b="1" dirty="0" smtClean="0"/>
          </a:p>
          <a:p>
            <a:pPr>
              <a:buNone/>
            </a:pPr>
            <a:r>
              <a:rPr lang="pt-BR" sz="2400" b="1" dirty="0" smtClean="0"/>
              <a:t>    8.2 – </a:t>
            </a:r>
            <a:r>
              <a:rPr lang="pt-BR" sz="2400" b="1" dirty="0" err="1" smtClean="0"/>
              <a:t>Exec</a:t>
            </a:r>
            <a:r>
              <a:rPr lang="pt-BR" sz="2400" b="1" dirty="0" smtClean="0"/>
              <a:t>. da </a:t>
            </a:r>
            <a:r>
              <a:rPr lang="pt-BR" sz="2400" b="1" dirty="0" err="1" smtClean="0"/>
              <a:t>Adm</a:t>
            </a:r>
            <a:r>
              <a:rPr lang="pt-BR" sz="2400" b="1" dirty="0" smtClean="0"/>
              <a:t>. </a:t>
            </a:r>
            <a:r>
              <a:rPr lang="pt-BR" sz="2400" b="1" dirty="0" err="1" smtClean="0"/>
              <a:t>Finan</a:t>
            </a:r>
            <a:r>
              <a:rPr lang="pt-BR" sz="2400" b="1" dirty="0" smtClean="0"/>
              <a:t>.</a:t>
            </a:r>
          </a:p>
          <a:p>
            <a:pPr>
              <a:buNone/>
            </a:pPr>
            <a:r>
              <a:rPr lang="pt-BR" sz="2400" b="1" dirty="0" smtClean="0"/>
              <a:t>    8.3 – </a:t>
            </a:r>
            <a:r>
              <a:rPr lang="pt-BR" sz="2400" b="1" dirty="0" err="1" smtClean="0"/>
              <a:t>Exec</a:t>
            </a:r>
            <a:r>
              <a:rPr lang="pt-BR" sz="2400" b="1" dirty="0" smtClean="0"/>
              <a:t>. da Dívida Ativa</a:t>
            </a:r>
          </a:p>
          <a:p>
            <a:pPr>
              <a:buNone/>
            </a:pPr>
            <a:r>
              <a:rPr lang="pt-BR" sz="2400" b="1" dirty="0" smtClean="0"/>
              <a:t>    8.4 – </a:t>
            </a:r>
            <a:r>
              <a:rPr lang="pt-BR" sz="2400" b="1" dirty="0" err="1" smtClean="0"/>
              <a:t>Exec</a:t>
            </a:r>
            <a:r>
              <a:rPr lang="pt-BR" sz="2400" b="1" dirty="0" smtClean="0"/>
              <a:t>. dos Riscos Fiscais</a:t>
            </a:r>
          </a:p>
          <a:p>
            <a:pPr>
              <a:buNone/>
            </a:pPr>
            <a:r>
              <a:rPr lang="pt-BR" sz="2400" b="1" dirty="0" smtClean="0"/>
              <a:t>    ...</a:t>
            </a:r>
          </a:p>
          <a:p>
            <a:pPr>
              <a:buNone/>
            </a:pPr>
            <a:r>
              <a:rPr lang="pt-BR" sz="2400" b="1" dirty="0" smtClean="0"/>
              <a:t>    8.8 – Apuração dos custos</a:t>
            </a:r>
          </a:p>
          <a:p>
            <a:pPr>
              <a:buNone/>
            </a:pPr>
            <a:r>
              <a:rPr lang="pt-BR" sz="2400" b="1" dirty="0" smtClean="0"/>
              <a:t>    8.9 – Outros Controles</a:t>
            </a:r>
            <a:endParaRPr lang="pt-BR" sz="2400" b="1" dirty="0"/>
          </a:p>
        </p:txBody>
      </p:sp>
      <p:sp>
        <p:nvSpPr>
          <p:cNvPr id="8" name="Seta para a direita 7"/>
          <p:cNvSpPr/>
          <p:nvPr/>
        </p:nvSpPr>
        <p:spPr>
          <a:xfrm>
            <a:off x="3357554" y="285728"/>
            <a:ext cx="2143140" cy="428628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have direita 14"/>
          <p:cNvSpPr/>
          <p:nvPr/>
        </p:nvSpPr>
        <p:spPr>
          <a:xfrm>
            <a:off x="3929058" y="1000108"/>
            <a:ext cx="357190" cy="4857784"/>
          </a:xfrm>
          <a:prstGeom prst="rightBrac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23528" y="1196752"/>
            <a:ext cx="3528392" cy="43924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pt-BR" dirty="0" smtClean="0">
              <a:solidFill>
                <a:srgbClr val="FF00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t-BR" dirty="0" smtClean="0">
              <a:solidFill>
                <a:srgbClr val="FF00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t-BR" dirty="0" smtClean="0">
              <a:solidFill>
                <a:srgbClr val="FF00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t-BR" dirty="0" smtClean="0">
                <a:solidFill>
                  <a:srgbClr val="FF0000"/>
                </a:solidFill>
                <a:latin typeface="Verdana" pitchFamily="34" charset="0"/>
              </a:rPr>
              <a:t>1.9 </a:t>
            </a:r>
            <a:r>
              <a:rPr lang="pt-BR" dirty="0" smtClean="0">
                <a:solidFill>
                  <a:srgbClr val="FF0000"/>
                </a:solidFill>
              </a:rPr>
              <a:t>–</a:t>
            </a:r>
            <a:r>
              <a:rPr lang="pt-BR" dirty="0" smtClean="0">
                <a:solidFill>
                  <a:srgbClr val="FF0000"/>
                </a:solidFill>
                <a:latin typeface="Verdana" pitchFamily="34" charset="0"/>
              </a:rPr>
              <a:t> Ativo Compensado</a:t>
            </a:r>
          </a:p>
          <a:p>
            <a:pPr>
              <a:lnSpc>
                <a:spcPct val="90000"/>
              </a:lnSpc>
              <a:buFontTx/>
              <a:buNone/>
            </a:pPr>
            <a:endParaRPr lang="pt-BR" dirty="0" smtClean="0">
              <a:solidFill>
                <a:srgbClr val="FF00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r>
              <a:rPr lang="pt-BR" dirty="0" smtClean="0">
                <a:solidFill>
                  <a:srgbClr val="FF0000"/>
                </a:solidFill>
                <a:latin typeface="Verdana" pitchFamily="34" charset="0"/>
              </a:rPr>
              <a:t>2.9 - Passivo Compensado</a:t>
            </a:r>
          </a:p>
          <a:p>
            <a:pPr>
              <a:lnSpc>
                <a:spcPct val="90000"/>
              </a:lnSpc>
              <a:buFontTx/>
              <a:buNone/>
            </a:pPr>
            <a:endParaRPr lang="pt-BR" dirty="0" smtClean="0">
              <a:solidFill>
                <a:srgbClr val="FF00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t-BR" dirty="0" smtClean="0">
              <a:solidFill>
                <a:srgbClr val="FF00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t-BR" dirty="0" smtClean="0">
              <a:solidFill>
                <a:srgbClr val="FF00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t-BR" dirty="0" smtClean="0">
              <a:solidFill>
                <a:srgbClr val="FF00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t-BR" dirty="0" smtClean="0">
              <a:solidFill>
                <a:srgbClr val="FF00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pt-BR" dirty="0" smtClean="0">
                <a:solidFill>
                  <a:srgbClr val="FF0000"/>
                </a:solidFill>
                <a:latin typeface="Verdana" pitchFamily="34" charset="0"/>
              </a:rPr>
              <a:t>1.9 </a:t>
            </a:r>
            <a:r>
              <a:rPr lang="pt-BR" dirty="0" smtClean="0">
                <a:solidFill>
                  <a:srgbClr val="FF0000"/>
                </a:solidFill>
              </a:rPr>
              <a:t>–</a:t>
            </a:r>
            <a:r>
              <a:rPr lang="pt-BR" dirty="0" smtClean="0">
                <a:solidFill>
                  <a:srgbClr val="FF0000"/>
                </a:solidFill>
                <a:latin typeface="Verdana" pitchFamily="34" charset="0"/>
              </a:rPr>
              <a:t> Ativo Compensado</a:t>
            </a:r>
          </a:p>
          <a:p>
            <a:pPr>
              <a:lnSpc>
                <a:spcPct val="90000"/>
              </a:lnSpc>
              <a:buFontTx/>
              <a:buNone/>
            </a:pPr>
            <a:endParaRPr lang="pt-BR" dirty="0" smtClean="0">
              <a:solidFill>
                <a:srgbClr val="FF00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r>
              <a:rPr lang="pt-BR" dirty="0" smtClean="0">
                <a:solidFill>
                  <a:srgbClr val="FF0000"/>
                </a:solidFill>
                <a:latin typeface="Verdana" pitchFamily="34" charset="0"/>
              </a:rPr>
              <a:t>2.9 - Passivo Compensado</a:t>
            </a:r>
          </a:p>
          <a:p>
            <a:pPr>
              <a:lnSpc>
                <a:spcPct val="90000"/>
              </a:lnSpc>
              <a:buFontTx/>
              <a:buNone/>
            </a:pPr>
            <a:endParaRPr lang="pt-BR" dirty="0" smtClean="0">
              <a:solidFill>
                <a:srgbClr val="FF0000"/>
              </a:solidFill>
              <a:latin typeface="Verdana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pt-BR" dirty="0" smtClean="0">
              <a:solidFill>
                <a:srgbClr val="FF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503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2880" y="431086"/>
            <a:ext cx="8229600" cy="52322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u="sng" dirty="0" smtClean="0"/>
              <a:t>“DE”    </a:t>
            </a:r>
            <a:r>
              <a:rPr lang="pt-BR" sz="2800" b="1" u="sng" dirty="0" smtClean="0">
                <a:sym typeface="Wingdings" pitchFamily="2" charset="2"/>
              </a:rPr>
              <a:t>                                             </a:t>
            </a:r>
            <a:r>
              <a:rPr lang="pt-BR" sz="2800" b="1" u="sng" dirty="0" smtClean="0"/>
              <a:t> “PARA”: EXEMPLOS</a:t>
            </a:r>
            <a:endParaRPr lang="pt-BR" sz="2800" b="1" u="sng" dirty="0" smtClean="0">
              <a:latin typeface="+mn-lt"/>
              <a:ea typeface="+mn-ea"/>
              <a:cs typeface="+mn-cs"/>
            </a:endParaRP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5DED-0F5A-4D42-A5EA-8D8D8A6E7A57}" type="datetime1">
              <a:rPr lang="pt-BR" smtClean="0"/>
              <a:pPr/>
              <a:t>24/11/2014</a:t>
            </a:fld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E54B4-ED6F-4CB2-85D2-0A449E971EF8}" type="slidenum">
              <a:rPr lang="pt-BR" smtClean="0"/>
              <a:pPr/>
              <a:t>23</a:t>
            </a:fld>
            <a:endParaRPr lang="pt-BR" dirty="0"/>
          </a:p>
        </p:txBody>
      </p:sp>
      <p:grpSp>
        <p:nvGrpSpPr>
          <p:cNvPr id="22" name="Grupo 21"/>
          <p:cNvGrpSpPr/>
          <p:nvPr/>
        </p:nvGrpSpPr>
        <p:grpSpPr>
          <a:xfrm>
            <a:off x="251520" y="3212976"/>
            <a:ext cx="8640960" cy="785248"/>
            <a:chOff x="251520" y="2780928"/>
            <a:chExt cx="8640960" cy="785248"/>
          </a:xfrm>
        </p:grpSpPr>
        <p:sp>
          <p:nvSpPr>
            <p:cNvPr id="11" name="Rectangle 3"/>
            <p:cNvSpPr txBox="1">
              <a:spLocks noChangeArrowheads="1"/>
            </p:cNvSpPr>
            <p:nvPr/>
          </p:nvSpPr>
          <p:spPr>
            <a:xfrm>
              <a:off x="251520" y="2780928"/>
              <a:ext cx="4141694" cy="785248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lIns="91440" tIns="45720" rIns="91440" bIns="45720" rtlCol="0">
              <a:normAutofit fontScale="92500"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9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Verdana" pitchFamily="34" charset="0"/>
                  <a:ea typeface="+mn-ea"/>
                  <a:cs typeface="+mn-cs"/>
                </a:rPr>
                <a:t>2 – Passivo</a:t>
              </a:r>
            </a:p>
            <a:p>
              <a:pPr marL="342900" lvl="0" indent="-342900">
                <a:lnSpc>
                  <a:spcPct val="90000"/>
                </a:lnSpc>
                <a:spcBef>
                  <a:spcPct val="20000"/>
                </a:spcBef>
                <a:defRPr/>
              </a:pPr>
              <a:r>
                <a:rPr lang="pt-BR" b="1" dirty="0" smtClean="0"/>
                <a:t>2.1.2.1.8.01.00</a:t>
              </a:r>
              <a:r>
                <a:rPr lang="pt-BR" dirty="0" smtClean="0"/>
                <a:t> - PROVISAO PARA 13 SAL.</a:t>
              </a:r>
              <a:endPara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endParaRPr>
            </a:p>
            <a:p>
              <a:pPr marL="342900" marR="0" lvl="0" indent="-342900" algn="l" defTabSz="914400" rtl="0" eaLnBrk="1" fontAlgn="auto" latinLnBrk="0" hangingPunct="1">
                <a:lnSpc>
                  <a:spcPct val="9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endParaRPr>
            </a:p>
          </p:txBody>
        </p:sp>
        <p:sp>
          <p:nvSpPr>
            <p:cNvPr id="12" name="Rectangle 4"/>
            <p:cNvSpPr txBox="1">
              <a:spLocks noChangeArrowheads="1"/>
            </p:cNvSpPr>
            <p:nvPr/>
          </p:nvSpPr>
          <p:spPr>
            <a:xfrm>
              <a:off x="4499992" y="2780928"/>
              <a:ext cx="4392488" cy="785248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9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pt-BR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Verdana" pitchFamily="34" charset="0"/>
                  <a:ea typeface="+mn-ea"/>
                  <a:cs typeface="+mn-cs"/>
                </a:rPr>
                <a:t>2 – Passivo</a:t>
              </a:r>
            </a:p>
            <a:p>
              <a:pPr marL="342900" lvl="0" indent="-342900">
                <a:lnSpc>
                  <a:spcPct val="90000"/>
                </a:lnSpc>
                <a:spcBef>
                  <a:spcPct val="20000"/>
                </a:spcBef>
                <a:defRPr/>
              </a:pPr>
              <a:r>
                <a:rPr lang="pt-BR" sz="1600" b="1" dirty="0" smtClean="0">
                  <a:latin typeface="Verdana" pitchFamily="34" charset="0"/>
                </a:rPr>
                <a:t>2.1.1.1.1.01.02 – Décimo </a:t>
              </a:r>
              <a:r>
                <a:rPr lang="pt-BR" sz="1600" b="1" dirty="0" err="1" smtClean="0">
                  <a:latin typeface="Verdana" pitchFamily="34" charset="0"/>
                </a:rPr>
                <a:t>Terc</a:t>
              </a:r>
              <a:r>
                <a:rPr lang="pt-BR" sz="1600" b="1" dirty="0" smtClean="0">
                  <a:latin typeface="Verdana" pitchFamily="34" charset="0"/>
                </a:rPr>
                <a:t>. Sal.</a:t>
              </a:r>
              <a:endParaRPr kumimoji="0" lang="pt-B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endParaRPr>
            </a:p>
          </p:txBody>
        </p:sp>
      </p:grpSp>
      <p:sp>
        <p:nvSpPr>
          <p:cNvPr id="16" name="Seta para a direita 15"/>
          <p:cNvSpPr/>
          <p:nvPr/>
        </p:nvSpPr>
        <p:spPr>
          <a:xfrm>
            <a:off x="3678834" y="478382"/>
            <a:ext cx="1428760" cy="428628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4" name="Grupo 23"/>
          <p:cNvGrpSpPr/>
          <p:nvPr/>
        </p:nvGrpSpPr>
        <p:grpSpPr>
          <a:xfrm>
            <a:off x="251520" y="4365104"/>
            <a:ext cx="8640960" cy="785248"/>
            <a:chOff x="251520" y="2780928"/>
            <a:chExt cx="8640960" cy="785248"/>
          </a:xfrm>
        </p:grpSpPr>
        <p:sp>
          <p:nvSpPr>
            <p:cNvPr id="25" name="Rectangle 3"/>
            <p:cNvSpPr txBox="1">
              <a:spLocks noChangeArrowheads="1"/>
            </p:cNvSpPr>
            <p:nvPr/>
          </p:nvSpPr>
          <p:spPr>
            <a:xfrm>
              <a:off x="251520" y="2780928"/>
              <a:ext cx="4141694" cy="785248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lIns="91440" tIns="45720" rIns="91440" bIns="45720" rtlCol="0">
              <a:normAutofit fontScale="92500" lnSpcReduction="20000"/>
            </a:bodyPr>
            <a:lstStyle/>
            <a:p>
              <a:pPr marL="342900" indent="-342900">
                <a:spcBef>
                  <a:spcPct val="20000"/>
                </a:spcBef>
                <a:buNone/>
              </a:pPr>
              <a:r>
                <a:rPr lang="pt-BR" b="1" dirty="0" smtClean="0">
                  <a:latin typeface="Verdana" pitchFamily="34" charset="0"/>
                </a:rPr>
                <a:t>3 – Despesa Orçamentária</a:t>
              </a:r>
            </a:p>
            <a:p>
              <a:pPr>
                <a:buNone/>
              </a:pPr>
              <a:r>
                <a:rPr lang="pt-BR" b="1" dirty="0" smtClean="0">
                  <a:latin typeface="Verdana" pitchFamily="34" charset="0"/>
                </a:rPr>
                <a:t>333903602 - </a:t>
              </a:r>
              <a:r>
                <a:rPr lang="pt-BR" dirty="0" smtClean="0"/>
                <a:t>DIARIAS COLAB. EVENT. NO PAIS</a:t>
              </a:r>
              <a:endParaRPr lang="pt-BR" b="1" dirty="0" smtClean="0">
                <a:latin typeface="Verdana" pitchFamily="34" charset="0"/>
              </a:endParaRPr>
            </a:p>
            <a:p>
              <a:pPr marL="342900" marR="0" lvl="0" indent="-342900" algn="l" defTabSz="914400" rtl="0" eaLnBrk="1" fontAlgn="auto" latinLnBrk="0" hangingPunct="1">
                <a:lnSpc>
                  <a:spcPct val="9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endParaRPr>
            </a:p>
          </p:txBody>
        </p:sp>
        <p:sp>
          <p:nvSpPr>
            <p:cNvPr id="26" name="Rectangle 4"/>
            <p:cNvSpPr txBox="1">
              <a:spLocks noChangeArrowheads="1"/>
            </p:cNvSpPr>
            <p:nvPr/>
          </p:nvSpPr>
          <p:spPr>
            <a:xfrm>
              <a:off x="4499992" y="2780928"/>
              <a:ext cx="4392488" cy="785248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lIns="91440" tIns="45720" rIns="91440" bIns="45720" rtlCol="0">
              <a:normAutofit/>
            </a:bodyPr>
            <a:lstStyle/>
            <a:p>
              <a:pPr>
                <a:buNone/>
              </a:pPr>
              <a:r>
                <a:rPr lang="pt-BR" sz="1600" b="1" dirty="0" smtClean="0">
                  <a:latin typeface="Verdana" pitchFamily="34" charset="0"/>
                </a:rPr>
                <a:t>3–Variações Pat. Diminutivas</a:t>
              </a:r>
            </a:p>
            <a:p>
              <a:pPr>
                <a:buNone/>
              </a:pPr>
              <a:r>
                <a:rPr lang="pt-BR" sz="1600" b="1" dirty="0" smtClean="0">
                  <a:latin typeface="Verdana" pitchFamily="34" charset="0"/>
                </a:rPr>
                <a:t>3.3.2.1.1.03.01 – Diárias no País</a:t>
              </a:r>
            </a:p>
          </p:txBody>
        </p:sp>
      </p:grpSp>
      <p:grpSp>
        <p:nvGrpSpPr>
          <p:cNvPr id="28" name="Grupo 27"/>
          <p:cNvGrpSpPr/>
          <p:nvPr/>
        </p:nvGrpSpPr>
        <p:grpSpPr>
          <a:xfrm>
            <a:off x="283720" y="1844824"/>
            <a:ext cx="8640960" cy="785248"/>
            <a:chOff x="251520" y="2780928"/>
            <a:chExt cx="8640960" cy="785248"/>
          </a:xfrm>
        </p:grpSpPr>
        <p:sp>
          <p:nvSpPr>
            <p:cNvPr id="29" name="Rectangle 3"/>
            <p:cNvSpPr txBox="1">
              <a:spLocks noChangeArrowheads="1"/>
            </p:cNvSpPr>
            <p:nvPr/>
          </p:nvSpPr>
          <p:spPr>
            <a:xfrm>
              <a:off x="251520" y="2780928"/>
              <a:ext cx="4141694" cy="785248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lIns="91440" tIns="45720" rIns="91440" bIns="45720" rtlCol="0">
              <a:normAutofit fontScale="92500" lnSpcReduction="10000"/>
            </a:bodyPr>
            <a:lstStyle/>
            <a:p>
              <a:pPr marL="342900" lvl="0" indent="-342900">
                <a:lnSpc>
                  <a:spcPct val="90000"/>
                </a:lnSpc>
                <a:spcBef>
                  <a:spcPct val="20000"/>
                </a:spcBef>
                <a:defRPr/>
              </a:pPr>
              <a:r>
                <a:rPr lang="pt-BR" b="1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1 – Ativo</a:t>
              </a:r>
            </a:p>
            <a:p>
              <a:r>
                <a:rPr lang="pt-BR" b="1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1.1.2.9.0.00.00</a:t>
              </a:r>
              <a:r>
                <a:rPr lang="pt-BR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–Ad.. a Pessoal</a:t>
              </a:r>
            </a:p>
            <a:p>
              <a:r>
                <a:rPr lang="pt-BR" b="1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1.1.2.9.1.00.00</a:t>
              </a:r>
              <a:r>
                <a:rPr lang="pt-BR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 – 13º Salário</a:t>
              </a:r>
              <a:endParaRPr lang="pt-BR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pPr marL="342900" marR="0" lvl="0" indent="-342900" algn="l" defTabSz="914400" rtl="0" eaLnBrk="1" fontAlgn="auto" latinLnBrk="0" hangingPunct="1">
                <a:lnSpc>
                  <a:spcPct val="9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endParaRPr>
            </a:p>
          </p:txBody>
        </p:sp>
        <p:sp>
          <p:nvSpPr>
            <p:cNvPr id="30" name="Rectangle 4"/>
            <p:cNvSpPr txBox="1">
              <a:spLocks noChangeArrowheads="1"/>
            </p:cNvSpPr>
            <p:nvPr/>
          </p:nvSpPr>
          <p:spPr>
            <a:xfrm>
              <a:off x="4499992" y="2780928"/>
              <a:ext cx="4392488" cy="785248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lIns="91440" tIns="45720" rIns="91440" bIns="45720" rtlCol="0">
              <a:normAutofit lnSpcReduction="10000"/>
            </a:bodyPr>
            <a:lstStyle/>
            <a:p>
              <a:pPr marL="342900" marR="0" indent="-342900" fontAlgn="auto">
                <a:lnSpc>
                  <a:spcPct val="9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pt-BR" sz="1600" b="1" dirty="0" smtClean="0">
                  <a:latin typeface="Verdana" pitchFamily="34" charset="0"/>
                </a:rPr>
                <a:t>1 – Ativo</a:t>
              </a:r>
            </a:p>
            <a:p>
              <a:pPr marL="342900" indent="-342900">
                <a:lnSpc>
                  <a:spcPct val="90000"/>
                </a:lnSpc>
                <a:spcBef>
                  <a:spcPct val="20000"/>
                </a:spcBef>
                <a:defRPr/>
              </a:pPr>
              <a:r>
                <a:rPr lang="pt-BR" sz="1600" b="1" dirty="0" smtClean="0">
                  <a:latin typeface="Verdana" pitchFamily="34" charset="0"/>
                </a:rPr>
                <a:t>1.1.3.1.1.01.00–Ad. Conc. A Pessoal   </a:t>
              </a:r>
            </a:p>
            <a:p>
              <a:pPr marL="342900" indent="-342900">
                <a:lnSpc>
                  <a:spcPct val="90000"/>
                </a:lnSpc>
                <a:spcBef>
                  <a:spcPct val="20000"/>
                </a:spcBef>
                <a:defRPr/>
              </a:pPr>
              <a:r>
                <a:rPr lang="pt-BR" sz="1600" b="1" dirty="0" smtClean="0">
                  <a:latin typeface="Verdana" pitchFamily="34" charset="0"/>
                </a:rPr>
                <a:t>1.1.3.1.1.01.02–13º Sal. – </a:t>
              </a:r>
              <a:r>
                <a:rPr lang="pt-BR" sz="1600" b="1" dirty="0" err="1" smtClean="0">
                  <a:latin typeface="Verdana" pitchFamily="34" charset="0"/>
                </a:rPr>
                <a:t>Adiant</a:t>
              </a:r>
              <a:r>
                <a:rPr lang="pt-BR" sz="1600" b="1" dirty="0" smtClean="0">
                  <a:latin typeface="Verdana" pitchFamily="34" charset="0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116821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786063" y="1246188"/>
            <a:ext cx="3419475" cy="4683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ATIVO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786063" y="1790700"/>
            <a:ext cx="3419475" cy="46831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PASSIVO</a:t>
            </a:r>
          </a:p>
        </p:txBody>
      </p:sp>
      <p:sp>
        <p:nvSpPr>
          <p:cNvPr id="5" name="Retângulo 4"/>
          <p:cNvSpPr/>
          <p:nvPr/>
        </p:nvSpPr>
        <p:spPr>
          <a:xfrm>
            <a:off x="2786063" y="2335213"/>
            <a:ext cx="3419475" cy="46831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PL</a:t>
            </a:r>
          </a:p>
        </p:txBody>
      </p:sp>
      <p:sp>
        <p:nvSpPr>
          <p:cNvPr id="6" name="Retângulo 5"/>
          <p:cNvSpPr/>
          <p:nvPr/>
        </p:nvSpPr>
        <p:spPr>
          <a:xfrm>
            <a:off x="2786063" y="2881313"/>
            <a:ext cx="3419475" cy="46672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Receitas Patrimoniais</a:t>
            </a:r>
          </a:p>
        </p:txBody>
      </p:sp>
      <p:sp>
        <p:nvSpPr>
          <p:cNvPr id="7" name="Retângulo 6"/>
          <p:cNvSpPr/>
          <p:nvPr/>
        </p:nvSpPr>
        <p:spPr>
          <a:xfrm>
            <a:off x="2786063" y="3425825"/>
            <a:ext cx="3419475" cy="46831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Despesas Patrimoniais</a:t>
            </a:r>
          </a:p>
        </p:txBody>
      </p:sp>
      <p:sp>
        <p:nvSpPr>
          <p:cNvPr id="8" name="Retângulo 7"/>
          <p:cNvSpPr/>
          <p:nvPr/>
        </p:nvSpPr>
        <p:spPr>
          <a:xfrm>
            <a:off x="2786063" y="3970338"/>
            <a:ext cx="3419475" cy="46831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>
                <a:solidFill>
                  <a:srgbClr val="FFFFFF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Controles Diversos</a:t>
            </a:r>
          </a:p>
        </p:txBody>
      </p:sp>
      <p:sp>
        <p:nvSpPr>
          <p:cNvPr id="9" name="Retângulo 8"/>
          <p:cNvSpPr/>
          <p:nvPr/>
        </p:nvSpPr>
        <p:spPr>
          <a:xfrm>
            <a:off x="2786063" y="4514850"/>
            <a:ext cx="3419475" cy="468313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Atos Potenciais</a:t>
            </a:r>
          </a:p>
        </p:txBody>
      </p:sp>
      <p:sp>
        <p:nvSpPr>
          <p:cNvPr id="10" name="Retângulo 9"/>
          <p:cNvSpPr/>
          <p:nvPr/>
        </p:nvSpPr>
        <p:spPr>
          <a:xfrm>
            <a:off x="2786063" y="5059363"/>
            <a:ext cx="3419475" cy="468312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Controles Orçamentários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2786063" y="5603875"/>
            <a:ext cx="3419475" cy="4683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Custos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85750" y="609600"/>
            <a:ext cx="8429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400" b="1" i="1">
                <a:latin typeface="Calibri" pitchFamily="34" charset="0"/>
              </a:rPr>
              <a:t>Componentes do Plano de Contas</a:t>
            </a:r>
          </a:p>
        </p:txBody>
      </p:sp>
    </p:spTree>
    <p:extLst>
      <p:ext uri="{BB962C8B-B14F-4D97-AF65-F5344CB8AC3E}">
        <p14:creationId xmlns:p14="http://schemas.microsoft.com/office/powerpoint/2010/main" xmlns="" val="4898368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786063" y="1246188"/>
            <a:ext cx="3419475" cy="4683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ATIVO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786063" y="1790700"/>
            <a:ext cx="3419475" cy="46831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PASSIVO</a:t>
            </a:r>
          </a:p>
        </p:txBody>
      </p:sp>
      <p:sp>
        <p:nvSpPr>
          <p:cNvPr id="6" name="Retângulo 5"/>
          <p:cNvSpPr/>
          <p:nvPr/>
        </p:nvSpPr>
        <p:spPr>
          <a:xfrm>
            <a:off x="2786063" y="2881313"/>
            <a:ext cx="3419475" cy="46672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Variações Patrimoniais Aumentativas</a:t>
            </a:r>
          </a:p>
        </p:txBody>
      </p:sp>
      <p:sp>
        <p:nvSpPr>
          <p:cNvPr id="7" name="Retângulo 6"/>
          <p:cNvSpPr/>
          <p:nvPr/>
        </p:nvSpPr>
        <p:spPr>
          <a:xfrm>
            <a:off x="2786063" y="3425825"/>
            <a:ext cx="3419475" cy="46831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Variações Patrimoniais Diminutivas</a:t>
            </a:r>
          </a:p>
        </p:txBody>
      </p:sp>
      <p:sp>
        <p:nvSpPr>
          <p:cNvPr id="8" name="Retângulo 7"/>
          <p:cNvSpPr/>
          <p:nvPr/>
        </p:nvSpPr>
        <p:spPr>
          <a:xfrm>
            <a:off x="2786063" y="3970338"/>
            <a:ext cx="3419475" cy="46831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solidFill>
                  <a:srgbClr val="FFFFFF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Controles Diversos</a:t>
            </a:r>
          </a:p>
        </p:txBody>
      </p:sp>
      <p:sp>
        <p:nvSpPr>
          <p:cNvPr id="9" name="Retângulo 8"/>
          <p:cNvSpPr/>
          <p:nvPr/>
        </p:nvSpPr>
        <p:spPr>
          <a:xfrm>
            <a:off x="2786063" y="4514850"/>
            <a:ext cx="3419475" cy="468313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Atos Potenciais</a:t>
            </a:r>
          </a:p>
        </p:txBody>
      </p:sp>
      <p:sp>
        <p:nvSpPr>
          <p:cNvPr id="10" name="Retângulo 9"/>
          <p:cNvSpPr/>
          <p:nvPr/>
        </p:nvSpPr>
        <p:spPr>
          <a:xfrm>
            <a:off x="2786063" y="5059363"/>
            <a:ext cx="3419475" cy="468312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Controles Orçamentários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2786063" y="5603875"/>
            <a:ext cx="3419475" cy="4683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Custos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652463" y="1062038"/>
            <a:ext cx="3419475" cy="17240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0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ATIVO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5010150" y="1071563"/>
            <a:ext cx="3419475" cy="172402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0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PASSIVO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5010150" y="1785938"/>
            <a:ext cx="3419475" cy="468312"/>
          </a:xfrm>
          <a:prstGeom prst="rect">
            <a:avLst/>
          </a:prstGeom>
          <a:solidFill>
            <a:srgbClr val="00B050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PL</a:t>
            </a:r>
          </a:p>
        </p:txBody>
      </p:sp>
      <p:sp>
        <p:nvSpPr>
          <p:cNvPr id="5" name="Retângulo 4"/>
          <p:cNvSpPr/>
          <p:nvPr/>
        </p:nvSpPr>
        <p:spPr>
          <a:xfrm>
            <a:off x="2786063" y="2335213"/>
            <a:ext cx="3419475" cy="46831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PL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2786063" y="4513263"/>
            <a:ext cx="3419475" cy="46831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Compensado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2786063" y="4500563"/>
            <a:ext cx="3419475" cy="46831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Compensado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5013325" y="2235200"/>
            <a:ext cx="3419475" cy="576263"/>
          </a:xfrm>
          <a:prstGeom prst="rect">
            <a:avLst/>
          </a:prstGeom>
          <a:solidFill>
            <a:schemeClr val="tx1"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COMPENSADO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642938" y="2201863"/>
            <a:ext cx="3419475" cy="576262"/>
          </a:xfrm>
          <a:prstGeom prst="rect">
            <a:avLst/>
          </a:prstGeom>
          <a:solidFill>
            <a:schemeClr val="tx1"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COMPENSADO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2786063" y="2889250"/>
            <a:ext cx="3419475" cy="46831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Variações Patrimoniais Aumentativas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5000625" y="3071813"/>
            <a:ext cx="3419475" cy="5762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>
                <a:solidFill>
                  <a:srgbClr val="FFFFFF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Receitas Orçamentárias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5000625" y="3929063"/>
            <a:ext cx="3419475" cy="576262"/>
          </a:xfrm>
          <a:prstGeom prst="rect">
            <a:avLst/>
          </a:prstGeom>
          <a:solidFill>
            <a:srgbClr val="DEA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Resultado Aumentativo do Exercício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2786063" y="3429000"/>
            <a:ext cx="3419475" cy="46831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Variações Patrimoniais Diminutivas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642938" y="3071813"/>
            <a:ext cx="3419475" cy="57626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solidFill>
                  <a:srgbClr val="FFFFFF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Despesas Orçamentárias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642938" y="3929063"/>
            <a:ext cx="3419475" cy="5762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Resultado Diminutivo do Exercício</a:t>
            </a: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285750" y="609600"/>
            <a:ext cx="8429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1" i="1">
                <a:latin typeface="Calibri" pitchFamily="34" charset="0"/>
              </a:rPr>
              <a:t>Plano de Contas da União</a:t>
            </a:r>
          </a:p>
        </p:txBody>
      </p:sp>
    </p:spTree>
    <p:extLst>
      <p:ext uri="{BB962C8B-B14F-4D97-AF65-F5344CB8AC3E}">
        <p14:creationId xmlns:p14="http://schemas.microsoft.com/office/powerpoint/2010/main" xmlns="" val="40479260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0069 L -0.22795 0.011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" y="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07407E-6 L 0.25208 -0.07338 " pathEditMode="relative" ptsTypes="AA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0047 L 0.24461 -0.08449 " pathEditMode="relative" ptsTypes="AA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-2.96296E-6 L 0.00139 0.0733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59259E-6 L -8.33333E-7 -0.08403 " pathEditMode="relative" ptsTypes="AA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0"/>
                            </p:stCondLst>
                            <p:childTnLst>
                              <p:par>
                                <p:cTn id="5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-0.00393 L 0.23802 -0.30972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-153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2847 -0.32547 " pathEditMode="relative" ptsTypes="AA">
                                      <p:cBhvr>
                                        <p:cTn id="5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0"/>
                            </p:stCondLst>
                            <p:childTnLst>
                              <p:par>
                                <p:cTn id="6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49202E-6 L 0.23663 0.03539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18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67939E-6 L 0.22882 0.15429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" y="77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8758E-6 L -0.2283 -0.04187 " pathEditMode="relative" ptsTypes="AA">
                                      <p:cBhvr>
                                        <p:cTn id="8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81749E-6 L -0.21216 0.08142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" y="41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1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10" grpId="0" animBg="1"/>
      <p:bldP spid="10" grpId="1" animBg="1"/>
      <p:bldP spid="11" grpId="0" animBg="1"/>
      <p:bldP spid="13" grpId="0" animBg="1"/>
      <p:bldP spid="14" grpId="0" animBg="1"/>
      <p:bldP spid="15" grpId="0" animBg="1"/>
      <p:bldP spid="5" grpId="0" animBg="1"/>
      <p:bldP spid="5" grpId="1" animBg="1"/>
      <p:bldP spid="16" grpId="0" animBg="1"/>
      <p:bldP spid="16" grpId="1" animBg="1"/>
      <p:bldP spid="16" grpId="2" animBg="1"/>
      <p:bldP spid="17" grpId="0" animBg="1"/>
      <p:bldP spid="17" grpId="1" animBg="1"/>
      <p:bldP spid="17" grpId="2" animBg="1"/>
      <p:bldP spid="18" grpId="0" animBg="1"/>
      <p:bldP spid="19" grpId="0" animBg="1"/>
      <p:bldP spid="20" grpId="0" animBg="1"/>
      <p:bldP spid="20" grpId="1" animBg="1"/>
      <p:bldP spid="21" grpId="0" animBg="1"/>
      <p:bldP spid="22" grpId="0" animBg="1"/>
      <p:bldP spid="23" grpId="0" animBg="1"/>
      <p:bldP spid="23" grpId="1" animBg="1"/>
      <p:bldP spid="24" grpId="0" animBg="1"/>
      <p:bldP spid="25" grpId="0" animBg="1"/>
      <p:bldP spid="26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tângulo 38"/>
          <p:cNvSpPr/>
          <p:nvPr/>
        </p:nvSpPr>
        <p:spPr>
          <a:xfrm>
            <a:off x="2786063" y="5819775"/>
            <a:ext cx="3419475" cy="395288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Outros Controles</a:t>
            </a:r>
          </a:p>
        </p:txBody>
      </p:sp>
      <p:sp>
        <p:nvSpPr>
          <p:cNvPr id="40" name="Retângulo 39"/>
          <p:cNvSpPr/>
          <p:nvPr/>
        </p:nvSpPr>
        <p:spPr>
          <a:xfrm>
            <a:off x="2786063" y="5819775"/>
            <a:ext cx="3419475" cy="395288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Outros Controles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2786063" y="5391150"/>
            <a:ext cx="3419475" cy="395288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Custos</a:t>
            </a:r>
          </a:p>
        </p:txBody>
      </p:sp>
      <p:sp>
        <p:nvSpPr>
          <p:cNvPr id="38" name="Retângulo 37"/>
          <p:cNvSpPr/>
          <p:nvPr/>
        </p:nvSpPr>
        <p:spPr>
          <a:xfrm>
            <a:off x="2786063" y="5391150"/>
            <a:ext cx="3419475" cy="395288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Custos</a:t>
            </a:r>
          </a:p>
        </p:txBody>
      </p:sp>
      <p:sp>
        <p:nvSpPr>
          <p:cNvPr id="35" name="Retângulo 34"/>
          <p:cNvSpPr/>
          <p:nvPr/>
        </p:nvSpPr>
        <p:spPr>
          <a:xfrm>
            <a:off x="2786063" y="4962525"/>
            <a:ext cx="3419475" cy="395288"/>
          </a:xfrm>
          <a:prstGeom prst="rect">
            <a:avLst/>
          </a:prstGeom>
          <a:solidFill>
            <a:srgbClr val="F248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Riscos Fiscais</a:t>
            </a:r>
          </a:p>
        </p:txBody>
      </p:sp>
      <p:sp>
        <p:nvSpPr>
          <p:cNvPr id="36" name="Retângulo 35"/>
          <p:cNvSpPr/>
          <p:nvPr/>
        </p:nvSpPr>
        <p:spPr>
          <a:xfrm>
            <a:off x="2786063" y="4962525"/>
            <a:ext cx="3419475" cy="395288"/>
          </a:xfrm>
          <a:prstGeom prst="rect">
            <a:avLst/>
          </a:prstGeom>
          <a:solidFill>
            <a:srgbClr val="F248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Riscos Fiscais</a:t>
            </a:r>
          </a:p>
        </p:txBody>
      </p:sp>
      <p:sp>
        <p:nvSpPr>
          <p:cNvPr id="33" name="Retângulo 32"/>
          <p:cNvSpPr/>
          <p:nvPr/>
        </p:nvSpPr>
        <p:spPr>
          <a:xfrm>
            <a:off x="2786063" y="4533900"/>
            <a:ext cx="3419475" cy="39528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Dívida Ativa</a:t>
            </a:r>
          </a:p>
        </p:txBody>
      </p:sp>
      <p:sp>
        <p:nvSpPr>
          <p:cNvPr id="34" name="Retângulo 33"/>
          <p:cNvSpPr/>
          <p:nvPr/>
        </p:nvSpPr>
        <p:spPr>
          <a:xfrm>
            <a:off x="2786063" y="4533900"/>
            <a:ext cx="3419475" cy="39528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Dívida Ativa</a:t>
            </a:r>
          </a:p>
        </p:txBody>
      </p:sp>
      <p:sp>
        <p:nvSpPr>
          <p:cNvPr id="27" name="Retângulo 26"/>
          <p:cNvSpPr/>
          <p:nvPr/>
        </p:nvSpPr>
        <p:spPr>
          <a:xfrm>
            <a:off x="2786063" y="3103563"/>
            <a:ext cx="3419475" cy="468312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solidFill>
                  <a:srgbClr val="FFFFFF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Controles Orçamentários</a:t>
            </a:r>
          </a:p>
        </p:txBody>
      </p:sp>
      <p:sp>
        <p:nvSpPr>
          <p:cNvPr id="28" name="Retângulo 27"/>
          <p:cNvSpPr/>
          <p:nvPr/>
        </p:nvSpPr>
        <p:spPr>
          <a:xfrm>
            <a:off x="2786063" y="3103563"/>
            <a:ext cx="3419475" cy="468312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solidFill>
                  <a:srgbClr val="FFFFFF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Controles Orçamentários</a:t>
            </a:r>
          </a:p>
        </p:txBody>
      </p:sp>
      <p:sp>
        <p:nvSpPr>
          <p:cNvPr id="30" name="Retângulo 29"/>
          <p:cNvSpPr/>
          <p:nvPr/>
        </p:nvSpPr>
        <p:spPr>
          <a:xfrm>
            <a:off x="2786063" y="4105275"/>
            <a:ext cx="3419475" cy="39528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Administração Financeira</a:t>
            </a:r>
          </a:p>
        </p:txBody>
      </p:sp>
      <p:sp>
        <p:nvSpPr>
          <p:cNvPr id="31" name="Retângulo 30"/>
          <p:cNvSpPr/>
          <p:nvPr/>
        </p:nvSpPr>
        <p:spPr>
          <a:xfrm>
            <a:off x="2786063" y="4105275"/>
            <a:ext cx="3419475" cy="39528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Administração Financeira</a:t>
            </a:r>
          </a:p>
        </p:txBody>
      </p:sp>
      <p:sp>
        <p:nvSpPr>
          <p:cNvPr id="3" name="Retângulo 2"/>
          <p:cNvSpPr/>
          <p:nvPr/>
        </p:nvSpPr>
        <p:spPr>
          <a:xfrm>
            <a:off x="2786063" y="969963"/>
            <a:ext cx="3419475" cy="4683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ATIVO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786063" y="1514475"/>
            <a:ext cx="3419475" cy="46831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PASSIVO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652463" y="785813"/>
            <a:ext cx="3419475" cy="17240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0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ATIVO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5010150" y="795338"/>
            <a:ext cx="3419475" cy="172402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0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PASSIVO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5010150" y="2041525"/>
            <a:ext cx="3419475" cy="468313"/>
          </a:xfrm>
          <a:prstGeom prst="rect">
            <a:avLst/>
          </a:prstGeom>
          <a:solidFill>
            <a:srgbClr val="00B050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PL</a:t>
            </a:r>
          </a:p>
        </p:txBody>
      </p:sp>
      <p:sp>
        <p:nvSpPr>
          <p:cNvPr id="5" name="Retângulo 4"/>
          <p:cNvSpPr/>
          <p:nvPr/>
        </p:nvSpPr>
        <p:spPr>
          <a:xfrm>
            <a:off x="2786063" y="2058988"/>
            <a:ext cx="3419475" cy="46831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PL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2786063" y="2581275"/>
            <a:ext cx="3419475" cy="468313"/>
          </a:xfrm>
          <a:prstGeom prst="rect">
            <a:avLst/>
          </a:prstGeom>
          <a:solidFill>
            <a:srgbClr val="DB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Variações Patrimoniais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2786063" y="2571750"/>
            <a:ext cx="3419475" cy="468313"/>
          </a:xfrm>
          <a:prstGeom prst="rect">
            <a:avLst/>
          </a:prstGeom>
          <a:solidFill>
            <a:srgbClr val="DB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Variações Patrimoniais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5013325" y="2509838"/>
            <a:ext cx="3419475" cy="576262"/>
          </a:xfrm>
          <a:prstGeom prst="rect">
            <a:avLst/>
          </a:prstGeom>
          <a:solidFill>
            <a:srgbClr val="DB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Variações Patrimoniais Aumentativas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642938" y="2505075"/>
            <a:ext cx="3419475" cy="576263"/>
          </a:xfrm>
          <a:prstGeom prst="rect">
            <a:avLst/>
          </a:prstGeom>
          <a:solidFill>
            <a:srgbClr val="DB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Variações Patrimoniais Diminutivas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642938" y="3081338"/>
            <a:ext cx="3419475" cy="576262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solidFill>
                  <a:srgbClr val="FFFFFF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Controles da Aprovação do Planejamento e Orçamento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5010150" y="3081338"/>
            <a:ext cx="3419475" cy="576262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solidFill>
                  <a:srgbClr val="FFFFFF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Controles da Execução do Planejamento e Orçamento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2786063" y="3675063"/>
            <a:ext cx="3419475" cy="396875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Atos Potenciais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2786063" y="3676650"/>
            <a:ext cx="3419475" cy="395288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Atos Potenciais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5013325" y="3657600"/>
            <a:ext cx="3419475" cy="255746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Controles Credores</a:t>
            </a:r>
          </a:p>
        </p:txBody>
      </p:sp>
      <p:sp>
        <p:nvSpPr>
          <p:cNvPr id="29" name="Retângulo 28"/>
          <p:cNvSpPr/>
          <p:nvPr/>
        </p:nvSpPr>
        <p:spPr>
          <a:xfrm>
            <a:off x="642938" y="3652838"/>
            <a:ext cx="3419475" cy="256222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>
                <a:latin typeface="Verdana" pitchFamily="34" charset="0"/>
              </a:rPr>
              <a:t>Controles Devedores</a:t>
            </a: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285750" y="428625"/>
            <a:ext cx="8429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1" i="1">
                <a:latin typeface="Calibri" pitchFamily="34" charset="0"/>
              </a:rPr>
              <a:t>Plano de Contas Aplicado ao Setor Público</a:t>
            </a:r>
          </a:p>
        </p:txBody>
      </p:sp>
    </p:spTree>
    <p:extLst>
      <p:ext uri="{BB962C8B-B14F-4D97-AF65-F5344CB8AC3E}">
        <p14:creationId xmlns:p14="http://schemas.microsoft.com/office/powerpoint/2010/main" xmlns="" val="14508692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0069 L -0.22795 0.011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" y="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07407E-6 L 0.25208 -0.07338 " pathEditMode="relative" ptsTypes="AA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0046 L 0.25243 -0.0023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-1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27604 -0.00579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-3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59259E-6 L -0.28438 0.00254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" y="1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0301 L -0.21997 0.00024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" y="-1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0301 L 0.27604 -0.00277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-3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9000"/>
                            </p:stCondLst>
                            <p:childTnLst>
                              <p:par>
                                <p:cTn id="7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27604 -0.00579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-3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-0.22795 -0.00185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" y="-1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27604 -0.00579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-3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-0.22795 -0.00138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" y="-1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27604 -0.00579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-3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-0.22795 -0.00092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" y="0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27604 -0.00579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-3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-0.22795 -0.00023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" y="0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27604 -0.00579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-3"/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0024 L -0.22795 0.00024 " pathEditMode="relative" rAng="0" ptsTypes="AA">
                                      <p:cBhvr>
                                        <p:cTn id="13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" y="0"/>
                                    </p:animMotion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27604 -0.00579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-3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-0.22795 0.0007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" y="0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5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9" grpId="1" animBg="1"/>
      <p:bldP spid="40" grpId="0" animBg="1"/>
      <p:bldP spid="40" grpId="1" animBg="1"/>
      <p:bldP spid="37" grpId="0" animBg="1"/>
      <p:bldP spid="37" grpId="1" animBg="1"/>
      <p:bldP spid="38" grpId="0" animBg="1"/>
      <p:bldP spid="38" grpId="1" animBg="1"/>
      <p:bldP spid="35" grpId="0" animBg="1"/>
      <p:bldP spid="35" grpId="1" animBg="1"/>
      <p:bldP spid="36" grpId="0" animBg="1"/>
      <p:bldP spid="36" grpId="1" animBg="1"/>
      <p:bldP spid="33" grpId="0" animBg="1"/>
      <p:bldP spid="33" grpId="1" animBg="1"/>
      <p:bldP spid="34" grpId="0" animBg="1"/>
      <p:bldP spid="34" grpId="1" animBg="1"/>
      <p:bldP spid="27" grpId="0" animBg="1"/>
      <p:bldP spid="27" grpId="1" animBg="1"/>
      <p:bldP spid="28" grpId="0" animBg="1"/>
      <p:bldP spid="28" grpId="1" animBg="1"/>
      <p:bldP spid="30" grpId="0" animBg="1"/>
      <p:bldP spid="30" grpId="1" animBg="1"/>
      <p:bldP spid="31" grpId="0" animBg="1"/>
      <p:bldP spid="31" grpId="1" animBg="1"/>
      <p:bldP spid="3" grpId="0" animBg="1"/>
      <p:bldP spid="3" grpId="1" animBg="1"/>
      <p:bldP spid="4" grpId="0" animBg="1"/>
      <p:bldP spid="4" grpId="1" animBg="1"/>
      <p:bldP spid="13" grpId="0" animBg="1"/>
      <p:bldP spid="14" grpId="0" animBg="1"/>
      <p:bldP spid="15" grpId="0" animBg="1"/>
      <p:bldP spid="5" grpId="0" animBg="1"/>
      <p:bldP spid="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24" grpId="0" animBg="1"/>
      <p:bldP spid="26" grpId="0" animBg="1"/>
      <p:bldP spid="22" grpId="0" animBg="1"/>
      <p:bldP spid="22" grpId="1" animBg="1"/>
      <p:bldP spid="23" grpId="0" animBg="1"/>
      <p:bldP spid="23" grpId="1" animBg="1"/>
      <p:bldP spid="25" grpId="0" animBg="1"/>
      <p:bldP spid="29" grpId="0" animBg="1"/>
      <p:bldP spid="32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228600" y="4868863"/>
            <a:ext cx="4343400" cy="14398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7 – Controles Devedores 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7.1 – Atos Potenciais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7.2 – Administração Financeira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7.3 – Dívida Ativa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7.4 – Riscos Fiscais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7.8 - Custos</a:t>
            </a:r>
          </a:p>
          <a:p>
            <a:pPr marL="342900" indent="-342900" algn="just"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28600" y="765175"/>
            <a:ext cx="4343400" cy="1368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600" b="1">
                <a:latin typeface="Verdana" pitchFamily="34" charset="0"/>
              </a:rPr>
              <a:t>1 </a:t>
            </a:r>
            <a:r>
              <a:rPr lang="pt-BR" sz="1600" b="1"/>
              <a:t>–</a:t>
            </a:r>
            <a:r>
              <a:rPr lang="pt-BR" sz="1600" b="1">
                <a:latin typeface="Verdana" pitchFamily="34" charset="0"/>
              </a:rPr>
              <a:t> Ativo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1.1- Ativo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1.2 </a:t>
            </a:r>
            <a:r>
              <a:rPr lang="pt-BR" sz="1000"/>
              <a:t>–</a:t>
            </a:r>
            <a:r>
              <a:rPr lang="pt-BR" sz="1000">
                <a:latin typeface="Verdana" pitchFamily="34" charset="0"/>
              </a:rPr>
              <a:t> Ativo Não Circulante</a:t>
            </a:r>
            <a:endParaRPr lang="pt-BR" sz="800">
              <a:latin typeface="Verdana" pitchFamily="34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4648200" y="762000"/>
            <a:ext cx="4343400" cy="13779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600" b="1" dirty="0">
                <a:latin typeface="Verdana" pitchFamily="34" charset="0"/>
              </a:rPr>
              <a:t>2 - Passivo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 dirty="0">
                <a:latin typeface="Verdana" pitchFamily="34" charset="0"/>
              </a:rPr>
              <a:t>2.1 </a:t>
            </a:r>
            <a:r>
              <a:rPr lang="pt-BR" sz="1000" dirty="0"/>
              <a:t>–</a:t>
            </a:r>
            <a:r>
              <a:rPr lang="pt-BR" sz="1000" dirty="0">
                <a:latin typeface="Verdana" pitchFamily="34" charset="0"/>
              </a:rPr>
              <a:t> Passivo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 dirty="0">
                <a:latin typeface="Verdana" pitchFamily="34" charset="0"/>
              </a:rPr>
              <a:t>2.2 – Passivo Não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 dirty="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 dirty="0">
                <a:latin typeface="Verdana" pitchFamily="34" charset="0"/>
              </a:rPr>
              <a:t>2.5 - Patrimônio Líquido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 dirty="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dirty="0">
              <a:latin typeface="Verdana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223838" y="2133600"/>
            <a:ext cx="4348162" cy="1066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3 – Variação Patrimonial Diminutiva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3.1 - Pessoal e Encargos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3.2 – Benefícios Previdenciários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3.9 – Outras Variações Patrimoniais Diminutivas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4643438" y="2143125"/>
            <a:ext cx="4348162" cy="1066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 dirty="0">
                <a:latin typeface="Verdana" pitchFamily="34" charset="0"/>
              </a:rPr>
              <a:t>4 – Variação Patrimonial Aumentativa</a:t>
            </a:r>
            <a:endParaRPr lang="pt-BR" sz="1500" b="1" dirty="0"/>
          </a:p>
          <a:p>
            <a:pPr marL="342900" indent="-342900" algn="just">
              <a:spcBef>
                <a:spcPct val="20000"/>
              </a:spcBef>
            </a:pPr>
            <a:r>
              <a:rPr lang="pt-BR" sz="1000" dirty="0">
                <a:latin typeface="Verdana" pitchFamily="34" charset="0"/>
              </a:rPr>
              <a:t>4.1 – Tributárias e Contribuições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 dirty="0">
                <a:latin typeface="Verdana" pitchFamily="34" charset="0"/>
              </a:rPr>
              <a:t>4.2 - ....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 dirty="0">
                <a:latin typeface="Verdana" pitchFamily="34" charset="0"/>
              </a:rPr>
              <a:t>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 dirty="0">
                <a:latin typeface="Verdana" pitchFamily="34" charset="0"/>
              </a:rPr>
              <a:t>4.9 – Outras Variações Patrimoniais Ativas</a:t>
            </a:r>
          </a:p>
        </p:txBody>
      </p:sp>
      <p:sp>
        <p:nvSpPr>
          <p:cNvPr id="19463" name="Rectangle 5"/>
          <p:cNvSpPr>
            <a:spLocks noChangeArrowheads="1"/>
          </p:cNvSpPr>
          <p:nvPr/>
        </p:nvSpPr>
        <p:spPr bwMode="auto">
          <a:xfrm>
            <a:off x="4643438" y="4868863"/>
            <a:ext cx="4348162" cy="14239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 dirty="0">
                <a:latin typeface="Verdana" pitchFamily="34" charset="0"/>
              </a:rPr>
              <a:t>8 – Controles Credores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 dirty="0">
                <a:latin typeface="Verdana" pitchFamily="34" charset="0"/>
              </a:rPr>
              <a:t>8.1 – Execução dos Atos Potenciais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 dirty="0">
                <a:latin typeface="Verdana" pitchFamily="34" charset="0"/>
              </a:rPr>
              <a:t>8.2 – Execução da Administração Financeira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 dirty="0">
                <a:latin typeface="Verdana" pitchFamily="34" charset="0"/>
              </a:rPr>
              <a:t>8.3 – Execução da Dívida Ativa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 dirty="0">
                <a:latin typeface="Verdana" pitchFamily="34" charset="0"/>
              </a:rPr>
              <a:t>8.4 – Execução dos Riscos Fiscais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 dirty="0">
                <a:latin typeface="Verdana" pitchFamily="34" charset="0"/>
              </a:rPr>
              <a:t>8.8 – Apuração de Custos</a:t>
            </a:r>
          </a:p>
        </p:txBody>
      </p:sp>
      <p:sp>
        <p:nvSpPr>
          <p:cNvPr id="19464" name="Rectangle 3"/>
          <p:cNvSpPr>
            <a:spLocks noChangeArrowheads="1"/>
          </p:cNvSpPr>
          <p:nvPr/>
        </p:nvSpPr>
        <p:spPr bwMode="auto">
          <a:xfrm>
            <a:off x="228600" y="3200400"/>
            <a:ext cx="4343400" cy="15970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 dirty="0">
                <a:latin typeface="Verdana" pitchFamily="34" charset="0"/>
              </a:rPr>
              <a:t>5 </a:t>
            </a:r>
            <a:r>
              <a:rPr lang="pt-BR" sz="1500" b="1" dirty="0"/>
              <a:t>–</a:t>
            </a:r>
            <a:r>
              <a:rPr lang="pt-BR" sz="1500" b="1" dirty="0">
                <a:latin typeface="Verdana" pitchFamily="34" charset="0"/>
              </a:rPr>
              <a:t> Controles da Aprovação do Planejamento e Orçamento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 dirty="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 dirty="0">
                <a:latin typeface="Verdana" pitchFamily="34" charset="0"/>
              </a:rPr>
              <a:t>5.1 – Planejamento Aprovado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 dirty="0">
                <a:latin typeface="Verdana" pitchFamily="34" charset="0"/>
              </a:rPr>
              <a:t>5.2 – Orçamento Aprovado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 dirty="0">
                <a:latin typeface="Verdana" pitchFamily="34" charset="0"/>
              </a:rPr>
              <a:t>5.3 – Inscrição de Restos a Pagar</a:t>
            </a:r>
          </a:p>
        </p:txBody>
      </p:sp>
      <p:sp>
        <p:nvSpPr>
          <p:cNvPr id="19465" name="Rectangle 4"/>
          <p:cNvSpPr>
            <a:spLocks noChangeArrowheads="1"/>
          </p:cNvSpPr>
          <p:nvPr/>
        </p:nvSpPr>
        <p:spPr bwMode="auto">
          <a:xfrm>
            <a:off x="4648200" y="3200400"/>
            <a:ext cx="4343400" cy="15970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 dirty="0">
                <a:latin typeface="Verdana" pitchFamily="34" charset="0"/>
              </a:rPr>
              <a:t>6 – Controles da Execução do Planejamento e Orçamento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 dirty="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 dirty="0">
                <a:latin typeface="Verdana" pitchFamily="34" charset="0"/>
              </a:rPr>
              <a:t>6.1 – Execução do Planejamento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 dirty="0">
                <a:latin typeface="Verdana" pitchFamily="34" charset="0"/>
              </a:rPr>
              <a:t>6.2 – Execução do Orçamento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 dirty="0">
                <a:latin typeface="Verdana" pitchFamily="34" charset="0"/>
              </a:rPr>
              <a:t>6.3 – Execução de Restos a Pagar</a:t>
            </a:r>
          </a:p>
        </p:txBody>
      </p:sp>
      <p:sp>
        <p:nvSpPr>
          <p:cNvPr id="19466" name="Text Box 36"/>
          <p:cNvSpPr txBox="1">
            <a:spLocks noChangeArrowheads="1"/>
          </p:cNvSpPr>
          <p:nvPr/>
        </p:nvSpPr>
        <p:spPr bwMode="auto">
          <a:xfrm>
            <a:off x="7885113" y="5949950"/>
            <a:ext cx="10080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pt-BR" sz="1400">
                <a:solidFill>
                  <a:srgbClr val="FFFFFF"/>
                </a:solidFill>
                <a:latin typeface="Tahoma" pitchFamily="34" charset="0"/>
              </a:rPr>
              <a:t>Custos</a:t>
            </a: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285750" y="428625"/>
            <a:ext cx="8429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1" i="1">
                <a:latin typeface="Calibri" pitchFamily="34" charset="0"/>
              </a:rPr>
              <a:t>Estrutura do Plano de Contas</a:t>
            </a:r>
          </a:p>
        </p:txBody>
      </p:sp>
    </p:spTree>
    <p:extLst>
      <p:ext uri="{BB962C8B-B14F-4D97-AF65-F5344CB8AC3E}">
        <p14:creationId xmlns:p14="http://schemas.microsoft.com/office/powerpoint/2010/main" xmlns="" val="10609620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ChangeArrowheads="1"/>
          </p:cNvSpPr>
          <p:nvPr/>
        </p:nvSpPr>
        <p:spPr bwMode="auto">
          <a:xfrm>
            <a:off x="228600" y="4868863"/>
            <a:ext cx="4343400" cy="1439862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7 – Controles Devedores 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7.1 – Atos Potenciais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7.2 – Administração Financeira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7.3 – Dívida Ativa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7.4 – Riscos Fiscais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7.8 - Custos</a:t>
            </a:r>
          </a:p>
          <a:p>
            <a:pPr marL="342900" indent="-342900" algn="just"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28600" y="765175"/>
            <a:ext cx="4343400" cy="13684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600" b="1">
                <a:latin typeface="Verdana" pitchFamily="34" charset="0"/>
              </a:rPr>
              <a:t>1 </a:t>
            </a:r>
            <a:r>
              <a:rPr lang="pt-BR" sz="1600" b="1"/>
              <a:t>–</a:t>
            </a:r>
            <a:r>
              <a:rPr lang="pt-BR" sz="1600" b="1">
                <a:latin typeface="Verdana" pitchFamily="34" charset="0"/>
              </a:rPr>
              <a:t> Ativo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1.1- Ativo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1.2 </a:t>
            </a:r>
            <a:r>
              <a:rPr lang="pt-BR" sz="1000"/>
              <a:t>–</a:t>
            </a:r>
            <a:r>
              <a:rPr lang="pt-BR" sz="1000">
                <a:latin typeface="Verdana" pitchFamily="34" charset="0"/>
              </a:rPr>
              <a:t> Ativo Não Circulante</a:t>
            </a:r>
            <a:endParaRPr lang="pt-BR" sz="800">
              <a:latin typeface="Verdana" pitchFamily="34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648200" y="762000"/>
            <a:ext cx="4343400" cy="137795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600" b="1">
                <a:latin typeface="Verdana" pitchFamily="34" charset="0"/>
              </a:rPr>
              <a:t>2 - Passivo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2.1 </a:t>
            </a:r>
            <a:r>
              <a:rPr lang="pt-BR" sz="1000"/>
              <a:t>–</a:t>
            </a:r>
            <a:r>
              <a:rPr lang="pt-BR" sz="1000">
                <a:latin typeface="Verdana" pitchFamily="34" charset="0"/>
              </a:rPr>
              <a:t> Passivo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2.2 – Passivo Não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2.5 - Patrimônio Líquido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>
              <a:latin typeface="Verdana" pitchFamily="34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223838" y="2133600"/>
            <a:ext cx="4348162" cy="1066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3 – Variação Patrimonial Diminutiva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3.1 - Pessoal e Encargos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3.2 – Benefícios Previdenciários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3.9 – Outras Variações Patrimoniais Passivas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4643438" y="2143125"/>
            <a:ext cx="4348162" cy="1066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4 – Variação Patrimonial Aumentativa</a:t>
            </a:r>
            <a:endParaRPr lang="pt-BR" sz="1500" b="1"/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4.1 – Tributárias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4.2 - Contribuições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4.9 – Outras Variações Patrimoniais Ativas</a:t>
            </a:r>
          </a:p>
        </p:txBody>
      </p:sp>
      <p:sp>
        <p:nvSpPr>
          <p:cNvPr id="20487" name="Rectangle 5"/>
          <p:cNvSpPr>
            <a:spLocks noChangeArrowheads="1"/>
          </p:cNvSpPr>
          <p:nvPr/>
        </p:nvSpPr>
        <p:spPr bwMode="auto">
          <a:xfrm>
            <a:off x="4643438" y="4868863"/>
            <a:ext cx="4348162" cy="1423987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8 – Controles Credores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8.1 – Execução dos Atos Potenciais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8.2 – Execução da Administração Financeira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8.3 – Execução da Dívida Ativa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8.4 – Execução dos Riscos Fiscais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8.8 – Apuração de Custos</a:t>
            </a:r>
          </a:p>
        </p:txBody>
      </p:sp>
      <p:sp>
        <p:nvSpPr>
          <p:cNvPr id="20488" name="Rectangle 3"/>
          <p:cNvSpPr>
            <a:spLocks noChangeArrowheads="1"/>
          </p:cNvSpPr>
          <p:nvPr/>
        </p:nvSpPr>
        <p:spPr bwMode="auto">
          <a:xfrm>
            <a:off x="228600" y="3200400"/>
            <a:ext cx="4343400" cy="15970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5 </a:t>
            </a:r>
            <a:r>
              <a:rPr lang="pt-BR" sz="1500" b="1"/>
              <a:t>–</a:t>
            </a:r>
            <a:r>
              <a:rPr lang="pt-BR" sz="1500" b="1">
                <a:latin typeface="Verdana" pitchFamily="34" charset="0"/>
              </a:rPr>
              <a:t> Controles da Aprovação do Planejamento e Orçamento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5.1 – Planejamento Aprovado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5.2 – Orçamento Aprovado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5.3 – Inscrição de Restos a Pagar</a:t>
            </a:r>
          </a:p>
        </p:txBody>
      </p:sp>
      <p:sp>
        <p:nvSpPr>
          <p:cNvPr id="20489" name="Rectangle 4"/>
          <p:cNvSpPr>
            <a:spLocks noChangeArrowheads="1"/>
          </p:cNvSpPr>
          <p:nvPr/>
        </p:nvSpPr>
        <p:spPr bwMode="auto">
          <a:xfrm>
            <a:off x="4648200" y="3200400"/>
            <a:ext cx="4343400" cy="15970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6 – Controles da Execução do Planejamento e Orçamento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6.1 – Execução do Planejamento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6.2 – Execução do Orçamento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6.3 – Execução de Restos a Pagar</a:t>
            </a:r>
          </a:p>
        </p:txBody>
      </p:sp>
      <p:sp>
        <p:nvSpPr>
          <p:cNvPr id="201749" name="Rectangle 5"/>
          <p:cNvSpPr>
            <a:spLocks noChangeArrowheads="1"/>
          </p:cNvSpPr>
          <p:nvPr/>
        </p:nvSpPr>
        <p:spPr bwMode="auto">
          <a:xfrm>
            <a:off x="214313" y="776288"/>
            <a:ext cx="8763000" cy="2438400"/>
          </a:xfrm>
          <a:prstGeom prst="rect">
            <a:avLst/>
          </a:prstGeom>
          <a:solidFill>
            <a:schemeClr val="accent6">
              <a:lumMod val="75000"/>
              <a:alpha val="50195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>
              <a:defRPr/>
            </a:pPr>
            <a:endParaRPr lang="pt-BR">
              <a:latin typeface="Arial" charset="0"/>
            </a:endParaRPr>
          </a:p>
        </p:txBody>
      </p:sp>
      <p:sp>
        <p:nvSpPr>
          <p:cNvPr id="20491" name="Rectangle 5"/>
          <p:cNvSpPr>
            <a:spLocks noChangeArrowheads="1"/>
          </p:cNvSpPr>
          <p:nvPr/>
        </p:nvSpPr>
        <p:spPr bwMode="auto">
          <a:xfrm>
            <a:off x="228600" y="3214688"/>
            <a:ext cx="8763000" cy="1600200"/>
          </a:xfrm>
          <a:prstGeom prst="rect">
            <a:avLst/>
          </a:prstGeom>
          <a:solidFill>
            <a:srgbClr val="0000FF">
              <a:alpha val="50195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/>
            <a:endParaRPr lang="pt-BR"/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228600" y="1743075"/>
            <a:ext cx="87137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pt-BR" sz="2000" b="1">
                <a:solidFill>
                  <a:schemeClr val="bg1"/>
                </a:solidFill>
                <a:latin typeface="Tahoma" pitchFamily="34" charset="0"/>
              </a:rPr>
              <a:t>Contabilidade Patrimonial /Regime de Competência</a:t>
            </a: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214313" y="3786188"/>
            <a:ext cx="86407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pt-BR" sz="2000" b="1" dirty="0">
                <a:solidFill>
                  <a:schemeClr val="bg1"/>
                </a:solidFill>
                <a:latin typeface="Tahoma" pitchFamily="34" charset="0"/>
              </a:rPr>
              <a:t>Contabilidade Orçamentária / Regime (“misto”)</a:t>
            </a:r>
          </a:p>
        </p:txBody>
      </p:sp>
    </p:spTree>
    <p:extLst>
      <p:ext uri="{BB962C8B-B14F-4D97-AF65-F5344CB8AC3E}">
        <p14:creationId xmlns:p14="http://schemas.microsoft.com/office/powerpoint/2010/main" xmlns="" val="20810954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utoUpdateAnimBg="0"/>
      <p:bldP spid="29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ChangeArrowheads="1"/>
          </p:cNvSpPr>
          <p:nvPr/>
        </p:nvSpPr>
        <p:spPr bwMode="auto">
          <a:xfrm>
            <a:off x="228600" y="4868863"/>
            <a:ext cx="4343400" cy="1439862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7 – Controles Devedores 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7.1 – Atos Potenciais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7.2 – Administração Financeira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7.3 – Dívida Ativa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7.4 – Riscos Fiscais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7.8 - Custos</a:t>
            </a:r>
          </a:p>
          <a:p>
            <a:pPr marL="342900" indent="-342900" algn="just"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28600" y="765175"/>
            <a:ext cx="4343400" cy="13684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600" b="1">
                <a:latin typeface="Verdana" pitchFamily="34" charset="0"/>
              </a:rPr>
              <a:t>1 </a:t>
            </a:r>
            <a:r>
              <a:rPr lang="pt-BR" sz="1600" b="1"/>
              <a:t>–</a:t>
            </a:r>
            <a:r>
              <a:rPr lang="pt-BR" sz="1600" b="1">
                <a:latin typeface="Verdana" pitchFamily="34" charset="0"/>
              </a:rPr>
              <a:t> Ativo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1.1- Ativo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1.2 </a:t>
            </a:r>
            <a:r>
              <a:rPr lang="pt-BR" sz="1000"/>
              <a:t>–</a:t>
            </a:r>
            <a:r>
              <a:rPr lang="pt-BR" sz="1000">
                <a:latin typeface="Verdana" pitchFamily="34" charset="0"/>
              </a:rPr>
              <a:t> Ativo Não Circulante</a:t>
            </a:r>
            <a:endParaRPr lang="pt-BR" sz="800">
              <a:latin typeface="Verdana" pitchFamily="34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4648200" y="762000"/>
            <a:ext cx="4343400" cy="137795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600" b="1">
                <a:latin typeface="Verdana" pitchFamily="34" charset="0"/>
              </a:rPr>
              <a:t>2 - Passivo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2.1 </a:t>
            </a:r>
            <a:r>
              <a:rPr lang="pt-BR" sz="1000"/>
              <a:t>–</a:t>
            </a:r>
            <a:r>
              <a:rPr lang="pt-BR" sz="1000">
                <a:latin typeface="Verdana" pitchFamily="34" charset="0"/>
              </a:rPr>
              <a:t> Passivo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2.2 – Passivo Não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2.5 - Patrimônio Líquido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>
              <a:latin typeface="Verdana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23838" y="2133600"/>
            <a:ext cx="4348162" cy="1066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3 – Variação Patrimonial Diminutiva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3.1 - Pessoal e Encargos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3.2 – Benefícios Previdenciários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3.9 – Outras Variações Patrimoniais Passivas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4643438" y="2143125"/>
            <a:ext cx="4348162" cy="1066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4 – Variação Patrimonial Aumentativa</a:t>
            </a:r>
            <a:endParaRPr lang="pt-BR" sz="1500" b="1"/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4.1 – Tributárias e Contribuições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4.2 - 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4.9 – Outras Variações Patrimoniais Ativas</a:t>
            </a:r>
          </a:p>
        </p:txBody>
      </p:sp>
      <p:sp>
        <p:nvSpPr>
          <p:cNvPr id="21511" name="Rectangle 5"/>
          <p:cNvSpPr>
            <a:spLocks noChangeArrowheads="1"/>
          </p:cNvSpPr>
          <p:nvPr/>
        </p:nvSpPr>
        <p:spPr bwMode="auto">
          <a:xfrm>
            <a:off x="4643438" y="4868863"/>
            <a:ext cx="4348162" cy="1423987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8 – Controles Credores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8.1 – Execução dos Atos Potenciais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8.2 – Execução da Administração Financeira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8.3 – Execução da Dívida Ativa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8.4 – Execução dos Riscos Fiscais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8.8 – Apuração de Custos</a:t>
            </a:r>
          </a:p>
        </p:txBody>
      </p:sp>
      <p:sp>
        <p:nvSpPr>
          <p:cNvPr id="21512" name="Rectangle 3"/>
          <p:cNvSpPr>
            <a:spLocks noChangeArrowheads="1"/>
          </p:cNvSpPr>
          <p:nvPr/>
        </p:nvSpPr>
        <p:spPr bwMode="auto">
          <a:xfrm>
            <a:off x="228600" y="3200400"/>
            <a:ext cx="4343400" cy="15970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5 </a:t>
            </a:r>
            <a:r>
              <a:rPr lang="pt-BR" sz="1500" b="1"/>
              <a:t>–</a:t>
            </a:r>
            <a:r>
              <a:rPr lang="pt-BR" sz="1500" b="1">
                <a:latin typeface="Verdana" pitchFamily="34" charset="0"/>
              </a:rPr>
              <a:t> Controles da Aprovação do Planejamento e Orçamento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5.1 – Planejamento Aprovado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5.2 – Orçamento Aprovado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5.3 – Inscrição de Restos a Pagar</a:t>
            </a:r>
          </a:p>
        </p:txBody>
      </p:sp>
      <p:sp>
        <p:nvSpPr>
          <p:cNvPr id="21513" name="Rectangle 4"/>
          <p:cNvSpPr>
            <a:spLocks noChangeArrowheads="1"/>
          </p:cNvSpPr>
          <p:nvPr/>
        </p:nvSpPr>
        <p:spPr bwMode="auto">
          <a:xfrm>
            <a:off x="4648200" y="3200400"/>
            <a:ext cx="4343400" cy="15970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6 – Controles da Execução do Planejamento e Orçamento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6.1 – Execução do Planejamento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6.2 – Execução do Orçamento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6.3 – Execução de Restos a Pagar</a:t>
            </a:r>
          </a:p>
        </p:txBody>
      </p:sp>
      <p:sp>
        <p:nvSpPr>
          <p:cNvPr id="21514" name="Text Box 36"/>
          <p:cNvSpPr txBox="1">
            <a:spLocks noChangeArrowheads="1"/>
          </p:cNvSpPr>
          <p:nvPr/>
        </p:nvSpPr>
        <p:spPr bwMode="auto">
          <a:xfrm>
            <a:off x="7885113" y="5949950"/>
            <a:ext cx="10080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pt-BR" sz="1400">
                <a:solidFill>
                  <a:srgbClr val="FFFFFF"/>
                </a:solidFill>
                <a:latin typeface="Tahoma" pitchFamily="34" charset="0"/>
              </a:rPr>
              <a:t>Custos</a:t>
            </a:r>
          </a:p>
        </p:txBody>
      </p:sp>
      <p:sp>
        <p:nvSpPr>
          <p:cNvPr id="201749" name="Rectangle 5"/>
          <p:cNvSpPr>
            <a:spLocks noChangeArrowheads="1"/>
          </p:cNvSpPr>
          <p:nvPr/>
        </p:nvSpPr>
        <p:spPr bwMode="auto">
          <a:xfrm>
            <a:off x="214313" y="3214688"/>
            <a:ext cx="4357687" cy="3071812"/>
          </a:xfrm>
          <a:prstGeom prst="rect">
            <a:avLst/>
          </a:prstGeom>
          <a:solidFill>
            <a:srgbClr val="0000FF">
              <a:alpha val="50195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1750" name="Rectangle 5"/>
          <p:cNvSpPr>
            <a:spLocks noChangeArrowheads="1"/>
          </p:cNvSpPr>
          <p:nvPr/>
        </p:nvSpPr>
        <p:spPr bwMode="auto">
          <a:xfrm>
            <a:off x="4643438" y="3214688"/>
            <a:ext cx="4348162" cy="3143250"/>
          </a:xfrm>
          <a:prstGeom prst="rect">
            <a:avLst/>
          </a:prstGeom>
          <a:solidFill>
            <a:srgbClr val="0000FF">
              <a:alpha val="50195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17" name="Diagrama 16"/>
          <p:cNvGraphicFramePr/>
          <p:nvPr/>
        </p:nvGraphicFramePr>
        <p:xfrm>
          <a:off x="214282" y="3500438"/>
          <a:ext cx="4843466" cy="2428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4643438" y="4333875"/>
            <a:ext cx="42259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pt-BR" sz="2800" b="1">
                <a:solidFill>
                  <a:schemeClr val="bg1"/>
                </a:solidFill>
                <a:latin typeface="Tahoma" pitchFamily="34" charset="0"/>
              </a:rPr>
              <a:t>Execução</a:t>
            </a: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285750" y="428625"/>
            <a:ext cx="8429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1" i="1">
                <a:latin typeface="Calibri" pitchFamily="34" charset="0"/>
              </a:rPr>
              <a:t>Lógica do Registro Contábil</a:t>
            </a:r>
          </a:p>
        </p:txBody>
      </p:sp>
    </p:spTree>
    <p:extLst>
      <p:ext uri="{BB962C8B-B14F-4D97-AF65-F5344CB8AC3E}">
        <p14:creationId xmlns:p14="http://schemas.microsoft.com/office/powerpoint/2010/main" xmlns="" val="19723672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0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20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99BDAE4A-2269-4492-915A-1BA102E74A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>
                                            <p:graphicEl>
                                              <a:dgm id="{99BDAE4A-2269-4492-915A-1BA102E74A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>
                                            <p:graphicEl>
                                              <a:dgm id="{99BDAE4A-2269-4492-915A-1BA102E74A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4C852017-D9E6-42F6-95C9-9E72AEFDFF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>
                                            <p:graphicEl>
                                              <a:dgm id="{4C852017-D9E6-42F6-95C9-9E72AEFDFF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>
                                            <p:graphicEl>
                                              <a:dgm id="{4C852017-D9E6-42F6-95C9-9E72AEFDFF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F8D31D9A-5FDB-431C-AF3C-26E1673DD9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>
                                            <p:graphicEl>
                                              <a:dgm id="{F8D31D9A-5FDB-431C-AF3C-26E1673DD9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>
                                            <p:graphicEl>
                                              <a:dgm id="{F8D31D9A-5FDB-431C-AF3C-26E1673DD9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D20D2A99-9C9E-4D9B-9917-0C5F492C2F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>
                                            <p:graphicEl>
                                              <a:dgm id="{D20D2A99-9C9E-4D9B-9917-0C5F492C2F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>
                                            <p:graphicEl>
                                              <a:dgm id="{D20D2A99-9C9E-4D9B-9917-0C5F492C2F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49" grpId="0" animBg="1"/>
      <p:bldP spid="201750" grpId="0" animBg="1"/>
      <p:bldGraphic spid="17" grpId="0">
        <p:bldSub>
          <a:bldDgm/>
        </p:bldSub>
      </p:bldGraphic>
      <p:bldP spid="29" grpId="0" autoUpdateAnimBg="0"/>
      <p:bldP spid="1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8280920" cy="72008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pt-BR" sz="36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Procedimentos Contábeis Orçamentário</a:t>
            </a:r>
            <a:r>
              <a:rPr lang="pt-BR" sz="3600" i="1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s</a:t>
            </a:r>
            <a:endParaRPr lang="pt-BR" sz="36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9087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 À CONTABILIDADE PÚBLICA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55576" y="1772816"/>
            <a:ext cx="81003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dirty="0"/>
              <a:t>A receita e a despesa orçamentárias assumem, na Administração Pública, fundamental importância, pois representam o montante que o Estado se apropria da sociedade por intermédio da tributação e a sua contrapartida aos cidadãos por meio da geração de bens e serviços.</a:t>
            </a:r>
          </a:p>
        </p:txBody>
      </p:sp>
    </p:spTree>
    <p:extLst>
      <p:ext uri="{BB962C8B-B14F-4D97-AF65-F5344CB8AC3E}">
        <p14:creationId xmlns:p14="http://schemas.microsoft.com/office/powerpoint/2010/main" xmlns="" val="508317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228600" y="4868863"/>
            <a:ext cx="4343400" cy="1439862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7 – Controles Devedores 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7.1 – Atos Potenciais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7.2 – Administração Financeira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7.3 – Dívida Ativa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7.4 – Riscos Fiscais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7.8 - Custos</a:t>
            </a:r>
          </a:p>
          <a:p>
            <a:pPr marL="342900" indent="-342900" algn="just"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28600" y="765175"/>
            <a:ext cx="4343400" cy="13684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1 </a:t>
            </a:r>
            <a:r>
              <a:rPr lang="pt-BR" sz="1500" b="1"/>
              <a:t>–</a:t>
            </a:r>
            <a:r>
              <a:rPr lang="pt-BR" sz="1500" b="1">
                <a:latin typeface="Verdana" pitchFamily="34" charset="0"/>
              </a:rPr>
              <a:t> Ativo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1.1- Ativo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1.2 </a:t>
            </a:r>
            <a:r>
              <a:rPr lang="pt-BR" sz="1000"/>
              <a:t>–</a:t>
            </a:r>
            <a:r>
              <a:rPr lang="pt-BR" sz="1000">
                <a:latin typeface="Verdana" pitchFamily="34" charset="0"/>
              </a:rPr>
              <a:t> Ativo Não Circulante</a:t>
            </a:r>
            <a:endParaRPr lang="pt-BR" sz="800">
              <a:latin typeface="Verdana" pitchFamily="34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4648200" y="765175"/>
            <a:ext cx="4343400" cy="137795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2 - Passivo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2.1 </a:t>
            </a:r>
            <a:r>
              <a:rPr lang="pt-BR" sz="1000"/>
              <a:t>–</a:t>
            </a:r>
            <a:r>
              <a:rPr lang="pt-BR" sz="1000">
                <a:latin typeface="Verdana" pitchFamily="34" charset="0"/>
              </a:rPr>
              <a:t> Passivo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2.2 – Passivo Não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2.5 - Patrimônio Líquido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>
              <a:latin typeface="Verdana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223838" y="2133600"/>
            <a:ext cx="4348162" cy="1066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3 – Variação Patrimonial Diminutiva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3.1 - Pessoal e Encargos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3.2 – Benefícios Previdenciários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3.9 – Outras Variações Patrimoniais Passivas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4643438" y="2143125"/>
            <a:ext cx="4348162" cy="1066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4 – Variação Patrimonial Aumentativa</a:t>
            </a:r>
            <a:endParaRPr lang="pt-BR" sz="1500" b="1"/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4.1 – Tributárias e Contribuições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4.2 - 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4.9 – Outras Variações Patrimoniais Ativas</a:t>
            </a:r>
          </a:p>
        </p:txBody>
      </p:sp>
      <p:sp>
        <p:nvSpPr>
          <p:cNvPr id="22535" name="Rectangle 5"/>
          <p:cNvSpPr>
            <a:spLocks noChangeArrowheads="1"/>
          </p:cNvSpPr>
          <p:nvPr/>
        </p:nvSpPr>
        <p:spPr bwMode="auto">
          <a:xfrm>
            <a:off x="4643438" y="4868863"/>
            <a:ext cx="4348162" cy="1423987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8 – Controles Credores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8.1 – Execução dos Atos Potenciais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8.2 – Execução da Administração Financeira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8.3 – Execução da Dívida Ativa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8.4 – Execução dos Riscos Fiscais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8.8 – Apuração de Custos</a:t>
            </a:r>
          </a:p>
        </p:txBody>
      </p:sp>
      <p:sp>
        <p:nvSpPr>
          <p:cNvPr id="22536" name="Rectangle 3"/>
          <p:cNvSpPr>
            <a:spLocks noChangeArrowheads="1"/>
          </p:cNvSpPr>
          <p:nvPr/>
        </p:nvSpPr>
        <p:spPr bwMode="auto">
          <a:xfrm>
            <a:off x="228600" y="3200400"/>
            <a:ext cx="4343400" cy="15970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5 </a:t>
            </a:r>
            <a:r>
              <a:rPr lang="pt-BR" sz="1500" b="1"/>
              <a:t>–</a:t>
            </a:r>
            <a:r>
              <a:rPr lang="pt-BR" sz="1500" b="1">
                <a:latin typeface="Verdana" pitchFamily="34" charset="0"/>
              </a:rPr>
              <a:t> Controles da Aprovação do Planejamento e Orçamento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5.1 – Planejamento Aprovado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5.2 – Orçamento Aprovado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5.3 – Inscrição de Restos a Pagar</a:t>
            </a:r>
          </a:p>
        </p:txBody>
      </p:sp>
      <p:sp>
        <p:nvSpPr>
          <p:cNvPr id="22537" name="Rectangle 4"/>
          <p:cNvSpPr>
            <a:spLocks noChangeArrowheads="1"/>
          </p:cNvSpPr>
          <p:nvPr/>
        </p:nvSpPr>
        <p:spPr bwMode="auto">
          <a:xfrm>
            <a:off x="4648200" y="3200400"/>
            <a:ext cx="4343400" cy="15970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6 – Controles da Execução do Planejamento e Orçamento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6.1 – Execução do Planejamento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6.2 – Execução do Orçamento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6.3 – Execução de Restos a Pagar</a:t>
            </a: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228600" y="785813"/>
            <a:ext cx="8686800" cy="1371600"/>
          </a:xfrm>
          <a:prstGeom prst="rect">
            <a:avLst/>
          </a:prstGeom>
          <a:solidFill>
            <a:srgbClr val="0000FF">
              <a:alpha val="50195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/>
            <a:endParaRPr lang="pt-BR"/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6357938" y="1755775"/>
            <a:ext cx="26066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pt-BR" sz="1400" b="1">
                <a:solidFill>
                  <a:srgbClr val="FFFFFF"/>
                </a:solidFill>
                <a:latin typeface="Tahoma" pitchFamily="34" charset="0"/>
              </a:rPr>
              <a:t>Composição Patrimonial</a:t>
            </a:r>
          </a:p>
        </p:txBody>
      </p:sp>
      <p:pic>
        <p:nvPicPr>
          <p:cNvPr id="32" name="Picture 9" descr="MCj021712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75663" y="1452563"/>
            <a:ext cx="34448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Rectangle 13"/>
          <p:cNvSpPr>
            <a:spLocks noChangeArrowheads="1"/>
          </p:cNvSpPr>
          <p:nvPr/>
        </p:nvSpPr>
        <p:spPr bwMode="auto">
          <a:xfrm>
            <a:off x="206375" y="4857750"/>
            <a:ext cx="8686800" cy="1439863"/>
          </a:xfrm>
          <a:prstGeom prst="rect">
            <a:avLst/>
          </a:prstGeom>
          <a:solidFill>
            <a:srgbClr val="0000FF">
              <a:alpha val="50195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/>
            <a:endParaRPr lang="pt-BR"/>
          </a:p>
        </p:txBody>
      </p:sp>
      <p:sp>
        <p:nvSpPr>
          <p:cNvPr id="35" name="Rectangle 16"/>
          <p:cNvSpPr>
            <a:spLocks noChangeArrowheads="1"/>
          </p:cNvSpPr>
          <p:nvPr/>
        </p:nvSpPr>
        <p:spPr bwMode="auto">
          <a:xfrm>
            <a:off x="214313" y="2147888"/>
            <a:ext cx="8686800" cy="1066800"/>
          </a:xfrm>
          <a:prstGeom prst="rect">
            <a:avLst/>
          </a:prstGeom>
          <a:solidFill>
            <a:srgbClr val="0000FF">
              <a:alpha val="50195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/>
            <a:endParaRPr lang="pt-BR"/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206375" y="3214688"/>
            <a:ext cx="8686800" cy="1625600"/>
          </a:xfrm>
          <a:prstGeom prst="rect">
            <a:avLst/>
          </a:prstGeom>
          <a:solidFill>
            <a:srgbClr val="0000FF">
              <a:alpha val="50195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/>
            <a:endParaRPr lang="pt-BR"/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7380288" y="5481638"/>
            <a:ext cx="1584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pt-BR" sz="1400" b="1">
                <a:solidFill>
                  <a:srgbClr val="FFFFFF"/>
                </a:solidFill>
                <a:latin typeface="Tahoma" pitchFamily="34" charset="0"/>
              </a:rPr>
              <a:t>Atos Potenciais</a:t>
            </a:r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6429375" y="2667000"/>
            <a:ext cx="2447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pt-BR" sz="1400" b="1">
                <a:solidFill>
                  <a:srgbClr val="FFFFFF"/>
                </a:solidFill>
                <a:latin typeface="Tahoma" pitchFamily="34" charset="0"/>
              </a:rPr>
              <a:t>Resultado Patrimonial</a:t>
            </a:r>
          </a:p>
        </p:txBody>
      </p:sp>
      <p:pic>
        <p:nvPicPr>
          <p:cNvPr id="42" name="Picture 14" descr="MCj021712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75663" y="3608388"/>
            <a:ext cx="34448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17" descr="MCj021712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75663" y="4979988"/>
            <a:ext cx="34448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Text Box 11"/>
          <p:cNvSpPr txBox="1">
            <a:spLocks noChangeArrowheads="1"/>
          </p:cNvSpPr>
          <p:nvPr/>
        </p:nvSpPr>
        <p:spPr bwMode="auto">
          <a:xfrm>
            <a:off x="7286625" y="4419600"/>
            <a:ext cx="16065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pt-BR" sz="1400" b="1">
                <a:solidFill>
                  <a:srgbClr val="FFFFFF"/>
                </a:solidFill>
                <a:latin typeface="Tahoma" pitchFamily="34" charset="0"/>
              </a:rPr>
              <a:t>Orçamentária</a:t>
            </a:r>
          </a:p>
        </p:txBody>
      </p:sp>
      <p:pic>
        <p:nvPicPr>
          <p:cNvPr id="45" name="Picture 12" descr="MCj021712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75663" y="2362200"/>
            <a:ext cx="34448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Text Box 24"/>
          <p:cNvSpPr txBox="1">
            <a:spLocks noChangeArrowheads="1"/>
          </p:cNvSpPr>
          <p:nvPr/>
        </p:nvSpPr>
        <p:spPr bwMode="auto">
          <a:xfrm>
            <a:off x="7596188" y="5695950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pt-BR" sz="1400" b="1">
                <a:solidFill>
                  <a:srgbClr val="FFFFFF"/>
                </a:solidFill>
                <a:latin typeface="Tahoma" pitchFamily="34" charset="0"/>
              </a:rPr>
              <a:t>Controle</a:t>
            </a:r>
          </a:p>
        </p:txBody>
      </p:sp>
      <p:sp>
        <p:nvSpPr>
          <p:cNvPr id="47" name="Text Box 25"/>
          <p:cNvSpPr txBox="1">
            <a:spLocks noChangeArrowheads="1"/>
          </p:cNvSpPr>
          <p:nvPr/>
        </p:nvSpPr>
        <p:spPr bwMode="auto">
          <a:xfrm>
            <a:off x="430213" y="1528763"/>
            <a:ext cx="8642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pt-BR" sz="2000" b="1">
                <a:solidFill>
                  <a:schemeClr val="bg1"/>
                </a:solidFill>
                <a:latin typeface="Tahoma" pitchFamily="34" charset="0"/>
              </a:rPr>
              <a:t>Contas Patrimoniais</a:t>
            </a:r>
          </a:p>
        </p:txBody>
      </p:sp>
      <p:sp>
        <p:nvSpPr>
          <p:cNvPr id="48" name="Text Box 26"/>
          <p:cNvSpPr txBox="1">
            <a:spLocks noChangeArrowheads="1"/>
          </p:cNvSpPr>
          <p:nvPr/>
        </p:nvSpPr>
        <p:spPr bwMode="auto">
          <a:xfrm>
            <a:off x="430213" y="4243388"/>
            <a:ext cx="8642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pt-BR" sz="2000" b="1">
                <a:solidFill>
                  <a:schemeClr val="bg1"/>
                </a:solidFill>
                <a:latin typeface="Tahoma" pitchFamily="34" charset="0"/>
              </a:rPr>
              <a:t>Contas Orçamentárias</a:t>
            </a:r>
          </a:p>
        </p:txBody>
      </p:sp>
      <p:sp>
        <p:nvSpPr>
          <p:cNvPr id="49" name="Text Box 27"/>
          <p:cNvSpPr txBox="1">
            <a:spLocks noChangeArrowheads="1"/>
          </p:cNvSpPr>
          <p:nvPr/>
        </p:nvSpPr>
        <p:spPr bwMode="auto">
          <a:xfrm>
            <a:off x="430213" y="2671763"/>
            <a:ext cx="8642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pt-BR" sz="2000" b="1">
                <a:solidFill>
                  <a:schemeClr val="bg1"/>
                </a:solidFill>
                <a:latin typeface="Tahoma" pitchFamily="34" charset="0"/>
              </a:rPr>
              <a:t>Contas de Resultado</a:t>
            </a:r>
          </a:p>
        </p:txBody>
      </p:sp>
      <p:sp>
        <p:nvSpPr>
          <p:cNvPr id="50" name="Text Box 28"/>
          <p:cNvSpPr txBox="1">
            <a:spLocks noChangeArrowheads="1"/>
          </p:cNvSpPr>
          <p:nvPr/>
        </p:nvSpPr>
        <p:spPr bwMode="auto">
          <a:xfrm>
            <a:off x="430213" y="5957888"/>
            <a:ext cx="8642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pt-BR" sz="2000" b="1">
                <a:solidFill>
                  <a:schemeClr val="bg1"/>
                </a:solidFill>
                <a:latin typeface="Tahoma" pitchFamily="34" charset="0"/>
              </a:rPr>
              <a:t>Contas de Controle</a:t>
            </a:r>
          </a:p>
        </p:txBody>
      </p:sp>
      <p:sp>
        <p:nvSpPr>
          <p:cNvPr id="51" name="Text Box 29"/>
          <p:cNvSpPr txBox="1">
            <a:spLocks noChangeArrowheads="1"/>
          </p:cNvSpPr>
          <p:nvPr/>
        </p:nvSpPr>
        <p:spPr bwMode="auto">
          <a:xfrm>
            <a:off x="7885113" y="5949950"/>
            <a:ext cx="10080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pt-BR" sz="1400" b="1">
                <a:solidFill>
                  <a:srgbClr val="FFFFFF"/>
                </a:solidFill>
                <a:latin typeface="Tahoma" pitchFamily="34" charset="0"/>
              </a:rPr>
              <a:t>Custos</a:t>
            </a: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285750" y="428625"/>
            <a:ext cx="8429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1" i="1">
                <a:latin typeface="Calibri" pitchFamily="34" charset="0"/>
              </a:rPr>
              <a:t>Lógica do Registro Contábil</a:t>
            </a:r>
          </a:p>
        </p:txBody>
      </p:sp>
    </p:spTree>
    <p:extLst>
      <p:ext uri="{BB962C8B-B14F-4D97-AF65-F5344CB8AC3E}">
        <p14:creationId xmlns:p14="http://schemas.microsoft.com/office/powerpoint/2010/main" xmlns="" val="39571150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 autoUpdateAnimBg="0"/>
      <p:bldP spid="29" grpId="0" autoUpdateAnimBg="0"/>
      <p:bldP spid="33" grpId="0" animBg="1" autoUpdateAnimBg="0"/>
      <p:bldP spid="35" grpId="0" animBg="1" autoUpdateAnimBg="0"/>
      <p:bldP spid="39" grpId="0" animBg="1" autoUpdateAnimBg="0"/>
      <p:bldP spid="40" grpId="0" autoUpdateAnimBg="0"/>
      <p:bldP spid="41" grpId="0" autoUpdateAnimBg="0"/>
      <p:bldP spid="44" grpId="0" autoUpdateAnimBg="0"/>
      <p:bldP spid="46" grpId="0" autoUpdateAnimBg="0"/>
      <p:bldP spid="47" grpId="0" autoUpdateAnimBg="0"/>
      <p:bldP spid="48" grpId="0" autoUpdateAnimBg="0"/>
      <p:bldP spid="49" grpId="0" autoUpdateAnimBg="0"/>
      <p:bldP spid="50" grpId="0" autoUpdateAnimBg="0"/>
      <p:bldP spid="51" grpId="0" autoUpdateAnimBg="0"/>
      <p:bldP spid="31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Espaço Reservado para Número de Slide 4"/>
          <p:cNvSpPr>
            <a:spLocks noGrp="1"/>
          </p:cNvSpPr>
          <p:nvPr>
            <p:ph type="sldNum" sz="quarter" idx="11"/>
          </p:nvPr>
        </p:nvSpPr>
        <p:spPr bwMode="auto">
          <a:xfrm>
            <a:off x="8501063" y="6500813"/>
            <a:ext cx="369887" cy="207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37A77F15-B0AF-474E-98CD-E008F3814C34}" type="slidenum">
              <a:rPr lang="pt-BR" smtClean="0">
                <a:latin typeface="Arial" pitchFamily="34" charset="0"/>
              </a:rPr>
              <a:pPr/>
              <a:t>31</a:t>
            </a:fld>
            <a:endParaRPr lang="pt-BR" smtClean="0">
              <a:latin typeface="Arial" pitchFamily="34" charset="0"/>
            </a:endParaRPr>
          </a:p>
        </p:txBody>
      </p:sp>
      <p:sp>
        <p:nvSpPr>
          <p:cNvPr id="401411" name="Rectangle 3"/>
          <p:cNvSpPr>
            <a:spLocks noGrp="1" noChangeArrowheads="1"/>
          </p:cNvSpPr>
          <p:nvPr>
            <p:ph type="body" sz="half" idx="4294967295"/>
          </p:nvPr>
        </p:nvSpPr>
        <p:spPr bwMode="auto">
          <a:xfrm>
            <a:off x="285750" y="2403475"/>
            <a:ext cx="4286250" cy="3811588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lIns="91429" tIns="45715" rIns="91429" bIns="45715"/>
          <a:lstStyle/>
          <a:p>
            <a:pPr>
              <a:buFontTx/>
              <a:buNone/>
            </a:pPr>
            <a:r>
              <a:rPr lang="pt-BR" sz="2000" b="1" dirty="0" smtClean="0">
                <a:latin typeface="Calibri" pitchFamily="34" charset="0"/>
              </a:rPr>
              <a:t>1 – ATIVO</a:t>
            </a:r>
          </a:p>
          <a:p>
            <a:pPr>
              <a:buFontTx/>
              <a:buNone/>
            </a:pPr>
            <a:endParaRPr lang="pt-BR" sz="2000" b="1" dirty="0" smtClean="0">
              <a:latin typeface="Calibri" pitchFamily="34" charset="0"/>
            </a:endParaRPr>
          </a:p>
          <a:p>
            <a:pPr>
              <a:buFontTx/>
              <a:buNone/>
            </a:pPr>
            <a:r>
              <a:rPr lang="pt-BR" sz="1800" b="1" dirty="0" smtClean="0">
                <a:latin typeface="Calibri" pitchFamily="34" charset="0"/>
              </a:rPr>
              <a:t>1.1 Ativo Circulante</a:t>
            </a:r>
          </a:p>
          <a:p>
            <a:pPr>
              <a:buFontTx/>
              <a:buNone/>
            </a:pPr>
            <a:endParaRPr lang="pt-BR" sz="1800" b="1" dirty="0" smtClean="0">
              <a:latin typeface="Calibri" pitchFamily="34" charset="0"/>
            </a:endParaRPr>
          </a:p>
          <a:p>
            <a:pPr>
              <a:buFontTx/>
              <a:buNone/>
            </a:pPr>
            <a:r>
              <a:rPr lang="pt-BR" sz="1800" dirty="0" smtClean="0">
                <a:latin typeface="Calibri" pitchFamily="34" charset="0"/>
              </a:rPr>
              <a:t>1.1.1 Caixa e Equivalentes de Caixa</a:t>
            </a:r>
          </a:p>
          <a:p>
            <a:pPr>
              <a:buFontTx/>
              <a:buNone/>
            </a:pPr>
            <a:r>
              <a:rPr lang="pt-BR" sz="1800" dirty="0" smtClean="0">
                <a:latin typeface="Calibri" pitchFamily="34" charset="0"/>
              </a:rPr>
              <a:t>1.1.2 Créditos de Curto Prazo</a:t>
            </a:r>
          </a:p>
          <a:p>
            <a:pPr>
              <a:buFontTx/>
              <a:buNone/>
            </a:pPr>
            <a:r>
              <a:rPr lang="pt-BR" sz="1800" dirty="0" smtClean="0">
                <a:latin typeface="Calibri" pitchFamily="34" charset="0"/>
              </a:rPr>
              <a:t>1.1.3 Demais Créditos e Valores de Curto Prazo</a:t>
            </a:r>
          </a:p>
          <a:p>
            <a:pPr>
              <a:buFontTx/>
              <a:buNone/>
            </a:pPr>
            <a:r>
              <a:rPr lang="pt-BR" sz="1800" dirty="0" smtClean="0">
                <a:latin typeface="Calibri" pitchFamily="34" charset="0"/>
              </a:rPr>
              <a:t>1.1.4 Investimentos Temporários</a:t>
            </a:r>
          </a:p>
          <a:p>
            <a:pPr>
              <a:buFontTx/>
              <a:buNone/>
            </a:pPr>
            <a:r>
              <a:rPr lang="pt-BR" sz="1800" dirty="0" smtClean="0">
                <a:latin typeface="Calibri" pitchFamily="34" charset="0"/>
              </a:rPr>
              <a:t>1.1.5 Estoques</a:t>
            </a:r>
          </a:p>
          <a:p>
            <a:pPr>
              <a:buFontTx/>
              <a:buNone/>
            </a:pPr>
            <a:r>
              <a:rPr lang="pt-BR" sz="1800" dirty="0" smtClean="0">
                <a:latin typeface="Calibri" pitchFamily="34" charset="0"/>
              </a:rPr>
              <a:t>1.1.6 VPD Pagas Antecipadamente</a:t>
            </a:r>
          </a:p>
          <a:p>
            <a:pPr>
              <a:buFontTx/>
              <a:buNone/>
            </a:pPr>
            <a:endParaRPr lang="pt-BR" sz="1800" dirty="0" smtClean="0">
              <a:latin typeface="Calibri" pitchFamily="34" charset="0"/>
            </a:endParaRPr>
          </a:p>
          <a:p>
            <a:pPr>
              <a:buFontTx/>
              <a:buNone/>
            </a:pPr>
            <a:endParaRPr lang="pt-BR" sz="1800" dirty="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pt-BR" sz="1800" dirty="0" smtClean="0">
              <a:latin typeface="Calibri" pitchFamily="34" charset="0"/>
            </a:endParaRPr>
          </a:p>
        </p:txBody>
      </p:sp>
      <p:sp>
        <p:nvSpPr>
          <p:cNvPr id="401412" name="Rectangle 4"/>
          <p:cNvSpPr>
            <a:spLocks noGrp="1" noChangeArrowheads="1"/>
          </p:cNvSpPr>
          <p:nvPr>
            <p:ph type="body" sz="half" idx="4294967295"/>
          </p:nvPr>
        </p:nvSpPr>
        <p:spPr bwMode="auto">
          <a:xfrm>
            <a:off x="4662488" y="2403475"/>
            <a:ext cx="4481512" cy="3811588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lIns="91429" tIns="45715" rIns="91429" bIns="45715">
            <a:normAutofit lnSpcReduction="10000"/>
          </a:bodyPr>
          <a:lstStyle/>
          <a:p>
            <a:pPr>
              <a:buFontTx/>
              <a:buNone/>
            </a:pPr>
            <a:r>
              <a:rPr lang="pt-BR" sz="2000" b="1" smtClean="0">
                <a:latin typeface="Calibri" pitchFamily="34" charset="0"/>
              </a:rPr>
              <a:t>2 – PASSIVO e PATRIMÔNIO LÍQUIDO</a:t>
            </a:r>
          </a:p>
          <a:p>
            <a:pPr>
              <a:buFontTx/>
              <a:buNone/>
            </a:pPr>
            <a:endParaRPr lang="pt-BR" sz="2000" b="1" smtClean="0">
              <a:latin typeface="Calibri" pitchFamily="34" charset="0"/>
            </a:endParaRPr>
          </a:p>
          <a:p>
            <a:pPr>
              <a:buFontTx/>
              <a:buNone/>
            </a:pPr>
            <a:r>
              <a:rPr lang="pt-BR" sz="1800" b="1" smtClean="0">
                <a:latin typeface="Calibri" pitchFamily="34" charset="0"/>
              </a:rPr>
              <a:t>2.1 Passivo Circulante</a:t>
            </a:r>
          </a:p>
          <a:p>
            <a:pPr>
              <a:buFontTx/>
              <a:buNone/>
            </a:pPr>
            <a:endParaRPr lang="pt-BR" sz="1800" b="1" smtClean="0">
              <a:latin typeface="Calibri" pitchFamily="34" charset="0"/>
            </a:endParaRPr>
          </a:p>
          <a:p>
            <a:pPr>
              <a:buFontTx/>
              <a:buNone/>
            </a:pPr>
            <a:r>
              <a:rPr lang="pt-BR" sz="1800" smtClean="0">
                <a:latin typeface="Calibri" pitchFamily="34" charset="0"/>
              </a:rPr>
              <a:t>2.1.1 Obrigações Trabalhistas e Previdenciárias a Pagar</a:t>
            </a:r>
          </a:p>
          <a:p>
            <a:pPr>
              <a:buFontTx/>
              <a:buNone/>
            </a:pPr>
            <a:r>
              <a:rPr lang="pt-BR" sz="1800" smtClean="0">
                <a:latin typeface="Calibri" pitchFamily="34" charset="0"/>
              </a:rPr>
              <a:t>2.1.2 Empréstimos e Financiamentos de Curto Prazo</a:t>
            </a:r>
          </a:p>
          <a:p>
            <a:pPr>
              <a:buFontTx/>
              <a:buNone/>
            </a:pPr>
            <a:r>
              <a:rPr lang="pt-BR" sz="1800" smtClean="0">
                <a:latin typeface="Calibri" pitchFamily="34" charset="0"/>
              </a:rPr>
              <a:t>2.1.3 Debêntures e Outros Títulos de Dívida de Curto Prazo</a:t>
            </a:r>
          </a:p>
          <a:p>
            <a:pPr>
              <a:buFontTx/>
              <a:buNone/>
            </a:pPr>
            <a:r>
              <a:rPr lang="pt-BR" sz="1800" smtClean="0">
                <a:latin typeface="Calibri" pitchFamily="34" charset="0"/>
              </a:rPr>
              <a:t>2.1.4 Obrigações Fiscais de Curto Prazo</a:t>
            </a:r>
          </a:p>
          <a:p>
            <a:pPr>
              <a:buFontTx/>
              <a:buNone/>
            </a:pPr>
            <a:r>
              <a:rPr lang="pt-BR" sz="1800" smtClean="0">
                <a:latin typeface="Calibri" pitchFamily="34" charset="0"/>
              </a:rPr>
              <a:t> ...</a:t>
            </a:r>
          </a:p>
          <a:p>
            <a:pPr>
              <a:buFontTx/>
              <a:buNone/>
            </a:pPr>
            <a:endParaRPr lang="pt-BR" sz="1800" smtClean="0">
              <a:latin typeface="Calibri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228600" y="2403475"/>
            <a:ext cx="8686800" cy="428625"/>
          </a:xfrm>
          <a:prstGeom prst="rect">
            <a:avLst/>
          </a:prstGeom>
          <a:solidFill>
            <a:srgbClr val="0000FF">
              <a:alpha val="50195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214313" y="3500438"/>
            <a:ext cx="8686800" cy="2714625"/>
          </a:xfrm>
          <a:prstGeom prst="rect">
            <a:avLst/>
          </a:prstGeom>
          <a:solidFill>
            <a:srgbClr val="0000FF">
              <a:alpha val="50195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206375" y="2832100"/>
            <a:ext cx="8686800" cy="714375"/>
          </a:xfrm>
          <a:prstGeom prst="rect">
            <a:avLst/>
          </a:prstGeom>
          <a:solidFill>
            <a:srgbClr val="0000FF">
              <a:alpha val="50195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" name="Text Box 25"/>
          <p:cNvSpPr txBox="1">
            <a:spLocks noChangeArrowheads="1"/>
          </p:cNvSpPr>
          <p:nvPr/>
        </p:nvSpPr>
        <p:spPr bwMode="auto">
          <a:xfrm>
            <a:off x="273050" y="2432050"/>
            <a:ext cx="73707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pt-BR" sz="2000" b="1">
                <a:solidFill>
                  <a:schemeClr val="bg1"/>
                </a:solidFill>
                <a:latin typeface="Tahoma" pitchFamily="34" charset="0"/>
              </a:rPr>
              <a:t>Classe</a:t>
            </a:r>
          </a:p>
        </p:txBody>
      </p:sp>
      <p:sp>
        <p:nvSpPr>
          <p:cNvPr id="11" name="Text Box 26"/>
          <p:cNvSpPr txBox="1">
            <a:spLocks noChangeArrowheads="1"/>
          </p:cNvSpPr>
          <p:nvPr/>
        </p:nvSpPr>
        <p:spPr bwMode="auto">
          <a:xfrm>
            <a:off x="250825" y="3046413"/>
            <a:ext cx="74644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pt-BR" sz="2000" b="1">
                <a:solidFill>
                  <a:schemeClr val="bg1"/>
                </a:solidFill>
                <a:latin typeface="Tahoma" pitchFamily="34" charset="0"/>
              </a:rPr>
              <a:t>Grupo</a:t>
            </a:r>
          </a:p>
        </p:txBody>
      </p:sp>
      <p:sp>
        <p:nvSpPr>
          <p:cNvPr id="12" name="Text Box 28"/>
          <p:cNvSpPr txBox="1">
            <a:spLocks noChangeArrowheads="1"/>
          </p:cNvSpPr>
          <p:nvPr/>
        </p:nvSpPr>
        <p:spPr bwMode="auto">
          <a:xfrm>
            <a:off x="71438" y="4146550"/>
            <a:ext cx="7429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pt-BR" sz="2000" b="1">
                <a:solidFill>
                  <a:schemeClr val="bg1"/>
                </a:solidFill>
                <a:latin typeface="Tahoma" pitchFamily="34" charset="0"/>
              </a:rPr>
              <a:t>Subgrupo</a:t>
            </a: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214313" y="1054100"/>
            <a:ext cx="8534400" cy="1374775"/>
          </a:xfrm>
          <a:prstGeom prst="rect">
            <a:avLst/>
          </a:prstGeom>
        </p:spPr>
        <p:txBody>
          <a:bodyPr lIns="91429" tIns="45715" rIns="91429" bIns="45715"/>
          <a:lstStyle/>
          <a:p>
            <a:pPr marL="193675" indent="-193675" algn="just" eaLnBrk="0" hangingPunct="0">
              <a:lnSpc>
                <a:spcPct val="85000"/>
              </a:lnSpc>
              <a:spcBef>
                <a:spcPct val="70000"/>
              </a:spcBef>
              <a:buClr>
                <a:srgbClr val="0066FF"/>
              </a:buClr>
              <a:buSzPct val="110000"/>
              <a:buFont typeface="Wingdings" pitchFamily="2" charset="2"/>
              <a:buChar char="Ä"/>
              <a:defRPr/>
            </a:pPr>
            <a:r>
              <a:rPr lang="pt-BR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1° nível – classe</a:t>
            </a:r>
          </a:p>
          <a:p>
            <a:pPr marL="193675" indent="-193675" algn="just" eaLnBrk="0" hangingPunct="0">
              <a:lnSpc>
                <a:spcPct val="85000"/>
              </a:lnSpc>
              <a:spcBef>
                <a:spcPct val="70000"/>
              </a:spcBef>
              <a:buClr>
                <a:srgbClr val="0066FF"/>
              </a:buClr>
              <a:buSzPct val="110000"/>
              <a:buFont typeface="Wingdings" pitchFamily="2" charset="2"/>
              <a:buChar char="Ä"/>
              <a:defRPr/>
            </a:pPr>
            <a:r>
              <a:rPr lang="pt-BR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2° nível – grupo</a:t>
            </a:r>
          </a:p>
          <a:p>
            <a:pPr marL="193675" indent="-193675" algn="just" eaLnBrk="0" hangingPunct="0">
              <a:lnSpc>
                <a:spcPct val="85000"/>
              </a:lnSpc>
              <a:spcBef>
                <a:spcPct val="70000"/>
              </a:spcBef>
              <a:buClr>
                <a:srgbClr val="0066FF"/>
              </a:buClr>
              <a:buSzPct val="110000"/>
              <a:buFont typeface="Wingdings" pitchFamily="2" charset="2"/>
              <a:buChar char="Ä"/>
              <a:defRPr/>
            </a:pPr>
            <a:r>
              <a:rPr lang="pt-BR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3° nível - subgrupo</a:t>
            </a:r>
            <a:endParaRPr lang="pt-BR" sz="2000" kern="0" dirty="0">
              <a:latin typeface="Verdana" pitchFamily="34" charset="0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85750" y="500063"/>
            <a:ext cx="8429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1" i="1">
                <a:latin typeface="Calibri" pitchFamily="34" charset="0"/>
              </a:rPr>
              <a:t>Estrutura das Contas</a:t>
            </a:r>
          </a:p>
        </p:txBody>
      </p:sp>
    </p:spTree>
    <p:extLst>
      <p:ext uri="{BB962C8B-B14F-4D97-AF65-F5344CB8AC3E}">
        <p14:creationId xmlns:p14="http://schemas.microsoft.com/office/powerpoint/2010/main" xmlns="" val="11070409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40141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4014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411" grpId="0" autoUpdateAnimBg="0"/>
      <p:bldP spid="401412" grpId="0" autoUpdateAnimBg="0"/>
      <p:bldP spid="6" grpId="0" animBg="1" autoUpdateAnimBg="0"/>
      <p:bldP spid="8" grpId="0" animBg="1" autoUpdateAnimBg="0"/>
      <p:bldP spid="9" grpId="0" animBg="1" autoUpdateAnimBg="0"/>
      <p:bldP spid="10" grpId="0" autoUpdateAnimBg="0"/>
      <p:bldP spid="11" grpId="0" autoUpdateAnimBg="0"/>
      <p:bldP spid="12" grpId="0" autoUpdateAnimBg="0"/>
      <p:bldP spid="14" grpId="0" build="p" autoUpdateAnimBg="0" advAuto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Espaço Reservado para Número de Slide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D405E205-A64A-45E0-9031-0B6E2539F155}" type="slidenum">
              <a:rPr lang="pt-BR" smtClean="0">
                <a:latin typeface="Arial" pitchFamily="34" charset="0"/>
              </a:rPr>
              <a:pPr/>
              <a:t>32</a:t>
            </a:fld>
            <a:endParaRPr lang="pt-BR" smtClean="0">
              <a:latin typeface="Arial" pitchFamily="34" charset="0"/>
            </a:endParaRPr>
          </a:p>
        </p:txBody>
      </p:sp>
      <p:sp>
        <p:nvSpPr>
          <p:cNvPr id="401411" name="Rectangle 3"/>
          <p:cNvSpPr>
            <a:spLocks noGrp="1" noChangeArrowheads="1"/>
          </p:cNvSpPr>
          <p:nvPr>
            <p:ph type="body" sz="half" idx="4294967295"/>
          </p:nvPr>
        </p:nvSpPr>
        <p:spPr bwMode="auto">
          <a:xfrm>
            <a:off x="285750" y="828675"/>
            <a:ext cx="3990975" cy="56435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9" tIns="45715" rIns="91429" bIns="45715"/>
          <a:lstStyle/>
          <a:p>
            <a:pPr>
              <a:buFontTx/>
              <a:buNone/>
            </a:pPr>
            <a:r>
              <a:rPr lang="pt-BR" sz="1800" b="1" dirty="0" smtClean="0">
                <a:latin typeface="Calibri" pitchFamily="34" charset="0"/>
              </a:rPr>
              <a:t>1 – ATIVO</a:t>
            </a:r>
          </a:p>
          <a:p>
            <a:pPr>
              <a:buFontTx/>
              <a:buNone/>
            </a:pPr>
            <a:r>
              <a:rPr lang="pt-BR" sz="1600" b="1" dirty="0" smtClean="0">
                <a:latin typeface="Calibri" pitchFamily="34" charset="0"/>
              </a:rPr>
              <a:t>1.1 Ativo Circulante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1.1.1 Caixa e Equivalente de Caixa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1.1.2 Créditos de Curto Prazo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1.1.3 Demais Créditos e Valores de Curto Prazo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1.1.4 Investimentos Temporários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....</a:t>
            </a:r>
          </a:p>
          <a:p>
            <a:pPr>
              <a:buFontTx/>
              <a:buNone/>
            </a:pPr>
            <a:endParaRPr lang="pt-BR" sz="1600" dirty="0" smtClean="0">
              <a:latin typeface="Calibri" pitchFamily="34" charset="0"/>
            </a:endParaRPr>
          </a:p>
          <a:p>
            <a:pPr>
              <a:buFontTx/>
              <a:buNone/>
            </a:pPr>
            <a:r>
              <a:rPr lang="pt-BR" sz="1600" b="1" dirty="0" smtClean="0">
                <a:latin typeface="Calibri" pitchFamily="34" charset="0"/>
              </a:rPr>
              <a:t>1.2 – Ativo Não Circulante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1.2.1 Ativo Realizável a Longo Prazo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1.2.2 Investimento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1.2.3 Imobilizado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1.2.4 Intangível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pt-BR" sz="1800" dirty="0" smtClean="0">
              <a:latin typeface="Calibri" pitchFamily="34" charset="0"/>
            </a:endParaRPr>
          </a:p>
        </p:txBody>
      </p:sp>
      <p:sp>
        <p:nvSpPr>
          <p:cNvPr id="401412" name="Rectangle 4"/>
          <p:cNvSpPr>
            <a:spLocks noGrp="1" noChangeArrowheads="1"/>
          </p:cNvSpPr>
          <p:nvPr>
            <p:ph type="body" sz="half" idx="4294967295"/>
          </p:nvPr>
        </p:nvSpPr>
        <p:spPr bwMode="auto">
          <a:xfrm>
            <a:off x="4376738" y="785813"/>
            <a:ext cx="4767262" cy="56435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9" tIns="45715" rIns="91429" bIns="45715"/>
          <a:lstStyle/>
          <a:p>
            <a:pPr>
              <a:buFontTx/>
              <a:buNone/>
            </a:pPr>
            <a:r>
              <a:rPr lang="pt-BR" sz="1800" b="1" dirty="0" smtClean="0">
                <a:latin typeface="Calibri" pitchFamily="34" charset="0"/>
              </a:rPr>
              <a:t>2 – PASSIVO e PATRIMÔNIO LÍQUIDO</a:t>
            </a:r>
          </a:p>
          <a:p>
            <a:pPr>
              <a:buFontTx/>
              <a:buNone/>
            </a:pPr>
            <a:r>
              <a:rPr lang="pt-BR" sz="1600" b="1" dirty="0" smtClean="0">
                <a:latin typeface="Calibri" pitchFamily="34" charset="0"/>
              </a:rPr>
              <a:t>2.1 Passivo Circulante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2.1.1 Obrigações Trabalhistas e Previdenciárias a Pagar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2.1.2 Empréstimos e Financiamentos de Curto Prazo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2.1.3 Debêntures e Outros Títulos de Dívida de Curto Prazo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 ...</a:t>
            </a:r>
          </a:p>
          <a:p>
            <a:pPr>
              <a:buFontTx/>
              <a:buNone/>
            </a:pPr>
            <a:r>
              <a:rPr lang="pt-BR" sz="1600" b="1" dirty="0" smtClean="0">
                <a:latin typeface="Calibri" pitchFamily="34" charset="0"/>
              </a:rPr>
              <a:t>2.2 Passivo Não-Circulante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2.2.1 Empréstimos e Financiamentos de Longo Prazo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2.2.2 Debêntures e Outros Títulos de Dívida de Longo Prazo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....</a:t>
            </a:r>
          </a:p>
          <a:p>
            <a:pPr>
              <a:buFontTx/>
              <a:buNone/>
            </a:pPr>
            <a:r>
              <a:rPr lang="pt-BR" sz="1600" b="1" dirty="0" smtClean="0">
                <a:latin typeface="Calibri" pitchFamily="34" charset="0"/>
              </a:rPr>
              <a:t>2.5 Patrimônio Líquido / Saldo Patrimonial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2.5.1 Patrimônio/Capital Social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2.5.2 Reservas de Capital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2.5.3 Ajustes de Avaliação Patrimonial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2.5.4 Reservas de Lucros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2.5.5 Resultados Acumulados </a:t>
            </a:r>
          </a:p>
          <a:p>
            <a:pPr>
              <a:buFontTx/>
              <a:buNone/>
            </a:pPr>
            <a:r>
              <a:rPr lang="pt-BR" sz="1600" dirty="0" smtClean="0">
                <a:latin typeface="Calibri" pitchFamily="34" charset="0"/>
              </a:rPr>
              <a:t>2.5.6 Ações/Cotas em Tesouraria</a:t>
            </a:r>
          </a:p>
          <a:p>
            <a:pPr>
              <a:buFontTx/>
              <a:buNone/>
            </a:pPr>
            <a:endParaRPr lang="pt-BR" sz="1600" dirty="0" smtClean="0">
              <a:latin typeface="Calibri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10242" y="260648"/>
            <a:ext cx="84296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Relação de Contas</a:t>
            </a:r>
          </a:p>
        </p:txBody>
      </p:sp>
    </p:spTree>
    <p:extLst>
      <p:ext uri="{BB962C8B-B14F-4D97-AF65-F5344CB8AC3E}">
        <p14:creationId xmlns:p14="http://schemas.microsoft.com/office/powerpoint/2010/main" xmlns="" val="34963807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0141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4014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411" grpId="0" autoUpdateAnimBg="0"/>
      <p:bldP spid="401412" grpId="0" autoUpdateAnimBg="0"/>
      <p:bldP spid="6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3" name="Rectangle 5"/>
          <p:cNvSpPr>
            <a:spLocks noChangeArrowheads="1"/>
          </p:cNvSpPr>
          <p:nvPr/>
        </p:nvSpPr>
        <p:spPr bwMode="auto">
          <a:xfrm>
            <a:off x="285750" y="857250"/>
            <a:ext cx="4214813" cy="55006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9" tIns="45715" rIns="91429" bIns="45715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3 – VARIAÇÕES PATRIMONIAIS DIMINUTIVAS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pt-BR" b="1" dirty="0">
              <a:latin typeface="Calibri" pitchFamily="34" charset="0"/>
            </a:endParaRPr>
          </a:p>
          <a:p>
            <a:pPr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3.1 Pessoal e Encargos</a:t>
            </a:r>
          </a:p>
          <a:p>
            <a:pPr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3.2 Benefícios Previdenciários</a:t>
            </a:r>
          </a:p>
          <a:p>
            <a:pPr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3.3 Benefícios Assistenciais</a:t>
            </a:r>
          </a:p>
          <a:p>
            <a:pPr algn="just">
              <a:spcBef>
                <a:spcPct val="20000"/>
              </a:spcBef>
              <a:defRPr/>
            </a:pPr>
            <a:endParaRPr lang="pt-BR" b="1" dirty="0">
              <a:latin typeface="Calibri" pitchFamily="34" charset="0"/>
            </a:endParaRPr>
          </a:p>
          <a:p>
            <a:pPr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3.4 Financeiras</a:t>
            </a:r>
          </a:p>
          <a:p>
            <a:pPr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3.5 Transferências</a:t>
            </a:r>
          </a:p>
          <a:p>
            <a:pPr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3.6 Tributárias e Contributivas</a:t>
            </a:r>
          </a:p>
          <a:p>
            <a:pPr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3.7 Uso de Bens, Serviços e Consumo de Capital Fixo</a:t>
            </a:r>
          </a:p>
          <a:p>
            <a:pPr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3.8 Desvalorização e Perda de Ativos</a:t>
            </a:r>
          </a:p>
          <a:p>
            <a:pPr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3.9 Outras Variações Patrimoniais Diminutivas</a:t>
            </a:r>
          </a:p>
        </p:txBody>
      </p:sp>
      <p:sp>
        <p:nvSpPr>
          <p:cNvPr id="401414" name="Rectangle 6"/>
          <p:cNvSpPr>
            <a:spLocks noChangeArrowheads="1"/>
          </p:cNvSpPr>
          <p:nvPr/>
        </p:nvSpPr>
        <p:spPr bwMode="auto">
          <a:xfrm>
            <a:off x="4500563" y="857250"/>
            <a:ext cx="4357687" cy="55006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9" tIns="45715" rIns="91429" bIns="45715"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4 – VARIAÇÕES PATRIMONIAIS AUMENTATIVAS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pt-BR" b="1" dirty="0">
              <a:latin typeface="Calibri" pitchFamily="34" charset="0"/>
            </a:endParaRPr>
          </a:p>
          <a:p>
            <a:pPr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4.1 Tributárias e Contribuições</a:t>
            </a:r>
          </a:p>
          <a:p>
            <a:pPr algn="just">
              <a:spcBef>
                <a:spcPct val="20000"/>
              </a:spcBef>
              <a:defRPr/>
            </a:pPr>
            <a:endParaRPr lang="pt-BR" b="1" dirty="0">
              <a:latin typeface="Calibri" pitchFamily="34" charset="0"/>
            </a:endParaRPr>
          </a:p>
          <a:p>
            <a:pPr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4.3 Venda de Mercadorias, Produtos e Serviços</a:t>
            </a:r>
          </a:p>
          <a:p>
            <a:pPr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4.4 Financeiras</a:t>
            </a:r>
          </a:p>
          <a:p>
            <a:pPr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4.5 Transferências</a:t>
            </a:r>
          </a:p>
          <a:p>
            <a:pPr algn="just">
              <a:spcBef>
                <a:spcPct val="20000"/>
              </a:spcBef>
              <a:defRPr/>
            </a:pPr>
            <a:endParaRPr lang="pt-BR" b="1" dirty="0">
              <a:latin typeface="Calibri" pitchFamily="34" charset="0"/>
            </a:endParaRPr>
          </a:p>
          <a:p>
            <a:pPr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4.7 Exploração de Bens e Serviços</a:t>
            </a:r>
          </a:p>
          <a:p>
            <a:pPr algn="just">
              <a:spcBef>
                <a:spcPct val="20000"/>
              </a:spcBef>
              <a:defRPr/>
            </a:pPr>
            <a:endParaRPr lang="pt-BR" b="1" dirty="0">
              <a:latin typeface="Calibri" pitchFamily="34" charset="0"/>
            </a:endParaRPr>
          </a:p>
          <a:p>
            <a:pPr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4.8 Valorização e Ganho de Ativos</a:t>
            </a:r>
          </a:p>
          <a:p>
            <a:pPr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4.9 Outras Variações Patrimoniais Aumentativas</a:t>
            </a:r>
          </a:p>
        </p:txBody>
      </p:sp>
      <p:sp>
        <p:nvSpPr>
          <p:cNvPr id="25604" name="Espaço Reservado para Número de Slide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96CF52FA-CF06-4164-8461-41BFD5B1BCBB}" type="slidenum">
              <a:rPr lang="pt-BR" smtClean="0">
                <a:latin typeface="Arial" pitchFamily="34" charset="0"/>
              </a:rPr>
              <a:pPr/>
              <a:t>33</a:t>
            </a:fld>
            <a:endParaRPr lang="pt-BR" smtClean="0">
              <a:latin typeface="Arial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10242" y="260648"/>
            <a:ext cx="84296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Relação de Contas</a:t>
            </a:r>
          </a:p>
        </p:txBody>
      </p:sp>
    </p:spTree>
    <p:extLst>
      <p:ext uri="{BB962C8B-B14F-4D97-AF65-F5344CB8AC3E}">
        <p14:creationId xmlns:p14="http://schemas.microsoft.com/office/powerpoint/2010/main" xmlns="" val="24359842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014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4014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413" grpId="0" autoUpdateAnimBg="0"/>
      <p:bldP spid="401414" grpId="0" autoUpdateAnimBg="0"/>
      <p:bldP spid="7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3" name="Rectangle 5"/>
          <p:cNvSpPr>
            <a:spLocks noChangeArrowheads="1"/>
          </p:cNvSpPr>
          <p:nvPr/>
        </p:nvSpPr>
        <p:spPr bwMode="auto">
          <a:xfrm>
            <a:off x="338780" y="920463"/>
            <a:ext cx="4367213" cy="55089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9" tIns="45715" rIns="91429" bIns="45715"/>
          <a:lstStyle/>
          <a:p>
            <a:pPr marL="342900" indent="-342900" algn="ctr">
              <a:spcBef>
                <a:spcPct val="20000"/>
              </a:spcBef>
            </a:pPr>
            <a:r>
              <a:rPr lang="pt-BR" sz="1600" b="1" dirty="0">
                <a:latin typeface="Calibri" pitchFamily="34" charset="0"/>
              </a:rPr>
              <a:t>5. CONTROLES DA APROVAÇÃO DO PLANEJAMENTO E ORÇAMENTO</a:t>
            </a:r>
          </a:p>
          <a:p>
            <a:pPr marL="342900" indent="-342900">
              <a:spcBef>
                <a:spcPct val="20000"/>
              </a:spcBef>
            </a:pPr>
            <a:r>
              <a:rPr lang="pt-BR" sz="1600" b="1" dirty="0">
                <a:latin typeface="Calibri" pitchFamily="34" charset="0"/>
              </a:rPr>
              <a:t>5.1 Planejamento Aprovado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>
                <a:latin typeface="Calibri" pitchFamily="34" charset="0"/>
              </a:rPr>
              <a:t>5.1.1 PPA Aprovado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>
                <a:latin typeface="Calibri" pitchFamily="34" charset="0"/>
              </a:rPr>
              <a:t>5.1.2 Projeto da Lei Orçamentária Anual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b="1" dirty="0">
                <a:latin typeface="Calibri" pitchFamily="34" charset="0"/>
              </a:rPr>
              <a:t>5.2 Orçamento Aprovado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>
                <a:latin typeface="Calibri" pitchFamily="34" charset="0"/>
              </a:rPr>
              <a:t>5.2.1 Previsão da Receita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>
                <a:latin typeface="Calibri" pitchFamily="34" charset="0"/>
              </a:rPr>
              <a:t>5.2.2 Fixação da Despesa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b="1" dirty="0">
                <a:latin typeface="Calibri" pitchFamily="34" charset="0"/>
              </a:rPr>
              <a:t>5.3 Inscrição de Restos a Pagar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>
                <a:latin typeface="Calibri" pitchFamily="34" charset="0"/>
              </a:rPr>
              <a:t>5.3.1 Inscrição RP Não Processado</a:t>
            </a:r>
          </a:p>
          <a:p>
            <a:pPr marL="342900" indent="-342900" algn="just">
              <a:spcBef>
                <a:spcPct val="20000"/>
              </a:spcBef>
            </a:pPr>
            <a:endParaRPr lang="pt-BR" sz="1600" dirty="0">
              <a:latin typeface="Calibri" pitchFamily="34" charset="0"/>
            </a:endParaRPr>
          </a:p>
          <a:p>
            <a:pPr marL="342900" indent="-342900" algn="just">
              <a:spcBef>
                <a:spcPct val="20000"/>
              </a:spcBef>
            </a:pPr>
            <a:endParaRPr lang="pt-BR" sz="1600" dirty="0">
              <a:latin typeface="Calibri" pitchFamily="34" charset="0"/>
            </a:endParaRPr>
          </a:p>
          <a:p>
            <a:pPr marL="342900" indent="-342900" algn="just">
              <a:spcBef>
                <a:spcPct val="20000"/>
              </a:spcBef>
            </a:pPr>
            <a:endParaRPr lang="pt-BR" sz="1600" dirty="0">
              <a:latin typeface="Calibri" pitchFamily="34" charset="0"/>
            </a:endParaRPr>
          </a:p>
          <a:p>
            <a:pPr marL="342900" indent="-342900" algn="just">
              <a:spcBef>
                <a:spcPct val="20000"/>
              </a:spcBef>
            </a:pPr>
            <a:endParaRPr lang="pt-BR" sz="1600" dirty="0">
              <a:latin typeface="Calibri" pitchFamily="34" charset="0"/>
            </a:endParaRPr>
          </a:p>
          <a:p>
            <a:pPr marL="342900" indent="-342900" algn="just">
              <a:spcBef>
                <a:spcPct val="20000"/>
              </a:spcBef>
            </a:pPr>
            <a:endParaRPr lang="pt-BR" sz="1600" dirty="0">
              <a:latin typeface="Calibri" pitchFamily="34" charset="0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>
                <a:latin typeface="Calibri" pitchFamily="34" charset="0"/>
              </a:rPr>
              <a:t>5.3.2 Inscrição de RP Processado</a:t>
            </a:r>
          </a:p>
        </p:txBody>
      </p:sp>
      <p:sp>
        <p:nvSpPr>
          <p:cNvPr id="401414" name="Rectangle 6"/>
          <p:cNvSpPr>
            <a:spLocks noChangeArrowheads="1"/>
          </p:cNvSpPr>
          <p:nvPr/>
        </p:nvSpPr>
        <p:spPr bwMode="auto">
          <a:xfrm>
            <a:off x="4679950" y="785813"/>
            <a:ext cx="4464050" cy="56435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9" tIns="45715" rIns="91429" bIns="45715"/>
          <a:lstStyle/>
          <a:p>
            <a:pPr marL="342900" indent="-342900" algn="just">
              <a:spcBef>
                <a:spcPct val="20000"/>
              </a:spcBef>
            </a:pPr>
            <a:r>
              <a:rPr lang="pt-BR" sz="1600" b="1" dirty="0">
                <a:latin typeface="Calibri" pitchFamily="34" charset="0"/>
              </a:rPr>
              <a:t>6. CONTROLES DA EXECUÇÃO DO PLANEJAMENTO E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b="1" dirty="0">
                <a:latin typeface="Calibri" pitchFamily="34" charset="0"/>
              </a:rPr>
              <a:t>6.1 Execução do Planejamento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>
                <a:latin typeface="Calibri" pitchFamily="34" charset="0"/>
              </a:rPr>
              <a:t>6.1.1 Execução do PPA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>
                <a:latin typeface="Calibri" pitchFamily="34" charset="0"/>
              </a:rPr>
              <a:t>6.1.2 Projeto da Aprovação do PLOA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b="1" dirty="0">
                <a:latin typeface="Calibri" pitchFamily="34" charset="0"/>
              </a:rPr>
              <a:t>6.2 Execução do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>
                <a:latin typeface="Calibri" pitchFamily="34" charset="0"/>
              </a:rPr>
              <a:t>6.2.1 Execução da Receita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>
                <a:latin typeface="Calibri" pitchFamily="34" charset="0"/>
              </a:rPr>
              <a:t>6.2.2 Execução da Despesa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b="1" dirty="0">
                <a:latin typeface="Calibri" pitchFamily="34" charset="0"/>
              </a:rPr>
              <a:t>6.3 Execução de Restos a Pagar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>
                <a:latin typeface="Calibri" pitchFamily="34" charset="0"/>
              </a:rPr>
              <a:t>6.3.1 Execução de RP não processado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>
                <a:latin typeface="Calibri" pitchFamily="34" charset="0"/>
              </a:rPr>
              <a:t>6.3.1.1 RP não Processado a liquidar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>
                <a:latin typeface="Calibri" pitchFamily="34" charset="0"/>
              </a:rPr>
              <a:t>6.3.1.2 RP não-processado em liquidação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>
                <a:latin typeface="Calibri" pitchFamily="34" charset="0"/>
              </a:rPr>
              <a:t>6.3.1.3 RP não Processado liquidado a pagar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>
                <a:latin typeface="Calibri" pitchFamily="34" charset="0"/>
              </a:rPr>
              <a:t>6.3.1.4 RP não Processado pago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>
                <a:latin typeface="Calibri" pitchFamily="34" charset="0"/>
              </a:rPr>
              <a:t>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>
                <a:latin typeface="Calibri" pitchFamily="34" charset="0"/>
              </a:rPr>
              <a:t>6.3.2 Execução de RP processado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>
                <a:latin typeface="Calibri" pitchFamily="34" charset="0"/>
              </a:rPr>
              <a:t>6.3.2.1 RP processado a pagar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>
                <a:latin typeface="Calibri" pitchFamily="34" charset="0"/>
              </a:rPr>
              <a:t>6.3.2.2 RP processado pago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600" dirty="0">
                <a:latin typeface="Calibri" pitchFamily="34" charset="0"/>
              </a:rPr>
              <a:t>...</a:t>
            </a:r>
          </a:p>
        </p:txBody>
      </p:sp>
      <p:sp>
        <p:nvSpPr>
          <p:cNvPr id="26628" name="Espaço Reservado para Número de Slide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EF46AFC5-F84B-410C-91CB-A9207668D2AB}" type="slidenum">
              <a:rPr lang="pt-BR" smtClean="0">
                <a:latin typeface="Arial" pitchFamily="34" charset="0"/>
              </a:rPr>
              <a:pPr/>
              <a:t>34</a:t>
            </a:fld>
            <a:endParaRPr lang="pt-BR" smtClean="0">
              <a:latin typeface="Arial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10242" y="260648"/>
            <a:ext cx="84296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Relação de Contas</a:t>
            </a:r>
          </a:p>
        </p:txBody>
      </p:sp>
    </p:spTree>
    <p:extLst>
      <p:ext uri="{BB962C8B-B14F-4D97-AF65-F5344CB8AC3E}">
        <p14:creationId xmlns:p14="http://schemas.microsoft.com/office/powerpoint/2010/main" xmlns="" val="17715065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014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40141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413" grpId="0" autoUpdateAnimBg="0"/>
      <p:bldP spid="401414" grpId="0" autoUpdateAnimBg="0"/>
      <p:bldP spid="7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3" name="Rectangle 5"/>
          <p:cNvSpPr>
            <a:spLocks noChangeArrowheads="1"/>
          </p:cNvSpPr>
          <p:nvPr/>
        </p:nvSpPr>
        <p:spPr bwMode="auto">
          <a:xfrm>
            <a:off x="250825" y="765175"/>
            <a:ext cx="3963988" cy="55435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9" tIns="45715" rIns="91429" bIns="45715"/>
          <a:lstStyle/>
          <a:p>
            <a:pPr marL="342900" indent="-342900" algn="just">
              <a:spcBef>
                <a:spcPct val="20000"/>
              </a:spcBef>
            </a:pPr>
            <a:r>
              <a:rPr lang="pt-BR" sz="2000" b="1" dirty="0">
                <a:latin typeface="Calibri" pitchFamily="34" charset="0"/>
              </a:rPr>
              <a:t>7 – CONTROLES DEVEDORES</a:t>
            </a:r>
          </a:p>
          <a:p>
            <a:pPr marL="342900" indent="-342900" algn="just">
              <a:spcBef>
                <a:spcPct val="20000"/>
              </a:spcBef>
            </a:pPr>
            <a:endParaRPr lang="pt-BR" b="1" dirty="0">
              <a:latin typeface="Calibri" pitchFamily="34" charset="0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pt-BR" b="1" dirty="0">
                <a:latin typeface="Calibri" pitchFamily="34" charset="0"/>
              </a:rPr>
              <a:t>7.1 Atos Potenciais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dirty="0">
                <a:latin typeface="Calibri" pitchFamily="34" charset="0"/>
              </a:rPr>
              <a:t>7.1.1 Atos potenciais do ativo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dirty="0">
                <a:latin typeface="Calibri" pitchFamily="34" charset="0"/>
              </a:rPr>
              <a:t>7.1.2 Atos potenciais do passivo</a:t>
            </a:r>
          </a:p>
          <a:p>
            <a:pPr marL="342900" indent="-342900" algn="just">
              <a:spcBef>
                <a:spcPct val="20000"/>
              </a:spcBef>
            </a:pPr>
            <a:endParaRPr lang="pt-BR" b="1" dirty="0">
              <a:latin typeface="Calibri" pitchFamily="34" charset="0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pt-BR" b="1" dirty="0">
                <a:latin typeface="Calibri" pitchFamily="34" charset="0"/>
              </a:rPr>
              <a:t>7.2 Administração Financeira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dirty="0">
                <a:latin typeface="Calibri" pitchFamily="34" charset="0"/>
              </a:rPr>
              <a:t>7.2.1 Programação Financeira	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dirty="0">
                <a:latin typeface="Calibri" pitchFamily="34" charset="0"/>
              </a:rPr>
              <a:t>7.2.2 Disponibilidades por Destinação</a:t>
            </a:r>
          </a:p>
          <a:p>
            <a:pPr marL="342900" indent="-342900" algn="just">
              <a:spcBef>
                <a:spcPct val="20000"/>
              </a:spcBef>
            </a:pPr>
            <a:endParaRPr lang="pt-BR" b="1" dirty="0">
              <a:latin typeface="Calibri" pitchFamily="34" charset="0"/>
            </a:endParaRPr>
          </a:p>
          <a:p>
            <a:pPr marL="342900" indent="-342900" algn="just">
              <a:spcBef>
                <a:spcPct val="20000"/>
              </a:spcBef>
            </a:pPr>
            <a:endParaRPr lang="pt-BR" b="1" dirty="0">
              <a:latin typeface="Calibri" pitchFamily="34" charset="0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pt-BR" b="1" dirty="0">
                <a:latin typeface="Calibri" pitchFamily="34" charset="0"/>
              </a:rPr>
              <a:t>7.3 Dívida Ativa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b="1" dirty="0">
                <a:latin typeface="Calibri" pitchFamily="34" charset="0"/>
              </a:rPr>
              <a:t>7.4 Riscos Fiscais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b="1" dirty="0">
                <a:latin typeface="Calibri" pitchFamily="34" charset="0"/>
              </a:rPr>
              <a:t>7.8 Custos</a:t>
            </a:r>
          </a:p>
          <a:p>
            <a:pPr marL="342900" indent="-342900" algn="just">
              <a:spcBef>
                <a:spcPct val="20000"/>
              </a:spcBef>
            </a:pPr>
            <a:endParaRPr lang="pt-BR" b="1" dirty="0">
              <a:latin typeface="Calibri" pitchFamily="34" charset="0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pt-BR" b="1" dirty="0">
                <a:latin typeface="Calibri" pitchFamily="34" charset="0"/>
              </a:rPr>
              <a:t>7.9 Outros Controles</a:t>
            </a:r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4214813" y="765175"/>
            <a:ext cx="4749800" cy="55435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9" tIns="45715" rIns="91429" bIns="45715"/>
          <a:lstStyle/>
          <a:p>
            <a:pPr marL="342900" indent="-342900" algn="just">
              <a:spcBef>
                <a:spcPct val="20000"/>
              </a:spcBef>
              <a:defRPr/>
            </a:pPr>
            <a:r>
              <a:rPr lang="pt-BR" sz="2000" b="1" dirty="0">
                <a:latin typeface="Calibri" pitchFamily="34" charset="0"/>
              </a:rPr>
              <a:t>8 – CONTROLES CREDORES</a:t>
            </a:r>
          </a:p>
          <a:p>
            <a:pPr marL="342900" indent="-342900" algn="just">
              <a:spcBef>
                <a:spcPct val="20000"/>
              </a:spcBef>
              <a:defRPr/>
            </a:pPr>
            <a:endParaRPr lang="pt-BR" b="1" dirty="0">
              <a:latin typeface="Calibri" pitchFamily="34" charset="0"/>
            </a:endParaRPr>
          </a:p>
          <a:p>
            <a:pPr marL="342900" indent="-342900"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8.1 Execução dos Atos Potenciais</a:t>
            </a:r>
          </a:p>
          <a:p>
            <a:pPr algn="just">
              <a:spcBef>
                <a:spcPct val="20000"/>
              </a:spcBef>
              <a:defRPr/>
            </a:pPr>
            <a:r>
              <a:rPr lang="pt-BR" dirty="0">
                <a:latin typeface="Calibri" pitchFamily="34" charset="0"/>
              </a:rPr>
              <a:t>8.1.1 Execução dos Atos potenciais do ativo</a:t>
            </a:r>
          </a:p>
          <a:p>
            <a:pPr algn="just">
              <a:spcBef>
                <a:spcPct val="20000"/>
              </a:spcBef>
              <a:defRPr/>
            </a:pPr>
            <a:r>
              <a:rPr lang="pt-BR" dirty="0">
                <a:latin typeface="Calibri" pitchFamily="34" charset="0"/>
              </a:rPr>
              <a:t>8.1.2 Execução dos Atos potenciais do passivo</a:t>
            </a:r>
          </a:p>
          <a:p>
            <a:pPr marL="342900" indent="-342900" algn="just">
              <a:spcBef>
                <a:spcPct val="20000"/>
              </a:spcBef>
              <a:defRPr/>
            </a:pPr>
            <a:endParaRPr lang="pt-BR" b="1" dirty="0">
              <a:latin typeface="Calibri" pitchFamily="34" charset="0"/>
            </a:endParaRPr>
          </a:p>
          <a:p>
            <a:pPr marL="342900" indent="-342900"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8.2 Execução da Administração Financeira</a:t>
            </a:r>
          </a:p>
          <a:p>
            <a:pPr algn="just">
              <a:spcBef>
                <a:spcPct val="20000"/>
              </a:spcBef>
              <a:defRPr/>
            </a:pPr>
            <a:r>
              <a:rPr lang="pt-BR" dirty="0">
                <a:latin typeface="Calibri" pitchFamily="34" charset="0"/>
              </a:rPr>
              <a:t>8.2.1 Execução da Programação Financeira</a:t>
            </a:r>
          </a:p>
          <a:p>
            <a:pPr>
              <a:spcBef>
                <a:spcPct val="20000"/>
              </a:spcBef>
              <a:defRPr/>
            </a:pPr>
            <a:r>
              <a:rPr lang="pt-BR" dirty="0">
                <a:latin typeface="Calibri" pitchFamily="34" charset="0"/>
              </a:rPr>
              <a:t>8.2.2 Execução das Disponibilidades por Destinação </a:t>
            </a:r>
            <a:r>
              <a:rPr lang="pt-BR" b="1" dirty="0">
                <a:latin typeface="Calibri" pitchFamily="34" charset="0"/>
              </a:rPr>
              <a:t>		  </a:t>
            </a:r>
          </a:p>
          <a:p>
            <a:pPr marL="342900" indent="-342900" algn="just">
              <a:spcBef>
                <a:spcPct val="20000"/>
              </a:spcBef>
              <a:defRPr/>
            </a:pPr>
            <a:endParaRPr lang="pt-BR" b="1" dirty="0">
              <a:latin typeface="Calibri" pitchFamily="34" charset="0"/>
            </a:endParaRPr>
          </a:p>
          <a:p>
            <a:pPr marL="342900" indent="-342900"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8.3 Execução da Dívida Ativa</a:t>
            </a:r>
          </a:p>
          <a:p>
            <a:pPr marL="342900" indent="-342900"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8.4 Execução dos Riscos Fiscais</a:t>
            </a:r>
          </a:p>
          <a:p>
            <a:pPr marL="342900" indent="-342900"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8.8 Apuração de Custos</a:t>
            </a:r>
          </a:p>
          <a:p>
            <a:pPr marL="342900" indent="-342900" algn="just">
              <a:spcBef>
                <a:spcPct val="20000"/>
              </a:spcBef>
              <a:defRPr/>
            </a:pPr>
            <a:endParaRPr lang="pt-BR" b="1" dirty="0">
              <a:latin typeface="Calibri" pitchFamily="34" charset="0"/>
            </a:endParaRPr>
          </a:p>
          <a:p>
            <a:pPr marL="342900" indent="-342900" algn="just">
              <a:spcBef>
                <a:spcPct val="20000"/>
              </a:spcBef>
              <a:defRPr/>
            </a:pPr>
            <a:r>
              <a:rPr lang="pt-BR" b="1" dirty="0">
                <a:latin typeface="Calibri" pitchFamily="34" charset="0"/>
              </a:rPr>
              <a:t>8.9 Outros Controles </a:t>
            </a:r>
          </a:p>
          <a:p>
            <a:pPr marL="342900" indent="-342900" algn="just">
              <a:spcBef>
                <a:spcPct val="20000"/>
              </a:spcBef>
              <a:defRPr/>
            </a:pPr>
            <a:endParaRPr lang="pt-BR" b="1" dirty="0">
              <a:latin typeface="Calibri" pitchFamily="34" charset="0"/>
            </a:endParaRPr>
          </a:p>
        </p:txBody>
      </p:sp>
      <p:sp>
        <p:nvSpPr>
          <p:cNvPr id="27652" name="Espaço Reservado para Número de Slide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A90DA73C-F0A4-4944-BF13-641D7BB49227}" type="slidenum">
              <a:rPr lang="pt-BR" smtClean="0">
                <a:latin typeface="Arial" pitchFamily="34" charset="0"/>
              </a:rPr>
              <a:pPr/>
              <a:t>35</a:t>
            </a:fld>
            <a:endParaRPr lang="pt-BR" smtClean="0">
              <a:latin typeface="Arial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10242" y="217595"/>
            <a:ext cx="84296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Relação de Contas</a:t>
            </a:r>
          </a:p>
        </p:txBody>
      </p:sp>
    </p:spTree>
    <p:extLst>
      <p:ext uri="{BB962C8B-B14F-4D97-AF65-F5344CB8AC3E}">
        <p14:creationId xmlns:p14="http://schemas.microsoft.com/office/powerpoint/2010/main" xmlns="" val="21915462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4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0141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413" grpId="0" autoUpdateAnimBg="0"/>
      <p:bldP spid="2" grpId="0" autoUpdateAnimBg="0"/>
      <p:bldP spid="7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ço Reservado para Número de Slide 3"/>
          <p:cNvSpPr>
            <a:spLocks noGrp="1"/>
          </p:cNvSpPr>
          <p:nvPr>
            <p:ph type="sldNum" sz="quarter" idx="11"/>
          </p:nvPr>
        </p:nvSpPr>
        <p:spPr bwMode="auto">
          <a:xfrm>
            <a:off x="0" y="6500813"/>
            <a:ext cx="442913" cy="2682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2F8BA0D8-6B63-46C1-AC07-23BE9937A313}" type="slidenum">
              <a:rPr lang="pt-BR"/>
              <a:pPr/>
              <a:t>36</a:t>
            </a:fld>
            <a:endParaRPr lang="pt-BR"/>
          </a:p>
        </p:txBody>
      </p:sp>
      <p:sp>
        <p:nvSpPr>
          <p:cNvPr id="7174" name="CaixaDeTexto 13"/>
          <p:cNvSpPr txBox="1">
            <a:spLocks noChangeArrowheads="1"/>
          </p:cNvSpPr>
          <p:nvPr/>
        </p:nvSpPr>
        <p:spPr bwMode="auto">
          <a:xfrm>
            <a:off x="571500" y="1214438"/>
            <a:ext cx="8001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ctr"/>
            <a:r>
              <a:rPr lang="pt-BR" sz="3600" b="1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Modelo Atual       x       Modelo Novo</a:t>
            </a:r>
          </a:p>
        </p:txBody>
      </p:sp>
      <p:sp>
        <p:nvSpPr>
          <p:cNvPr id="8" name="Retângulo de cantos arredondados 7"/>
          <p:cNvSpPr/>
          <p:nvPr/>
        </p:nvSpPr>
        <p:spPr>
          <a:xfrm>
            <a:off x="1214438" y="3789363"/>
            <a:ext cx="2857500" cy="782637"/>
          </a:xfrm>
          <a:prstGeom prst="roundRect">
            <a:avLst/>
          </a:prstGeom>
          <a:solidFill>
            <a:srgbClr val="006600"/>
          </a:solidFill>
          <a:ln w="9525">
            <a:noFill/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t-BR" sz="2000" b="1" dirty="0">
                <a:solidFill>
                  <a:schemeClr val="bg1"/>
                </a:solidFill>
                <a:latin typeface="Calibri" pitchFamily="34" charset="0"/>
              </a:rPr>
              <a:t>Lançamentos dentro do mesmo </a:t>
            </a:r>
            <a:r>
              <a:rPr lang="pt-BR" sz="2000" b="1" dirty="0" smtClean="0">
                <a:solidFill>
                  <a:schemeClr val="bg1"/>
                </a:solidFill>
                <a:latin typeface="Calibri" pitchFamily="34" charset="0"/>
              </a:rPr>
              <a:t>sistema</a:t>
            </a:r>
            <a:endParaRPr lang="pt-BR" sz="2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Retângulo de cantos arredondados 8"/>
          <p:cNvSpPr/>
          <p:nvPr/>
        </p:nvSpPr>
        <p:spPr>
          <a:xfrm>
            <a:off x="5500688" y="3590925"/>
            <a:ext cx="2857500" cy="1123950"/>
          </a:xfrm>
          <a:prstGeom prst="roundRect">
            <a:avLst/>
          </a:prstGeom>
          <a:solidFill>
            <a:srgbClr val="006600"/>
          </a:solidFill>
          <a:ln w="9525">
            <a:noFill/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t-BR" sz="2000" b="1" dirty="0">
                <a:solidFill>
                  <a:schemeClr val="bg1"/>
                </a:solidFill>
                <a:latin typeface="Calibri" pitchFamily="34" charset="0"/>
              </a:rPr>
              <a:t>Lançamentos dentro de classes de mesma natureza de informação</a:t>
            </a:r>
          </a:p>
        </p:txBody>
      </p:sp>
      <p:sp>
        <p:nvSpPr>
          <p:cNvPr id="12" name="Seta para baixo 11"/>
          <p:cNvSpPr/>
          <p:nvPr/>
        </p:nvSpPr>
        <p:spPr>
          <a:xfrm>
            <a:off x="2214563" y="2000250"/>
            <a:ext cx="857250" cy="12858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4" name="Seta para baixo 13"/>
          <p:cNvSpPr/>
          <p:nvPr/>
        </p:nvSpPr>
        <p:spPr>
          <a:xfrm>
            <a:off x="6572250" y="2071688"/>
            <a:ext cx="857250" cy="12858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85750" y="642938"/>
            <a:ext cx="8429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1" i="1">
                <a:latin typeface="Calibri" pitchFamily="34" charset="0"/>
              </a:rPr>
              <a:t>Lógica do Registro Contábil</a:t>
            </a:r>
          </a:p>
        </p:txBody>
      </p:sp>
    </p:spTree>
    <p:extLst>
      <p:ext uri="{BB962C8B-B14F-4D97-AF65-F5344CB8AC3E}">
        <p14:creationId xmlns:p14="http://schemas.microsoft.com/office/powerpoint/2010/main" xmlns="" val="39010256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8" grpId="0" animBg="1"/>
      <p:bldP spid="9" grpId="0" animBg="1"/>
      <p:bldP spid="12" grpId="0" animBg="1"/>
      <p:bldP spid="14" grpId="0" animBg="1"/>
      <p:bldP spid="10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228600" y="4868863"/>
            <a:ext cx="4343400" cy="1439862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7 – Controles Devedores 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7.1 – Atos Potenciais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7.2 – Administração Financeira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7.3 – Dívida Ativa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7.4 – Riscos Fiscais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7.8 - Custos</a:t>
            </a:r>
          </a:p>
          <a:p>
            <a:pPr marL="342900" indent="-342900" algn="just"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28600" y="765175"/>
            <a:ext cx="4343400" cy="13684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1 </a:t>
            </a:r>
            <a:r>
              <a:rPr lang="pt-BR" sz="1500" b="1"/>
              <a:t>–</a:t>
            </a:r>
            <a:r>
              <a:rPr lang="pt-BR" sz="1500" b="1">
                <a:latin typeface="Verdana" pitchFamily="34" charset="0"/>
              </a:rPr>
              <a:t> Ativo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1.1- Ativo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1.2 </a:t>
            </a:r>
            <a:r>
              <a:rPr lang="pt-BR" sz="1000"/>
              <a:t>–</a:t>
            </a:r>
            <a:r>
              <a:rPr lang="pt-BR" sz="1000">
                <a:latin typeface="Verdana" pitchFamily="34" charset="0"/>
              </a:rPr>
              <a:t> Ativo Não Circulante</a:t>
            </a:r>
            <a:endParaRPr lang="pt-BR" sz="800">
              <a:latin typeface="Verdana" pitchFamily="34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4648200" y="765175"/>
            <a:ext cx="4343400" cy="137795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2 - Passivo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2.1 </a:t>
            </a:r>
            <a:r>
              <a:rPr lang="pt-BR" sz="1000"/>
              <a:t>–</a:t>
            </a:r>
            <a:r>
              <a:rPr lang="pt-BR" sz="1000">
                <a:latin typeface="Verdana" pitchFamily="34" charset="0"/>
              </a:rPr>
              <a:t> Passivo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2.2 – Passivo Não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2.5 - Patrimônio Líquido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>
              <a:latin typeface="Verdana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223838" y="2133600"/>
            <a:ext cx="4348162" cy="1066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3 – Variação Patrimonial Diminutiva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3.1 - Pessoal e Encargos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3.2 – Benefícios Previdenciários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3.9 – Outras Variações Patrimoniais Passivas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4643438" y="2143125"/>
            <a:ext cx="4348162" cy="1066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4 – Variação Patrimonial Aumentativa</a:t>
            </a:r>
            <a:endParaRPr lang="pt-BR" sz="1500" b="1"/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4.1 – Tributárias e Contribuições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4.2 - 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4.9 – Outras Variações Patrimoniais Ativas</a:t>
            </a:r>
          </a:p>
        </p:txBody>
      </p:sp>
      <p:sp>
        <p:nvSpPr>
          <p:cNvPr id="22535" name="Rectangle 5"/>
          <p:cNvSpPr>
            <a:spLocks noChangeArrowheads="1"/>
          </p:cNvSpPr>
          <p:nvPr/>
        </p:nvSpPr>
        <p:spPr bwMode="auto">
          <a:xfrm>
            <a:off x="4643438" y="4868863"/>
            <a:ext cx="4348162" cy="1423987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8 – Controles Credores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8.1 – Execução dos Atos Potenciais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8.2 – Execução da Administração Financeira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8.3 – Execução da Dívida Ativa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8.4 – Execução dos Riscos Fiscais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8.8 – Apuração de Custos</a:t>
            </a:r>
          </a:p>
        </p:txBody>
      </p:sp>
      <p:sp>
        <p:nvSpPr>
          <p:cNvPr id="22536" name="Rectangle 3"/>
          <p:cNvSpPr>
            <a:spLocks noChangeArrowheads="1"/>
          </p:cNvSpPr>
          <p:nvPr/>
        </p:nvSpPr>
        <p:spPr bwMode="auto">
          <a:xfrm>
            <a:off x="228600" y="3200400"/>
            <a:ext cx="4343400" cy="15970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5 </a:t>
            </a:r>
            <a:r>
              <a:rPr lang="pt-BR" sz="1500" b="1"/>
              <a:t>–</a:t>
            </a:r>
            <a:r>
              <a:rPr lang="pt-BR" sz="1500" b="1">
                <a:latin typeface="Verdana" pitchFamily="34" charset="0"/>
              </a:rPr>
              <a:t> Controles da Aprovação do Planejamento e Orçamento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5.1 – Planejamento Aprovado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5.2 – Orçamento Aprovado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5.3 – Inscrição de Restos a Pagar</a:t>
            </a:r>
          </a:p>
        </p:txBody>
      </p:sp>
      <p:sp>
        <p:nvSpPr>
          <p:cNvPr id="22537" name="Rectangle 4"/>
          <p:cNvSpPr>
            <a:spLocks noChangeArrowheads="1"/>
          </p:cNvSpPr>
          <p:nvPr/>
        </p:nvSpPr>
        <p:spPr bwMode="auto">
          <a:xfrm>
            <a:off x="4648200" y="3200400"/>
            <a:ext cx="4343400" cy="15970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6 – Controles da Execução do Planejamento e Orçamento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6.1 – Execução do Planejamento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6.2 – Execução do Orçamento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6.3 – Execução de Restos a Pagar</a:t>
            </a: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165817" y="768350"/>
            <a:ext cx="8686800" cy="1371600"/>
          </a:xfrm>
          <a:prstGeom prst="rect">
            <a:avLst/>
          </a:prstGeom>
          <a:solidFill>
            <a:srgbClr val="0000FF">
              <a:alpha val="50195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/>
            <a:endParaRPr lang="pt-BR"/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6357938" y="1755775"/>
            <a:ext cx="26066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pt-BR" sz="1400" b="1">
                <a:solidFill>
                  <a:srgbClr val="FFFFFF"/>
                </a:solidFill>
                <a:latin typeface="Tahoma" pitchFamily="34" charset="0"/>
              </a:rPr>
              <a:t>Composição Patrimonial</a:t>
            </a:r>
          </a:p>
        </p:txBody>
      </p:sp>
      <p:pic>
        <p:nvPicPr>
          <p:cNvPr id="32" name="Picture 9" descr="MCj021712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75663" y="1452563"/>
            <a:ext cx="34448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Rectangle 13"/>
          <p:cNvSpPr>
            <a:spLocks noChangeArrowheads="1"/>
          </p:cNvSpPr>
          <p:nvPr/>
        </p:nvSpPr>
        <p:spPr bwMode="auto">
          <a:xfrm>
            <a:off x="206375" y="4857750"/>
            <a:ext cx="8686800" cy="1439863"/>
          </a:xfrm>
          <a:prstGeom prst="rect">
            <a:avLst/>
          </a:prstGeom>
          <a:solidFill>
            <a:srgbClr val="0000FF">
              <a:alpha val="50195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/>
            <a:endParaRPr lang="pt-BR"/>
          </a:p>
        </p:txBody>
      </p:sp>
      <p:sp>
        <p:nvSpPr>
          <p:cNvPr id="35" name="Rectangle 16"/>
          <p:cNvSpPr>
            <a:spLocks noChangeArrowheads="1"/>
          </p:cNvSpPr>
          <p:nvPr/>
        </p:nvSpPr>
        <p:spPr bwMode="auto">
          <a:xfrm>
            <a:off x="214313" y="2147888"/>
            <a:ext cx="8686800" cy="1066800"/>
          </a:xfrm>
          <a:prstGeom prst="rect">
            <a:avLst/>
          </a:prstGeom>
          <a:solidFill>
            <a:srgbClr val="0000FF">
              <a:alpha val="50195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/>
            <a:endParaRPr lang="pt-BR"/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206375" y="3214688"/>
            <a:ext cx="8686800" cy="1625600"/>
          </a:xfrm>
          <a:prstGeom prst="rect">
            <a:avLst/>
          </a:prstGeom>
          <a:solidFill>
            <a:srgbClr val="0000FF">
              <a:alpha val="50195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/>
            <a:endParaRPr lang="pt-BR"/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7380288" y="5481638"/>
            <a:ext cx="1584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pt-BR" sz="1400" b="1">
                <a:solidFill>
                  <a:srgbClr val="FFFFFF"/>
                </a:solidFill>
                <a:latin typeface="Tahoma" pitchFamily="34" charset="0"/>
              </a:rPr>
              <a:t>Atos Potenciais</a:t>
            </a:r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6429375" y="2667000"/>
            <a:ext cx="2447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pt-BR" sz="1400" b="1">
                <a:solidFill>
                  <a:srgbClr val="FFFFFF"/>
                </a:solidFill>
                <a:latin typeface="Tahoma" pitchFamily="34" charset="0"/>
              </a:rPr>
              <a:t>Resultado Patrimonial</a:t>
            </a:r>
          </a:p>
        </p:txBody>
      </p:sp>
      <p:pic>
        <p:nvPicPr>
          <p:cNvPr id="42" name="Picture 14" descr="MCj021712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75663" y="3608388"/>
            <a:ext cx="34448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17" descr="MCj021712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75663" y="4979988"/>
            <a:ext cx="34448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Text Box 11"/>
          <p:cNvSpPr txBox="1">
            <a:spLocks noChangeArrowheads="1"/>
          </p:cNvSpPr>
          <p:nvPr/>
        </p:nvSpPr>
        <p:spPr bwMode="auto">
          <a:xfrm>
            <a:off x="7286625" y="4419600"/>
            <a:ext cx="16065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pt-BR" sz="1400" b="1">
                <a:solidFill>
                  <a:srgbClr val="FFFFFF"/>
                </a:solidFill>
                <a:latin typeface="Tahoma" pitchFamily="34" charset="0"/>
              </a:rPr>
              <a:t>Orçamentária</a:t>
            </a:r>
          </a:p>
        </p:txBody>
      </p:sp>
      <p:pic>
        <p:nvPicPr>
          <p:cNvPr id="45" name="Picture 12" descr="MCj021712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75663" y="2362200"/>
            <a:ext cx="34448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Text Box 24"/>
          <p:cNvSpPr txBox="1">
            <a:spLocks noChangeArrowheads="1"/>
          </p:cNvSpPr>
          <p:nvPr/>
        </p:nvSpPr>
        <p:spPr bwMode="auto">
          <a:xfrm>
            <a:off x="7596188" y="5695950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pt-BR" sz="1400" b="1">
                <a:solidFill>
                  <a:srgbClr val="FFFFFF"/>
                </a:solidFill>
                <a:latin typeface="Tahoma" pitchFamily="34" charset="0"/>
              </a:rPr>
              <a:t>Controle</a:t>
            </a:r>
          </a:p>
        </p:txBody>
      </p:sp>
      <p:sp>
        <p:nvSpPr>
          <p:cNvPr id="47" name="Text Box 25"/>
          <p:cNvSpPr txBox="1">
            <a:spLocks noChangeArrowheads="1"/>
          </p:cNvSpPr>
          <p:nvPr/>
        </p:nvSpPr>
        <p:spPr bwMode="auto">
          <a:xfrm>
            <a:off x="430213" y="1528763"/>
            <a:ext cx="8642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pt-BR" sz="2000" b="1">
                <a:solidFill>
                  <a:schemeClr val="bg1"/>
                </a:solidFill>
                <a:latin typeface="Tahoma" pitchFamily="34" charset="0"/>
              </a:rPr>
              <a:t>Contas Patrimoniais</a:t>
            </a:r>
          </a:p>
        </p:txBody>
      </p:sp>
      <p:sp>
        <p:nvSpPr>
          <p:cNvPr id="48" name="Text Box 26"/>
          <p:cNvSpPr txBox="1">
            <a:spLocks noChangeArrowheads="1"/>
          </p:cNvSpPr>
          <p:nvPr/>
        </p:nvSpPr>
        <p:spPr bwMode="auto">
          <a:xfrm>
            <a:off x="430213" y="4243388"/>
            <a:ext cx="8642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pt-BR" sz="2000" b="1">
                <a:solidFill>
                  <a:schemeClr val="bg1"/>
                </a:solidFill>
                <a:latin typeface="Tahoma" pitchFamily="34" charset="0"/>
              </a:rPr>
              <a:t>Contas Orçamentárias</a:t>
            </a:r>
          </a:p>
        </p:txBody>
      </p:sp>
      <p:sp>
        <p:nvSpPr>
          <p:cNvPr id="49" name="Text Box 27"/>
          <p:cNvSpPr txBox="1">
            <a:spLocks noChangeArrowheads="1"/>
          </p:cNvSpPr>
          <p:nvPr/>
        </p:nvSpPr>
        <p:spPr bwMode="auto">
          <a:xfrm>
            <a:off x="430213" y="2671763"/>
            <a:ext cx="8642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pt-BR" sz="2000" b="1" dirty="0">
                <a:solidFill>
                  <a:schemeClr val="bg1"/>
                </a:solidFill>
                <a:latin typeface="Tahoma" pitchFamily="34" charset="0"/>
              </a:rPr>
              <a:t>Contas de Resultado</a:t>
            </a:r>
          </a:p>
        </p:txBody>
      </p:sp>
      <p:sp>
        <p:nvSpPr>
          <p:cNvPr id="50" name="Text Box 28"/>
          <p:cNvSpPr txBox="1">
            <a:spLocks noChangeArrowheads="1"/>
          </p:cNvSpPr>
          <p:nvPr/>
        </p:nvSpPr>
        <p:spPr bwMode="auto">
          <a:xfrm>
            <a:off x="430213" y="5957888"/>
            <a:ext cx="8642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pt-BR" sz="2000" b="1">
                <a:solidFill>
                  <a:schemeClr val="bg1"/>
                </a:solidFill>
                <a:latin typeface="Tahoma" pitchFamily="34" charset="0"/>
              </a:rPr>
              <a:t>Contas de Controle</a:t>
            </a:r>
          </a:p>
        </p:txBody>
      </p:sp>
      <p:sp>
        <p:nvSpPr>
          <p:cNvPr id="51" name="Text Box 29"/>
          <p:cNvSpPr txBox="1">
            <a:spLocks noChangeArrowheads="1"/>
          </p:cNvSpPr>
          <p:nvPr/>
        </p:nvSpPr>
        <p:spPr bwMode="auto">
          <a:xfrm>
            <a:off x="7885113" y="5949950"/>
            <a:ext cx="10080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pt-BR" sz="1400" b="1">
                <a:solidFill>
                  <a:srgbClr val="FFFFFF"/>
                </a:solidFill>
                <a:latin typeface="Tahoma" pitchFamily="34" charset="0"/>
              </a:rPr>
              <a:t>Custos</a:t>
            </a: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285750" y="428625"/>
            <a:ext cx="8429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1" i="1">
                <a:latin typeface="Calibri" pitchFamily="34" charset="0"/>
              </a:rPr>
              <a:t>Lógica do Registro Contábil</a:t>
            </a:r>
          </a:p>
        </p:txBody>
      </p:sp>
    </p:spTree>
    <p:extLst>
      <p:ext uri="{BB962C8B-B14F-4D97-AF65-F5344CB8AC3E}">
        <p14:creationId xmlns:p14="http://schemas.microsoft.com/office/powerpoint/2010/main" xmlns="" val="42486124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 autoUpdateAnimBg="0"/>
      <p:bldP spid="29" grpId="0" autoUpdateAnimBg="0"/>
      <p:bldP spid="33" grpId="0" animBg="1" autoUpdateAnimBg="0"/>
      <p:bldP spid="35" grpId="0" animBg="1" autoUpdateAnimBg="0"/>
      <p:bldP spid="39" grpId="0" animBg="1" autoUpdateAnimBg="0"/>
      <p:bldP spid="40" grpId="0" autoUpdateAnimBg="0"/>
      <p:bldP spid="41" grpId="0" autoUpdateAnimBg="0"/>
      <p:bldP spid="44" grpId="0" autoUpdateAnimBg="0"/>
      <p:bldP spid="46" grpId="0" autoUpdateAnimBg="0"/>
      <p:bldP spid="47" grpId="0" autoUpdateAnimBg="0"/>
      <p:bldP spid="48" grpId="0" autoUpdateAnimBg="0"/>
      <p:bldP spid="49" grpId="0" autoUpdateAnimBg="0"/>
      <p:bldP spid="50" grpId="0" autoUpdateAnimBg="0"/>
      <p:bldP spid="51" grpId="0" autoUpdateAnimBg="0"/>
      <p:bldP spid="31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5"/>
          <p:cNvSpPr>
            <a:spLocks noChangeArrowheads="1"/>
          </p:cNvSpPr>
          <p:nvPr/>
        </p:nvSpPr>
        <p:spPr bwMode="auto">
          <a:xfrm>
            <a:off x="228600" y="4868863"/>
            <a:ext cx="4343400" cy="1439862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7 – Controles Devedores 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7.1 – Atos Potenciais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7.2 – Administração Financeira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7.3 – Dívida Ativa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7.4 – Riscos Fiscais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7.8 - Custos</a:t>
            </a:r>
          </a:p>
          <a:p>
            <a:pPr marL="342900" indent="-342900" algn="just"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228600" y="765175"/>
            <a:ext cx="4343400" cy="13684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600" b="1">
                <a:latin typeface="Verdana" pitchFamily="34" charset="0"/>
              </a:rPr>
              <a:t>1 </a:t>
            </a:r>
            <a:r>
              <a:rPr lang="pt-BR" sz="1600" b="1"/>
              <a:t>–</a:t>
            </a:r>
            <a:r>
              <a:rPr lang="pt-BR" sz="1600" b="1">
                <a:latin typeface="Verdana" pitchFamily="34" charset="0"/>
              </a:rPr>
              <a:t> Ativo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1.1- Ativo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1.2 </a:t>
            </a:r>
            <a:r>
              <a:rPr lang="pt-BR" sz="1000"/>
              <a:t>–</a:t>
            </a:r>
            <a:r>
              <a:rPr lang="pt-BR" sz="1000">
                <a:latin typeface="Verdana" pitchFamily="34" charset="0"/>
              </a:rPr>
              <a:t> Ativo Não Circulante</a:t>
            </a:r>
            <a:endParaRPr lang="pt-BR" sz="800">
              <a:latin typeface="Verdana" pitchFamily="34" charset="0"/>
            </a:endParaRP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4648200" y="762000"/>
            <a:ext cx="4343400" cy="137795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600" b="1">
                <a:latin typeface="Verdana" pitchFamily="34" charset="0"/>
              </a:rPr>
              <a:t>2 - Passivo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2.1 </a:t>
            </a:r>
            <a:r>
              <a:rPr lang="pt-BR" sz="1000"/>
              <a:t>–</a:t>
            </a:r>
            <a:r>
              <a:rPr lang="pt-BR" sz="1000">
                <a:latin typeface="Verdana" pitchFamily="34" charset="0"/>
              </a:rPr>
              <a:t> Passivo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2.2 – Passivo Não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2.5 - Patrimônio Líquido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>
              <a:latin typeface="Verdana" pitchFamily="34" charset="0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223838" y="2133600"/>
            <a:ext cx="4348162" cy="1066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3 – Variação Patrimonial Diminutiva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3.1 - Pessoal e Encargos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3.2 – Benefícios Previdenciários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3.9 – Outras Variações Patrimoniais Diminutivas</a:t>
            </a: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4643438" y="2143125"/>
            <a:ext cx="4348162" cy="1066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4 – Variação Patrimonial Aumentativa</a:t>
            </a:r>
            <a:endParaRPr lang="pt-BR" sz="1500" b="1"/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4.1 – Tributárias e Contribuições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4.2 - ....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4.9 – Outras Variações Patrimoniais Ativas</a:t>
            </a:r>
          </a:p>
        </p:txBody>
      </p:sp>
      <p:sp>
        <p:nvSpPr>
          <p:cNvPr id="41991" name="Rectangle 5"/>
          <p:cNvSpPr>
            <a:spLocks noChangeArrowheads="1"/>
          </p:cNvSpPr>
          <p:nvPr/>
        </p:nvSpPr>
        <p:spPr bwMode="auto">
          <a:xfrm>
            <a:off x="4643438" y="4868863"/>
            <a:ext cx="4348162" cy="1423987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8 – Controles Credores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8.1 – Execução dos Atos Potenciais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8.2 – Execução da Administração Financeira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8.3 – Execução da Dívida Ativa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8.4 – Execução dos Riscos Fiscais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8.8 – Apuração de Custos</a:t>
            </a:r>
          </a:p>
        </p:txBody>
      </p:sp>
      <p:sp>
        <p:nvSpPr>
          <p:cNvPr id="41992" name="Rectangle 3"/>
          <p:cNvSpPr>
            <a:spLocks noChangeArrowheads="1"/>
          </p:cNvSpPr>
          <p:nvPr/>
        </p:nvSpPr>
        <p:spPr bwMode="auto">
          <a:xfrm>
            <a:off x="228600" y="3200400"/>
            <a:ext cx="4343400" cy="15970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5 </a:t>
            </a:r>
            <a:r>
              <a:rPr lang="pt-BR" sz="1500" b="1"/>
              <a:t>–</a:t>
            </a:r>
            <a:r>
              <a:rPr lang="pt-BR" sz="1500" b="1">
                <a:latin typeface="Verdana" pitchFamily="34" charset="0"/>
              </a:rPr>
              <a:t> Controles da Aprovação do Planejamento e Orçamento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5.1 – Planejamento Aprovado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5.2 – Orçamento Aprovado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5.3 – Inscrição de Restos a Pagar</a:t>
            </a:r>
          </a:p>
        </p:txBody>
      </p:sp>
      <p:sp>
        <p:nvSpPr>
          <p:cNvPr id="41993" name="Rectangle 4"/>
          <p:cNvSpPr>
            <a:spLocks noChangeArrowheads="1"/>
          </p:cNvSpPr>
          <p:nvPr/>
        </p:nvSpPr>
        <p:spPr bwMode="auto">
          <a:xfrm>
            <a:off x="4648200" y="3200400"/>
            <a:ext cx="4343400" cy="15970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6 – Controles da Execução do Planejamento e Orçamento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endParaRPr lang="pt-BR" sz="1000">
              <a:latin typeface="Verdana" pitchFamily="34" charset="0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6.1 – Execução do Planejamento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6.2 – Execução do Orçamento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</a:rPr>
              <a:t>6.3 – Execução de Restos a Pagar</a:t>
            </a:r>
          </a:p>
        </p:txBody>
      </p:sp>
      <p:sp>
        <p:nvSpPr>
          <p:cNvPr id="41994" name="Text Box 36"/>
          <p:cNvSpPr txBox="1">
            <a:spLocks noChangeArrowheads="1"/>
          </p:cNvSpPr>
          <p:nvPr/>
        </p:nvSpPr>
        <p:spPr bwMode="auto">
          <a:xfrm>
            <a:off x="7885113" y="5949950"/>
            <a:ext cx="10080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pt-BR" sz="1400">
                <a:solidFill>
                  <a:srgbClr val="FFFFFF"/>
                </a:solidFill>
                <a:latin typeface="Tahoma" pitchFamily="34" charset="0"/>
              </a:rPr>
              <a:t>Custos</a:t>
            </a:r>
          </a:p>
        </p:txBody>
      </p:sp>
      <p:sp>
        <p:nvSpPr>
          <p:cNvPr id="201749" name="Rectangle 5"/>
          <p:cNvSpPr>
            <a:spLocks noChangeArrowheads="1"/>
          </p:cNvSpPr>
          <p:nvPr/>
        </p:nvSpPr>
        <p:spPr bwMode="auto">
          <a:xfrm>
            <a:off x="4643438" y="785813"/>
            <a:ext cx="4357687" cy="5581650"/>
          </a:xfrm>
          <a:prstGeom prst="rect">
            <a:avLst/>
          </a:prstGeom>
          <a:solidFill>
            <a:srgbClr val="0000FF">
              <a:alpha val="50195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/>
            <a:endParaRPr lang="pt-BR"/>
          </a:p>
        </p:txBody>
      </p:sp>
      <p:sp>
        <p:nvSpPr>
          <p:cNvPr id="201750" name="Rectangle 5"/>
          <p:cNvSpPr>
            <a:spLocks noChangeArrowheads="1"/>
          </p:cNvSpPr>
          <p:nvPr/>
        </p:nvSpPr>
        <p:spPr bwMode="auto">
          <a:xfrm>
            <a:off x="214313" y="785813"/>
            <a:ext cx="4348162" cy="5572125"/>
          </a:xfrm>
          <a:prstGeom prst="rect">
            <a:avLst/>
          </a:prstGeom>
          <a:solidFill>
            <a:srgbClr val="0000FF">
              <a:alpha val="50195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/>
            <a:endParaRPr lang="pt-BR"/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285750" y="2857500"/>
            <a:ext cx="3771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pt-BR" sz="2800" b="1">
                <a:solidFill>
                  <a:schemeClr val="bg1"/>
                </a:solidFill>
                <a:latin typeface="Tahoma" pitchFamily="34" charset="0"/>
              </a:rPr>
              <a:t>Devedor</a:t>
            </a: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4643438" y="2935288"/>
            <a:ext cx="42259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pt-BR" sz="2800" b="1">
                <a:solidFill>
                  <a:schemeClr val="bg1"/>
                </a:solidFill>
                <a:latin typeface="Tahoma" pitchFamily="34" charset="0"/>
              </a:rPr>
              <a:t>Credor</a:t>
            </a: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 bwMode="auto">
          <a:xfrm>
            <a:off x="71438" y="103188"/>
            <a:ext cx="89646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pt-BR" sz="2000" b="1" kern="0" dirty="0">
                <a:solidFill>
                  <a:schemeClr val="bg1"/>
                </a:solidFill>
                <a:latin typeface="Calibri" pitchFamily="34" charset="0"/>
                <a:ea typeface="+mj-ea"/>
                <a:cs typeface="+mj-cs"/>
              </a:rPr>
              <a:t>Natureza dos Saldos no PCASP  </a:t>
            </a: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285750" y="428625"/>
            <a:ext cx="8429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1" i="1">
                <a:latin typeface="Calibri" pitchFamily="34" charset="0"/>
              </a:rPr>
              <a:t>Lógica do Registro Contábil</a:t>
            </a:r>
          </a:p>
        </p:txBody>
      </p:sp>
    </p:spTree>
    <p:extLst>
      <p:ext uri="{BB962C8B-B14F-4D97-AF65-F5344CB8AC3E}">
        <p14:creationId xmlns:p14="http://schemas.microsoft.com/office/powerpoint/2010/main" xmlns="" val="22797627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0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20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49" grpId="0" animBg="1"/>
      <p:bldP spid="201750" grpId="0" animBg="1"/>
      <p:bldP spid="27" grpId="0" autoUpdateAnimBg="0"/>
      <p:bldP spid="29" grpId="0" autoUpdateAnimBg="0"/>
      <p:bldP spid="17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Número de Slide 1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66FC2D5D-6812-4008-8B62-3F27E5843D98}" type="slidenum">
              <a:rPr lang="pt-BR" smtClean="0">
                <a:latin typeface="Arial" pitchFamily="34" charset="0"/>
              </a:rPr>
              <a:pPr/>
              <a:t>39</a:t>
            </a:fld>
            <a:endParaRPr lang="pt-BR" smtClean="0">
              <a:latin typeface="Arial" pitchFamily="34" charset="0"/>
            </a:endParaRPr>
          </a:p>
        </p:txBody>
      </p:sp>
      <p:pic>
        <p:nvPicPr>
          <p:cNvPr id="3" name="Imagem 2" descr="pergaminho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3" y="829901"/>
            <a:ext cx="4097337" cy="574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6143625" y="1143000"/>
            <a:ext cx="1357313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BÁSICOS</a:t>
            </a:r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8072438" y="1357313"/>
            <a:ext cx="5715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400">
                <a:solidFill>
                  <a:srgbClr val="FF0000"/>
                </a:solidFill>
                <a:sym typeface="Wingdings" pitchFamily="2" charset="2"/>
              </a:rPr>
              <a:t></a:t>
            </a:r>
            <a:endParaRPr lang="pt-BR" sz="4400">
              <a:solidFill>
                <a:srgbClr val="FF0000"/>
              </a:solidFill>
            </a:endParaRPr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4929188" y="1497013"/>
            <a:ext cx="3143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dirty="0"/>
              <a:t> </a:t>
            </a:r>
            <a:r>
              <a:rPr lang="pt-BR" b="1" dirty="0"/>
              <a:t>a </a:t>
            </a:r>
            <a:r>
              <a:rPr lang="pt-BR" b="1" u="sng" dirty="0"/>
              <a:t>origem</a:t>
            </a:r>
            <a:r>
              <a:rPr lang="pt-BR" b="1" dirty="0"/>
              <a:t> e o objeto do que se deve pagar;</a:t>
            </a:r>
          </a:p>
        </p:txBody>
      </p:sp>
      <p:sp>
        <p:nvSpPr>
          <p:cNvPr id="9" name="Retângulo 8"/>
          <p:cNvSpPr/>
          <p:nvPr/>
        </p:nvSpPr>
        <p:spPr>
          <a:xfrm>
            <a:off x="214313" y="3650312"/>
            <a:ext cx="4572000" cy="19764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193675" indent="-193675" algn="just" eaLnBrk="0" hangingPunct="0">
              <a:lnSpc>
                <a:spcPct val="85000"/>
              </a:lnSpc>
              <a:spcBef>
                <a:spcPct val="70000"/>
              </a:spcBef>
              <a:buClr>
                <a:srgbClr val="0066FF"/>
              </a:buClr>
              <a:buSzPct val="110000"/>
              <a:buFont typeface="Wingdings" pitchFamily="2" charset="2"/>
              <a:buNone/>
              <a:defRPr/>
            </a:pPr>
            <a:r>
              <a:rPr lang="pt-BR" b="1" dirty="0">
                <a:solidFill>
                  <a:srgbClr val="0070C0"/>
                </a:solidFill>
                <a:latin typeface="Arial" charset="0"/>
              </a:rPr>
              <a:t>Art. 63 </a:t>
            </a:r>
            <a:r>
              <a:rPr lang="pt-BR" b="1" dirty="0">
                <a:latin typeface="Arial" charset="0"/>
              </a:rPr>
              <a:t>(4.320/64 com adaptações do Decreto 93.872/86). A liquidação da despesa consiste na </a:t>
            </a:r>
            <a:r>
              <a:rPr lang="pt-BR" b="1" dirty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verificação do direito adquirido pelo credor </a:t>
            </a:r>
            <a:r>
              <a:rPr lang="pt-BR" b="1" dirty="0">
                <a:latin typeface="Arial" charset="0"/>
              </a:rPr>
              <a:t>ou entidades beneficiárias tendo por base os títulos e documentos comprobatórios do respectivo crédito ou habilitação do benefício.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5072063" y="2071688"/>
            <a:ext cx="32861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 </a:t>
            </a:r>
            <a:r>
              <a:rPr lang="pt-BR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importância</a:t>
            </a:r>
            <a:r>
              <a:rPr lang="pt-B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exata a pagar;</a:t>
            </a:r>
            <a:endParaRPr lang="pt-BR" b="1" dirty="0">
              <a:latin typeface="Arial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5000625" y="2428875"/>
            <a:ext cx="314325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 quem</a:t>
            </a:r>
            <a:r>
              <a:rPr lang="pt-B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se deve pagar a importância, para extinguir a obrigação.</a:t>
            </a:r>
            <a:endParaRPr lang="pt-BR" dirty="0">
              <a:latin typeface="Arial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5357813" y="3273425"/>
            <a:ext cx="2928937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FORNECIMENTOS E SERVIÇOS</a:t>
            </a:r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8072438" y="1785938"/>
            <a:ext cx="5715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400">
                <a:solidFill>
                  <a:srgbClr val="FF0000"/>
                </a:solidFill>
                <a:sym typeface="Wingdings" pitchFamily="2" charset="2"/>
              </a:rPr>
              <a:t></a:t>
            </a:r>
            <a:endParaRPr lang="pt-BR" sz="4400">
              <a:solidFill>
                <a:srgbClr val="FF0000"/>
              </a:solidFill>
            </a:endParaRPr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8072438" y="2301875"/>
            <a:ext cx="5715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400">
                <a:solidFill>
                  <a:srgbClr val="FF0000"/>
                </a:solidFill>
                <a:sym typeface="Wingdings" pitchFamily="2" charset="2"/>
              </a:rPr>
              <a:t></a:t>
            </a:r>
            <a:endParaRPr lang="pt-BR" sz="4400">
              <a:solidFill>
                <a:srgbClr val="FF0000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5143500" y="3813175"/>
            <a:ext cx="2643188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 contrato, ajuste ou acordo respectivo;</a:t>
            </a:r>
            <a:endParaRPr lang="pt-BR" dirty="0">
              <a:latin typeface="Arial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143500" y="4376738"/>
            <a:ext cx="2357438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 nota de empenho</a:t>
            </a:r>
            <a:endParaRPr lang="pt-BR" dirty="0">
              <a:latin typeface="Arial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5143500" y="4708525"/>
            <a:ext cx="2714625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os comprovantes da entrega de material ou da prestação efetiva do serviço.</a:t>
            </a:r>
            <a:endParaRPr lang="pt-BR" dirty="0">
              <a:latin typeface="Arial" charset="0"/>
            </a:endParaRPr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7715250" y="3659188"/>
            <a:ext cx="5715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400">
                <a:solidFill>
                  <a:srgbClr val="FF0000"/>
                </a:solidFill>
                <a:sym typeface="Wingdings" pitchFamily="2" charset="2"/>
              </a:rPr>
              <a:t></a:t>
            </a:r>
            <a:endParaRPr lang="pt-BR" sz="4400">
              <a:solidFill>
                <a:srgbClr val="FF0000"/>
              </a:solidFill>
            </a:endParaRPr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auto">
          <a:xfrm>
            <a:off x="7715250" y="4071938"/>
            <a:ext cx="5715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400">
                <a:solidFill>
                  <a:srgbClr val="FF0000"/>
                </a:solidFill>
                <a:sym typeface="Wingdings" pitchFamily="2" charset="2"/>
              </a:rPr>
              <a:t></a:t>
            </a:r>
            <a:endParaRPr lang="pt-BR" sz="4400">
              <a:solidFill>
                <a:srgbClr val="FF0000"/>
              </a:solidFill>
            </a:endParaRPr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auto">
          <a:xfrm>
            <a:off x="7715250" y="4572000"/>
            <a:ext cx="5715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400">
                <a:solidFill>
                  <a:srgbClr val="FF0000"/>
                </a:solidFill>
                <a:sym typeface="Wingdings" pitchFamily="2" charset="2"/>
              </a:rPr>
              <a:t></a:t>
            </a:r>
            <a:endParaRPr lang="pt-BR" sz="4400">
              <a:solidFill>
                <a:srgbClr val="FF0000"/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214313" y="2428875"/>
            <a:ext cx="4572000" cy="7985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93675" indent="-193675" algn="just" eaLnBrk="0" hangingPunct="0">
              <a:lnSpc>
                <a:spcPct val="85000"/>
              </a:lnSpc>
              <a:spcBef>
                <a:spcPct val="70000"/>
              </a:spcBef>
              <a:buClr>
                <a:srgbClr val="0066FF"/>
              </a:buClr>
              <a:buSzPct val="110000"/>
              <a:buFont typeface="Wingdings" pitchFamily="2" charset="2"/>
              <a:buNone/>
              <a:defRPr/>
            </a:pPr>
            <a:r>
              <a:rPr lang="pt-BR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Art. 62 </a:t>
            </a:r>
            <a:r>
              <a:rPr lang="pt-B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 pagamento da despesa só poderá ser efetuado quando ordenado após sua </a:t>
            </a:r>
            <a:r>
              <a:rPr lang="pt-BR" b="1" dirty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regular liquidação</a:t>
            </a:r>
            <a:r>
              <a:rPr lang="pt-BR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24" name="Retângulo 23"/>
          <p:cNvSpPr>
            <a:spLocks noChangeArrowheads="1"/>
          </p:cNvSpPr>
          <p:nvPr/>
        </p:nvSpPr>
        <p:spPr bwMode="auto">
          <a:xfrm>
            <a:off x="144122" y="1742280"/>
            <a:ext cx="4424362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93675" indent="-193675" algn="just" eaLnBrk="0" hangingPunct="0">
              <a:lnSpc>
                <a:spcPct val="85000"/>
              </a:lnSpc>
              <a:spcBef>
                <a:spcPct val="70000"/>
              </a:spcBef>
              <a:buClr>
                <a:srgbClr val="0066FF"/>
              </a:buClr>
              <a:buSzPct val="110000"/>
              <a:buFont typeface="Wingdings" pitchFamily="2" charset="2"/>
              <a:buChar char="Ä"/>
            </a:pPr>
            <a:r>
              <a:rPr lang="pt-BR" b="1" dirty="0">
                <a:solidFill>
                  <a:srgbClr val="0066FF"/>
                </a:solidFill>
              </a:rPr>
              <a:t>Lei 4.320/1964 e Decreto 93.872/1986</a:t>
            </a:r>
            <a:endParaRPr lang="pt-BR" b="1" dirty="0"/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214313" y="866557"/>
            <a:ext cx="84296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Controle “Em liquidação</a:t>
            </a:r>
            <a:r>
              <a:rPr lang="pt-BR" sz="3600" b="1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”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98693" y="-99392"/>
            <a:ext cx="9523413" cy="929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265939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8280920" cy="72008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pt-BR" sz="36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Receita  Orçamentária</a:t>
            </a:r>
            <a:endParaRPr lang="pt-BR" sz="36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9087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 À CONTABILIDADE PÚBLICA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043608" y="2276872"/>
            <a:ext cx="810039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dirty="0"/>
              <a:t>Receitas Orçamentárias são disponibilidades de recursos financeiros que ingressam durante o exercício orçamentário e constituem elemento novo para o patrimônio público.</a:t>
            </a:r>
          </a:p>
        </p:txBody>
      </p:sp>
    </p:spTree>
    <p:extLst>
      <p:ext uri="{BB962C8B-B14F-4D97-AF65-F5344CB8AC3E}">
        <p14:creationId xmlns:p14="http://schemas.microsoft.com/office/powerpoint/2010/main" xmlns="" val="1328982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37131" y="512734"/>
            <a:ext cx="8280920" cy="108012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pt-BR" sz="3600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Contas Financeiras e Permanentes</a:t>
            </a:r>
            <a:endParaRPr lang="pt-BR" sz="3600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188" y="0"/>
            <a:ext cx="9144000" cy="9087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 DE CONTAS APLICADO AO SETOR PUBLICO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22386" y="1628800"/>
            <a:ext cx="8208912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300" dirty="0" smtClean="0"/>
              <a:t>As </a:t>
            </a:r>
            <a:r>
              <a:rPr lang="pt-BR" sz="3300" dirty="0"/>
              <a:t>contas de Passivo que dependam de autorização orçamentária para amortização ou resgate integram o Passivo Permanente. Após o primeiro estágio de execução da despesa orçamentária, materializada na figura do empenho, passam a ter característica Financeira, integrando o Passivo Financeiro</a:t>
            </a:r>
            <a:r>
              <a:rPr lang="pt-BR" sz="3300" dirty="0" smtClean="0"/>
              <a:t>. Modificando sua característica de “P” para “F”, controle feito pela duplicação das contas.</a:t>
            </a:r>
          </a:p>
          <a:p>
            <a:pPr algn="just"/>
            <a:r>
              <a:rPr lang="pt-BR" sz="3200" dirty="0" smtClean="0"/>
              <a:t>	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xmlns="" val="16820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ço Reservado para Número de Slide 1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74CE5130-F1AF-4456-AAA5-BC8D094125E9}" type="slidenum">
              <a:rPr lang="pt-BR" smtClean="0">
                <a:latin typeface="Arial" pitchFamily="34" charset="0"/>
              </a:rPr>
              <a:pPr/>
              <a:t>41</a:t>
            </a:fld>
            <a:endParaRPr lang="pt-BR" smtClean="0">
              <a:latin typeface="Arial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2728913" y="1143000"/>
            <a:ext cx="6272212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b="1" i="1">
                <a:latin typeface="Calibri" pitchFamily="34" charset="0"/>
              </a:rPr>
              <a:t>Reconhecimento do passivo na liquidação</a:t>
            </a:r>
          </a:p>
        </p:txBody>
      </p:sp>
      <p:sp>
        <p:nvSpPr>
          <p:cNvPr id="4" name="Retângulo 3"/>
          <p:cNvSpPr/>
          <p:nvPr/>
        </p:nvSpPr>
        <p:spPr bwMode="auto">
          <a:xfrm>
            <a:off x="0" y="571480"/>
            <a:ext cx="9144000" cy="2857520"/>
          </a:xfrm>
          <a:prstGeom prst="rect">
            <a:avLst/>
          </a:prstGeom>
          <a:solidFill>
            <a:srgbClr val="FFC000">
              <a:alpha val="23137"/>
            </a:srgbClr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Tx/>
              <a:buChar char="•"/>
              <a:defRPr/>
            </a:pPr>
            <a:endParaRPr lang="pt-BR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5" name="Retângulo 4"/>
          <p:cNvSpPr/>
          <p:nvPr/>
        </p:nvSpPr>
        <p:spPr bwMode="auto">
          <a:xfrm>
            <a:off x="-32" y="3429000"/>
            <a:ext cx="9144000" cy="3000396"/>
          </a:xfrm>
          <a:prstGeom prst="rect">
            <a:avLst/>
          </a:prstGeom>
          <a:solidFill>
            <a:srgbClr val="006666">
              <a:alpha val="23137"/>
            </a:srgbClr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Tx/>
              <a:buChar char="•"/>
              <a:defRPr/>
            </a:pPr>
            <a:endParaRPr lang="pt-BR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44042" name="CaixaDeTexto 5"/>
          <p:cNvSpPr txBox="1">
            <a:spLocks noChangeArrowheads="1"/>
          </p:cNvSpPr>
          <p:nvPr/>
        </p:nvSpPr>
        <p:spPr bwMode="auto">
          <a:xfrm>
            <a:off x="3238500" y="630238"/>
            <a:ext cx="6048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2000" b="1"/>
              <a:t>Contabilidade patrimonial – “Classes 1, 2, 3 e 4”</a:t>
            </a:r>
          </a:p>
        </p:txBody>
      </p:sp>
      <p:sp>
        <p:nvSpPr>
          <p:cNvPr id="44043" name="CaixaDeTexto 6"/>
          <p:cNvSpPr txBox="1">
            <a:spLocks noChangeArrowheads="1"/>
          </p:cNvSpPr>
          <p:nvPr/>
        </p:nvSpPr>
        <p:spPr bwMode="auto">
          <a:xfrm>
            <a:off x="3643313" y="3457575"/>
            <a:ext cx="55673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2000" b="1"/>
              <a:t>Contabilidade orçamentária – “Classe 5 e 6”</a:t>
            </a:r>
          </a:p>
        </p:txBody>
      </p:sp>
      <p:cxnSp>
        <p:nvCxnSpPr>
          <p:cNvPr id="9" name="Conector reto 8"/>
          <p:cNvCxnSpPr/>
          <p:nvPr/>
        </p:nvCxnSpPr>
        <p:spPr bwMode="auto">
          <a:xfrm>
            <a:off x="1071563" y="2428875"/>
            <a:ext cx="6643687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 bwMode="auto">
          <a:xfrm>
            <a:off x="1071563" y="5643563"/>
            <a:ext cx="6643687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 bwMode="auto">
          <a:xfrm rot="5400000">
            <a:off x="857250" y="2428876"/>
            <a:ext cx="428625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onector reto 17"/>
          <p:cNvCxnSpPr/>
          <p:nvPr/>
        </p:nvCxnSpPr>
        <p:spPr bwMode="auto">
          <a:xfrm rot="5400000">
            <a:off x="857250" y="5643563"/>
            <a:ext cx="428625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" name="Grupo 34"/>
          <p:cNvGrpSpPr>
            <a:grpSpLocks/>
          </p:cNvGrpSpPr>
          <p:nvPr/>
        </p:nvGrpSpPr>
        <p:grpSpPr bwMode="auto">
          <a:xfrm>
            <a:off x="-96838" y="1773238"/>
            <a:ext cx="2454276" cy="4227512"/>
            <a:chOff x="142844" y="1761642"/>
            <a:chExt cx="2454518" cy="4226984"/>
          </a:xfrm>
        </p:grpSpPr>
        <p:sp>
          <p:nvSpPr>
            <p:cNvPr id="20" name="Retângulo de cantos arredondados 19"/>
            <p:cNvSpPr/>
            <p:nvPr/>
          </p:nvSpPr>
          <p:spPr bwMode="auto">
            <a:xfrm>
              <a:off x="1285852" y="5333542"/>
              <a:ext cx="97064" cy="655084"/>
            </a:xfrm>
            <a:prstGeom prst="roundRect">
              <a:avLst/>
            </a:prstGeom>
            <a:solidFill>
              <a:srgbClr val="00B05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  <p:sp>
          <p:nvSpPr>
            <p:cNvPr id="44100" name="CaixaDeTexto 20"/>
            <p:cNvSpPr txBox="1">
              <a:spLocks noChangeArrowheads="1"/>
            </p:cNvSpPr>
            <p:nvPr/>
          </p:nvSpPr>
          <p:spPr bwMode="auto">
            <a:xfrm>
              <a:off x="142844" y="1761642"/>
              <a:ext cx="2454518" cy="369332"/>
            </a:xfrm>
            <a:prstGeom prst="rect">
              <a:avLst/>
            </a:prstGeom>
            <a:solidFill>
              <a:srgbClr val="339966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>
                  <a:solidFill>
                    <a:schemeClr val="bg1"/>
                  </a:solidFill>
                </a:rPr>
                <a:t>Execução da despesa</a:t>
              </a:r>
            </a:p>
          </p:txBody>
        </p:sp>
        <p:sp>
          <p:nvSpPr>
            <p:cNvPr id="34" name="Retângulo de cantos arredondados 33"/>
            <p:cNvSpPr/>
            <p:nvPr/>
          </p:nvSpPr>
          <p:spPr bwMode="auto">
            <a:xfrm>
              <a:off x="1285852" y="2130974"/>
              <a:ext cx="97064" cy="642942"/>
            </a:xfrm>
            <a:prstGeom prst="roundRect">
              <a:avLst/>
            </a:prstGeom>
            <a:solidFill>
              <a:srgbClr val="00B05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</p:grpSp>
      <p:grpSp>
        <p:nvGrpSpPr>
          <p:cNvPr id="6" name="Grupo 35"/>
          <p:cNvGrpSpPr>
            <a:grpSpLocks/>
          </p:cNvGrpSpPr>
          <p:nvPr/>
        </p:nvGrpSpPr>
        <p:grpSpPr bwMode="auto">
          <a:xfrm>
            <a:off x="1143000" y="5500688"/>
            <a:ext cx="1044575" cy="869950"/>
            <a:chOff x="1099232" y="5500702"/>
            <a:chExt cx="1043876" cy="869398"/>
          </a:xfrm>
        </p:grpSpPr>
        <p:sp>
          <p:nvSpPr>
            <p:cNvPr id="44093" name="CaixaDeTexto 23"/>
            <p:cNvSpPr txBox="1">
              <a:spLocks noChangeArrowheads="1"/>
            </p:cNvSpPr>
            <p:nvPr/>
          </p:nvSpPr>
          <p:spPr bwMode="auto">
            <a:xfrm>
              <a:off x="1099232" y="6000768"/>
              <a:ext cx="104387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/>
                <a:t>Dotação</a:t>
              </a:r>
            </a:p>
          </p:txBody>
        </p:sp>
        <p:sp>
          <p:nvSpPr>
            <p:cNvPr id="25" name="Retângulo de cantos arredondados 24"/>
            <p:cNvSpPr/>
            <p:nvPr/>
          </p:nvSpPr>
          <p:spPr bwMode="auto">
            <a:xfrm>
              <a:off x="1571604" y="5500702"/>
              <a:ext cx="71438" cy="285752"/>
            </a:xfrm>
            <a:prstGeom prst="roundRect">
              <a:avLst/>
            </a:prstGeom>
            <a:solidFill>
              <a:srgbClr val="FF000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</p:grpSp>
      <p:grpSp>
        <p:nvGrpSpPr>
          <p:cNvPr id="7" name="Grupo 36"/>
          <p:cNvGrpSpPr>
            <a:grpSpLocks/>
          </p:cNvGrpSpPr>
          <p:nvPr/>
        </p:nvGrpSpPr>
        <p:grpSpPr bwMode="auto">
          <a:xfrm>
            <a:off x="2971800" y="5500688"/>
            <a:ext cx="1171575" cy="785812"/>
            <a:chOff x="2971256" y="5500702"/>
            <a:chExt cx="1172116" cy="785818"/>
          </a:xfrm>
        </p:grpSpPr>
        <p:sp>
          <p:nvSpPr>
            <p:cNvPr id="27" name="Retângulo de cantos arredondados 26"/>
            <p:cNvSpPr/>
            <p:nvPr/>
          </p:nvSpPr>
          <p:spPr bwMode="auto">
            <a:xfrm>
              <a:off x="3500430" y="5500702"/>
              <a:ext cx="71438" cy="285752"/>
            </a:xfrm>
            <a:prstGeom prst="roundRect">
              <a:avLst/>
            </a:prstGeom>
            <a:solidFill>
              <a:srgbClr val="FF000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  <p:sp>
          <p:nvSpPr>
            <p:cNvPr id="44092" name="CaixaDeTexto 27"/>
            <p:cNvSpPr txBox="1">
              <a:spLocks noChangeArrowheads="1"/>
            </p:cNvSpPr>
            <p:nvPr/>
          </p:nvSpPr>
          <p:spPr bwMode="auto">
            <a:xfrm>
              <a:off x="2971256" y="5917188"/>
              <a:ext cx="117211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/>
                <a:t>Empenho</a:t>
              </a:r>
            </a:p>
          </p:txBody>
        </p:sp>
      </p:grpSp>
      <p:grpSp>
        <p:nvGrpSpPr>
          <p:cNvPr id="8" name="Grupo 37"/>
          <p:cNvGrpSpPr>
            <a:grpSpLocks/>
          </p:cNvGrpSpPr>
          <p:nvPr/>
        </p:nvGrpSpPr>
        <p:grpSpPr bwMode="auto">
          <a:xfrm>
            <a:off x="4857750" y="5500688"/>
            <a:ext cx="1300163" cy="798512"/>
            <a:chOff x="4857752" y="5500702"/>
            <a:chExt cx="1300356" cy="797960"/>
          </a:xfrm>
        </p:grpSpPr>
        <p:sp>
          <p:nvSpPr>
            <p:cNvPr id="26" name="Retângulo de cantos arredondados 25"/>
            <p:cNvSpPr/>
            <p:nvPr/>
          </p:nvSpPr>
          <p:spPr bwMode="auto">
            <a:xfrm>
              <a:off x="5429256" y="5500702"/>
              <a:ext cx="71438" cy="285752"/>
            </a:xfrm>
            <a:prstGeom prst="roundRect">
              <a:avLst/>
            </a:prstGeom>
            <a:solidFill>
              <a:srgbClr val="FF000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  <p:sp>
          <p:nvSpPr>
            <p:cNvPr id="44088" name="CaixaDeTexto 28"/>
            <p:cNvSpPr txBox="1">
              <a:spLocks noChangeArrowheads="1"/>
            </p:cNvSpPr>
            <p:nvPr/>
          </p:nvSpPr>
          <p:spPr bwMode="auto">
            <a:xfrm>
              <a:off x="4857752" y="5929330"/>
              <a:ext cx="130035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/>
                <a:t>Liquidação</a:t>
              </a:r>
            </a:p>
          </p:txBody>
        </p:sp>
      </p:grpSp>
      <p:grpSp>
        <p:nvGrpSpPr>
          <p:cNvPr id="10" name="Grupo 42"/>
          <p:cNvGrpSpPr>
            <a:grpSpLocks/>
          </p:cNvGrpSpPr>
          <p:nvPr/>
        </p:nvGrpSpPr>
        <p:grpSpPr bwMode="auto">
          <a:xfrm>
            <a:off x="7000875" y="2286000"/>
            <a:ext cx="1365250" cy="869950"/>
            <a:chOff x="7065176" y="5500702"/>
            <a:chExt cx="1364476" cy="869398"/>
          </a:xfrm>
        </p:grpSpPr>
        <p:sp>
          <p:nvSpPr>
            <p:cNvPr id="44081" name="CaixaDeTexto 43"/>
            <p:cNvSpPr txBox="1">
              <a:spLocks noChangeArrowheads="1"/>
            </p:cNvSpPr>
            <p:nvPr/>
          </p:nvSpPr>
          <p:spPr bwMode="auto">
            <a:xfrm>
              <a:off x="7065176" y="6000768"/>
              <a:ext cx="136447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/>
                <a:t>Pagamento</a:t>
              </a:r>
            </a:p>
          </p:txBody>
        </p:sp>
        <p:sp>
          <p:nvSpPr>
            <p:cNvPr id="45" name="Retângulo de cantos arredondados 44"/>
            <p:cNvSpPr/>
            <p:nvPr/>
          </p:nvSpPr>
          <p:spPr bwMode="auto">
            <a:xfrm>
              <a:off x="7715272" y="5500702"/>
              <a:ext cx="71438" cy="285752"/>
            </a:xfrm>
            <a:prstGeom prst="roundRect">
              <a:avLst/>
            </a:prstGeom>
            <a:solidFill>
              <a:srgbClr val="FF000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</p:grpSp>
      <p:grpSp>
        <p:nvGrpSpPr>
          <p:cNvPr id="11" name="Grupo 45"/>
          <p:cNvGrpSpPr>
            <a:grpSpLocks/>
          </p:cNvGrpSpPr>
          <p:nvPr/>
        </p:nvGrpSpPr>
        <p:grpSpPr bwMode="auto">
          <a:xfrm>
            <a:off x="4513263" y="2286000"/>
            <a:ext cx="1916112" cy="1143000"/>
            <a:chOff x="4513479" y="2071678"/>
            <a:chExt cx="1915909" cy="1143008"/>
          </a:xfrm>
        </p:grpSpPr>
        <p:sp>
          <p:nvSpPr>
            <p:cNvPr id="44077" name="CaixaDeTexto 39"/>
            <p:cNvSpPr txBox="1">
              <a:spLocks noChangeArrowheads="1"/>
            </p:cNvSpPr>
            <p:nvPr/>
          </p:nvSpPr>
          <p:spPr bwMode="auto">
            <a:xfrm>
              <a:off x="4513479" y="2568355"/>
              <a:ext cx="1915909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/>
                <a:t>Reconhecimento</a:t>
              </a:r>
            </a:p>
            <a:p>
              <a:pPr algn="ctr"/>
              <a:r>
                <a:rPr lang="pt-BR"/>
                <a:t>do passivo</a:t>
              </a:r>
            </a:p>
          </p:txBody>
        </p:sp>
        <p:sp>
          <p:nvSpPr>
            <p:cNvPr id="32" name="Retângulo de cantos arredondados 31"/>
            <p:cNvSpPr/>
            <p:nvPr/>
          </p:nvSpPr>
          <p:spPr bwMode="auto">
            <a:xfrm>
              <a:off x="5429256" y="2071678"/>
              <a:ext cx="71438" cy="285752"/>
            </a:xfrm>
            <a:prstGeom prst="roundRect">
              <a:avLst/>
            </a:prstGeom>
            <a:solidFill>
              <a:srgbClr val="FF000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</p:grpSp>
      <p:grpSp>
        <p:nvGrpSpPr>
          <p:cNvPr id="13" name="Grupo 38"/>
          <p:cNvGrpSpPr>
            <a:grpSpLocks/>
          </p:cNvGrpSpPr>
          <p:nvPr/>
        </p:nvGrpSpPr>
        <p:grpSpPr bwMode="auto">
          <a:xfrm>
            <a:off x="7000875" y="5500688"/>
            <a:ext cx="1365250" cy="785812"/>
            <a:chOff x="7065176" y="5500702"/>
            <a:chExt cx="1364476" cy="785818"/>
          </a:xfrm>
        </p:grpSpPr>
        <p:sp>
          <p:nvSpPr>
            <p:cNvPr id="31" name="Retângulo de cantos arredondados 30"/>
            <p:cNvSpPr/>
            <p:nvPr/>
          </p:nvSpPr>
          <p:spPr bwMode="auto">
            <a:xfrm>
              <a:off x="7715272" y="5500702"/>
              <a:ext cx="71438" cy="285752"/>
            </a:xfrm>
            <a:prstGeom prst="roundRect">
              <a:avLst/>
            </a:prstGeom>
            <a:solidFill>
              <a:srgbClr val="FF000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  <p:sp>
          <p:nvSpPr>
            <p:cNvPr id="44076" name="CaixaDeTexto 29"/>
            <p:cNvSpPr txBox="1">
              <a:spLocks noChangeArrowheads="1"/>
            </p:cNvSpPr>
            <p:nvPr/>
          </p:nvSpPr>
          <p:spPr bwMode="auto">
            <a:xfrm>
              <a:off x="7065176" y="5917188"/>
              <a:ext cx="136447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/>
                <a:t>Pagamento</a:t>
              </a:r>
            </a:p>
          </p:txBody>
        </p:sp>
      </p:grpSp>
      <p:grpSp>
        <p:nvGrpSpPr>
          <p:cNvPr id="15" name="Grupo 40"/>
          <p:cNvGrpSpPr>
            <a:grpSpLocks/>
          </p:cNvGrpSpPr>
          <p:nvPr/>
        </p:nvGrpSpPr>
        <p:grpSpPr bwMode="auto">
          <a:xfrm>
            <a:off x="106363" y="3468688"/>
            <a:ext cx="3036887" cy="817562"/>
            <a:chOff x="0" y="40094"/>
            <a:chExt cx="7786742" cy="741151"/>
          </a:xfrm>
        </p:grpSpPr>
        <p:sp>
          <p:nvSpPr>
            <p:cNvPr id="42" name="Retângulo de cantos arredondados 41"/>
            <p:cNvSpPr/>
            <p:nvPr/>
          </p:nvSpPr>
          <p:spPr>
            <a:xfrm>
              <a:off x="0" y="169616"/>
              <a:ext cx="7786742" cy="50081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Retângulo 46"/>
            <p:cNvSpPr/>
            <p:nvPr/>
          </p:nvSpPr>
          <p:spPr>
            <a:xfrm>
              <a:off x="40704" y="40094"/>
              <a:ext cx="7705333" cy="7411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8580" tIns="68580" rIns="68580" bIns="68580" spcCol="1270" anchor="ctr"/>
            <a:lstStyle/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D 5.2.2 Dotação Orçamentária Inicial</a:t>
              </a:r>
            </a:p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C 6.2.2 Crédito Orçamentário Disponível</a:t>
              </a:r>
            </a:p>
          </p:txBody>
        </p:sp>
      </p:grpSp>
      <p:grpSp>
        <p:nvGrpSpPr>
          <p:cNvPr id="16" name="Grupo 62"/>
          <p:cNvGrpSpPr>
            <a:grpSpLocks/>
          </p:cNvGrpSpPr>
          <p:nvPr/>
        </p:nvGrpSpPr>
        <p:grpSpPr bwMode="auto">
          <a:xfrm>
            <a:off x="71438" y="3603625"/>
            <a:ext cx="3071812" cy="539750"/>
            <a:chOff x="0" y="8362"/>
            <a:chExt cx="7786742" cy="682212"/>
          </a:xfrm>
        </p:grpSpPr>
        <p:sp>
          <p:nvSpPr>
            <p:cNvPr id="64" name="Retângulo de cantos arredondados 63"/>
            <p:cNvSpPr/>
            <p:nvPr/>
          </p:nvSpPr>
          <p:spPr>
            <a:xfrm>
              <a:off x="0" y="8362"/>
              <a:ext cx="7786742" cy="68221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5" name="Retângulo 64"/>
            <p:cNvSpPr/>
            <p:nvPr/>
          </p:nvSpPr>
          <p:spPr>
            <a:xfrm>
              <a:off x="32193" y="42473"/>
              <a:ext cx="7722355" cy="613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D 6.2.2 Crédito Orçamentário Disponível</a:t>
              </a:r>
            </a:p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C 6.2.2 Crédito Empenhado a Liquidar</a:t>
              </a:r>
            </a:p>
          </p:txBody>
        </p:sp>
      </p:grpSp>
      <p:grpSp>
        <p:nvGrpSpPr>
          <p:cNvPr id="17" name="Grupo 74"/>
          <p:cNvGrpSpPr>
            <a:grpSpLocks/>
          </p:cNvGrpSpPr>
          <p:nvPr/>
        </p:nvGrpSpPr>
        <p:grpSpPr bwMode="auto">
          <a:xfrm>
            <a:off x="71438" y="714375"/>
            <a:ext cx="3071812" cy="714375"/>
            <a:chOff x="0" y="8362"/>
            <a:chExt cx="7786742" cy="682212"/>
          </a:xfrm>
        </p:grpSpPr>
        <p:sp>
          <p:nvSpPr>
            <p:cNvPr id="76" name="Retângulo de cantos arredondados 75"/>
            <p:cNvSpPr/>
            <p:nvPr/>
          </p:nvSpPr>
          <p:spPr>
            <a:xfrm>
              <a:off x="0" y="8362"/>
              <a:ext cx="7786742" cy="68221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7" name="Retângulo 76"/>
            <p:cNvSpPr/>
            <p:nvPr/>
          </p:nvSpPr>
          <p:spPr>
            <a:xfrm>
              <a:off x="32193" y="41715"/>
              <a:ext cx="7722355" cy="6155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D 3.3    Variação Patrimonial Diminutiva -</a:t>
              </a:r>
              <a:br>
                <a:rPr lang="pt-BR" sz="1200" dirty="0"/>
              </a:br>
              <a:r>
                <a:rPr lang="pt-BR" sz="1200" dirty="0"/>
                <a:t>             Uso de Bens e serviços</a:t>
              </a:r>
            </a:p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C 2.1.2 Obrigações em circulação (F)</a:t>
              </a:r>
            </a:p>
          </p:txBody>
        </p:sp>
      </p:grpSp>
      <p:grpSp>
        <p:nvGrpSpPr>
          <p:cNvPr id="19" name="Grupo 80"/>
          <p:cNvGrpSpPr>
            <a:grpSpLocks/>
          </p:cNvGrpSpPr>
          <p:nvPr/>
        </p:nvGrpSpPr>
        <p:grpSpPr bwMode="auto">
          <a:xfrm>
            <a:off x="71438" y="4214813"/>
            <a:ext cx="3071812" cy="754062"/>
            <a:chOff x="0" y="8362"/>
            <a:chExt cx="7786742" cy="682212"/>
          </a:xfrm>
        </p:grpSpPr>
        <p:sp>
          <p:nvSpPr>
            <p:cNvPr id="82" name="Retângulo de cantos arredondados 81"/>
            <p:cNvSpPr/>
            <p:nvPr/>
          </p:nvSpPr>
          <p:spPr>
            <a:xfrm>
              <a:off x="0" y="8362"/>
              <a:ext cx="7786742" cy="68221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3" name="Retângulo 82"/>
            <p:cNvSpPr/>
            <p:nvPr/>
          </p:nvSpPr>
          <p:spPr>
            <a:xfrm>
              <a:off x="32193" y="41395"/>
              <a:ext cx="7722355" cy="6161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D 6.2.2 Crédito Empenhado a liquidar</a:t>
              </a:r>
            </a:p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C 6.2.2 Crédito Empenhado Liquidado a Pagar</a:t>
              </a:r>
            </a:p>
          </p:txBody>
        </p:sp>
      </p:grpSp>
      <p:grpSp>
        <p:nvGrpSpPr>
          <p:cNvPr id="21" name="Grupo 89"/>
          <p:cNvGrpSpPr>
            <a:grpSpLocks/>
          </p:cNvGrpSpPr>
          <p:nvPr/>
        </p:nvGrpSpPr>
        <p:grpSpPr bwMode="auto">
          <a:xfrm>
            <a:off x="71438" y="714375"/>
            <a:ext cx="3071812" cy="539750"/>
            <a:chOff x="0" y="8362"/>
            <a:chExt cx="7786742" cy="682212"/>
          </a:xfrm>
        </p:grpSpPr>
        <p:sp>
          <p:nvSpPr>
            <p:cNvPr id="91" name="Retângulo de cantos arredondados 90"/>
            <p:cNvSpPr/>
            <p:nvPr/>
          </p:nvSpPr>
          <p:spPr>
            <a:xfrm>
              <a:off x="0" y="8362"/>
              <a:ext cx="7786742" cy="68221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2" name="Retângulo 91"/>
            <p:cNvSpPr/>
            <p:nvPr/>
          </p:nvSpPr>
          <p:spPr>
            <a:xfrm>
              <a:off x="32193" y="42473"/>
              <a:ext cx="7722355" cy="613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D 2.1.2 Obrigações em Circulação (F)</a:t>
              </a:r>
            </a:p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C 1.1.1 Disponível (F)</a:t>
              </a:r>
            </a:p>
          </p:txBody>
        </p:sp>
      </p:grpSp>
      <p:grpSp>
        <p:nvGrpSpPr>
          <p:cNvPr id="22" name="Grupo 92"/>
          <p:cNvGrpSpPr>
            <a:grpSpLocks/>
          </p:cNvGrpSpPr>
          <p:nvPr/>
        </p:nvGrpSpPr>
        <p:grpSpPr bwMode="auto">
          <a:xfrm>
            <a:off x="71438" y="3571875"/>
            <a:ext cx="3071812" cy="754063"/>
            <a:chOff x="0" y="8362"/>
            <a:chExt cx="7786742" cy="682212"/>
          </a:xfrm>
        </p:grpSpPr>
        <p:sp>
          <p:nvSpPr>
            <p:cNvPr id="94" name="Retângulo de cantos arredondados 93"/>
            <p:cNvSpPr/>
            <p:nvPr/>
          </p:nvSpPr>
          <p:spPr>
            <a:xfrm>
              <a:off x="0" y="8362"/>
              <a:ext cx="7786742" cy="68221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5" name="Retângulo 94"/>
            <p:cNvSpPr/>
            <p:nvPr/>
          </p:nvSpPr>
          <p:spPr>
            <a:xfrm>
              <a:off x="32193" y="41396"/>
              <a:ext cx="7722355" cy="6161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D 6.2.2 Crédito Empenhado Liquidado a Pagar</a:t>
              </a:r>
            </a:p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C 6.2.2 Crédito Empenhado Pago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15418768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00116 L 0.06146 0.00116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6" presetClass="entr" presetSubtype="2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146 0.00116 L 0.26615 0.0011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6" presetClass="entr" presetSubtype="2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615 0.00116 L 0.47882 0.0011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882 0.00694 L 0.72292 0.00694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0"/>
                            </p:stCondLst>
                            <p:childTnLst>
                              <p:par>
                                <p:cTn id="9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ço Reservado para Número de Slide 1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74FD7C54-87B4-4D17-8FC8-C4CDEE6AE205}" type="slidenum">
              <a:rPr lang="pt-BR" smtClean="0">
                <a:latin typeface="Arial" pitchFamily="34" charset="0"/>
              </a:rPr>
              <a:pPr/>
              <a:t>42</a:t>
            </a:fld>
            <a:endParaRPr lang="pt-BR" smtClean="0">
              <a:latin typeface="Arial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4143375" y="1233488"/>
            <a:ext cx="4772025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b="1" i="1">
                <a:latin typeface="Calibri" pitchFamily="34" charset="0"/>
              </a:rPr>
              <a:t>Reconhecimento do passivo antes da liquidação</a:t>
            </a:r>
          </a:p>
        </p:txBody>
      </p:sp>
      <p:sp>
        <p:nvSpPr>
          <p:cNvPr id="4" name="Retângulo 3"/>
          <p:cNvSpPr/>
          <p:nvPr/>
        </p:nvSpPr>
        <p:spPr bwMode="auto">
          <a:xfrm>
            <a:off x="0" y="571480"/>
            <a:ext cx="9144000" cy="2857520"/>
          </a:xfrm>
          <a:prstGeom prst="rect">
            <a:avLst/>
          </a:prstGeom>
          <a:solidFill>
            <a:srgbClr val="FFC000">
              <a:alpha val="23137"/>
            </a:srgbClr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Tx/>
              <a:buChar char="•"/>
              <a:defRPr/>
            </a:pPr>
            <a:endParaRPr lang="pt-BR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5" name="Retângulo 4"/>
          <p:cNvSpPr/>
          <p:nvPr/>
        </p:nvSpPr>
        <p:spPr bwMode="auto">
          <a:xfrm>
            <a:off x="-32" y="3429000"/>
            <a:ext cx="9144000" cy="3000396"/>
          </a:xfrm>
          <a:prstGeom prst="rect">
            <a:avLst/>
          </a:prstGeom>
          <a:solidFill>
            <a:srgbClr val="006666">
              <a:alpha val="23137"/>
            </a:srgbClr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Tx/>
              <a:buChar char="•"/>
              <a:defRPr/>
            </a:pPr>
            <a:endParaRPr lang="pt-BR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45066" name="CaixaDeTexto 5"/>
          <p:cNvSpPr txBox="1">
            <a:spLocks noChangeArrowheads="1"/>
          </p:cNvSpPr>
          <p:nvPr/>
        </p:nvSpPr>
        <p:spPr bwMode="auto">
          <a:xfrm>
            <a:off x="3238500" y="630238"/>
            <a:ext cx="6048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2000" b="1"/>
              <a:t>Contabilidade patrimonial – “Classes 1, 2, 3 e 4”</a:t>
            </a:r>
          </a:p>
        </p:txBody>
      </p:sp>
      <p:sp>
        <p:nvSpPr>
          <p:cNvPr id="45067" name="CaixaDeTexto 6"/>
          <p:cNvSpPr txBox="1">
            <a:spLocks noChangeArrowheads="1"/>
          </p:cNvSpPr>
          <p:nvPr/>
        </p:nvSpPr>
        <p:spPr bwMode="auto">
          <a:xfrm>
            <a:off x="3643313" y="3457575"/>
            <a:ext cx="55673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2000" b="1"/>
              <a:t>Contabilidade orçamentária – “Classe 5 e 6”</a:t>
            </a:r>
          </a:p>
        </p:txBody>
      </p:sp>
      <p:cxnSp>
        <p:nvCxnSpPr>
          <p:cNvPr id="9" name="Conector reto 8"/>
          <p:cNvCxnSpPr/>
          <p:nvPr/>
        </p:nvCxnSpPr>
        <p:spPr bwMode="auto">
          <a:xfrm>
            <a:off x="1071563" y="2428875"/>
            <a:ext cx="6643687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 bwMode="auto">
          <a:xfrm>
            <a:off x="1071563" y="5643563"/>
            <a:ext cx="6643687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 bwMode="auto">
          <a:xfrm rot="5400000">
            <a:off x="857250" y="2428876"/>
            <a:ext cx="428625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onector reto 17"/>
          <p:cNvCxnSpPr/>
          <p:nvPr/>
        </p:nvCxnSpPr>
        <p:spPr bwMode="auto">
          <a:xfrm rot="5400000">
            <a:off x="857250" y="5643563"/>
            <a:ext cx="428625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" name="Grupo 34"/>
          <p:cNvGrpSpPr>
            <a:grpSpLocks/>
          </p:cNvGrpSpPr>
          <p:nvPr/>
        </p:nvGrpSpPr>
        <p:grpSpPr bwMode="auto">
          <a:xfrm>
            <a:off x="-96838" y="1773238"/>
            <a:ext cx="2454276" cy="4227512"/>
            <a:chOff x="142844" y="1761642"/>
            <a:chExt cx="2454518" cy="4226984"/>
          </a:xfrm>
        </p:grpSpPr>
        <p:sp>
          <p:nvSpPr>
            <p:cNvPr id="20" name="Retângulo de cantos arredondados 19"/>
            <p:cNvSpPr/>
            <p:nvPr/>
          </p:nvSpPr>
          <p:spPr bwMode="auto">
            <a:xfrm>
              <a:off x="1285852" y="5333542"/>
              <a:ext cx="97064" cy="655084"/>
            </a:xfrm>
            <a:prstGeom prst="roundRect">
              <a:avLst/>
            </a:prstGeom>
            <a:solidFill>
              <a:srgbClr val="00B05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  <p:sp>
          <p:nvSpPr>
            <p:cNvPr id="45132" name="CaixaDeTexto 20"/>
            <p:cNvSpPr txBox="1">
              <a:spLocks noChangeArrowheads="1"/>
            </p:cNvSpPr>
            <p:nvPr/>
          </p:nvSpPr>
          <p:spPr bwMode="auto">
            <a:xfrm>
              <a:off x="142844" y="1761642"/>
              <a:ext cx="2454518" cy="369332"/>
            </a:xfrm>
            <a:prstGeom prst="rect">
              <a:avLst/>
            </a:prstGeom>
            <a:solidFill>
              <a:srgbClr val="339966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>
                  <a:solidFill>
                    <a:schemeClr val="bg1"/>
                  </a:solidFill>
                </a:rPr>
                <a:t>Execução da despesa</a:t>
              </a:r>
            </a:p>
          </p:txBody>
        </p:sp>
        <p:sp>
          <p:nvSpPr>
            <p:cNvPr id="34" name="Retângulo de cantos arredondados 33"/>
            <p:cNvSpPr/>
            <p:nvPr/>
          </p:nvSpPr>
          <p:spPr bwMode="auto">
            <a:xfrm>
              <a:off x="1285852" y="2130974"/>
              <a:ext cx="97064" cy="642942"/>
            </a:xfrm>
            <a:prstGeom prst="roundRect">
              <a:avLst/>
            </a:prstGeom>
            <a:solidFill>
              <a:srgbClr val="00B05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</p:grpSp>
      <p:grpSp>
        <p:nvGrpSpPr>
          <p:cNvPr id="6" name="Grupo 35"/>
          <p:cNvGrpSpPr>
            <a:grpSpLocks/>
          </p:cNvGrpSpPr>
          <p:nvPr/>
        </p:nvGrpSpPr>
        <p:grpSpPr bwMode="auto">
          <a:xfrm>
            <a:off x="1143000" y="5500688"/>
            <a:ext cx="1044575" cy="869950"/>
            <a:chOff x="1099232" y="5500702"/>
            <a:chExt cx="1043876" cy="869398"/>
          </a:xfrm>
        </p:grpSpPr>
        <p:sp>
          <p:nvSpPr>
            <p:cNvPr id="45125" name="CaixaDeTexto 23"/>
            <p:cNvSpPr txBox="1">
              <a:spLocks noChangeArrowheads="1"/>
            </p:cNvSpPr>
            <p:nvPr/>
          </p:nvSpPr>
          <p:spPr bwMode="auto">
            <a:xfrm>
              <a:off x="1099232" y="6000768"/>
              <a:ext cx="104387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/>
                <a:t>Dotação</a:t>
              </a:r>
            </a:p>
          </p:txBody>
        </p:sp>
        <p:sp>
          <p:nvSpPr>
            <p:cNvPr id="25" name="Retângulo de cantos arredondados 24"/>
            <p:cNvSpPr/>
            <p:nvPr/>
          </p:nvSpPr>
          <p:spPr bwMode="auto">
            <a:xfrm>
              <a:off x="1571604" y="5500702"/>
              <a:ext cx="71438" cy="285752"/>
            </a:xfrm>
            <a:prstGeom prst="roundRect">
              <a:avLst/>
            </a:prstGeom>
            <a:solidFill>
              <a:srgbClr val="FF000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</p:grpSp>
      <p:grpSp>
        <p:nvGrpSpPr>
          <p:cNvPr id="7" name="Grupo 36"/>
          <p:cNvGrpSpPr>
            <a:grpSpLocks/>
          </p:cNvGrpSpPr>
          <p:nvPr/>
        </p:nvGrpSpPr>
        <p:grpSpPr bwMode="auto">
          <a:xfrm>
            <a:off x="2328863" y="5500688"/>
            <a:ext cx="1171575" cy="785812"/>
            <a:chOff x="2971256" y="5500702"/>
            <a:chExt cx="1172116" cy="785818"/>
          </a:xfrm>
        </p:grpSpPr>
        <p:sp>
          <p:nvSpPr>
            <p:cNvPr id="27" name="Retângulo de cantos arredondados 26"/>
            <p:cNvSpPr/>
            <p:nvPr/>
          </p:nvSpPr>
          <p:spPr bwMode="auto">
            <a:xfrm>
              <a:off x="3500430" y="5500702"/>
              <a:ext cx="71438" cy="285752"/>
            </a:xfrm>
            <a:prstGeom prst="roundRect">
              <a:avLst/>
            </a:prstGeom>
            <a:solidFill>
              <a:srgbClr val="FF000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  <p:sp>
          <p:nvSpPr>
            <p:cNvPr id="45124" name="CaixaDeTexto 27"/>
            <p:cNvSpPr txBox="1">
              <a:spLocks noChangeArrowheads="1"/>
            </p:cNvSpPr>
            <p:nvPr/>
          </p:nvSpPr>
          <p:spPr bwMode="auto">
            <a:xfrm>
              <a:off x="2971256" y="5917188"/>
              <a:ext cx="117211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/>
                <a:t>Empenho</a:t>
              </a:r>
            </a:p>
          </p:txBody>
        </p:sp>
      </p:grpSp>
      <p:grpSp>
        <p:nvGrpSpPr>
          <p:cNvPr id="8" name="Grupo 37"/>
          <p:cNvGrpSpPr>
            <a:grpSpLocks/>
          </p:cNvGrpSpPr>
          <p:nvPr/>
        </p:nvGrpSpPr>
        <p:grpSpPr bwMode="auto">
          <a:xfrm>
            <a:off x="5357813" y="5500688"/>
            <a:ext cx="1300162" cy="798512"/>
            <a:chOff x="4857752" y="5500702"/>
            <a:chExt cx="1300356" cy="797960"/>
          </a:xfrm>
        </p:grpSpPr>
        <p:sp>
          <p:nvSpPr>
            <p:cNvPr id="26" name="Retângulo de cantos arredondados 25"/>
            <p:cNvSpPr/>
            <p:nvPr/>
          </p:nvSpPr>
          <p:spPr bwMode="auto">
            <a:xfrm>
              <a:off x="5429256" y="5500702"/>
              <a:ext cx="71438" cy="285752"/>
            </a:xfrm>
            <a:prstGeom prst="roundRect">
              <a:avLst/>
            </a:prstGeom>
            <a:solidFill>
              <a:srgbClr val="FF000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  <p:sp>
          <p:nvSpPr>
            <p:cNvPr id="45120" name="CaixaDeTexto 28"/>
            <p:cNvSpPr txBox="1">
              <a:spLocks noChangeArrowheads="1"/>
            </p:cNvSpPr>
            <p:nvPr/>
          </p:nvSpPr>
          <p:spPr bwMode="auto">
            <a:xfrm>
              <a:off x="4857752" y="5929330"/>
              <a:ext cx="130035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/>
                <a:t>Liquidação</a:t>
              </a:r>
            </a:p>
          </p:txBody>
        </p:sp>
      </p:grpSp>
      <p:grpSp>
        <p:nvGrpSpPr>
          <p:cNvPr id="10" name="Grupo 42"/>
          <p:cNvGrpSpPr>
            <a:grpSpLocks/>
          </p:cNvGrpSpPr>
          <p:nvPr/>
        </p:nvGrpSpPr>
        <p:grpSpPr bwMode="auto">
          <a:xfrm>
            <a:off x="7000875" y="2286000"/>
            <a:ext cx="1365250" cy="869950"/>
            <a:chOff x="7065176" y="5500702"/>
            <a:chExt cx="1364476" cy="869398"/>
          </a:xfrm>
        </p:grpSpPr>
        <p:sp>
          <p:nvSpPr>
            <p:cNvPr id="45113" name="CaixaDeTexto 43"/>
            <p:cNvSpPr txBox="1">
              <a:spLocks noChangeArrowheads="1"/>
            </p:cNvSpPr>
            <p:nvPr/>
          </p:nvSpPr>
          <p:spPr bwMode="auto">
            <a:xfrm>
              <a:off x="7065176" y="6000768"/>
              <a:ext cx="136447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/>
                <a:t>Pagamento</a:t>
              </a:r>
            </a:p>
          </p:txBody>
        </p:sp>
        <p:sp>
          <p:nvSpPr>
            <p:cNvPr id="45" name="Retângulo de cantos arredondados 44"/>
            <p:cNvSpPr/>
            <p:nvPr/>
          </p:nvSpPr>
          <p:spPr bwMode="auto">
            <a:xfrm>
              <a:off x="7715272" y="5500702"/>
              <a:ext cx="71438" cy="285752"/>
            </a:xfrm>
            <a:prstGeom prst="roundRect">
              <a:avLst/>
            </a:prstGeom>
            <a:solidFill>
              <a:srgbClr val="FF000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</p:grpSp>
      <p:grpSp>
        <p:nvGrpSpPr>
          <p:cNvPr id="11" name="Grupo 45"/>
          <p:cNvGrpSpPr>
            <a:grpSpLocks/>
          </p:cNvGrpSpPr>
          <p:nvPr/>
        </p:nvGrpSpPr>
        <p:grpSpPr bwMode="auto">
          <a:xfrm>
            <a:off x="3441700" y="2286000"/>
            <a:ext cx="1916113" cy="1143000"/>
            <a:chOff x="4513479" y="2071678"/>
            <a:chExt cx="1915909" cy="1143008"/>
          </a:xfrm>
        </p:grpSpPr>
        <p:sp>
          <p:nvSpPr>
            <p:cNvPr id="45109" name="CaixaDeTexto 39"/>
            <p:cNvSpPr txBox="1">
              <a:spLocks noChangeArrowheads="1"/>
            </p:cNvSpPr>
            <p:nvPr/>
          </p:nvSpPr>
          <p:spPr bwMode="auto">
            <a:xfrm>
              <a:off x="4513479" y="2568355"/>
              <a:ext cx="1915909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/>
                <a:t>Reconhecimento</a:t>
              </a:r>
            </a:p>
            <a:p>
              <a:pPr algn="ctr"/>
              <a:r>
                <a:rPr lang="pt-BR"/>
                <a:t>do passivo</a:t>
              </a:r>
            </a:p>
          </p:txBody>
        </p:sp>
        <p:sp>
          <p:nvSpPr>
            <p:cNvPr id="32" name="Retângulo de cantos arredondados 31"/>
            <p:cNvSpPr/>
            <p:nvPr/>
          </p:nvSpPr>
          <p:spPr bwMode="auto">
            <a:xfrm>
              <a:off x="5429256" y="2071678"/>
              <a:ext cx="71438" cy="285752"/>
            </a:xfrm>
            <a:prstGeom prst="roundRect">
              <a:avLst/>
            </a:prstGeom>
            <a:solidFill>
              <a:srgbClr val="FF000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</p:grpSp>
      <p:grpSp>
        <p:nvGrpSpPr>
          <p:cNvPr id="13" name="Grupo 38"/>
          <p:cNvGrpSpPr>
            <a:grpSpLocks/>
          </p:cNvGrpSpPr>
          <p:nvPr/>
        </p:nvGrpSpPr>
        <p:grpSpPr bwMode="auto">
          <a:xfrm>
            <a:off x="7000875" y="5500688"/>
            <a:ext cx="1365250" cy="785812"/>
            <a:chOff x="7065176" y="5500702"/>
            <a:chExt cx="1364476" cy="785818"/>
          </a:xfrm>
        </p:grpSpPr>
        <p:sp>
          <p:nvSpPr>
            <p:cNvPr id="31" name="Retângulo de cantos arredondados 30"/>
            <p:cNvSpPr/>
            <p:nvPr/>
          </p:nvSpPr>
          <p:spPr bwMode="auto">
            <a:xfrm>
              <a:off x="7715272" y="5500702"/>
              <a:ext cx="71438" cy="285752"/>
            </a:xfrm>
            <a:prstGeom prst="roundRect">
              <a:avLst/>
            </a:prstGeom>
            <a:solidFill>
              <a:srgbClr val="FF000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  <p:sp>
          <p:nvSpPr>
            <p:cNvPr id="45108" name="CaixaDeTexto 29"/>
            <p:cNvSpPr txBox="1">
              <a:spLocks noChangeArrowheads="1"/>
            </p:cNvSpPr>
            <p:nvPr/>
          </p:nvSpPr>
          <p:spPr bwMode="auto">
            <a:xfrm>
              <a:off x="7065176" y="5917188"/>
              <a:ext cx="136447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/>
                <a:t>Pagamento</a:t>
              </a:r>
            </a:p>
          </p:txBody>
        </p:sp>
      </p:grpSp>
      <p:grpSp>
        <p:nvGrpSpPr>
          <p:cNvPr id="15" name="Grupo 40"/>
          <p:cNvGrpSpPr>
            <a:grpSpLocks/>
          </p:cNvGrpSpPr>
          <p:nvPr/>
        </p:nvGrpSpPr>
        <p:grpSpPr bwMode="auto">
          <a:xfrm>
            <a:off x="106363" y="3468688"/>
            <a:ext cx="3036887" cy="817562"/>
            <a:chOff x="0" y="40094"/>
            <a:chExt cx="7786742" cy="741151"/>
          </a:xfrm>
        </p:grpSpPr>
        <p:sp>
          <p:nvSpPr>
            <p:cNvPr id="42" name="Retângulo de cantos arredondados 41"/>
            <p:cNvSpPr/>
            <p:nvPr/>
          </p:nvSpPr>
          <p:spPr>
            <a:xfrm>
              <a:off x="0" y="169616"/>
              <a:ext cx="7786742" cy="50081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Retângulo 46"/>
            <p:cNvSpPr/>
            <p:nvPr/>
          </p:nvSpPr>
          <p:spPr>
            <a:xfrm>
              <a:off x="40704" y="40094"/>
              <a:ext cx="7705333" cy="7411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8580" tIns="68580" rIns="68580" bIns="68580" spcCol="1270" anchor="ctr"/>
            <a:lstStyle/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D 5.2.2 Dotação Orçamentária Inicial</a:t>
              </a:r>
            </a:p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C 6.2.2 Crédito Orçamentário Disponível</a:t>
              </a:r>
            </a:p>
          </p:txBody>
        </p:sp>
      </p:grpSp>
      <p:grpSp>
        <p:nvGrpSpPr>
          <p:cNvPr id="16" name="Grupo 62"/>
          <p:cNvGrpSpPr>
            <a:grpSpLocks/>
          </p:cNvGrpSpPr>
          <p:nvPr/>
        </p:nvGrpSpPr>
        <p:grpSpPr bwMode="auto">
          <a:xfrm>
            <a:off x="71438" y="3603625"/>
            <a:ext cx="3071812" cy="539750"/>
            <a:chOff x="0" y="8362"/>
            <a:chExt cx="7786742" cy="682212"/>
          </a:xfrm>
        </p:grpSpPr>
        <p:sp>
          <p:nvSpPr>
            <p:cNvPr id="64" name="Retângulo de cantos arredondados 63"/>
            <p:cNvSpPr/>
            <p:nvPr/>
          </p:nvSpPr>
          <p:spPr>
            <a:xfrm>
              <a:off x="0" y="8362"/>
              <a:ext cx="7786742" cy="68221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5" name="Retângulo 64"/>
            <p:cNvSpPr/>
            <p:nvPr/>
          </p:nvSpPr>
          <p:spPr>
            <a:xfrm>
              <a:off x="32193" y="42473"/>
              <a:ext cx="7722355" cy="613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D 6.2.2 Crédito Orçamentário Disponível</a:t>
              </a:r>
            </a:p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C 6.2.2 Crédito Empenhado a Liquidar</a:t>
              </a:r>
            </a:p>
          </p:txBody>
        </p:sp>
      </p:grpSp>
      <p:grpSp>
        <p:nvGrpSpPr>
          <p:cNvPr id="17" name="Grupo 74"/>
          <p:cNvGrpSpPr>
            <a:grpSpLocks/>
          </p:cNvGrpSpPr>
          <p:nvPr/>
        </p:nvGrpSpPr>
        <p:grpSpPr bwMode="auto">
          <a:xfrm>
            <a:off x="71438" y="714375"/>
            <a:ext cx="3071812" cy="714375"/>
            <a:chOff x="0" y="8362"/>
            <a:chExt cx="7786742" cy="682212"/>
          </a:xfrm>
        </p:grpSpPr>
        <p:sp>
          <p:nvSpPr>
            <p:cNvPr id="76" name="Retângulo de cantos arredondados 75"/>
            <p:cNvSpPr/>
            <p:nvPr/>
          </p:nvSpPr>
          <p:spPr>
            <a:xfrm>
              <a:off x="0" y="8362"/>
              <a:ext cx="7786742" cy="68221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7" name="Retângulo 76"/>
            <p:cNvSpPr/>
            <p:nvPr/>
          </p:nvSpPr>
          <p:spPr>
            <a:xfrm>
              <a:off x="32193" y="41715"/>
              <a:ext cx="7722355" cy="6155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D 3.3    Variação Patrimonial Diminutiva -</a:t>
              </a:r>
              <a:br>
                <a:rPr lang="pt-BR" sz="1200" dirty="0"/>
              </a:br>
              <a:r>
                <a:rPr lang="pt-BR" sz="1200" dirty="0"/>
                <a:t>             Uso de Bens e serviços</a:t>
              </a:r>
            </a:p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C 2.1.2 Obrigações em circulação (F)</a:t>
              </a:r>
            </a:p>
          </p:txBody>
        </p:sp>
      </p:grpSp>
      <p:grpSp>
        <p:nvGrpSpPr>
          <p:cNvPr id="19" name="Grupo 77"/>
          <p:cNvGrpSpPr>
            <a:grpSpLocks/>
          </p:cNvGrpSpPr>
          <p:nvPr/>
        </p:nvGrpSpPr>
        <p:grpSpPr bwMode="auto">
          <a:xfrm>
            <a:off x="71438" y="3603625"/>
            <a:ext cx="3071812" cy="539750"/>
            <a:chOff x="0" y="8362"/>
            <a:chExt cx="7786742" cy="682212"/>
          </a:xfrm>
        </p:grpSpPr>
        <p:sp>
          <p:nvSpPr>
            <p:cNvPr id="79" name="Retângulo de cantos arredondados 78"/>
            <p:cNvSpPr/>
            <p:nvPr/>
          </p:nvSpPr>
          <p:spPr>
            <a:xfrm>
              <a:off x="0" y="8362"/>
              <a:ext cx="7786742" cy="68221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0" name="Retângulo 79"/>
            <p:cNvSpPr/>
            <p:nvPr/>
          </p:nvSpPr>
          <p:spPr>
            <a:xfrm>
              <a:off x="32193" y="42473"/>
              <a:ext cx="7722355" cy="613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D 6.2.2 Crédito Empenhado a Liquidar</a:t>
              </a:r>
            </a:p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C 6.2.2 Crédito Empenhado em liquidação</a:t>
              </a:r>
            </a:p>
          </p:txBody>
        </p:sp>
      </p:grpSp>
      <p:grpSp>
        <p:nvGrpSpPr>
          <p:cNvPr id="21" name="Grupo 89"/>
          <p:cNvGrpSpPr>
            <a:grpSpLocks/>
          </p:cNvGrpSpPr>
          <p:nvPr/>
        </p:nvGrpSpPr>
        <p:grpSpPr bwMode="auto">
          <a:xfrm>
            <a:off x="71438" y="714375"/>
            <a:ext cx="3071812" cy="539750"/>
            <a:chOff x="0" y="8362"/>
            <a:chExt cx="7786742" cy="682212"/>
          </a:xfrm>
        </p:grpSpPr>
        <p:sp>
          <p:nvSpPr>
            <p:cNvPr id="91" name="Retângulo de cantos arredondados 90"/>
            <p:cNvSpPr/>
            <p:nvPr/>
          </p:nvSpPr>
          <p:spPr>
            <a:xfrm>
              <a:off x="0" y="8362"/>
              <a:ext cx="7786742" cy="68221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2" name="Retângulo 91"/>
            <p:cNvSpPr/>
            <p:nvPr/>
          </p:nvSpPr>
          <p:spPr>
            <a:xfrm>
              <a:off x="32193" y="42473"/>
              <a:ext cx="7722355" cy="613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D 2.1.2 Obrigações em Circulação (F)</a:t>
              </a:r>
            </a:p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C 1.1.1 Disponível (F)</a:t>
              </a:r>
            </a:p>
          </p:txBody>
        </p:sp>
      </p:grpSp>
      <p:grpSp>
        <p:nvGrpSpPr>
          <p:cNvPr id="22" name="Grupo 92"/>
          <p:cNvGrpSpPr>
            <a:grpSpLocks/>
          </p:cNvGrpSpPr>
          <p:nvPr/>
        </p:nvGrpSpPr>
        <p:grpSpPr bwMode="auto">
          <a:xfrm>
            <a:off x="71438" y="3603625"/>
            <a:ext cx="3071812" cy="754063"/>
            <a:chOff x="0" y="8362"/>
            <a:chExt cx="7786742" cy="682212"/>
          </a:xfrm>
        </p:grpSpPr>
        <p:sp>
          <p:nvSpPr>
            <p:cNvPr id="94" name="Retângulo de cantos arredondados 93"/>
            <p:cNvSpPr/>
            <p:nvPr/>
          </p:nvSpPr>
          <p:spPr>
            <a:xfrm>
              <a:off x="0" y="8362"/>
              <a:ext cx="7786742" cy="68221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5" name="Retângulo 94"/>
            <p:cNvSpPr/>
            <p:nvPr/>
          </p:nvSpPr>
          <p:spPr>
            <a:xfrm>
              <a:off x="32193" y="41396"/>
              <a:ext cx="7722355" cy="6161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D 6.2.2 Crédito Empenhado Liquidado a Pagar</a:t>
              </a:r>
            </a:p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C 6.2.2 Crédito Empenhado Pago</a:t>
              </a:r>
            </a:p>
          </p:txBody>
        </p:sp>
      </p:grpSp>
      <p:grpSp>
        <p:nvGrpSpPr>
          <p:cNvPr id="23" name="Grupo 37"/>
          <p:cNvGrpSpPr>
            <a:grpSpLocks/>
          </p:cNvGrpSpPr>
          <p:nvPr/>
        </p:nvGrpSpPr>
        <p:grpSpPr bwMode="auto">
          <a:xfrm>
            <a:off x="3575050" y="5500688"/>
            <a:ext cx="1711325" cy="798512"/>
            <a:chOff x="4657910" y="5500702"/>
            <a:chExt cx="1710725" cy="797960"/>
          </a:xfrm>
        </p:grpSpPr>
        <p:sp>
          <p:nvSpPr>
            <p:cNvPr id="57" name="Retângulo de cantos arredondados 56"/>
            <p:cNvSpPr/>
            <p:nvPr/>
          </p:nvSpPr>
          <p:spPr bwMode="auto">
            <a:xfrm>
              <a:off x="5429256" y="5500702"/>
              <a:ext cx="71438" cy="285752"/>
            </a:xfrm>
            <a:prstGeom prst="roundRect">
              <a:avLst/>
            </a:prstGeom>
            <a:solidFill>
              <a:srgbClr val="FF000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  <p:sp>
          <p:nvSpPr>
            <p:cNvPr id="45092" name="CaixaDeTexto 57"/>
            <p:cNvSpPr txBox="1">
              <a:spLocks noChangeArrowheads="1"/>
            </p:cNvSpPr>
            <p:nvPr/>
          </p:nvSpPr>
          <p:spPr bwMode="auto">
            <a:xfrm>
              <a:off x="4657910" y="5929330"/>
              <a:ext cx="17107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/>
                <a:t>Em Liquidação</a:t>
              </a:r>
            </a:p>
          </p:txBody>
        </p:sp>
      </p:grpSp>
      <p:grpSp>
        <p:nvGrpSpPr>
          <p:cNvPr id="24" name="Grupo 89"/>
          <p:cNvGrpSpPr>
            <a:grpSpLocks/>
          </p:cNvGrpSpPr>
          <p:nvPr/>
        </p:nvGrpSpPr>
        <p:grpSpPr bwMode="auto">
          <a:xfrm>
            <a:off x="71438" y="3603625"/>
            <a:ext cx="3071812" cy="968375"/>
            <a:chOff x="0" y="8362"/>
            <a:chExt cx="7786742" cy="830686"/>
          </a:xfrm>
        </p:grpSpPr>
        <p:sp>
          <p:nvSpPr>
            <p:cNvPr id="60" name="Retângulo de cantos arredondados 59"/>
            <p:cNvSpPr/>
            <p:nvPr/>
          </p:nvSpPr>
          <p:spPr>
            <a:xfrm>
              <a:off x="0" y="8362"/>
              <a:ext cx="7786742" cy="68225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1" name="Retângulo 60"/>
            <p:cNvSpPr/>
            <p:nvPr/>
          </p:nvSpPr>
          <p:spPr>
            <a:xfrm>
              <a:off x="32193" y="41045"/>
              <a:ext cx="7754549" cy="7980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D 6.2.2 Crédito Empenhado em Liquidação</a:t>
              </a:r>
            </a:p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C 6.2.2 Crédito Empenhado Liquidado a Pagar</a:t>
              </a:r>
            </a:p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pt-BR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10373639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00116 L 0.06146 0.00116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6" presetClass="entr" presetSubtype="2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146 0.00116 L 0.19531 0.0011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6" presetClass="entr" presetSubtype="2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31 0.00116 L 0.36059 0.0011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059 0.00116 L 0.53386 0.00116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386 0.00116 L 0.72292 0.00116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0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500"/>
                            </p:stCondLst>
                            <p:childTnLst>
                              <p:par>
                                <p:cTn id="10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ço Reservado para Número de Slide 1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B614387A-6E0E-4FA2-A3C7-2D86D34E044A}" type="slidenum">
              <a:rPr lang="pt-BR" smtClean="0">
                <a:latin typeface="Arial" pitchFamily="34" charset="0"/>
              </a:rPr>
              <a:pPr/>
              <a:t>43</a:t>
            </a:fld>
            <a:endParaRPr lang="pt-BR" smtClean="0">
              <a:latin typeface="Arial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2214563" y="1733550"/>
            <a:ext cx="6715125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b="1" i="1">
                <a:latin typeface="Calibri" pitchFamily="34" charset="0"/>
              </a:rPr>
              <a:t>Reconhecimento do passivo “Sem suporte orçamentário”</a:t>
            </a:r>
            <a:endParaRPr lang="pt-BR" b="1" i="1">
              <a:latin typeface="Verdana" pitchFamily="34" charset="0"/>
            </a:endParaRPr>
          </a:p>
        </p:txBody>
      </p:sp>
      <p:sp>
        <p:nvSpPr>
          <p:cNvPr id="4" name="Retângulo 3"/>
          <p:cNvSpPr/>
          <p:nvPr/>
        </p:nvSpPr>
        <p:spPr bwMode="auto">
          <a:xfrm>
            <a:off x="0" y="571480"/>
            <a:ext cx="9144000" cy="2857520"/>
          </a:xfrm>
          <a:prstGeom prst="rect">
            <a:avLst/>
          </a:prstGeom>
          <a:solidFill>
            <a:srgbClr val="FFC000">
              <a:alpha val="23137"/>
            </a:srgbClr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Tx/>
              <a:buChar char="•"/>
              <a:defRPr/>
            </a:pPr>
            <a:endParaRPr lang="pt-BR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5" name="Retângulo 4"/>
          <p:cNvSpPr/>
          <p:nvPr/>
        </p:nvSpPr>
        <p:spPr bwMode="auto">
          <a:xfrm>
            <a:off x="-32" y="3429000"/>
            <a:ext cx="9144000" cy="3000396"/>
          </a:xfrm>
          <a:prstGeom prst="rect">
            <a:avLst/>
          </a:prstGeom>
          <a:solidFill>
            <a:srgbClr val="006666">
              <a:alpha val="23137"/>
            </a:srgbClr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Tx/>
              <a:buChar char="•"/>
              <a:defRPr/>
            </a:pPr>
            <a:endParaRPr lang="pt-BR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46090" name="CaixaDeTexto 5"/>
          <p:cNvSpPr txBox="1">
            <a:spLocks noChangeArrowheads="1"/>
          </p:cNvSpPr>
          <p:nvPr/>
        </p:nvSpPr>
        <p:spPr bwMode="auto">
          <a:xfrm>
            <a:off x="3238500" y="630238"/>
            <a:ext cx="6048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2000" b="1"/>
              <a:t>Contabilidade patrimonial – “Classes 1, 2, 3 e 4”</a:t>
            </a:r>
          </a:p>
        </p:txBody>
      </p:sp>
      <p:sp>
        <p:nvSpPr>
          <p:cNvPr id="46091" name="CaixaDeTexto 6"/>
          <p:cNvSpPr txBox="1">
            <a:spLocks noChangeArrowheads="1"/>
          </p:cNvSpPr>
          <p:nvPr/>
        </p:nvSpPr>
        <p:spPr bwMode="auto">
          <a:xfrm>
            <a:off x="3286125" y="3457575"/>
            <a:ext cx="55673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2000" b="1"/>
              <a:t>Contabilidade orçamentária – “Classe 5 e 6”</a:t>
            </a:r>
          </a:p>
        </p:txBody>
      </p:sp>
      <p:cxnSp>
        <p:nvCxnSpPr>
          <p:cNvPr id="9" name="Conector reto 8"/>
          <p:cNvCxnSpPr/>
          <p:nvPr/>
        </p:nvCxnSpPr>
        <p:spPr bwMode="auto">
          <a:xfrm>
            <a:off x="1071563" y="2428875"/>
            <a:ext cx="6643687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 bwMode="auto">
          <a:xfrm>
            <a:off x="1071563" y="5643563"/>
            <a:ext cx="6643687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 bwMode="auto">
          <a:xfrm rot="5400000">
            <a:off x="857250" y="2428876"/>
            <a:ext cx="428625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onector reto 17"/>
          <p:cNvCxnSpPr/>
          <p:nvPr/>
        </p:nvCxnSpPr>
        <p:spPr bwMode="auto">
          <a:xfrm rot="5400000">
            <a:off x="857250" y="5643563"/>
            <a:ext cx="428625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" name="Grupo 34"/>
          <p:cNvGrpSpPr>
            <a:grpSpLocks/>
          </p:cNvGrpSpPr>
          <p:nvPr/>
        </p:nvGrpSpPr>
        <p:grpSpPr bwMode="auto">
          <a:xfrm>
            <a:off x="-96838" y="1773238"/>
            <a:ext cx="2454276" cy="4227512"/>
            <a:chOff x="142844" y="1761642"/>
            <a:chExt cx="2454518" cy="4226984"/>
          </a:xfrm>
        </p:grpSpPr>
        <p:sp>
          <p:nvSpPr>
            <p:cNvPr id="20" name="Retângulo de cantos arredondados 19"/>
            <p:cNvSpPr/>
            <p:nvPr/>
          </p:nvSpPr>
          <p:spPr bwMode="auto">
            <a:xfrm>
              <a:off x="1285852" y="5333542"/>
              <a:ext cx="97064" cy="655084"/>
            </a:xfrm>
            <a:prstGeom prst="roundRect">
              <a:avLst/>
            </a:prstGeom>
            <a:solidFill>
              <a:srgbClr val="00B05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  <p:sp>
          <p:nvSpPr>
            <p:cNvPr id="46156" name="CaixaDeTexto 20"/>
            <p:cNvSpPr txBox="1">
              <a:spLocks noChangeArrowheads="1"/>
            </p:cNvSpPr>
            <p:nvPr/>
          </p:nvSpPr>
          <p:spPr bwMode="auto">
            <a:xfrm>
              <a:off x="142844" y="1761642"/>
              <a:ext cx="2454518" cy="369332"/>
            </a:xfrm>
            <a:prstGeom prst="rect">
              <a:avLst/>
            </a:prstGeom>
            <a:solidFill>
              <a:srgbClr val="339966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>
                  <a:solidFill>
                    <a:schemeClr val="bg1"/>
                  </a:solidFill>
                </a:rPr>
                <a:t>Execução da despesa</a:t>
              </a:r>
            </a:p>
          </p:txBody>
        </p:sp>
        <p:sp>
          <p:nvSpPr>
            <p:cNvPr id="34" name="Retângulo de cantos arredondados 33"/>
            <p:cNvSpPr/>
            <p:nvPr/>
          </p:nvSpPr>
          <p:spPr bwMode="auto">
            <a:xfrm>
              <a:off x="1285852" y="2130974"/>
              <a:ext cx="97064" cy="642942"/>
            </a:xfrm>
            <a:prstGeom prst="roundRect">
              <a:avLst/>
            </a:prstGeom>
            <a:solidFill>
              <a:srgbClr val="00B05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</p:grpSp>
      <p:grpSp>
        <p:nvGrpSpPr>
          <p:cNvPr id="6" name="Grupo 36"/>
          <p:cNvGrpSpPr>
            <a:grpSpLocks/>
          </p:cNvGrpSpPr>
          <p:nvPr/>
        </p:nvGrpSpPr>
        <p:grpSpPr bwMode="auto">
          <a:xfrm>
            <a:off x="2900363" y="5500688"/>
            <a:ext cx="1171575" cy="869950"/>
            <a:chOff x="2971256" y="5500702"/>
            <a:chExt cx="1172116" cy="869398"/>
          </a:xfrm>
        </p:grpSpPr>
        <p:sp>
          <p:nvSpPr>
            <p:cNvPr id="27" name="Retângulo de cantos arredondados 26"/>
            <p:cNvSpPr/>
            <p:nvPr/>
          </p:nvSpPr>
          <p:spPr bwMode="auto">
            <a:xfrm>
              <a:off x="3500430" y="5500702"/>
              <a:ext cx="71438" cy="285752"/>
            </a:xfrm>
            <a:prstGeom prst="roundRect">
              <a:avLst/>
            </a:prstGeom>
            <a:solidFill>
              <a:srgbClr val="FF000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  <p:sp>
          <p:nvSpPr>
            <p:cNvPr id="46152" name="CaixaDeTexto 27"/>
            <p:cNvSpPr txBox="1">
              <a:spLocks noChangeArrowheads="1"/>
            </p:cNvSpPr>
            <p:nvPr/>
          </p:nvSpPr>
          <p:spPr bwMode="auto">
            <a:xfrm>
              <a:off x="2971256" y="6000768"/>
              <a:ext cx="117211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/>
                <a:t>Empenho</a:t>
              </a:r>
            </a:p>
          </p:txBody>
        </p:sp>
      </p:grpSp>
      <p:grpSp>
        <p:nvGrpSpPr>
          <p:cNvPr id="7" name="Grupo 37"/>
          <p:cNvGrpSpPr>
            <a:grpSpLocks/>
          </p:cNvGrpSpPr>
          <p:nvPr/>
        </p:nvGrpSpPr>
        <p:grpSpPr bwMode="auto">
          <a:xfrm>
            <a:off x="5786438" y="5500688"/>
            <a:ext cx="1300162" cy="857250"/>
            <a:chOff x="4857752" y="5500702"/>
            <a:chExt cx="1300356" cy="857256"/>
          </a:xfrm>
        </p:grpSpPr>
        <p:sp>
          <p:nvSpPr>
            <p:cNvPr id="26" name="Retângulo de cantos arredondados 25"/>
            <p:cNvSpPr/>
            <p:nvPr/>
          </p:nvSpPr>
          <p:spPr bwMode="auto">
            <a:xfrm>
              <a:off x="5429256" y="5500702"/>
              <a:ext cx="71438" cy="285752"/>
            </a:xfrm>
            <a:prstGeom prst="roundRect">
              <a:avLst/>
            </a:prstGeom>
            <a:solidFill>
              <a:srgbClr val="FF000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  <p:sp>
          <p:nvSpPr>
            <p:cNvPr id="46148" name="CaixaDeTexto 28"/>
            <p:cNvSpPr txBox="1">
              <a:spLocks noChangeArrowheads="1"/>
            </p:cNvSpPr>
            <p:nvPr/>
          </p:nvSpPr>
          <p:spPr bwMode="auto">
            <a:xfrm>
              <a:off x="4857752" y="5988626"/>
              <a:ext cx="130035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/>
                <a:t>Liquidação</a:t>
              </a:r>
            </a:p>
          </p:txBody>
        </p:sp>
      </p:grpSp>
      <p:grpSp>
        <p:nvGrpSpPr>
          <p:cNvPr id="8" name="Grupo 42"/>
          <p:cNvGrpSpPr>
            <a:grpSpLocks/>
          </p:cNvGrpSpPr>
          <p:nvPr/>
        </p:nvGrpSpPr>
        <p:grpSpPr bwMode="auto">
          <a:xfrm>
            <a:off x="7000875" y="2286000"/>
            <a:ext cx="1365250" cy="869950"/>
            <a:chOff x="7065176" y="5500702"/>
            <a:chExt cx="1364476" cy="869398"/>
          </a:xfrm>
        </p:grpSpPr>
        <p:sp>
          <p:nvSpPr>
            <p:cNvPr id="46141" name="CaixaDeTexto 43"/>
            <p:cNvSpPr txBox="1">
              <a:spLocks noChangeArrowheads="1"/>
            </p:cNvSpPr>
            <p:nvPr/>
          </p:nvSpPr>
          <p:spPr bwMode="auto">
            <a:xfrm>
              <a:off x="7065176" y="6000768"/>
              <a:ext cx="136447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/>
                <a:t>Pagamento</a:t>
              </a:r>
            </a:p>
          </p:txBody>
        </p:sp>
        <p:sp>
          <p:nvSpPr>
            <p:cNvPr id="45" name="Retângulo de cantos arredondados 44"/>
            <p:cNvSpPr/>
            <p:nvPr/>
          </p:nvSpPr>
          <p:spPr bwMode="auto">
            <a:xfrm>
              <a:off x="7715272" y="5500702"/>
              <a:ext cx="71438" cy="285752"/>
            </a:xfrm>
            <a:prstGeom prst="roundRect">
              <a:avLst/>
            </a:prstGeom>
            <a:solidFill>
              <a:srgbClr val="FF000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</p:grpSp>
      <p:grpSp>
        <p:nvGrpSpPr>
          <p:cNvPr id="10" name="Grupo 45"/>
          <p:cNvGrpSpPr>
            <a:grpSpLocks/>
          </p:cNvGrpSpPr>
          <p:nvPr/>
        </p:nvGrpSpPr>
        <p:grpSpPr bwMode="auto">
          <a:xfrm>
            <a:off x="701675" y="2286000"/>
            <a:ext cx="2300288" cy="952500"/>
            <a:chOff x="3857820" y="2071678"/>
            <a:chExt cx="2300630" cy="951848"/>
          </a:xfrm>
        </p:grpSpPr>
        <p:sp>
          <p:nvSpPr>
            <p:cNvPr id="46137" name="CaixaDeTexto 39"/>
            <p:cNvSpPr txBox="1">
              <a:spLocks noChangeArrowheads="1"/>
            </p:cNvSpPr>
            <p:nvPr/>
          </p:nvSpPr>
          <p:spPr bwMode="auto">
            <a:xfrm>
              <a:off x="3857820" y="2500306"/>
              <a:ext cx="230063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sz="1400" b="1"/>
                <a:t>Reconhecimento</a:t>
              </a:r>
            </a:p>
            <a:p>
              <a:pPr algn="ctr"/>
              <a:r>
                <a:rPr lang="pt-BR" sz="1400" b="1"/>
                <a:t>do passivo (permanente)</a:t>
              </a:r>
            </a:p>
          </p:txBody>
        </p:sp>
        <p:sp>
          <p:nvSpPr>
            <p:cNvPr id="32" name="Retângulo de cantos arredondados 31"/>
            <p:cNvSpPr/>
            <p:nvPr/>
          </p:nvSpPr>
          <p:spPr bwMode="auto">
            <a:xfrm>
              <a:off x="5429256" y="2071678"/>
              <a:ext cx="71438" cy="285752"/>
            </a:xfrm>
            <a:prstGeom prst="roundRect">
              <a:avLst/>
            </a:prstGeom>
            <a:solidFill>
              <a:srgbClr val="FF000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</p:grpSp>
      <p:grpSp>
        <p:nvGrpSpPr>
          <p:cNvPr id="11" name="Grupo 38"/>
          <p:cNvGrpSpPr>
            <a:grpSpLocks/>
          </p:cNvGrpSpPr>
          <p:nvPr/>
        </p:nvGrpSpPr>
        <p:grpSpPr bwMode="auto">
          <a:xfrm>
            <a:off x="7000875" y="5500688"/>
            <a:ext cx="1365250" cy="857250"/>
            <a:chOff x="7065176" y="5500702"/>
            <a:chExt cx="1364476" cy="857256"/>
          </a:xfrm>
        </p:grpSpPr>
        <p:sp>
          <p:nvSpPr>
            <p:cNvPr id="31" name="Retângulo de cantos arredondados 30"/>
            <p:cNvSpPr/>
            <p:nvPr/>
          </p:nvSpPr>
          <p:spPr bwMode="auto">
            <a:xfrm>
              <a:off x="7715272" y="5500702"/>
              <a:ext cx="71438" cy="285752"/>
            </a:xfrm>
            <a:prstGeom prst="roundRect">
              <a:avLst/>
            </a:prstGeom>
            <a:solidFill>
              <a:srgbClr val="FF000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  <p:sp>
          <p:nvSpPr>
            <p:cNvPr id="46136" name="CaixaDeTexto 29"/>
            <p:cNvSpPr txBox="1">
              <a:spLocks noChangeArrowheads="1"/>
            </p:cNvSpPr>
            <p:nvPr/>
          </p:nvSpPr>
          <p:spPr bwMode="auto">
            <a:xfrm>
              <a:off x="7065176" y="5988626"/>
              <a:ext cx="136447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/>
                <a:t>Pagamento</a:t>
              </a:r>
            </a:p>
          </p:txBody>
        </p:sp>
      </p:grpSp>
      <p:grpSp>
        <p:nvGrpSpPr>
          <p:cNvPr id="13" name="Grupo 74"/>
          <p:cNvGrpSpPr>
            <a:grpSpLocks/>
          </p:cNvGrpSpPr>
          <p:nvPr/>
        </p:nvGrpSpPr>
        <p:grpSpPr bwMode="auto">
          <a:xfrm>
            <a:off x="71438" y="928688"/>
            <a:ext cx="3187700" cy="715962"/>
            <a:chOff x="0" y="8362"/>
            <a:chExt cx="8082309" cy="683827"/>
          </a:xfrm>
        </p:grpSpPr>
        <p:sp>
          <p:nvSpPr>
            <p:cNvPr id="76" name="Retângulo de cantos arredondados 75"/>
            <p:cNvSpPr/>
            <p:nvPr/>
          </p:nvSpPr>
          <p:spPr>
            <a:xfrm>
              <a:off x="0" y="8362"/>
              <a:ext cx="7788479" cy="682311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7" name="Retângulo 76"/>
            <p:cNvSpPr/>
            <p:nvPr/>
          </p:nvSpPr>
          <p:spPr>
            <a:xfrm>
              <a:off x="362255" y="76593"/>
              <a:ext cx="7720054" cy="6155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D 3.3.2    Variação Patrimonial Diminutiva -</a:t>
              </a:r>
              <a:br>
                <a:rPr lang="pt-BR" sz="1200" dirty="0"/>
              </a:br>
              <a:r>
                <a:rPr lang="pt-BR" sz="1200" dirty="0"/>
                <a:t>             Uso de Bens e serviços</a:t>
              </a:r>
            </a:p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C 2.1.2 Obrigações em circulação (P)</a:t>
              </a:r>
            </a:p>
          </p:txBody>
        </p:sp>
      </p:grpSp>
      <p:grpSp>
        <p:nvGrpSpPr>
          <p:cNvPr id="15" name="Grupo 77"/>
          <p:cNvGrpSpPr>
            <a:grpSpLocks/>
          </p:cNvGrpSpPr>
          <p:nvPr/>
        </p:nvGrpSpPr>
        <p:grpSpPr bwMode="auto">
          <a:xfrm>
            <a:off x="3643313" y="4000500"/>
            <a:ext cx="3071812" cy="539750"/>
            <a:chOff x="0" y="8362"/>
            <a:chExt cx="7786742" cy="682212"/>
          </a:xfrm>
        </p:grpSpPr>
        <p:sp>
          <p:nvSpPr>
            <p:cNvPr id="79" name="Retângulo de cantos arredondados 78"/>
            <p:cNvSpPr/>
            <p:nvPr/>
          </p:nvSpPr>
          <p:spPr>
            <a:xfrm>
              <a:off x="0" y="8362"/>
              <a:ext cx="7786742" cy="68221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0" name="Retângulo 79"/>
            <p:cNvSpPr/>
            <p:nvPr/>
          </p:nvSpPr>
          <p:spPr>
            <a:xfrm>
              <a:off x="32193" y="42473"/>
              <a:ext cx="7722355" cy="613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D 6.2.2 Crédito Empenhado a Liquidar</a:t>
              </a:r>
            </a:p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C 6.2.2 Crédito Empenhado em liquidação</a:t>
              </a:r>
            </a:p>
          </p:txBody>
        </p:sp>
      </p:grpSp>
      <p:grpSp>
        <p:nvGrpSpPr>
          <p:cNvPr id="16" name="Grupo 80"/>
          <p:cNvGrpSpPr>
            <a:grpSpLocks/>
          </p:cNvGrpSpPr>
          <p:nvPr/>
        </p:nvGrpSpPr>
        <p:grpSpPr bwMode="auto">
          <a:xfrm>
            <a:off x="4786313" y="4000500"/>
            <a:ext cx="3071812" cy="754063"/>
            <a:chOff x="0" y="8362"/>
            <a:chExt cx="7786742" cy="682212"/>
          </a:xfrm>
        </p:grpSpPr>
        <p:sp>
          <p:nvSpPr>
            <p:cNvPr id="82" name="Retângulo de cantos arredondados 81"/>
            <p:cNvSpPr/>
            <p:nvPr/>
          </p:nvSpPr>
          <p:spPr>
            <a:xfrm>
              <a:off x="0" y="8362"/>
              <a:ext cx="7786742" cy="68221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3" name="Retângulo 82"/>
            <p:cNvSpPr/>
            <p:nvPr/>
          </p:nvSpPr>
          <p:spPr>
            <a:xfrm>
              <a:off x="32193" y="41396"/>
              <a:ext cx="7722355" cy="6161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D 6.2.2 Crédito Empenhado em Liquidação</a:t>
              </a:r>
            </a:p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C 6.2.2 Crédito Empenhado Liquidado a Pagar</a:t>
              </a:r>
            </a:p>
          </p:txBody>
        </p:sp>
      </p:grpSp>
      <p:grpSp>
        <p:nvGrpSpPr>
          <p:cNvPr id="17" name="Grupo 89"/>
          <p:cNvGrpSpPr>
            <a:grpSpLocks/>
          </p:cNvGrpSpPr>
          <p:nvPr/>
        </p:nvGrpSpPr>
        <p:grpSpPr bwMode="auto">
          <a:xfrm>
            <a:off x="5643563" y="928688"/>
            <a:ext cx="3357562" cy="539750"/>
            <a:chOff x="14124786" y="8362"/>
            <a:chExt cx="8511090" cy="682212"/>
          </a:xfrm>
        </p:grpSpPr>
        <p:sp>
          <p:nvSpPr>
            <p:cNvPr id="91" name="Retângulo de cantos arredondados 90"/>
            <p:cNvSpPr/>
            <p:nvPr/>
          </p:nvSpPr>
          <p:spPr>
            <a:xfrm>
              <a:off x="14124786" y="8362"/>
              <a:ext cx="7786742" cy="68221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2" name="Retângulo 91"/>
            <p:cNvSpPr/>
            <p:nvPr/>
          </p:nvSpPr>
          <p:spPr>
            <a:xfrm>
              <a:off x="14917544" y="42472"/>
              <a:ext cx="7718332" cy="613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D 2.1.2 Obrigações em Circulação (F)</a:t>
              </a:r>
            </a:p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C 1.1.1 Disponível (F)</a:t>
              </a:r>
            </a:p>
          </p:txBody>
        </p:sp>
      </p:grpSp>
      <p:grpSp>
        <p:nvGrpSpPr>
          <p:cNvPr id="19" name="Grupo 37"/>
          <p:cNvGrpSpPr>
            <a:grpSpLocks/>
          </p:cNvGrpSpPr>
          <p:nvPr/>
        </p:nvGrpSpPr>
        <p:grpSpPr bwMode="auto">
          <a:xfrm>
            <a:off x="4075113" y="5500688"/>
            <a:ext cx="1711325" cy="857250"/>
            <a:chOff x="4714876" y="5500702"/>
            <a:chExt cx="1710725" cy="857256"/>
          </a:xfrm>
        </p:grpSpPr>
        <p:sp>
          <p:nvSpPr>
            <p:cNvPr id="57" name="Retângulo de cantos arredondados 56"/>
            <p:cNvSpPr/>
            <p:nvPr/>
          </p:nvSpPr>
          <p:spPr bwMode="auto">
            <a:xfrm>
              <a:off x="5429256" y="5500702"/>
              <a:ext cx="71438" cy="285752"/>
            </a:xfrm>
            <a:prstGeom prst="roundRect">
              <a:avLst/>
            </a:prstGeom>
            <a:solidFill>
              <a:srgbClr val="FF000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  <p:sp>
          <p:nvSpPr>
            <p:cNvPr id="46124" name="CaixaDeTexto 57"/>
            <p:cNvSpPr txBox="1">
              <a:spLocks noChangeArrowheads="1"/>
            </p:cNvSpPr>
            <p:nvPr/>
          </p:nvSpPr>
          <p:spPr bwMode="auto">
            <a:xfrm>
              <a:off x="4714876" y="5988626"/>
              <a:ext cx="17107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/>
                <a:t>Em Liquidação</a:t>
              </a:r>
            </a:p>
          </p:txBody>
        </p:sp>
      </p:grpSp>
      <p:grpSp>
        <p:nvGrpSpPr>
          <p:cNvPr id="21" name="Grupo 92"/>
          <p:cNvGrpSpPr>
            <a:grpSpLocks/>
          </p:cNvGrpSpPr>
          <p:nvPr/>
        </p:nvGrpSpPr>
        <p:grpSpPr bwMode="auto">
          <a:xfrm>
            <a:off x="6072188" y="4000500"/>
            <a:ext cx="3071812" cy="754063"/>
            <a:chOff x="0" y="8362"/>
            <a:chExt cx="7786742" cy="682212"/>
          </a:xfrm>
        </p:grpSpPr>
        <p:sp>
          <p:nvSpPr>
            <p:cNvPr id="94" name="Retângulo de cantos arredondados 93"/>
            <p:cNvSpPr/>
            <p:nvPr/>
          </p:nvSpPr>
          <p:spPr>
            <a:xfrm>
              <a:off x="0" y="8362"/>
              <a:ext cx="7786742" cy="68221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5" name="Retângulo 94"/>
            <p:cNvSpPr/>
            <p:nvPr/>
          </p:nvSpPr>
          <p:spPr>
            <a:xfrm>
              <a:off x="32193" y="41396"/>
              <a:ext cx="7722355" cy="6161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D 6.2.2 Crédito Empenhado Liquidado a Pagar</a:t>
              </a:r>
            </a:p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C 6.2.2 Crédito Empenhado Pago</a:t>
              </a:r>
            </a:p>
          </p:txBody>
        </p:sp>
      </p:grpSp>
      <p:grpSp>
        <p:nvGrpSpPr>
          <p:cNvPr id="22" name="Grupo 45"/>
          <p:cNvGrpSpPr>
            <a:grpSpLocks/>
          </p:cNvGrpSpPr>
          <p:nvPr/>
        </p:nvGrpSpPr>
        <p:grpSpPr bwMode="auto">
          <a:xfrm>
            <a:off x="2932113" y="2286000"/>
            <a:ext cx="2139950" cy="952500"/>
            <a:chOff x="4791748" y="2071678"/>
            <a:chExt cx="2140330" cy="951848"/>
          </a:xfrm>
        </p:grpSpPr>
        <p:sp>
          <p:nvSpPr>
            <p:cNvPr id="46115" name="CaixaDeTexto 62"/>
            <p:cNvSpPr txBox="1">
              <a:spLocks noChangeArrowheads="1"/>
            </p:cNvSpPr>
            <p:nvPr/>
          </p:nvSpPr>
          <p:spPr bwMode="auto">
            <a:xfrm>
              <a:off x="4791748" y="2500306"/>
              <a:ext cx="214033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pt-BR" sz="1400" b="1"/>
                <a:t>Reconhecimento</a:t>
              </a:r>
            </a:p>
            <a:p>
              <a:pPr algn="ctr"/>
              <a:r>
                <a:rPr lang="pt-BR" sz="1400" b="1"/>
                <a:t>do passivo (financeiro)</a:t>
              </a:r>
            </a:p>
          </p:txBody>
        </p:sp>
        <p:sp>
          <p:nvSpPr>
            <p:cNvPr id="66" name="Retângulo de cantos arredondados 65"/>
            <p:cNvSpPr/>
            <p:nvPr/>
          </p:nvSpPr>
          <p:spPr bwMode="auto">
            <a:xfrm>
              <a:off x="5289004" y="2071678"/>
              <a:ext cx="71438" cy="285752"/>
            </a:xfrm>
            <a:prstGeom prst="roundRect">
              <a:avLst/>
            </a:prstGeom>
            <a:solidFill>
              <a:srgbClr val="FF0000"/>
            </a:solidFill>
            <a:ln w="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b">
                <a:rot lat="0" lon="0" rev="8700000"/>
              </a:lightRig>
            </a:scene3d>
            <a:sp3d>
              <a:bevelT w="190500" h="38100"/>
            </a:sp3d>
          </p:spPr>
          <p:txBody>
            <a:bodyPr anchor="ctr"/>
            <a:lstStyle/>
            <a:p>
              <a:pPr algn="ctr">
                <a:buFontTx/>
                <a:buChar char="•"/>
                <a:defRPr/>
              </a:pPr>
              <a:endParaRPr lang="pt-BR" dirty="0">
                <a:latin typeface="Arial" charset="0"/>
              </a:endParaRPr>
            </a:p>
          </p:txBody>
        </p:sp>
      </p:grpSp>
      <p:grpSp>
        <p:nvGrpSpPr>
          <p:cNvPr id="23" name="Grupo 74"/>
          <p:cNvGrpSpPr>
            <a:grpSpLocks/>
          </p:cNvGrpSpPr>
          <p:nvPr/>
        </p:nvGrpSpPr>
        <p:grpSpPr bwMode="auto">
          <a:xfrm>
            <a:off x="1928813" y="928688"/>
            <a:ext cx="3071812" cy="714375"/>
            <a:chOff x="0" y="8362"/>
            <a:chExt cx="7786742" cy="682212"/>
          </a:xfrm>
        </p:grpSpPr>
        <p:sp>
          <p:nvSpPr>
            <p:cNvPr id="68" name="Retângulo de cantos arredondados 67"/>
            <p:cNvSpPr/>
            <p:nvPr/>
          </p:nvSpPr>
          <p:spPr>
            <a:xfrm>
              <a:off x="0" y="8362"/>
              <a:ext cx="7786742" cy="68221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9" name="Retângulo 68"/>
            <p:cNvSpPr/>
            <p:nvPr/>
          </p:nvSpPr>
          <p:spPr>
            <a:xfrm>
              <a:off x="32193" y="41715"/>
              <a:ext cx="7722355" cy="6155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D 2.1.2 Obrigações em circulação (P)</a:t>
              </a:r>
            </a:p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C 2.1.2 Obrigações em circulação (F)</a:t>
              </a:r>
            </a:p>
          </p:txBody>
        </p:sp>
      </p:grpSp>
      <p:grpSp>
        <p:nvGrpSpPr>
          <p:cNvPr id="24" name="Grupo 77"/>
          <p:cNvGrpSpPr>
            <a:grpSpLocks/>
          </p:cNvGrpSpPr>
          <p:nvPr/>
        </p:nvGrpSpPr>
        <p:grpSpPr bwMode="auto">
          <a:xfrm>
            <a:off x="357188" y="3992563"/>
            <a:ext cx="3071812" cy="539750"/>
            <a:chOff x="0" y="8362"/>
            <a:chExt cx="7786742" cy="682212"/>
          </a:xfrm>
        </p:grpSpPr>
        <p:sp>
          <p:nvSpPr>
            <p:cNvPr id="65" name="Retângulo de cantos arredondados 59"/>
            <p:cNvSpPr/>
            <p:nvPr/>
          </p:nvSpPr>
          <p:spPr>
            <a:xfrm>
              <a:off x="0" y="8362"/>
              <a:ext cx="7786742" cy="68221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7" name="Retângulo 60"/>
            <p:cNvSpPr/>
            <p:nvPr/>
          </p:nvSpPr>
          <p:spPr>
            <a:xfrm>
              <a:off x="32193" y="42472"/>
              <a:ext cx="7722355" cy="6139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D 6.2.2 Crédito Orçamentário Disponível</a:t>
              </a:r>
            </a:p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1200" dirty="0"/>
                <a:t>C 6.2.2 Crédito Empenhado a Liquidar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23942280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00116 L 0.06146 0.00116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146 0.00116 L 0.13229 0.0011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229 0.00115 L 0.25833 0.0011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0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25833 0.00115 L 0.40781 0.0011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781 0.00115 L 0.58108 0.00115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108 0.00115 L 0.72292 0.00115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0"/>
                            </p:stCondLst>
                            <p:childTnLst>
                              <p:par>
                                <p:cTn id="10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5"/>
          <p:cNvSpPr>
            <a:spLocks noChangeArrowheads="1"/>
          </p:cNvSpPr>
          <p:nvPr/>
        </p:nvSpPr>
        <p:spPr bwMode="auto">
          <a:xfrm>
            <a:off x="228600" y="4011613"/>
            <a:ext cx="4343400" cy="15843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 Controles da Aprovação do Planejamento e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5.1 Planejamento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5.2 LOA – Previsão e Fixação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5.2.1 Previsão da Receita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solidFill>
                  <a:schemeClr val="accent2"/>
                </a:solidFill>
                <a:ea typeface="Arial Unicode MS" pitchFamily="34" charset="-128"/>
                <a:cs typeface="Arial Unicode MS" pitchFamily="34" charset="-128"/>
              </a:rPr>
              <a:t>Previsão Inicial da Receita Orçamentária</a:t>
            </a:r>
            <a:r>
              <a:rPr lang="pt-BR" sz="1200" b="1">
                <a:solidFill>
                  <a:schemeClr val="accent2"/>
                </a:solidFill>
                <a:latin typeface="Times Roman"/>
                <a:ea typeface="Arial Unicode MS" pitchFamily="34" charset="-128"/>
                <a:cs typeface="Arial Unicode MS" pitchFamily="34" charset="-128"/>
              </a:rPr>
              <a:t>	</a:t>
            </a:r>
          </a:p>
        </p:txBody>
      </p:sp>
      <p:sp>
        <p:nvSpPr>
          <p:cNvPr id="47107" name="Rectangle 5"/>
          <p:cNvSpPr>
            <a:spLocks noChangeArrowheads="1"/>
          </p:cNvSpPr>
          <p:nvPr/>
        </p:nvSpPr>
        <p:spPr bwMode="auto">
          <a:xfrm>
            <a:off x="4648200" y="4014788"/>
            <a:ext cx="4343400" cy="1582737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 Controles da Execução do Planejamento e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6.1 Execução do Planejamento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6.2 Execução do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6.2.1 Realização da Receita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solidFill>
                  <a:schemeClr val="accent2"/>
                </a:solidFill>
                <a:ea typeface="Arial Unicode MS" pitchFamily="34" charset="-128"/>
                <a:cs typeface="Arial Unicode MS" pitchFamily="34" charset="-128"/>
              </a:rPr>
              <a:t>Receita Orçamentária a Realizar</a:t>
            </a:r>
            <a:endParaRPr lang="pt-BR" sz="12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3470275" y="5092700"/>
            <a:ext cx="381000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7451725" y="5105400"/>
            <a:ext cx="381000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47110" name="Rectangle 3"/>
          <p:cNvSpPr>
            <a:spLocks noChangeArrowheads="1"/>
          </p:cNvSpPr>
          <p:nvPr/>
        </p:nvSpPr>
        <p:spPr bwMode="auto">
          <a:xfrm>
            <a:off x="228600" y="2000250"/>
            <a:ext cx="4343400" cy="785813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 </a:t>
            </a:r>
            <a:r>
              <a:rPr lang="pt-BR" sz="1500" b="1"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lang="pt-BR" sz="15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Ativo</a:t>
            </a:r>
            <a:endParaRPr lang="pt-BR" sz="15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1.1- Ativo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1.2 </a:t>
            </a:r>
            <a:r>
              <a:rPr lang="pt-BR" sz="1000"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Ativo Não Circulante</a:t>
            </a:r>
            <a:endParaRPr lang="pt-BR" sz="8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7111" name="Rectangle 4"/>
          <p:cNvSpPr>
            <a:spLocks noChangeArrowheads="1"/>
          </p:cNvSpPr>
          <p:nvPr/>
        </p:nvSpPr>
        <p:spPr bwMode="auto">
          <a:xfrm>
            <a:off x="4648200" y="2000250"/>
            <a:ext cx="4343400" cy="785813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2 - Passivo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2.1 </a:t>
            </a:r>
            <a:r>
              <a:rPr lang="pt-BR" sz="1000"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Passivo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2.2 – Passivo Não Circulante</a:t>
            </a:r>
            <a:endParaRPr lang="pt-BR" b="1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7112" name="Rectangle 5"/>
          <p:cNvSpPr>
            <a:spLocks noChangeArrowheads="1"/>
          </p:cNvSpPr>
          <p:nvPr/>
        </p:nvSpPr>
        <p:spPr bwMode="auto">
          <a:xfrm>
            <a:off x="223838" y="2871788"/>
            <a:ext cx="4348162" cy="1066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3 – Variação Patrimonial Diminutiva</a:t>
            </a:r>
            <a:endParaRPr lang="pt-BR" sz="15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3.1 - Pessoal e Encargos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3.2 – Benefícios Previdenciários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3.9 – Outras Despesas</a:t>
            </a:r>
          </a:p>
        </p:txBody>
      </p:sp>
      <p:sp>
        <p:nvSpPr>
          <p:cNvPr id="47113" name="Rectangle 6"/>
          <p:cNvSpPr>
            <a:spLocks noChangeArrowheads="1"/>
          </p:cNvSpPr>
          <p:nvPr/>
        </p:nvSpPr>
        <p:spPr bwMode="auto">
          <a:xfrm>
            <a:off x="4648200" y="2871788"/>
            <a:ext cx="4343400" cy="1066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4 – Variação Patrimonial Aumentativa</a:t>
            </a:r>
            <a:endParaRPr lang="pt-BR" sz="1500"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4.1 – Tributárias e Contribuições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4.9 – Outras Receitas</a:t>
            </a:r>
          </a:p>
        </p:txBody>
      </p:sp>
      <p:sp>
        <p:nvSpPr>
          <p:cNvPr id="47114" name="Rectangle 5"/>
          <p:cNvSpPr>
            <a:spLocks noChangeArrowheads="1"/>
          </p:cNvSpPr>
          <p:nvPr/>
        </p:nvSpPr>
        <p:spPr bwMode="auto">
          <a:xfrm>
            <a:off x="228600" y="5691188"/>
            <a:ext cx="4343400" cy="452437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lIns="91429" tIns="45715" rIns="91429" bIns="45715"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7 – Controles Devedores</a:t>
            </a:r>
          </a:p>
        </p:txBody>
      </p:sp>
      <p:sp>
        <p:nvSpPr>
          <p:cNvPr id="47115" name="Rectangle 5"/>
          <p:cNvSpPr>
            <a:spLocks noChangeArrowheads="1"/>
          </p:cNvSpPr>
          <p:nvPr/>
        </p:nvSpPr>
        <p:spPr bwMode="auto">
          <a:xfrm>
            <a:off x="4648200" y="5691188"/>
            <a:ext cx="4343400" cy="452437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lIns="91429" tIns="45715" rIns="91429" bIns="45715"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8 – Controles Credores</a:t>
            </a:r>
            <a:endParaRPr lang="pt-BR" sz="15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285750" y="528638"/>
            <a:ext cx="8429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1" i="1" dirty="0">
                <a:latin typeface="Calibri" pitchFamily="34" charset="0"/>
              </a:rPr>
              <a:t>Previsão da Receita Orçamentária</a:t>
            </a:r>
          </a:p>
        </p:txBody>
      </p:sp>
    </p:spTree>
    <p:extLst>
      <p:ext uri="{BB962C8B-B14F-4D97-AF65-F5344CB8AC3E}">
        <p14:creationId xmlns:p14="http://schemas.microsoft.com/office/powerpoint/2010/main" xmlns="" val="19192612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161925"/>
            <a:ext cx="891540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endParaRPr lang="pt-BR" b="1" i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8131" name="Rectangle 5"/>
          <p:cNvSpPr>
            <a:spLocks noChangeArrowheads="1"/>
          </p:cNvSpPr>
          <p:nvPr/>
        </p:nvSpPr>
        <p:spPr bwMode="auto">
          <a:xfrm>
            <a:off x="228600" y="4105275"/>
            <a:ext cx="4343400" cy="15843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 Controles da Aprovação do planejamento e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5.1 Planejamento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5.2 LOA – Previsão e Fixação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5.2.2 Fixação da Despesa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Despesa Orçamentária Fixada</a:t>
            </a:r>
          </a:p>
        </p:txBody>
      </p:sp>
      <p:sp>
        <p:nvSpPr>
          <p:cNvPr id="48132" name="Rectangle 5"/>
          <p:cNvSpPr>
            <a:spLocks noChangeArrowheads="1"/>
          </p:cNvSpPr>
          <p:nvPr/>
        </p:nvSpPr>
        <p:spPr bwMode="auto">
          <a:xfrm>
            <a:off x="4643438" y="4114800"/>
            <a:ext cx="4348162" cy="1582738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 Controles da Execução do Planejamento e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6.1 Execução do Planejamento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6.2 Execução do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6.2.2 Execução da Despesa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Crédito Orçamentário Disponível</a:t>
            </a:r>
          </a:p>
        </p:txBody>
      </p:sp>
      <p:sp>
        <p:nvSpPr>
          <p:cNvPr id="48133" name="Text Box 4"/>
          <p:cNvSpPr txBox="1">
            <a:spLocks noChangeArrowheads="1"/>
          </p:cNvSpPr>
          <p:nvPr/>
        </p:nvSpPr>
        <p:spPr bwMode="auto">
          <a:xfrm>
            <a:off x="3352800" y="5095875"/>
            <a:ext cx="381000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48134" name="Text Box 5"/>
          <p:cNvSpPr txBox="1">
            <a:spLocks noChangeArrowheads="1"/>
          </p:cNvSpPr>
          <p:nvPr/>
        </p:nvSpPr>
        <p:spPr bwMode="auto">
          <a:xfrm>
            <a:off x="7791450" y="5207000"/>
            <a:ext cx="381000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48135" name="Rectangle 3"/>
          <p:cNvSpPr>
            <a:spLocks noChangeArrowheads="1"/>
          </p:cNvSpPr>
          <p:nvPr/>
        </p:nvSpPr>
        <p:spPr bwMode="auto">
          <a:xfrm>
            <a:off x="228600" y="2090738"/>
            <a:ext cx="4343400" cy="766762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 </a:t>
            </a:r>
            <a:r>
              <a:rPr lang="pt-BR" b="1"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Ativo</a:t>
            </a:r>
            <a:endParaRPr lang="pt-BR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1.1- Ativo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1.2 </a:t>
            </a:r>
            <a:r>
              <a:rPr lang="pt-BR" sz="1000"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Ativo Não Circulante</a:t>
            </a:r>
            <a:endParaRPr lang="pt-BR" sz="8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8136" name="Rectangle 4"/>
          <p:cNvSpPr>
            <a:spLocks noChangeArrowheads="1"/>
          </p:cNvSpPr>
          <p:nvPr/>
        </p:nvSpPr>
        <p:spPr bwMode="auto">
          <a:xfrm>
            <a:off x="4648200" y="2090738"/>
            <a:ext cx="4343400" cy="766762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2 - Passivo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2.1 </a:t>
            </a:r>
            <a:r>
              <a:rPr lang="pt-BR" sz="1000"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Passivo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2.2 – Passivo Não Circulante</a:t>
            </a:r>
            <a:endParaRPr lang="pt-BR" b="1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8137" name="Rectangle 5"/>
          <p:cNvSpPr>
            <a:spLocks noChangeArrowheads="1"/>
          </p:cNvSpPr>
          <p:nvPr/>
        </p:nvSpPr>
        <p:spPr bwMode="auto">
          <a:xfrm>
            <a:off x="223838" y="2962275"/>
            <a:ext cx="4348162" cy="1066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3 – Variação Patrimonial Diminutiva</a:t>
            </a:r>
            <a:endParaRPr lang="pt-BR" sz="15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4.1 - Pessoal e Encargos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4.2 – Benefícios Previdenciários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4.9 – Outras Despesas</a:t>
            </a:r>
          </a:p>
        </p:txBody>
      </p:sp>
      <p:sp>
        <p:nvSpPr>
          <p:cNvPr id="48138" name="Rectangle 6"/>
          <p:cNvSpPr>
            <a:spLocks noChangeArrowheads="1"/>
          </p:cNvSpPr>
          <p:nvPr/>
        </p:nvSpPr>
        <p:spPr bwMode="auto">
          <a:xfrm>
            <a:off x="4643438" y="2962275"/>
            <a:ext cx="4348162" cy="1066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4 – Variação Patrimonial Aumentativa</a:t>
            </a:r>
            <a:endParaRPr lang="pt-BR" sz="1500"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5.1 - Tributárias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5.2 - Contribuições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5.9 – Outras Receitas</a:t>
            </a:r>
          </a:p>
        </p:txBody>
      </p:sp>
      <p:sp>
        <p:nvSpPr>
          <p:cNvPr id="48139" name="Rectangle 5"/>
          <p:cNvSpPr>
            <a:spLocks noChangeArrowheads="1"/>
          </p:cNvSpPr>
          <p:nvPr/>
        </p:nvSpPr>
        <p:spPr bwMode="auto">
          <a:xfrm>
            <a:off x="228600" y="5781675"/>
            <a:ext cx="4343400" cy="433388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lIns="91429" tIns="45715" rIns="91429" bIns="45715"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7 – Controles Devedores</a:t>
            </a:r>
          </a:p>
        </p:txBody>
      </p:sp>
      <p:sp>
        <p:nvSpPr>
          <p:cNvPr id="48140" name="Rectangle 5"/>
          <p:cNvSpPr>
            <a:spLocks noChangeArrowheads="1"/>
          </p:cNvSpPr>
          <p:nvPr/>
        </p:nvSpPr>
        <p:spPr bwMode="auto">
          <a:xfrm>
            <a:off x="4648200" y="5781675"/>
            <a:ext cx="4343400" cy="433388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lIns="91429" tIns="45715" rIns="91429" bIns="45715"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</a:rPr>
              <a:t>8 – Controles Credores</a:t>
            </a:r>
            <a:endParaRPr lang="pt-BR" sz="15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85750" y="528638"/>
            <a:ext cx="8429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Fixação da Despesa Orçamentária</a:t>
            </a:r>
          </a:p>
        </p:txBody>
      </p:sp>
    </p:spTree>
    <p:extLst>
      <p:ext uri="{BB962C8B-B14F-4D97-AF65-F5344CB8AC3E}">
        <p14:creationId xmlns:p14="http://schemas.microsoft.com/office/powerpoint/2010/main" xmlns="" val="39747003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14325" y="538163"/>
            <a:ext cx="868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Reconhecimento de Crédito Tributário - Lançamento</a:t>
            </a:r>
          </a:p>
        </p:txBody>
      </p:sp>
      <p:sp>
        <p:nvSpPr>
          <p:cNvPr id="49155" name="Rectangle 5"/>
          <p:cNvSpPr>
            <a:spLocks noChangeArrowheads="1"/>
          </p:cNvSpPr>
          <p:nvPr/>
        </p:nvSpPr>
        <p:spPr bwMode="auto">
          <a:xfrm>
            <a:off x="4648200" y="3414713"/>
            <a:ext cx="4267200" cy="16002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4 – Variação Patrimonial Aumentativa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...</a:t>
            </a:r>
            <a:endParaRPr lang="pt-BR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4.1 Tributária e Contribuições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4.1.1 Impostos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b="1">
                <a:solidFill>
                  <a:schemeClr val="accent2"/>
                </a:solidFill>
                <a:latin typeface="Times Roman"/>
                <a:ea typeface="Arial Unicode MS" pitchFamily="34" charset="-128"/>
                <a:cs typeface="Arial Unicode MS" pitchFamily="34" charset="-128"/>
              </a:rPr>
              <a:t>...</a:t>
            </a:r>
            <a:endParaRPr lang="pt-BR" b="1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9156" name="Rectangle 3"/>
          <p:cNvSpPr>
            <a:spLocks noChangeArrowheads="1"/>
          </p:cNvSpPr>
          <p:nvPr/>
        </p:nvSpPr>
        <p:spPr bwMode="auto">
          <a:xfrm>
            <a:off x="228600" y="1966913"/>
            <a:ext cx="4343400" cy="13684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 </a:t>
            </a:r>
            <a:r>
              <a:rPr lang="pt-BR" b="1"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Ativo</a:t>
            </a:r>
            <a:endParaRPr lang="pt-BR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1.1 Ativo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1.1.2 Créditos de Curto Prazo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	Tributo a Receber (P)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b="1">
                <a:solidFill>
                  <a:schemeClr val="accent2"/>
                </a:solidFill>
                <a:latin typeface="Times Roman"/>
                <a:ea typeface="Arial Unicode MS" pitchFamily="34" charset="-128"/>
                <a:cs typeface="Arial Unicode MS" pitchFamily="34" charset="-128"/>
              </a:rPr>
              <a:t>...</a:t>
            </a:r>
          </a:p>
        </p:txBody>
      </p:sp>
      <p:sp>
        <p:nvSpPr>
          <p:cNvPr id="49157" name="Text Box 7"/>
          <p:cNvSpPr txBox="1">
            <a:spLocks noChangeArrowheads="1"/>
          </p:cNvSpPr>
          <p:nvPr/>
        </p:nvSpPr>
        <p:spPr bwMode="auto">
          <a:xfrm>
            <a:off x="3214688" y="2725738"/>
            <a:ext cx="381000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49158" name="Text Box 8"/>
          <p:cNvSpPr txBox="1">
            <a:spLocks noChangeArrowheads="1"/>
          </p:cNvSpPr>
          <p:nvPr/>
        </p:nvSpPr>
        <p:spPr bwMode="auto">
          <a:xfrm>
            <a:off x="6572250" y="4286250"/>
            <a:ext cx="381000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49159" name="Rectangle 4"/>
          <p:cNvSpPr>
            <a:spLocks noChangeArrowheads="1"/>
          </p:cNvSpPr>
          <p:nvPr/>
        </p:nvSpPr>
        <p:spPr bwMode="auto">
          <a:xfrm>
            <a:off x="4648200" y="1970088"/>
            <a:ext cx="4267200" cy="13684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2 - Passivo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2.1 </a:t>
            </a:r>
            <a:r>
              <a:rPr lang="pt-BR" sz="1000"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Passivo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2.2 – Passivo Não Circulante</a:t>
            </a:r>
            <a:endParaRPr lang="pt-BR" b="1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9160" name="Rectangle 5"/>
          <p:cNvSpPr>
            <a:spLocks noChangeArrowheads="1"/>
          </p:cNvSpPr>
          <p:nvPr/>
        </p:nvSpPr>
        <p:spPr bwMode="auto">
          <a:xfrm>
            <a:off x="179388" y="5126038"/>
            <a:ext cx="4392612" cy="5842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 Controles da Aprovação do Planejamento e Orçamento</a:t>
            </a:r>
          </a:p>
        </p:txBody>
      </p:sp>
      <p:sp>
        <p:nvSpPr>
          <p:cNvPr id="49161" name="Rectangle 5"/>
          <p:cNvSpPr>
            <a:spLocks noChangeArrowheads="1"/>
          </p:cNvSpPr>
          <p:nvPr/>
        </p:nvSpPr>
        <p:spPr bwMode="auto">
          <a:xfrm>
            <a:off x="4643438" y="5126038"/>
            <a:ext cx="4249737" cy="5842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 Controles da Execução do Planejamento e Orçamento</a:t>
            </a:r>
          </a:p>
        </p:txBody>
      </p:sp>
      <p:sp>
        <p:nvSpPr>
          <p:cNvPr id="49162" name="Rectangle 5"/>
          <p:cNvSpPr>
            <a:spLocks noChangeArrowheads="1"/>
          </p:cNvSpPr>
          <p:nvPr/>
        </p:nvSpPr>
        <p:spPr bwMode="auto">
          <a:xfrm>
            <a:off x="179388" y="5781675"/>
            <a:ext cx="4392612" cy="36195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lIns="91429" tIns="45715" rIns="91429" bIns="45715"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latin typeface="Verdana" pitchFamily="34" charset="0"/>
              </a:rPr>
              <a:t>7 – Controles Devedores</a:t>
            </a:r>
          </a:p>
        </p:txBody>
      </p:sp>
      <p:sp>
        <p:nvSpPr>
          <p:cNvPr id="49163" name="Rectangle 5"/>
          <p:cNvSpPr>
            <a:spLocks noChangeArrowheads="1"/>
          </p:cNvSpPr>
          <p:nvPr/>
        </p:nvSpPr>
        <p:spPr bwMode="auto">
          <a:xfrm>
            <a:off x="4643438" y="5781675"/>
            <a:ext cx="4249737" cy="36195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lIns="91429" tIns="45715" rIns="91429" bIns="45715"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latin typeface="Verdana" pitchFamily="34" charset="0"/>
              </a:rPr>
              <a:t>8 – Controles Credores</a:t>
            </a:r>
            <a:endParaRPr lang="pt-BR" sz="12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14700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250825" y="4500563"/>
            <a:ext cx="4321175" cy="1223962"/>
          </a:xfrm>
          <a:prstGeom prst="rect">
            <a:avLst/>
          </a:prstGeom>
          <a:solidFill>
            <a:srgbClr val="EAEAEA"/>
          </a:solidFill>
          <a:ln w="38100">
            <a:solidFill>
              <a:srgbClr val="3333CC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400" b="1" kern="0" dirty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7 – Controles Devedores</a:t>
            </a:r>
          </a:p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200" kern="0" dirty="0" smtClean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7.2.1 Disponibilidade </a:t>
            </a:r>
            <a:r>
              <a:rPr lang="pt-BR" sz="1200" kern="0" dirty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de Recursos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4643438" y="4500563"/>
            <a:ext cx="4322762" cy="1223962"/>
          </a:xfrm>
          <a:prstGeom prst="rect">
            <a:avLst/>
          </a:prstGeom>
          <a:solidFill>
            <a:srgbClr val="EAEAEA"/>
          </a:solidFill>
          <a:ln w="38100">
            <a:solidFill>
              <a:srgbClr val="3333CC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400" b="1" kern="0" dirty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8 – Controles Credores</a:t>
            </a:r>
          </a:p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200" kern="0" dirty="0" smtClean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8.2.1 </a:t>
            </a:r>
            <a:r>
              <a:rPr lang="pt-BR" sz="1200" kern="0" dirty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Disponibilidade por Destinação de Recursos</a:t>
            </a:r>
          </a:p>
        </p:txBody>
      </p:sp>
      <p:sp>
        <p:nvSpPr>
          <p:cNvPr id="50180" name="Rectangle 3"/>
          <p:cNvSpPr>
            <a:spLocks noChangeArrowheads="1"/>
          </p:cNvSpPr>
          <p:nvPr/>
        </p:nvSpPr>
        <p:spPr bwMode="auto">
          <a:xfrm>
            <a:off x="228600" y="1500188"/>
            <a:ext cx="4343400" cy="1277937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4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 – Ativo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1.1 Ativo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20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1.1.1 Caixa e Equivalente de Caixa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200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	Bancos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20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1.1.2 Créditos de Curto Prazo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200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	Tributo a Receber (P)</a:t>
            </a:r>
            <a:endParaRPr lang="pt-BR" sz="12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3505200" y="2071688"/>
            <a:ext cx="381000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3505200" y="2446338"/>
            <a:ext cx="381000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50183" name="Rectangle 5"/>
          <p:cNvSpPr>
            <a:spLocks noChangeArrowheads="1"/>
          </p:cNvSpPr>
          <p:nvPr/>
        </p:nvSpPr>
        <p:spPr bwMode="auto">
          <a:xfrm>
            <a:off x="250825" y="2835275"/>
            <a:ext cx="4321175" cy="16002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4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 Controles da Aprovação do Planejamento e Orçamento</a:t>
            </a:r>
          </a:p>
          <a:p>
            <a:pPr marL="342900" indent="-342900" algn="just">
              <a:spcBef>
                <a:spcPct val="20000"/>
              </a:spcBef>
            </a:pPr>
            <a:endParaRPr lang="pt-BR" sz="1400" b="1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spcBef>
                <a:spcPct val="20000"/>
              </a:spcBef>
            </a:pPr>
            <a:endParaRPr lang="pt-BR" sz="1200">
              <a:solidFill>
                <a:srgbClr val="FF33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0184" name="Text Box 27"/>
          <p:cNvSpPr txBox="1">
            <a:spLocks noChangeArrowheads="1"/>
          </p:cNvSpPr>
          <p:nvPr/>
        </p:nvSpPr>
        <p:spPr bwMode="auto">
          <a:xfrm>
            <a:off x="3810000" y="5002213"/>
            <a:ext cx="381000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50185" name="Rectangle 5"/>
          <p:cNvSpPr>
            <a:spLocks noChangeArrowheads="1"/>
          </p:cNvSpPr>
          <p:nvPr/>
        </p:nvSpPr>
        <p:spPr bwMode="auto">
          <a:xfrm>
            <a:off x="4643438" y="2835275"/>
            <a:ext cx="4321175" cy="16002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 Controles da Execução do Planejamento e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6.2 Execução do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6.2.1 Realização da Receita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Receita a Realizar</a:t>
            </a:r>
            <a:endParaRPr lang="pt-BR" sz="1200" dirty="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Receita Realizada</a:t>
            </a:r>
            <a:endParaRPr lang="pt-BR" sz="1200" dirty="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0186" name="Text Box 28"/>
          <p:cNvSpPr txBox="1">
            <a:spLocks noChangeArrowheads="1"/>
          </p:cNvSpPr>
          <p:nvPr/>
        </p:nvSpPr>
        <p:spPr bwMode="auto">
          <a:xfrm>
            <a:off x="8548688" y="5018088"/>
            <a:ext cx="381000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50187" name="Text Box 13"/>
          <p:cNvSpPr txBox="1">
            <a:spLocks noChangeArrowheads="1"/>
          </p:cNvSpPr>
          <p:nvPr/>
        </p:nvSpPr>
        <p:spPr bwMode="auto">
          <a:xfrm>
            <a:off x="7000892" y="3643314"/>
            <a:ext cx="381000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50188" name="Text Box 14"/>
          <p:cNvSpPr txBox="1">
            <a:spLocks noChangeArrowheads="1"/>
          </p:cNvSpPr>
          <p:nvPr/>
        </p:nvSpPr>
        <p:spPr bwMode="auto">
          <a:xfrm>
            <a:off x="7000892" y="4000504"/>
            <a:ext cx="381000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214313" y="538163"/>
            <a:ext cx="868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Arrecadação de Tributos Reconhecido no Lançamento</a:t>
            </a:r>
          </a:p>
        </p:txBody>
      </p:sp>
    </p:spTree>
    <p:extLst>
      <p:ext uri="{BB962C8B-B14F-4D97-AF65-F5344CB8AC3E}">
        <p14:creationId xmlns:p14="http://schemas.microsoft.com/office/powerpoint/2010/main" xmlns="" val="42576237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250825" y="5276850"/>
            <a:ext cx="4321175" cy="938213"/>
          </a:xfrm>
          <a:prstGeom prst="rect">
            <a:avLst/>
          </a:prstGeom>
          <a:solidFill>
            <a:srgbClr val="EAEAEA"/>
          </a:solidFill>
          <a:ln w="38100">
            <a:solidFill>
              <a:srgbClr val="3333CC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400" b="1" kern="0" dirty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7 – Controles Devedores</a:t>
            </a:r>
          </a:p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200" kern="0" dirty="0" smtClean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7.2.1 </a:t>
            </a:r>
            <a:r>
              <a:rPr lang="pt-BR" sz="1200" kern="0" dirty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Disponibilidade de Recursos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4643438" y="5276850"/>
            <a:ext cx="4322762" cy="938213"/>
          </a:xfrm>
          <a:prstGeom prst="rect">
            <a:avLst/>
          </a:prstGeom>
          <a:solidFill>
            <a:srgbClr val="EAEAEA"/>
          </a:solidFill>
          <a:ln w="38100">
            <a:solidFill>
              <a:srgbClr val="3333CC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400" b="1" kern="0" dirty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8 – Controles Credores</a:t>
            </a:r>
          </a:p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200" kern="0" dirty="0" smtClean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8.2.1 </a:t>
            </a:r>
            <a:r>
              <a:rPr lang="pt-BR" sz="1200" kern="0" dirty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Disponibilidade por Destinação de Recursos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4313" y="466725"/>
            <a:ext cx="868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Arrecadação de Tributos Reconhecido no Fato Gerador </a:t>
            </a:r>
          </a:p>
        </p:txBody>
      </p:sp>
      <p:sp>
        <p:nvSpPr>
          <p:cNvPr id="51205" name="Rectangle 3"/>
          <p:cNvSpPr>
            <a:spLocks noChangeArrowheads="1"/>
          </p:cNvSpPr>
          <p:nvPr/>
        </p:nvSpPr>
        <p:spPr bwMode="auto">
          <a:xfrm>
            <a:off x="228600" y="1079500"/>
            <a:ext cx="4343400" cy="1277938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400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 – Ativo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400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1.1 Ativo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400" dirty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1.1.1 Caixa e Equivalente de Caixa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200" dirty="0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	</a:t>
            </a:r>
          </a:p>
        </p:txBody>
      </p:sp>
      <p:sp>
        <p:nvSpPr>
          <p:cNvPr id="51206" name="Text Box 5"/>
          <p:cNvSpPr txBox="1">
            <a:spLocks noChangeArrowheads="1"/>
          </p:cNvSpPr>
          <p:nvPr/>
        </p:nvSpPr>
        <p:spPr bwMode="auto">
          <a:xfrm>
            <a:off x="3500430" y="1500174"/>
            <a:ext cx="381000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51207" name="Rectangle 5"/>
          <p:cNvSpPr>
            <a:spLocks noChangeArrowheads="1"/>
          </p:cNvSpPr>
          <p:nvPr/>
        </p:nvSpPr>
        <p:spPr bwMode="auto">
          <a:xfrm>
            <a:off x="250825" y="3614738"/>
            <a:ext cx="4321175" cy="16002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400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 Controles da Aprovação do Planejamento e Orçamento</a:t>
            </a:r>
          </a:p>
          <a:p>
            <a:pPr marL="342900" indent="-342900" algn="just">
              <a:spcBef>
                <a:spcPct val="20000"/>
              </a:spcBef>
            </a:pPr>
            <a:endParaRPr lang="pt-BR" sz="1400" b="1" dirty="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spcBef>
                <a:spcPct val="20000"/>
              </a:spcBef>
            </a:pPr>
            <a:endParaRPr lang="pt-BR" sz="1200" dirty="0">
              <a:solidFill>
                <a:srgbClr val="FF33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1208" name="Text Box 27"/>
          <p:cNvSpPr txBox="1">
            <a:spLocks noChangeArrowheads="1"/>
          </p:cNvSpPr>
          <p:nvPr/>
        </p:nvSpPr>
        <p:spPr bwMode="auto">
          <a:xfrm>
            <a:off x="3429000" y="5572125"/>
            <a:ext cx="381000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51209" name="Rectangle 5"/>
          <p:cNvSpPr>
            <a:spLocks noChangeArrowheads="1"/>
          </p:cNvSpPr>
          <p:nvPr/>
        </p:nvSpPr>
        <p:spPr bwMode="auto">
          <a:xfrm>
            <a:off x="4643438" y="3614738"/>
            <a:ext cx="4321175" cy="16002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 Controles da Execução do Planejamento e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6.2 Execução do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6.2.1 Realização da </a:t>
            </a:r>
            <a:r>
              <a:rPr lang="pt-BR" sz="1200" dirty="0" smtClean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Receita</a:t>
            </a:r>
            <a:endParaRPr lang="pt-BR" sz="1200" dirty="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Receita a Realizar</a:t>
            </a:r>
            <a:endParaRPr lang="pt-BR" sz="1200" dirty="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Receita Realizada</a:t>
            </a:r>
            <a:endParaRPr lang="pt-BR" sz="1200" dirty="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1210" name="Text Box 28"/>
          <p:cNvSpPr txBox="1">
            <a:spLocks noChangeArrowheads="1"/>
          </p:cNvSpPr>
          <p:nvPr/>
        </p:nvSpPr>
        <p:spPr bwMode="auto">
          <a:xfrm>
            <a:off x="8286750" y="5797550"/>
            <a:ext cx="381000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51211" name="Text Box 13"/>
          <p:cNvSpPr txBox="1">
            <a:spLocks noChangeArrowheads="1"/>
          </p:cNvSpPr>
          <p:nvPr/>
        </p:nvSpPr>
        <p:spPr bwMode="auto">
          <a:xfrm>
            <a:off x="7000892" y="4429132"/>
            <a:ext cx="381000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51212" name="Text Box 14"/>
          <p:cNvSpPr txBox="1">
            <a:spLocks noChangeArrowheads="1"/>
          </p:cNvSpPr>
          <p:nvPr/>
        </p:nvSpPr>
        <p:spPr bwMode="auto">
          <a:xfrm>
            <a:off x="7000892" y="4786322"/>
            <a:ext cx="381000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51213" name="Rectangle 5"/>
          <p:cNvSpPr>
            <a:spLocks noChangeArrowheads="1"/>
          </p:cNvSpPr>
          <p:nvPr/>
        </p:nvSpPr>
        <p:spPr bwMode="auto">
          <a:xfrm>
            <a:off x="4648200" y="1971675"/>
            <a:ext cx="4267200" cy="16002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4 – Variação Patrimonial Aumentativa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...</a:t>
            </a:r>
            <a:endParaRPr lang="pt-BR" dirty="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pt-BR" sz="1500" b="1" dirty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4.1 Tributária e Contribuições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500" b="1" dirty="0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4.1.1 Impostos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b="1" dirty="0">
                <a:solidFill>
                  <a:schemeClr val="accent2"/>
                </a:solidFill>
                <a:latin typeface="Times Roman"/>
                <a:ea typeface="Arial Unicode MS" pitchFamily="34" charset="-128"/>
                <a:cs typeface="Arial Unicode MS" pitchFamily="34" charset="-128"/>
              </a:rPr>
              <a:t>...</a:t>
            </a:r>
            <a:endParaRPr lang="pt-BR" b="1" dirty="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1214" name="Text Box 8"/>
          <p:cNvSpPr txBox="1">
            <a:spLocks noChangeArrowheads="1"/>
          </p:cNvSpPr>
          <p:nvPr/>
        </p:nvSpPr>
        <p:spPr bwMode="auto">
          <a:xfrm>
            <a:off x="6572250" y="2857500"/>
            <a:ext cx="381000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xmlns="" val="21281916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4313" y="528638"/>
            <a:ext cx="868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Realização de Operação de Crédito</a:t>
            </a: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250825" y="1125538"/>
            <a:ext cx="4321175" cy="1511300"/>
          </a:xfrm>
          <a:prstGeom prst="rect">
            <a:avLst/>
          </a:prstGeom>
          <a:solidFill>
            <a:srgbClr val="EAEAEA"/>
          </a:solidFill>
          <a:ln w="38100">
            <a:solidFill>
              <a:srgbClr val="3333CC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fontAlgn="auto" hangingPunct="0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400" b="1" kern="0" dirty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 – Ativo</a:t>
            </a:r>
          </a:p>
          <a:p>
            <a:pPr marL="342900" indent="-342900" algn="just" eaLnBrk="0" fontAlgn="auto" hangingPunct="0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1.1 Ativo Circulante</a:t>
            </a:r>
          </a:p>
          <a:p>
            <a:pPr marL="342900" indent="-342900" algn="just" eaLnBrk="0" fontAlgn="auto" hangingPunct="0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1.1.1 Caixa e Equivalente de Caixa</a:t>
            </a:r>
          </a:p>
          <a:p>
            <a:pPr marL="342900" indent="-342900" algn="just" eaLnBrk="0" fontAlgn="auto" hangingPunct="0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3333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	Bancos</a:t>
            </a:r>
          </a:p>
          <a:p>
            <a:pPr marL="342900" indent="-342900" algn="just" eaLnBrk="0" fontAlgn="auto" hangingPunct="0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3333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...</a:t>
            </a: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3548063" y="1428750"/>
            <a:ext cx="381000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BR" b="1" kern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4648200" y="1125538"/>
            <a:ext cx="4316413" cy="1511300"/>
          </a:xfrm>
          <a:prstGeom prst="rect">
            <a:avLst/>
          </a:prstGeom>
          <a:solidFill>
            <a:srgbClr val="EAEAEA"/>
          </a:solidFill>
          <a:ln w="38100">
            <a:solidFill>
              <a:srgbClr val="3333CC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fontAlgn="auto" hangingPunct="0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400" b="1" kern="0" dirty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 – Passivo</a:t>
            </a:r>
          </a:p>
          <a:p>
            <a:pPr marL="342900" indent="-342900" algn="just" eaLnBrk="0" fontAlgn="auto" hangingPunct="0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...</a:t>
            </a:r>
            <a:endParaRPr lang="pt-BR" sz="1200" kern="0" dirty="0">
              <a:solidFill>
                <a:sysClr val="windowText" lastClr="00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 eaLnBrk="0" fontAlgn="auto" hangingPunct="0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2.1 Passivo Circulante</a:t>
            </a:r>
          </a:p>
          <a:p>
            <a:pPr marL="342900" indent="-342900" algn="just" eaLnBrk="0" fontAlgn="auto" hangingPunct="0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2.1.2 Empréstimos e Financiamentos de Curto Prazo(P)</a:t>
            </a:r>
            <a:endParaRPr lang="pt-BR" sz="1200" kern="0" dirty="0">
              <a:solidFill>
                <a:sysClr val="windowText" lastClr="00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 eaLnBrk="0" fontAlgn="auto" hangingPunct="0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3333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Operações de Crédito</a:t>
            </a:r>
            <a:r>
              <a:rPr lang="pt-BR" sz="1200" kern="0" dirty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marL="342900" indent="-342900" algn="just" eaLnBrk="0" fontAlgn="auto" hangingPunct="0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200" kern="0" dirty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...</a:t>
            </a: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7086600" y="1905000"/>
            <a:ext cx="381000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BR" b="1" kern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250825" y="2708275"/>
            <a:ext cx="4321175" cy="2168525"/>
          </a:xfrm>
          <a:prstGeom prst="rect">
            <a:avLst/>
          </a:prstGeom>
          <a:solidFill>
            <a:srgbClr val="EAEAEA"/>
          </a:solidFill>
          <a:ln w="38100">
            <a:solidFill>
              <a:srgbClr val="3333CC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400" b="1" kern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 Controles da Aprovação do Planejamento e Orçamento</a:t>
            </a:r>
          </a:p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endParaRPr lang="pt-BR" sz="1400" b="1" kern="0">
              <a:solidFill>
                <a:sysClr val="windowText" lastClr="00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4643438" y="2708275"/>
            <a:ext cx="4321175" cy="2168525"/>
          </a:xfrm>
          <a:prstGeom prst="rect">
            <a:avLst/>
          </a:prstGeom>
          <a:solidFill>
            <a:srgbClr val="EAEAEA"/>
          </a:solidFill>
          <a:ln w="38100">
            <a:solidFill>
              <a:srgbClr val="3333CC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400" b="1" kern="0" dirty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 Controles da Execução do Planejamento e Orçamento</a:t>
            </a:r>
          </a:p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6.2 Execução do Orçamento</a:t>
            </a:r>
          </a:p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200" kern="0" dirty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6.2.1 Realização da Receita</a:t>
            </a:r>
          </a:p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3333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Receita a Realizar</a:t>
            </a:r>
            <a:endParaRPr lang="pt-BR" sz="1200" kern="0" dirty="0">
              <a:solidFill>
                <a:sysClr val="windowText" lastClr="00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3333CC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Receita Realizada</a:t>
            </a:r>
            <a:endParaRPr lang="pt-BR" sz="1200" kern="0" dirty="0">
              <a:solidFill>
                <a:sysClr val="windowText" lastClr="00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endParaRPr lang="pt-BR" sz="1200" b="1" kern="0" dirty="0">
              <a:solidFill>
                <a:srgbClr val="3333CC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" name="Text Box 13"/>
          <p:cNvSpPr txBox="1">
            <a:spLocks noChangeArrowheads="1"/>
          </p:cNvSpPr>
          <p:nvPr/>
        </p:nvSpPr>
        <p:spPr bwMode="auto">
          <a:xfrm>
            <a:off x="7064375" y="3500438"/>
            <a:ext cx="381000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BR" b="1" kern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7064375" y="3868738"/>
            <a:ext cx="381000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BR" b="1" kern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250825" y="4948238"/>
            <a:ext cx="4321175" cy="1223962"/>
          </a:xfrm>
          <a:prstGeom prst="rect">
            <a:avLst/>
          </a:prstGeom>
          <a:solidFill>
            <a:srgbClr val="EAEAEA"/>
          </a:solidFill>
          <a:ln w="38100">
            <a:solidFill>
              <a:srgbClr val="3333CC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400" b="1" kern="0" dirty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7 – Controles Devedores</a:t>
            </a:r>
          </a:p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200" kern="0" dirty="0" smtClean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7.2.1 </a:t>
            </a:r>
            <a:r>
              <a:rPr lang="pt-BR" sz="1200" kern="0" dirty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Disponibilidade de Recursos</a:t>
            </a:r>
          </a:p>
        </p:txBody>
      </p:sp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4643438" y="4948238"/>
            <a:ext cx="4322762" cy="1223962"/>
          </a:xfrm>
          <a:prstGeom prst="rect">
            <a:avLst/>
          </a:prstGeom>
          <a:solidFill>
            <a:srgbClr val="EAEAEA"/>
          </a:solidFill>
          <a:ln w="38100">
            <a:solidFill>
              <a:srgbClr val="3333CC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400" b="1" kern="0" dirty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8 – Controles Credores</a:t>
            </a:r>
          </a:p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1200" kern="0" dirty="0" smtClean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8.2.1 </a:t>
            </a:r>
            <a:r>
              <a:rPr lang="pt-BR" sz="1200" kern="0" dirty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Disponibilidade por Destinação de Recursos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3657600" y="5410200"/>
            <a:ext cx="381000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BR" b="1" kern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8153400" y="5521325"/>
            <a:ext cx="381000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BR" b="1" kern="0">
                <a:solidFill>
                  <a:sysClr val="windowText" lastClr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xmlns="" val="28898083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00614" y="1042741"/>
            <a:ext cx="8280920" cy="72008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pt-BR" sz="36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Despesa  Orçamentária</a:t>
            </a:r>
            <a:endParaRPr lang="pt-BR" sz="36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9087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 À CONTABILIDADE PÚBLICA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802283" y="2276872"/>
            <a:ext cx="8208912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dirty="0"/>
              <a:t>Despesa orçamentária é toda transação que depende de autorização legislativa, na forma de consignação de dotação orçamentária, para ser efetivada.</a:t>
            </a:r>
          </a:p>
          <a:p>
            <a:pPr algn="just"/>
            <a:endParaRPr lang="pt-BR" sz="2900" dirty="0"/>
          </a:p>
        </p:txBody>
      </p:sp>
    </p:spTree>
    <p:extLst>
      <p:ext uri="{BB962C8B-B14F-4D97-AF65-F5344CB8AC3E}">
        <p14:creationId xmlns:p14="http://schemas.microsoft.com/office/powerpoint/2010/main" xmlns="" val="1114912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85763" y="600075"/>
            <a:ext cx="868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Contratação de Serviços – Registro do Contrato </a:t>
            </a:r>
          </a:p>
        </p:txBody>
      </p:sp>
      <p:sp>
        <p:nvSpPr>
          <p:cNvPr id="53251" name="Rectangle 5"/>
          <p:cNvSpPr>
            <a:spLocks noChangeArrowheads="1"/>
          </p:cNvSpPr>
          <p:nvPr/>
        </p:nvSpPr>
        <p:spPr bwMode="auto">
          <a:xfrm>
            <a:off x="179388" y="4714875"/>
            <a:ext cx="4321175" cy="128587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lIns="91429" tIns="45715" rIns="91429" bIns="45715"/>
          <a:lstStyle/>
          <a:p>
            <a:pPr marL="342900" indent="-342900" algn="just">
              <a:spcBef>
                <a:spcPct val="20000"/>
              </a:spcBef>
            </a:pPr>
            <a:r>
              <a:rPr lang="pt-BR" sz="1400" b="1">
                <a:latin typeface="Verdana" pitchFamily="34" charset="0"/>
              </a:rPr>
              <a:t>7 – Controles Devedores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7.1.2 Atos Potenciais do Passivo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7.1.2 Obrigações Contratuais</a:t>
            </a:r>
          </a:p>
          <a:p>
            <a:pPr marL="342900" indent="-342900" algn="ctr"/>
            <a:r>
              <a:rPr lang="pt-BR" sz="1200" b="1">
                <a:solidFill>
                  <a:schemeClr val="accent2"/>
                </a:solidFill>
                <a:latin typeface="Verdana" pitchFamily="34" charset="0"/>
              </a:rPr>
              <a:t>Contratos de Serviços</a:t>
            </a:r>
          </a:p>
          <a:p>
            <a:pPr marL="342900" indent="-342900" algn="just">
              <a:spcBef>
                <a:spcPct val="20000"/>
              </a:spcBef>
            </a:pPr>
            <a:endParaRPr lang="pt-BR" sz="1200" b="1">
              <a:solidFill>
                <a:schemeClr val="accent2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spcBef>
                <a:spcPct val="20000"/>
              </a:spcBef>
            </a:pPr>
            <a:endParaRPr lang="pt-BR" sz="1200" b="1">
              <a:solidFill>
                <a:srgbClr val="FF33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252" name="Rectangle 5"/>
          <p:cNvSpPr>
            <a:spLocks noChangeArrowheads="1"/>
          </p:cNvSpPr>
          <p:nvPr/>
        </p:nvSpPr>
        <p:spPr bwMode="auto">
          <a:xfrm>
            <a:off x="4573588" y="4714875"/>
            <a:ext cx="4391025" cy="128587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lIns="91429" tIns="45715" rIns="91429" bIns="45715"/>
          <a:lstStyle/>
          <a:p>
            <a:pPr marL="342900" indent="-342900" algn="just">
              <a:spcBef>
                <a:spcPct val="20000"/>
              </a:spcBef>
            </a:pPr>
            <a:r>
              <a:rPr lang="pt-BR" sz="1400" b="1">
                <a:latin typeface="Verdana" pitchFamily="34" charset="0"/>
              </a:rPr>
              <a:t>8 – Controles Credores</a:t>
            </a:r>
            <a:endParaRPr lang="pt-BR" sz="14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ctr"/>
            <a:r>
              <a:rPr lang="pt-BR" sz="1200" b="1">
                <a:latin typeface="Verdana" pitchFamily="34" charset="0"/>
              </a:rPr>
              <a:t>8.1.2 Execução dos atos potenciais do passivo</a:t>
            </a:r>
          </a:p>
          <a:p>
            <a:pPr marL="342900" indent="-342900" algn="just"/>
            <a:r>
              <a:rPr lang="pt-BR" sz="1200" b="1">
                <a:solidFill>
                  <a:srgbClr val="FF3300"/>
                </a:solidFill>
                <a:latin typeface="Verdana" pitchFamily="34" charset="0"/>
              </a:rPr>
              <a:t>8.1.2 Obrigações Contratuais</a:t>
            </a:r>
          </a:p>
          <a:p>
            <a:pPr marL="342900" indent="-342900" algn="ctr"/>
            <a:r>
              <a:rPr lang="pt-BR" sz="1200" b="1">
                <a:solidFill>
                  <a:schemeClr val="accent2"/>
                </a:solidFill>
                <a:latin typeface="Verdana" pitchFamily="34" charset="0"/>
              </a:rPr>
              <a:t>Contratos de Serviços a Executar</a:t>
            </a:r>
            <a:endParaRPr lang="pt-BR" sz="1200" b="1">
              <a:solidFill>
                <a:srgbClr val="008000"/>
              </a:solidFill>
              <a:latin typeface="Verdana" pitchFamily="34" charset="0"/>
            </a:endParaRPr>
          </a:p>
          <a:p>
            <a:pPr marL="342900" indent="-342900" algn="ctr"/>
            <a:endParaRPr lang="pt-BR" sz="1200">
              <a:latin typeface="Verdana" pitchFamily="34" charset="0"/>
            </a:endParaRPr>
          </a:p>
          <a:p>
            <a:pPr marL="342900" indent="-342900" algn="just">
              <a:spcBef>
                <a:spcPct val="20000"/>
              </a:spcBef>
            </a:pPr>
            <a:endParaRPr lang="pt-BR" sz="1200" b="1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253" name="Text Box 4"/>
          <p:cNvSpPr txBox="1">
            <a:spLocks noChangeArrowheads="1"/>
          </p:cNvSpPr>
          <p:nvPr/>
        </p:nvSpPr>
        <p:spPr bwMode="auto">
          <a:xfrm>
            <a:off x="3429000" y="5322888"/>
            <a:ext cx="360363" cy="338137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53254" name="Text Box 5"/>
          <p:cNvSpPr txBox="1">
            <a:spLocks noChangeArrowheads="1"/>
          </p:cNvSpPr>
          <p:nvPr/>
        </p:nvSpPr>
        <p:spPr bwMode="auto">
          <a:xfrm>
            <a:off x="8283575" y="5287963"/>
            <a:ext cx="360363" cy="338137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53255" name="Rectangle 3"/>
          <p:cNvSpPr>
            <a:spLocks noChangeArrowheads="1"/>
          </p:cNvSpPr>
          <p:nvPr/>
        </p:nvSpPr>
        <p:spPr bwMode="auto">
          <a:xfrm>
            <a:off x="228600" y="2133600"/>
            <a:ext cx="4343400" cy="785813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 </a:t>
            </a:r>
            <a:r>
              <a:rPr lang="pt-BR" sz="1500" b="1"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lang="pt-BR" sz="15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Ativo</a:t>
            </a:r>
            <a:endParaRPr lang="pt-BR" sz="15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1.1- Ativo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1.2 </a:t>
            </a:r>
            <a:r>
              <a:rPr lang="pt-BR" sz="1000"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Ativo Não Circulante</a:t>
            </a:r>
            <a:endParaRPr lang="pt-BR" sz="8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256" name="Rectangle 4"/>
          <p:cNvSpPr>
            <a:spLocks noChangeArrowheads="1"/>
          </p:cNvSpPr>
          <p:nvPr/>
        </p:nvSpPr>
        <p:spPr bwMode="auto">
          <a:xfrm>
            <a:off x="4648200" y="2133600"/>
            <a:ext cx="4343400" cy="785813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5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2 - Passivo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2.1 </a:t>
            </a:r>
            <a:r>
              <a:rPr lang="pt-BR" sz="1000"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Passivo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2.2 – Passivo Não Circulante</a:t>
            </a:r>
            <a:endParaRPr lang="pt-BR" b="1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257" name="Rectangle 5"/>
          <p:cNvSpPr>
            <a:spLocks noChangeArrowheads="1"/>
          </p:cNvSpPr>
          <p:nvPr/>
        </p:nvSpPr>
        <p:spPr bwMode="auto">
          <a:xfrm>
            <a:off x="223838" y="3005138"/>
            <a:ext cx="4348162" cy="709612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3 – Variação Patrimonial Diminutiva</a:t>
            </a:r>
            <a:endParaRPr lang="pt-BR" sz="15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3.1 - Pessoal e Encargos</a:t>
            </a:r>
          </a:p>
        </p:txBody>
      </p:sp>
      <p:sp>
        <p:nvSpPr>
          <p:cNvPr id="53258" name="Rectangle 6"/>
          <p:cNvSpPr>
            <a:spLocks noChangeArrowheads="1"/>
          </p:cNvSpPr>
          <p:nvPr/>
        </p:nvSpPr>
        <p:spPr bwMode="auto">
          <a:xfrm>
            <a:off x="4648200" y="3005138"/>
            <a:ext cx="4343400" cy="709612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5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4 – Variação Patrimonial Aumentativa</a:t>
            </a:r>
            <a:endParaRPr lang="pt-BR" sz="1500"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pt-BR" sz="10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4.1 - Tributárias</a:t>
            </a:r>
          </a:p>
        </p:txBody>
      </p:sp>
      <p:sp>
        <p:nvSpPr>
          <p:cNvPr id="53259" name="Rectangle 5"/>
          <p:cNvSpPr>
            <a:spLocks noChangeArrowheads="1"/>
          </p:cNvSpPr>
          <p:nvPr/>
        </p:nvSpPr>
        <p:spPr bwMode="auto">
          <a:xfrm>
            <a:off x="214313" y="3929063"/>
            <a:ext cx="4357687" cy="5842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 Controles da Aprovação do Planejamento e Orçamento</a:t>
            </a:r>
          </a:p>
        </p:txBody>
      </p:sp>
      <p:sp>
        <p:nvSpPr>
          <p:cNvPr id="53260" name="Rectangle 5"/>
          <p:cNvSpPr>
            <a:spLocks noChangeArrowheads="1"/>
          </p:cNvSpPr>
          <p:nvPr/>
        </p:nvSpPr>
        <p:spPr bwMode="auto">
          <a:xfrm>
            <a:off x="4643438" y="3929063"/>
            <a:ext cx="4357687" cy="5842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 Controles da Execução do Planejamento e Orçamento</a:t>
            </a:r>
          </a:p>
        </p:txBody>
      </p:sp>
    </p:spTree>
    <p:extLst>
      <p:ext uri="{BB962C8B-B14F-4D97-AF65-F5344CB8AC3E}">
        <p14:creationId xmlns:p14="http://schemas.microsoft.com/office/powerpoint/2010/main" xmlns="" val="24126814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85763" y="466725"/>
            <a:ext cx="868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Contratação de Serviços - Empenho </a:t>
            </a:r>
          </a:p>
        </p:txBody>
      </p:sp>
      <p:sp>
        <p:nvSpPr>
          <p:cNvPr id="54275" name="Rectangle 5"/>
          <p:cNvSpPr>
            <a:spLocks noChangeArrowheads="1"/>
          </p:cNvSpPr>
          <p:nvPr/>
        </p:nvSpPr>
        <p:spPr bwMode="auto">
          <a:xfrm>
            <a:off x="144463" y="3606800"/>
            <a:ext cx="3892550" cy="2108216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lIns="91429" tIns="45715" rIns="91429" bIns="45715"/>
          <a:lstStyle/>
          <a:p>
            <a:pPr marL="342900" indent="-342900" algn="just">
              <a:spcBef>
                <a:spcPct val="20000"/>
              </a:spcBef>
            </a:pPr>
            <a:r>
              <a:rPr lang="pt-BR" sz="1400" b="1">
                <a:latin typeface="Verdana" pitchFamily="34" charset="0"/>
              </a:rPr>
              <a:t>7 – Controles Devedores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7.1.2 Atos Potenciais do Passivo</a:t>
            </a:r>
          </a:p>
          <a:p>
            <a:pPr marL="342900" indent="-342900" algn="just">
              <a:spcBef>
                <a:spcPct val="20000"/>
              </a:spcBef>
            </a:pPr>
            <a:endParaRPr lang="pt-BR" sz="1200" b="1">
              <a:solidFill>
                <a:schemeClr val="accent2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spcBef>
                <a:spcPct val="20000"/>
              </a:spcBef>
            </a:pPr>
            <a:endParaRPr lang="pt-BR" sz="1200" b="1">
              <a:solidFill>
                <a:srgbClr val="FF33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4276" name="Rectangle 5"/>
          <p:cNvSpPr>
            <a:spLocks noChangeArrowheads="1"/>
          </p:cNvSpPr>
          <p:nvPr/>
        </p:nvSpPr>
        <p:spPr bwMode="auto">
          <a:xfrm>
            <a:off x="4179888" y="3606800"/>
            <a:ext cx="4749800" cy="2108216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lIns="91429" tIns="45715" rIns="91429" bIns="45715"/>
          <a:lstStyle/>
          <a:p>
            <a:pPr marL="342900" indent="-342900" algn="just">
              <a:spcBef>
                <a:spcPct val="20000"/>
              </a:spcBef>
            </a:pPr>
            <a:r>
              <a:rPr lang="pt-BR" sz="1400" b="1" dirty="0">
                <a:latin typeface="Verdana" pitchFamily="34" charset="0"/>
              </a:rPr>
              <a:t>8 – Controles Credores</a:t>
            </a:r>
            <a:endParaRPr lang="pt-BR" sz="1400" dirty="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ctr"/>
            <a:r>
              <a:rPr lang="pt-BR" sz="1200" b="1" dirty="0">
                <a:latin typeface="Verdana" pitchFamily="34" charset="0"/>
              </a:rPr>
              <a:t>8.1.2 Execução dos atos potenciais do passivo</a:t>
            </a:r>
          </a:p>
          <a:p>
            <a:pPr marL="342900" indent="-342900" algn="ctr"/>
            <a:endParaRPr lang="pt-BR" sz="1200" dirty="0">
              <a:latin typeface="Verdana" pitchFamily="34" charset="0"/>
            </a:endParaRPr>
          </a:p>
          <a:p>
            <a:pPr marL="342900" indent="-342900" algn="just">
              <a:spcBef>
                <a:spcPct val="20000"/>
              </a:spcBef>
            </a:pPr>
            <a:endParaRPr lang="pt-BR" sz="1200" b="1" dirty="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4277" name="Text Box 4"/>
          <p:cNvSpPr txBox="1">
            <a:spLocks noChangeArrowheads="1"/>
          </p:cNvSpPr>
          <p:nvPr/>
        </p:nvSpPr>
        <p:spPr bwMode="auto">
          <a:xfrm>
            <a:off x="8501090" y="4500570"/>
            <a:ext cx="360362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54278" name="Text Box 5"/>
          <p:cNvSpPr txBox="1">
            <a:spLocks noChangeArrowheads="1"/>
          </p:cNvSpPr>
          <p:nvPr/>
        </p:nvSpPr>
        <p:spPr bwMode="auto">
          <a:xfrm>
            <a:off x="8501090" y="5286388"/>
            <a:ext cx="360362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54279" name="Rectangle 5"/>
          <p:cNvSpPr>
            <a:spLocks noChangeArrowheads="1"/>
          </p:cNvSpPr>
          <p:nvPr/>
        </p:nvSpPr>
        <p:spPr bwMode="auto">
          <a:xfrm>
            <a:off x="4178300" y="1930400"/>
            <a:ext cx="4751388" cy="1582738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 Controles da Execução do Planejamento e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6.2 Execução do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6.2.2 Execução da Despesa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Crédito Orçamentário Disponível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Crédito Empenhado a Liquidar</a:t>
            </a:r>
          </a:p>
        </p:txBody>
      </p:sp>
      <p:sp>
        <p:nvSpPr>
          <p:cNvPr id="54280" name="Rectangle 5"/>
          <p:cNvSpPr>
            <a:spLocks noChangeArrowheads="1"/>
          </p:cNvSpPr>
          <p:nvPr/>
        </p:nvSpPr>
        <p:spPr bwMode="auto">
          <a:xfrm>
            <a:off x="144463" y="1928813"/>
            <a:ext cx="3892550" cy="15843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 Controles da Aprovação do Planejamento e Orçamento</a:t>
            </a:r>
          </a:p>
          <a:p>
            <a:pPr marL="342900" indent="-342900" algn="just">
              <a:spcBef>
                <a:spcPct val="20000"/>
              </a:spcBef>
            </a:pPr>
            <a:endParaRPr lang="pt-BR" sz="1200" b="1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5.2 LOA – Previsão e Fixação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5.2.2 Fixação da Despesa</a:t>
            </a:r>
          </a:p>
          <a:p>
            <a:pPr marL="342900" indent="-342900" algn="just">
              <a:spcBef>
                <a:spcPct val="20000"/>
              </a:spcBef>
            </a:pPr>
            <a:endParaRPr lang="pt-BR" sz="1200" b="1">
              <a:solidFill>
                <a:schemeClr val="accent2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4281" name="Text Box 11"/>
          <p:cNvSpPr txBox="1">
            <a:spLocks noChangeArrowheads="1"/>
          </p:cNvSpPr>
          <p:nvPr/>
        </p:nvSpPr>
        <p:spPr bwMode="auto">
          <a:xfrm>
            <a:off x="7661275" y="2611438"/>
            <a:ext cx="381000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54282" name="Text Box 19"/>
          <p:cNvSpPr txBox="1">
            <a:spLocks noChangeArrowheads="1"/>
          </p:cNvSpPr>
          <p:nvPr/>
        </p:nvSpPr>
        <p:spPr bwMode="auto">
          <a:xfrm>
            <a:off x="7661275" y="2992438"/>
            <a:ext cx="381000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15" name="Rectangle 37"/>
          <p:cNvSpPr>
            <a:spLocks noChangeArrowheads="1"/>
          </p:cNvSpPr>
          <p:nvPr/>
        </p:nvSpPr>
        <p:spPr bwMode="auto">
          <a:xfrm>
            <a:off x="4251324" y="4178300"/>
            <a:ext cx="467839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1200" b="1" dirty="0" smtClean="0">
                <a:solidFill>
                  <a:srgbClr val="FF3300"/>
                </a:solidFill>
                <a:latin typeface="Verdana" pitchFamily="34" charset="0"/>
              </a:rPr>
              <a:t>8.2.1 </a:t>
            </a:r>
            <a:r>
              <a:rPr lang="pt-BR" sz="1200" b="1" dirty="0">
                <a:solidFill>
                  <a:srgbClr val="FF3300"/>
                </a:solidFill>
                <a:latin typeface="Verdana" pitchFamily="34" charset="0"/>
              </a:rPr>
              <a:t>Execução das Disponibilidades por Destinação</a:t>
            </a:r>
          </a:p>
          <a:p>
            <a:pPr algn="just">
              <a:defRPr/>
            </a:pPr>
            <a:endParaRPr lang="pt-BR" sz="1200" b="1" dirty="0">
              <a:solidFill>
                <a:srgbClr val="FF3300"/>
              </a:solidFill>
              <a:latin typeface="Verdana" pitchFamily="34" charset="0"/>
            </a:endParaRPr>
          </a:p>
          <a:p>
            <a:pPr algn="just">
              <a:defRPr/>
            </a:pPr>
            <a:r>
              <a:rPr lang="pt-BR" sz="1200" b="1" dirty="0">
                <a:solidFill>
                  <a:schemeClr val="accent2"/>
                </a:solidFill>
                <a:latin typeface="Verdana" pitchFamily="34" charset="0"/>
              </a:rPr>
              <a:t>Disponibilidade por Destinação de </a:t>
            </a:r>
            <a:r>
              <a:rPr lang="pt-BR" sz="1200" b="1" dirty="0" smtClean="0">
                <a:solidFill>
                  <a:schemeClr val="accent2"/>
                </a:solidFill>
                <a:latin typeface="Verdana" pitchFamily="34" charset="0"/>
              </a:rPr>
              <a:t>Recursos</a:t>
            </a:r>
          </a:p>
          <a:p>
            <a:pPr algn="just">
              <a:defRPr/>
            </a:pPr>
            <a:endParaRPr lang="pt-BR" sz="1200" b="1" dirty="0">
              <a:solidFill>
                <a:schemeClr val="accent2"/>
              </a:solidFill>
              <a:latin typeface="Verdana" pitchFamily="34" charset="0"/>
            </a:endParaRPr>
          </a:p>
          <a:p>
            <a:pPr algn="just">
              <a:defRPr/>
            </a:pPr>
            <a:r>
              <a:rPr lang="pt-BR" sz="1200" b="1" dirty="0" smtClean="0">
                <a:solidFill>
                  <a:schemeClr val="accent2"/>
                </a:solidFill>
                <a:latin typeface="Verdana" pitchFamily="34" charset="0"/>
              </a:rPr>
              <a:t>Disponibilidade por Destinação de Recursos Comprometida por Empenho</a:t>
            </a:r>
          </a:p>
          <a:p>
            <a:pPr algn="just">
              <a:defRPr/>
            </a:pPr>
            <a:endParaRPr lang="pt-BR" sz="1200" b="1" dirty="0" smtClean="0">
              <a:solidFill>
                <a:schemeClr val="accent2"/>
              </a:solidFill>
              <a:latin typeface="Verdana" pitchFamily="34" charset="0"/>
            </a:endParaRPr>
          </a:p>
          <a:p>
            <a:pPr algn="just">
              <a:defRPr/>
            </a:pPr>
            <a:endParaRPr lang="pt-BR" sz="1200" b="1" dirty="0">
              <a:solidFill>
                <a:schemeClr val="accent2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12314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85720" y="285728"/>
            <a:ext cx="868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Contratação de Serviços – Liquidação=Nota Fiscal </a:t>
            </a:r>
          </a:p>
        </p:txBody>
      </p:sp>
      <p:sp>
        <p:nvSpPr>
          <p:cNvPr id="55299" name="Rectangle 5"/>
          <p:cNvSpPr>
            <a:spLocks noChangeArrowheads="1"/>
          </p:cNvSpPr>
          <p:nvPr/>
        </p:nvSpPr>
        <p:spPr bwMode="auto">
          <a:xfrm>
            <a:off x="4572000" y="2285992"/>
            <a:ext cx="4392613" cy="14446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 Controles da Execução do Planejamento e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6.2 Execução do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6.2.2 Execução da Despesa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Crédito Empenhado a Liquidar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Crédito Empenhado Liquidado</a:t>
            </a:r>
          </a:p>
        </p:txBody>
      </p:sp>
      <p:sp>
        <p:nvSpPr>
          <p:cNvPr id="55300" name="Rectangle 5"/>
          <p:cNvSpPr>
            <a:spLocks noChangeArrowheads="1"/>
          </p:cNvSpPr>
          <p:nvPr/>
        </p:nvSpPr>
        <p:spPr bwMode="auto">
          <a:xfrm>
            <a:off x="214282" y="2285992"/>
            <a:ext cx="4321175" cy="1446212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 Controles da Aprovação do Planejamento e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5.2 LOA – Previsão e Fixação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5.2.2 Fixação da Despesa</a:t>
            </a:r>
          </a:p>
          <a:p>
            <a:pPr marL="342900" indent="-342900" algn="just">
              <a:spcBef>
                <a:spcPct val="20000"/>
              </a:spcBef>
            </a:pPr>
            <a:endParaRPr lang="pt-BR" sz="1200" b="1" dirty="0">
              <a:solidFill>
                <a:schemeClr val="accent2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5301" name="Text Box 4"/>
          <p:cNvSpPr txBox="1">
            <a:spLocks noChangeArrowheads="1"/>
          </p:cNvSpPr>
          <p:nvPr/>
        </p:nvSpPr>
        <p:spPr bwMode="auto">
          <a:xfrm>
            <a:off x="7358082" y="2928934"/>
            <a:ext cx="360363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55302" name="Text Box 5"/>
          <p:cNvSpPr txBox="1">
            <a:spLocks noChangeArrowheads="1"/>
          </p:cNvSpPr>
          <p:nvPr/>
        </p:nvSpPr>
        <p:spPr bwMode="auto">
          <a:xfrm>
            <a:off x="7358082" y="3286124"/>
            <a:ext cx="360363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55303" name="Rectangle 5"/>
          <p:cNvSpPr>
            <a:spLocks noChangeArrowheads="1"/>
          </p:cNvSpPr>
          <p:nvPr/>
        </p:nvSpPr>
        <p:spPr bwMode="auto">
          <a:xfrm>
            <a:off x="214282" y="3786190"/>
            <a:ext cx="4321175" cy="2643206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t-BR" sz="1400" b="1" dirty="0">
                <a:latin typeface="Verdana" pitchFamily="34" charset="0"/>
              </a:rPr>
              <a:t>7 – Controles Devedores</a:t>
            </a:r>
            <a:r>
              <a:rPr lang="pt-BR" dirty="0"/>
              <a:t> </a:t>
            </a:r>
          </a:p>
          <a:p>
            <a:pPr marL="342900" indent="-342900" algn="just"/>
            <a:r>
              <a:rPr lang="pt-BR" sz="1200" b="1" dirty="0" smtClean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7.2.1 </a:t>
            </a:r>
            <a:r>
              <a:rPr lang="pt-BR" sz="1200" b="1" dirty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Disponibilidades por Destinação</a:t>
            </a:r>
          </a:p>
        </p:txBody>
      </p:sp>
      <p:sp>
        <p:nvSpPr>
          <p:cNvPr id="55304" name="Rectangle 5"/>
          <p:cNvSpPr>
            <a:spLocks noChangeArrowheads="1"/>
          </p:cNvSpPr>
          <p:nvPr/>
        </p:nvSpPr>
        <p:spPr bwMode="auto">
          <a:xfrm>
            <a:off x="4572000" y="3714752"/>
            <a:ext cx="4419600" cy="2714644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t-BR" sz="1200" b="1" dirty="0">
                <a:latin typeface="Verdana" pitchFamily="34" charset="0"/>
              </a:rPr>
              <a:t>8 – Controles Credores</a:t>
            </a:r>
          </a:p>
          <a:p>
            <a:pPr marL="342900" indent="-342900" algn="just"/>
            <a:r>
              <a:rPr lang="pt-BR" sz="1200" b="1" dirty="0">
                <a:latin typeface="Verdana" pitchFamily="34" charset="0"/>
              </a:rPr>
              <a:t>8.1.2 Execução dos atos potenciais do passivo</a:t>
            </a:r>
          </a:p>
          <a:p>
            <a:pPr marL="342900" indent="-342900" algn="just"/>
            <a:r>
              <a:rPr lang="pt-BR" sz="1200" b="1" dirty="0" smtClean="0">
                <a:solidFill>
                  <a:srgbClr val="FF3300"/>
                </a:solidFill>
                <a:latin typeface="Verdana" pitchFamily="34" charset="0"/>
              </a:rPr>
              <a:t>8.1.2 </a:t>
            </a:r>
            <a:r>
              <a:rPr lang="pt-BR" sz="1200" b="1" dirty="0">
                <a:solidFill>
                  <a:srgbClr val="FF3300"/>
                </a:solidFill>
                <a:latin typeface="Verdana" pitchFamily="34" charset="0"/>
              </a:rPr>
              <a:t>Obrigações Contratuais</a:t>
            </a:r>
          </a:p>
          <a:p>
            <a:pPr marL="342900" indent="-342900" algn="just"/>
            <a:r>
              <a:rPr lang="pt-BR" sz="1200" b="1" dirty="0">
                <a:solidFill>
                  <a:schemeClr val="accent2"/>
                </a:solidFill>
                <a:latin typeface="Verdana" pitchFamily="34" charset="0"/>
              </a:rPr>
              <a:t>Contratos de Serviços a Executar</a:t>
            </a:r>
          </a:p>
          <a:p>
            <a:pPr marL="342900" indent="-342900" algn="just"/>
            <a:r>
              <a:rPr lang="pt-BR" sz="1200" b="1" dirty="0">
                <a:solidFill>
                  <a:schemeClr val="accent2"/>
                </a:solidFill>
                <a:latin typeface="Verdana" pitchFamily="34" charset="0"/>
              </a:rPr>
              <a:t>Contratos de Serviços </a:t>
            </a:r>
            <a:r>
              <a:rPr lang="pt-BR" sz="1200" b="1" dirty="0" smtClean="0">
                <a:solidFill>
                  <a:schemeClr val="accent2"/>
                </a:solidFill>
                <a:latin typeface="Verdana" pitchFamily="34" charset="0"/>
              </a:rPr>
              <a:t>Executados</a:t>
            </a:r>
          </a:p>
          <a:p>
            <a:pPr marL="342900" indent="-342900" algn="just"/>
            <a:endParaRPr lang="pt-BR" sz="1200" b="1" dirty="0" smtClean="0">
              <a:solidFill>
                <a:schemeClr val="accent2"/>
              </a:solidFill>
              <a:latin typeface="Verdana" pitchFamily="34" charset="0"/>
            </a:endParaRPr>
          </a:p>
          <a:p>
            <a:pPr marL="342900" indent="-342900" algn="just"/>
            <a:endParaRPr lang="pt-BR" sz="1200" b="1" dirty="0" smtClean="0">
              <a:solidFill>
                <a:schemeClr val="accent2"/>
              </a:solidFill>
              <a:latin typeface="Verdana" pitchFamily="34" charset="0"/>
            </a:endParaRPr>
          </a:p>
          <a:p>
            <a:pPr marL="342900" indent="-342900" algn="just"/>
            <a:endParaRPr lang="pt-BR" sz="1200" b="1" dirty="0" smtClean="0">
              <a:solidFill>
                <a:schemeClr val="accent2"/>
              </a:solidFill>
              <a:latin typeface="Verdana" pitchFamily="34" charset="0"/>
            </a:endParaRPr>
          </a:p>
          <a:p>
            <a:pPr marL="342900" indent="-342900" algn="just"/>
            <a:endParaRPr lang="pt-BR" sz="1200" b="1" dirty="0" smtClean="0">
              <a:solidFill>
                <a:schemeClr val="accent2"/>
              </a:solidFill>
              <a:latin typeface="Verdana" pitchFamily="34" charset="0"/>
            </a:endParaRPr>
          </a:p>
          <a:p>
            <a:pPr marL="342900" indent="-342900" algn="just"/>
            <a:endParaRPr lang="pt-BR" sz="1200" b="1" dirty="0" smtClean="0">
              <a:solidFill>
                <a:schemeClr val="accent2"/>
              </a:solidFill>
              <a:latin typeface="Verdana" pitchFamily="34" charset="0"/>
            </a:endParaRPr>
          </a:p>
          <a:p>
            <a:pPr marL="342900" indent="-342900"/>
            <a:r>
              <a:rPr lang="pt-BR" sz="1200" b="1" dirty="0" smtClean="0">
                <a:solidFill>
                  <a:schemeClr val="accent2"/>
                </a:solidFill>
                <a:latin typeface="Verdana" pitchFamily="34" charset="0"/>
              </a:rPr>
              <a:t>      </a:t>
            </a:r>
          </a:p>
          <a:p>
            <a:pPr marL="342900" indent="-342900" algn="just"/>
            <a:endParaRPr lang="pt-BR" sz="1200" b="1" dirty="0" smtClean="0">
              <a:solidFill>
                <a:schemeClr val="accent2"/>
              </a:solidFill>
              <a:latin typeface="Verdana" pitchFamily="34" charset="0"/>
            </a:endParaRPr>
          </a:p>
          <a:p>
            <a:pPr marL="342900" indent="-342900" algn="just"/>
            <a:endParaRPr lang="pt-BR" sz="1200" b="1" dirty="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55305" name="Text Box 5"/>
          <p:cNvSpPr txBox="1">
            <a:spLocks noChangeArrowheads="1"/>
          </p:cNvSpPr>
          <p:nvPr/>
        </p:nvSpPr>
        <p:spPr bwMode="auto">
          <a:xfrm>
            <a:off x="7715272" y="4500570"/>
            <a:ext cx="360363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55306" name="Text Box 4"/>
          <p:cNvSpPr txBox="1">
            <a:spLocks noChangeArrowheads="1"/>
          </p:cNvSpPr>
          <p:nvPr/>
        </p:nvSpPr>
        <p:spPr bwMode="auto">
          <a:xfrm>
            <a:off x="7715272" y="4143380"/>
            <a:ext cx="360363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55307" name="Rectangle 5"/>
          <p:cNvSpPr>
            <a:spLocks noChangeArrowheads="1"/>
          </p:cNvSpPr>
          <p:nvPr/>
        </p:nvSpPr>
        <p:spPr bwMode="auto">
          <a:xfrm>
            <a:off x="214282" y="1428736"/>
            <a:ext cx="4316412" cy="852488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3 – Variação Patrimonial Diminutiva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3.7 Uso de Bens, Serviços e Consumo de Capital Fixo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	Serviços</a:t>
            </a:r>
          </a:p>
        </p:txBody>
      </p:sp>
      <p:sp>
        <p:nvSpPr>
          <p:cNvPr id="55308" name="Rectangle 4"/>
          <p:cNvSpPr>
            <a:spLocks noChangeArrowheads="1"/>
          </p:cNvSpPr>
          <p:nvPr/>
        </p:nvSpPr>
        <p:spPr bwMode="auto">
          <a:xfrm>
            <a:off x="4572000" y="785794"/>
            <a:ext cx="4392613" cy="852487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 – Passivo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2.1 Passivo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200" b="1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2.1.2 Demais Obrigações de Curto Prazo(F)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200" b="1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	Fornecedores de Curto Prazo</a:t>
            </a:r>
          </a:p>
        </p:txBody>
      </p:sp>
      <p:sp>
        <p:nvSpPr>
          <p:cNvPr id="55309" name="Text Box 15"/>
          <p:cNvSpPr txBox="1">
            <a:spLocks noChangeArrowheads="1"/>
          </p:cNvSpPr>
          <p:nvPr/>
        </p:nvSpPr>
        <p:spPr bwMode="auto">
          <a:xfrm>
            <a:off x="3000364" y="1857364"/>
            <a:ext cx="381000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55310" name="Text Box 20"/>
          <p:cNvSpPr txBox="1">
            <a:spLocks noChangeArrowheads="1"/>
          </p:cNvSpPr>
          <p:nvPr/>
        </p:nvSpPr>
        <p:spPr bwMode="auto">
          <a:xfrm>
            <a:off x="8429652" y="1214422"/>
            <a:ext cx="381000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15" name="Rectangle 37"/>
          <p:cNvSpPr>
            <a:spLocks noChangeArrowheads="1"/>
          </p:cNvSpPr>
          <p:nvPr/>
        </p:nvSpPr>
        <p:spPr bwMode="auto">
          <a:xfrm>
            <a:off x="4643438" y="4857760"/>
            <a:ext cx="4267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1200" b="1" dirty="0" smtClean="0">
                <a:solidFill>
                  <a:srgbClr val="FF3300"/>
                </a:solidFill>
                <a:latin typeface="Verdana" pitchFamily="34" charset="0"/>
              </a:rPr>
              <a:t>8.2.1 </a:t>
            </a:r>
            <a:r>
              <a:rPr lang="pt-BR" sz="1200" b="1" dirty="0">
                <a:solidFill>
                  <a:srgbClr val="FF3300"/>
                </a:solidFill>
                <a:latin typeface="Verdana" pitchFamily="34" charset="0"/>
              </a:rPr>
              <a:t>Execução das Disponibilidades por Destinação</a:t>
            </a:r>
          </a:p>
          <a:p>
            <a:pPr algn="just">
              <a:defRPr/>
            </a:pPr>
            <a:r>
              <a:rPr lang="pt-BR" sz="1200" b="1" dirty="0" smtClean="0">
                <a:solidFill>
                  <a:schemeClr val="accent2"/>
                </a:solidFill>
                <a:latin typeface="Verdana" pitchFamily="34" charset="0"/>
              </a:rPr>
              <a:t>Disponibilidade por Destinação de Recursos Comprometida por Empenho</a:t>
            </a:r>
          </a:p>
          <a:p>
            <a:pPr algn="just">
              <a:defRPr/>
            </a:pPr>
            <a:endParaRPr lang="pt-BR" sz="1200" b="1" dirty="0" smtClean="0">
              <a:solidFill>
                <a:schemeClr val="accent2"/>
              </a:solidFill>
              <a:latin typeface="Verdana" pitchFamily="34" charset="0"/>
            </a:endParaRPr>
          </a:p>
          <a:p>
            <a:pPr algn="just">
              <a:defRPr/>
            </a:pPr>
            <a:r>
              <a:rPr lang="pt-BR" sz="1200" b="1" dirty="0" smtClean="0">
                <a:solidFill>
                  <a:schemeClr val="accent2"/>
                </a:solidFill>
                <a:latin typeface="Verdana" pitchFamily="34" charset="0"/>
                <a:cs typeface="Arial" pitchFamily="34" charset="0"/>
              </a:rPr>
              <a:t>Disponibilidade por Destinação de Rec. Comp. Por Liquidação e Entradas Compensatórias</a:t>
            </a:r>
          </a:p>
          <a:p>
            <a:pPr algn="just">
              <a:defRPr/>
            </a:pPr>
            <a:endParaRPr lang="pt-BR" sz="12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8501090" y="6000768"/>
            <a:ext cx="360363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8501090" y="5429264"/>
            <a:ext cx="360363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xmlns="" val="10652486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85763" y="528638"/>
            <a:ext cx="868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Contratação de Serviços – Pagamento 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1069975"/>
            <a:ext cx="4343400" cy="9112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  <a:defRPr/>
            </a:pPr>
            <a:r>
              <a:rPr lang="pt-BR" sz="1600" b="1" dirty="0">
                <a:latin typeface="+mn-lt"/>
                <a:ea typeface="Arial Unicode MS" pitchFamily="34" charset="-128"/>
                <a:cs typeface="Arial Unicode MS" pitchFamily="34" charset="-128"/>
              </a:rPr>
              <a:t>1 – Ativo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  <a:defRPr/>
            </a:pPr>
            <a:r>
              <a:rPr lang="pt-BR" sz="1600" b="1" dirty="0">
                <a:solidFill>
                  <a:srgbClr val="FF3300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1.1.1 Caixa e Equivalente de Caixa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  <a:defRPr/>
            </a:pPr>
            <a:r>
              <a:rPr lang="pt-BR" sz="1600" b="1" dirty="0">
                <a:solidFill>
                  <a:schemeClr val="accent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	Bancos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pt-BR" sz="800" dirty="0"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648200" y="1066800"/>
            <a:ext cx="4343400" cy="9144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  <a:defRPr/>
            </a:pPr>
            <a:r>
              <a:rPr lang="pt-BR" sz="1600" b="1" dirty="0">
                <a:latin typeface="+mn-lt"/>
                <a:ea typeface="Arial Unicode MS" pitchFamily="34" charset="-128"/>
                <a:cs typeface="Arial Unicode MS" pitchFamily="34" charset="-128"/>
              </a:rPr>
              <a:t>2 – Passivo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  <a:defRPr/>
            </a:pPr>
            <a:r>
              <a:rPr lang="pt-BR" sz="1600" b="1" dirty="0">
                <a:solidFill>
                  <a:srgbClr val="FF3300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2.1.5 Demais Obrigações de Curto Prazo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  <a:defRPr/>
            </a:pPr>
            <a:r>
              <a:rPr lang="pt-BR" sz="1600" b="1" dirty="0">
                <a:solidFill>
                  <a:schemeClr val="accent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	Fornecedores de Curto Prazo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pt-BR" b="1" dirty="0">
              <a:solidFill>
                <a:schemeClr val="accent2"/>
              </a:solidFill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6325" name="Text Box 15"/>
          <p:cNvSpPr txBox="1">
            <a:spLocks noChangeArrowheads="1"/>
          </p:cNvSpPr>
          <p:nvPr/>
        </p:nvSpPr>
        <p:spPr bwMode="auto">
          <a:xfrm>
            <a:off x="3657600" y="1524000"/>
            <a:ext cx="381000" cy="3460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56326" name="Text Box 17"/>
          <p:cNvSpPr txBox="1">
            <a:spLocks noChangeArrowheads="1"/>
          </p:cNvSpPr>
          <p:nvPr/>
        </p:nvSpPr>
        <p:spPr bwMode="auto">
          <a:xfrm>
            <a:off x="7620000" y="1524000"/>
            <a:ext cx="381000" cy="346075"/>
          </a:xfrm>
          <a:prstGeom prst="rect">
            <a:avLst/>
          </a:prstGeom>
          <a:gradFill rotWithShape="1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56327" name="Rectangle 5"/>
          <p:cNvSpPr>
            <a:spLocks noChangeArrowheads="1"/>
          </p:cNvSpPr>
          <p:nvPr/>
        </p:nvSpPr>
        <p:spPr bwMode="auto">
          <a:xfrm>
            <a:off x="228600" y="3789363"/>
            <a:ext cx="4343400" cy="1316037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7 – Controles Devedores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 dirty="0" smtClean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7.2.1  </a:t>
            </a:r>
            <a:r>
              <a:rPr lang="pt-BR" sz="1200" b="1" dirty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Disponibilidade por Destinação</a:t>
            </a:r>
            <a:endParaRPr lang="pt-BR" sz="1200" dirty="0">
              <a:solidFill>
                <a:schemeClr val="accent2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6328" name="Rectangle 5"/>
          <p:cNvSpPr>
            <a:spLocks noChangeArrowheads="1"/>
          </p:cNvSpPr>
          <p:nvPr/>
        </p:nvSpPr>
        <p:spPr bwMode="auto">
          <a:xfrm>
            <a:off x="4648200" y="3789363"/>
            <a:ext cx="4343400" cy="1639901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8 – Controles Credores</a:t>
            </a:r>
          </a:p>
          <a:p>
            <a:pPr marL="342900" indent="-342900" algn="just">
              <a:lnSpc>
                <a:spcPct val="60000"/>
              </a:lnSpc>
              <a:spcBef>
                <a:spcPct val="20000"/>
              </a:spcBef>
            </a:pPr>
            <a:endParaRPr lang="pt-BR" sz="1200" b="1" dirty="0">
              <a:solidFill>
                <a:schemeClr val="accent2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6331" name="Rectangle 5"/>
          <p:cNvSpPr>
            <a:spLocks noChangeArrowheads="1"/>
          </p:cNvSpPr>
          <p:nvPr/>
        </p:nvSpPr>
        <p:spPr bwMode="auto">
          <a:xfrm>
            <a:off x="4648200" y="2057400"/>
            <a:ext cx="4343400" cy="1582738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 Controles da Execução do Planejamento e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6.2 Execução do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6.2.2 Execução da Despesa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Crédito Empenhado Liquidado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Crédito Liquidado Pago</a:t>
            </a:r>
          </a:p>
        </p:txBody>
      </p:sp>
      <p:sp>
        <p:nvSpPr>
          <p:cNvPr id="56332" name="Rectangle 5"/>
          <p:cNvSpPr>
            <a:spLocks noChangeArrowheads="1"/>
          </p:cNvSpPr>
          <p:nvPr/>
        </p:nvSpPr>
        <p:spPr bwMode="auto">
          <a:xfrm>
            <a:off x="228600" y="2060575"/>
            <a:ext cx="4343400" cy="15843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 Controles da Aprovação do Planejamento e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5.2 LOA – Previsão e Fixação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5.2.2 Fixação da Despesa</a:t>
            </a:r>
          </a:p>
          <a:p>
            <a:pPr marL="342900" indent="-342900" algn="just">
              <a:spcBef>
                <a:spcPct val="20000"/>
              </a:spcBef>
            </a:pPr>
            <a:endParaRPr lang="pt-BR" sz="1200" b="1">
              <a:solidFill>
                <a:schemeClr val="accent2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6333" name="Text Box 4"/>
          <p:cNvSpPr txBox="1">
            <a:spLocks noChangeArrowheads="1"/>
          </p:cNvSpPr>
          <p:nvPr/>
        </p:nvSpPr>
        <p:spPr bwMode="auto">
          <a:xfrm>
            <a:off x="7391400" y="2852738"/>
            <a:ext cx="360363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56334" name="Text Box 5"/>
          <p:cNvSpPr txBox="1">
            <a:spLocks noChangeArrowheads="1"/>
          </p:cNvSpPr>
          <p:nvPr/>
        </p:nvSpPr>
        <p:spPr bwMode="auto">
          <a:xfrm>
            <a:off x="7391400" y="3213100"/>
            <a:ext cx="360363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15" name="Rectangle 37"/>
          <p:cNvSpPr>
            <a:spLocks noChangeArrowheads="1"/>
          </p:cNvSpPr>
          <p:nvPr/>
        </p:nvSpPr>
        <p:spPr bwMode="auto">
          <a:xfrm>
            <a:off x="4643438" y="4000504"/>
            <a:ext cx="4267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1200" b="1" dirty="0" smtClean="0">
                <a:solidFill>
                  <a:srgbClr val="FF3300"/>
                </a:solidFill>
                <a:latin typeface="Verdana" pitchFamily="34" charset="0"/>
              </a:rPr>
              <a:t>8.2.1 </a:t>
            </a:r>
            <a:r>
              <a:rPr lang="pt-BR" sz="1200" b="1" dirty="0">
                <a:solidFill>
                  <a:srgbClr val="FF3300"/>
                </a:solidFill>
                <a:latin typeface="Verdana" pitchFamily="34" charset="0"/>
              </a:rPr>
              <a:t>Execução das Disponibilidades por Destinação</a:t>
            </a:r>
          </a:p>
          <a:p>
            <a:pPr algn="just">
              <a:defRPr/>
            </a:pPr>
            <a:r>
              <a:rPr lang="pt-BR" sz="1200" b="1" dirty="0" smtClean="0">
                <a:solidFill>
                  <a:schemeClr val="accent2"/>
                </a:solidFill>
                <a:latin typeface="Verdana" pitchFamily="34" charset="0"/>
                <a:cs typeface="Arial" pitchFamily="34" charset="0"/>
              </a:rPr>
              <a:t>Disponibilidade por Destinação de Rec. Comp. Por Liquidação e Entradas Compensatórias</a:t>
            </a:r>
          </a:p>
          <a:p>
            <a:pPr algn="just">
              <a:defRPr/>
            </a:pPr>
            <a:endParaRPr lang="pt-BR" sz="1200" b="1" dirty="0" smtClean="0">
              <a:solidFill>
                <a:schemeClr val="accent2"/>
              </a:solidFill>
              <a:latin typeface="Verdana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pt-BR" sz="1200" b="1" dirty="0" smtClean="0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Disponibilidade por DR Utilizada</a:t>
            </a:r>
          </a:p>
          <a:p>
            <a:pPr algn="just">
              <a:defRPr/>
            </a:pPr>
            <a:endParaRPr lang="pt-BR" sz="1200" b="1" dirty="0" smtClean="0">
              <a:solidFill>
                <a:schemeClr val="accent2"/>
              </a:solidFill>
              <a:latin typeface="Verdana" pitchFamily="34" charset="0"/>
              <a:cs typeface="Arial" pitchFamily="34" charset="0"/>
            </a:endParaRPr>
          </a:p>
          <a:p>
            <a:pPr algn="just">
              <a:defRPr/>
            </a:pPr>
            <a:endParaRPr lang="pt-BR" sz="12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6" name="Text Box 25"/>
          <p:cNvSpPr txBox="1">
            <a:spLocks noChangeArrowheads="1"/>
          </p:cNvSpPr>
          <p:nvPr/>
        </p:nvSpPr>
        <p:spPr bwMode="auto">
          <a:xfrm>
            <a:off x="8501090" y="4572008"/>
            <a:ext cx="381000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17" name="Text Box 26"/>
          <p:cNvSpPr txBox="1">
            <a:spLocks noChangeArrowheads="1"/>
          </p:cNvSpPr>
          <p:nvPr/>
        </p:nvSpPr>
        <p:spPr bwMode="auto">
          <a:xfrm>
            <a:off x="8501090" y="4929198"/>
            <a:ext cx="381000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xmlns="" val="5360180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85763" y="538163"/>
            <a:ext cx="868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Aquisição de Veículos - Empenho</a:t>
            </a:r>
          </a:p>
        </p:txBody>
      </p:sp>
      <p:sp>
        <p:nvSpPr>
          <p:cNvPr id="57347" name="Rectangle 5"/>
          <p:cNvSpPr>
            <a:spLocks noChangeArrowheads="1"/>
          </p:cNvSpPr>
          <p:nvPr/>
        </p:nvSpPr>
        <p:spPr bwMode="auto">
          <a:xfrm>
            <a:off x="223838" y="1714500"/>
            <a:ext cx="4276725" cy="685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3 – Variação Patrimonial Diminutiva</a:t>
            </a:r>
            <a:endParaRPr lang="pt-BR" sz="12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3.9 – Outras VPD</a:t>
            </a:r>
          </a:p>
        </p:txBody>
      </p:sp>
      <p:sp>
        <p:nvSpPr>
          <p:cNvPr id="57348" name="Rectangle 6"/>
          <p:cNvSpPr>
            <a:spLocks noChangeArrowheads="1"/>
          </p:cNvSpPr>
          <p:nvPr/>
        </p:nvSpPr>
        <p:spPr bwMode="auto">
          <a:xfrm>
            <a:off x="4572000" y="1714500"/>
            <a:ext cx="4343400" cy="685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4 – Variação Patrimonial Aumentiva</a:t>
            </a:r>
            <a:endParaRPr lang="pt-BR" sz="1200"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...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4.9 – Outras VPA</a:t>
            </a: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4572000" y="2460625"/>
            <a:ext cx="4392613" cy="1582738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 Controles da Execução do Planejamento e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6.2 Execução do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6.2.2 Execução da Despesa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Crédito Orçamentário Disponível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Crédito Empenhado a Liquidar</a:t>
            </a:r>
          </a:p>
        </p:txBody>
      </p:sp>
      <p:sp>
        <p:nvSpPr>
          <p:cNvPr id="57350" name="Rectangle 5"/>
          <p:cNvSpPr>
            <a:spLocks noChangeArrowheads="1"/>
          </p:cNvSpPr>
          <p:nvPr/>
        </p:nvSpPr>
        <p:spPr bwMode="auto">
          <a:xfrm>
            <a:off x="214313" y="2446338"/>
            <a:ext cx="4286250" cy="15843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 Controles da Aprovação do Planejamento e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5.2 LOA – Previsão e Fixação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5.2.2 Fixação da Despesa</a:t>
            </a:r>
          </a:p>
          <a:p>
            <a:pPr marL="342900" indent="-342900" algn="just">
              <a:spcBef>
                <a:spcPct val="20000"/>
              </a:spcBef>
            </a:pPr>
            <a:endParaRPr lang="pt-BR" sz="1200" b="1">
              <a:solidFill>
                <a:schemeClr val="accent2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7351" name="Text Box 4"/>
          <p:cNvSpPr txBox="1">
            <a:spLocks noChangeArrowheads="1"/>
          </p:cNvSpPr>
          <p:nvPr/>
        </p:nvSpPr>
        <p:spPr bwMode="auto">
          <a:xfrm>
            <a:off x="7696200" y="3114675"/>
            <a:ext cx="360363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57352" name="Text Box 5"/>
          <p:cNvSpPr txBox="1">
            <a:spLocks noChangeArrowheads="1"/>
          </p:cNvSpPr>
          <p:nvPr/>
        </p:nvSpPr>
        <p:spPr bwMode="auto">
          <a:xfrm>
            <a:off x="7696200" y="3475038"/>
            <a:ext cx="360363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57353" name="Rectangle 5"/>
          <p:cNvSpPr>
            <a:spLocks noChangeArrowheads="1"/>
          </p:cNvSpPr>
          <p:nvPr/>
        </p:nvSpPr>
        <p:spPr bwMode="auto">
          <a:xfrm>
            <a:off x="179388" y="4127500"/>
            <a:ext cx="4321175" cy="11303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t-BR" sz="1200" b="1" dirty="0">
                <a:latin typeface="Verdana" pitchFamily="34" charset="0"/>
              </a:rPr>
              <a:t>7 – Controles Devedores</a:t>
            </a:r>
            <a:r>
              <a:rPr lang="pt-BR" sz="1200" dirty="0"/>
              <a:t> </a:t>
            </a:r>
          </a:p>
          <a:p>
            <a:pPr marL="342900" indent="-342900" algn="just"/>
            <a:r>
              <a:rPr lang="pt-BR" sz="1200" b="1" dirty="0" smtClean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7.2.1 </a:t>
            </a:r>
            <a:r>
              <a:rPr lang="pt-BR" sz="1200" b="1" dirty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Disponibilidades por Destinação</a:t>
            </a:r>
          </a:p>
        </p:txBody>
      </p:sp>
      <p:sp>
        <p:nvSpPr>
          <p:cNvPr id="57354" name="Rectangle 5"/>
          <p:cNvSpPr>
            <a:spLocks noChangeArrowheads="1"/>
          </p:cNvSpPr>
          <p:nvPr/>
        </p:nvSpPr>
        <p:spPr bwMode="auto">
          <a:xfrm>
            <a:off x="4572000" y="4127500"/>
            <a:ext cx="4419600" cy="215902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latin typeface="Verdana" pitchFamily="34" charset="0"/>
              </a:rPr>
              <a:t>8 – Controles </a:t>
            </a:r>
            <a:r>
              <a:rPr lang="pt-BR" sz="1200" b="1" dirty="0" smtClean="0">
                <a:latin typeface="Verdana" pitchFamily="34" charset="0"/>
              </a:rPr>
              <a:t>Credores</a:t>
            </a:r>
            <a:endParaRPr lang="pt-BR" sz="1200" dirty="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Rectangle 37"/>
          <p:cNvSpPr>
            <a:spLocks noChangeArrowheads="1"/>
          </p:cNvSpPr>
          <p:nvPr/>
        </p:nvSpPr>
        <p:spPr bwMode="auto">
          <a:xfrm>
            <a:off x="4643438" y="4429132"/>
            <a:ext cx="4267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1200" b="1" dirty="0" smtClean="0">
                <a:solidFill>
                  <a:srgbClr val="FF3300"/>
                </a:solidFill>
                <a:latin typeface="Verdana" pitchFamily="34" charset="0"/>
              </a:rPr>
              <a:t>8.2.1 </a:t>
            </a:r>
            <a:r>
              <a:rPr lang="pt-BR" sz="1200" b="1" dirty="0">
                <a:solidFill>
                  <a:srgbClr val="FF3300"/>
                </a:solidFill>
                <a:latin typeface="Verdana" pitchFamily="34" charset="0"/>
              </a:rPr>
              <a:t>Execução das Disponibilidades por Destinação</a:t>
            </a:r>
          </a:p>
          <a:p>
            <a:pPr algn="just">
              <a:defRPr/>
            </a:pPr>
            <a:endParaRPr lang="pt-BR" sz="1200" b="1" dirty="0">
              <a:solidFill>
                <a:srgbClr val="FF3300"/>
              </a:solidFill>
              <a:latin typeface="Verdana" pitchFamily="34" charset="0"/>
            </a:endParaRPr>
          </a:p>
          <a:p>
            <a:pPr algn="just">
              <a:defRPr/>
            </a:pPr>
            <a:r>
              <a:rPr lang="pt-BR" sz="1200" b="1" dirty="0">
                <a:solidFill>
                  <a:schemeClr val="accent2"/>
                </a:solidFill>
                <a:latin typeface="Verdana" pitchFamily="34" charset="0"/>
              </a:rPr>
              <a:t>Disponibilidade por Destinação de </a:t>
            </a:r>
            <a:r>
              <a:rPr lang="pt-BR" sz="1200" b="1" dirty="0" smtClean="0">
                <a:solidFill>
                  <a:schemeClr val="accent2"/>
                </a:solidFill>
                <a:latin typeface="Verdana" pitchFamily="34" charset="0"/>
              </a:rPr>
              <a:t>Recursos</a:t>
            </a:r>
          </a:p>
          <a:p>
            <a:pPr algn="just">
              <a:defRPr/>
            </a:pPr>
            <a:endParaRPr lang="pt-BR" sz="1200" b="1" dirty="0">
              <a:solidFill>
                <a:schemeClr val="accent2"/>
              </a:solidFill>
              <a:latin typeface="Verdana" pitchFamily="34" charset="0"/>
            </a:endParaRPr>
          </a:p>
          <a:p>
            <a:pPr algn="just">
              <a:defRPr/>
            </a:pPr>
            <a:r>
              <a:rPr lang="pt-BR" sz="1200" b="1" dirty="0" smtClean="0">
                <a:solidFill>
                  <a:schemeClr val="accent2"/>
                </a:solidFill>
                <a:latin typeface="Verdana" pitchFamily="34" charset="0"/>
              </a:rPr>
              <a:t>Disponibilidade por Destinação de Recursos Comprometida por Empenho</a:t>
            </a:r>
          </a:p>
          <a:p>
            <a:pPr algn="just">
              <a:defRPr/>
            </a:pPr>
            <a:endParaRPr lang="pt-BR" sz="12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8572528" y="4857760"/>
            <a:ext cx="360363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8572528" y="5572140"/>
            <a:ext cx="360363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xmlns="" val="10104923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ChangeArrowheads="1"/>
          </p:cNvSpPr>
          <p:nvPr/>
        </p:nvSpPr>
        <p:spPr bwMode="auto">
          <a:xfrm>
            <a:off x="214282" y="1357298"/>
            <a:ext cx="4271962" cy="857250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 </a:t>
            </a:r>
            <a:r>
              <a:rPr lang="pt-BR" sz="1200" b="1">
                <a:ea typeface="Arial Unicode MS" pitchFamily="34" charset="-128"/>
                <a:cs typeface="Arial Unicode MS" pitchFamily="34" charset="-128"/>
              </a:rPr>
              <a:t>–</a:t>
            </a: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Ativo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...</a:t>
            </a:r>
            <a:endParaRPr lang="pt-BR" sz="12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200" b="1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1.2.3 Imobilizado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200" b="1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	Imobilizado</a:t>
            </a:r>
            <a:endParaRPr lang="pt-BR" sz="1200"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8371" name="Rectangle 5"/>
          <p:cNvSpPr>
            <a:spLocks noChangeArrowheads="1"/>
          </p:cNvSpPr>
          <p:nvPr/>
        </p:nvSpPr>
        <p:spPr bwMode="auto">
          <a:xfrm>
            <a:off x="4572000" y="2285992"/>
            <a:ext cx="4392613" cy="1444625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 Controles da Execução do Planejamento e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6.2 Execução do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6.2.2 Execução da Despesa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Crédito Empenhado a Liquidar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Crédito Empenhado Liquidado</a:t>
            </a:r>
          </a:p>
        </p:txBody>
      </p:sp>
      <p:sp>
        <p:nvSpPr>
          <p:cNvPr id="58372" name="Rectangle 5"/>
          <p:cNvSpPr>
            <a:spLocks noChangeArrowheads="1"/>
          </p:cNvSpPr>
          <p:nvPr/>
        </p:nvSpPr>
        <p:spPr bwMode="auto">
          <a:xfrm>
            <a:off x="142844" y="2285992"/>
            <a:ext cx="4321175" cy="1446212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 Controles da Aprovação do Planejamento e Orçamento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5.2 LOA – Previsão e Fixação</a:t>
            </a:r>
          </a:p>
          <a:p>
            <a:pPr marL="342900" indent="-342900" algn="just">
              <a:spcBef>
                <a:spcPct val="20000"/>
              </a:spcBef>
            </a:pPr>
            <a:r>
              <a:rPr lang="pt-BR" sz="1200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5.2.2 Fixação da Despesa</a:t>
            </a:r>
          </a:p>
          <a:p>
            <a:pPr marL="342900" indent="-342900" algn="just">
              <a:spcBef>
                <a:spcPct val="20000"/>
              </a:spcBef>
            </a:pPr>
            <a:endParaRPr lang="pt-BR" sz="1200" b="1" dirty="0">
              <a:solidFill>
                <a:schemeClr val="accent2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8373" name="Text Box 4"/>
          <p:cNvSpPr txBox="1">
            <a:spLocks noChangeArrowheads="1"/>
          </p:cNvSpPr>
          <p:nvPr/>
        </p:nvSpPr>
        <p:spPr bwMode="auto">
          <a:xfrm>
            <a:off x="7429520" y="3000372"/>
            <a:ext cx="360363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58374" name="Text Box 5"/>
          <p:cNvSpPr txBox="1">
            <a:spLocks noChangeArrowheads="1"/>
          </p:cNvSpPr>
          <p:nvPr/>
        </p:nvSpPr>
        <p:spPr bwMode="auto">
          <a:xfrm>
            <a:off x="7429520" y="3357562"/>
            <a:ext cx="360363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58375" name="Rectangle 5"/>
          <p:cNvSpPr>
            <a:spLocks noChangeArrowheads="1"/>
          </p:cNvSpPr>
          <p:nvPr/>
        </p:nvSpPr>
        <p:spPr bwMode="auto">
          <a:xfrm>
            <a:off x="189675" y="3758928"/>
            <a:ext cx="4321175" cy="2714644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t-BR" sz="1400" b="1" dirty="0">
                <a:latin typeface="Verdana" pitchFamily="34" charset="0"/>
              </a:rPr>
              <a:t>7 – Controles Devedores</a:t>
            </a:r>
            <a:r>
              <a:rPr lang="pt-BR" dirty="0"/>
              <a:t> </a:t>
            </a:r>
          </a:p>
          <a:p>
            <a:pPr marL="342900" indent="-342900" algn="just"/>
            <a:r>
              <a:rPr lang="pt-BR" sz="1200" b="1" dirty="0" smtClean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7.2.1 </a:t>
            </a:r>
            <a:r>
              <a:rPr lang="pt-BR" sz="1200" b="1" dirty="0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Disponibilidades por Destinação</a:t>
            </a:r>
          </a:p>
        </p:txBody>
      </p:sp>
      <p:sp>
        <p:nvSpPr>
          <p:cNvPr id="58376" name="Rectangle 5"/>
          <p:cNvSpPr>
            <a:spLocks noChangeArrowheads="1"/>
          </p:cNvSpPr>
          <p:nvPr/>
        </p:nvSpPr>
        <p:spPr bwMode="auto">
          <a:xfrm>
            <a:off x="4572000" y="3786190"/>
            <a:ext cx="4419600" cy="2714644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r>
              <a:rPr lang="pt-BR" sz="1200" b="1" dirty="0">
                <a:latin typeface="Verdana" pitchFamily="34" charset="0"/>
              </a:rPr>
              <a:t>8 – Controles Credores</a:t>
            </a:r>
          </a:p>
          <a:p>
            <a:pPr marL="342900" indent="-342900" algn="just"/>
            <a:r>
              <a:rPr lang="pt-BR" sz="1200" b="1" dirty="0">
                <a:latin typeface="Verdana" pitchFamily="34" charset="0"/>
              </a:rPr>
              <a:t>8.1.2 Execução dos atos potenciais do passivo</a:t>
            </a:r>
          </a:p>
          <a:p>
            <a:pPr marL="342900" indent="-342900" algn="just"/>
            <a:r>
              <a:rPr lang="pt-BR" sz="1200" b="1" dirty="0" smtClean="0">
                <a:solidFill>
                  <a:srgbClr val="FF3300"/>
                </a:solidFill>
                <a:latin typeface="Verdana" pitchFamily="34" charset="0"/>
              </a:rPr>
              <a:t>8.1.2 </a:t>
            </a:r>
            <a:r>
              <a:rPr lang="pt-BR" sz="1200" b="1" dirty="0">
                <a:solidFill>
                  <a:srgbClr val="FF3300"/>
                </a:solidFill>
                <a:latin typeface="Verdana" pitchFamily="34" charset="0"/>
              </a:rPr>
              <a:t>Obrigações Contratuais</a:t>
            </a:r>
          </a:p>
          <a:p>
            <a:pPr marL="342900" indent="-342900" algn="just"/>
            <a:r>
              <a:rPr lang="pt-BR" sz="1200" b="1" dirty="0">
                <a:solidFill>
                  <a:schemeClr val="accent2"/>
                </a:solidFill>
                <a:latin typeface="Verdana" pitchFamily="34" charset="0"/>
              </a:rPr>
              <a:t>Contratos de Serviços a Executar</a:t>
            </a:r>
          </a:p>
          <a:p>
            <a:pPr marL="342900" indent="-342900" algn="just"/>
            <a:r>
              <a:rPr lang="pt-BR" sz="1200" b="1" dirty="0">
                <a:solidFill>
                  <a:schemeClr val="accent2"/>
                </a:solidFill>
                <a:latin typeface="Verdana" pitchFamily="34" charset="0"/>
              </a:rPr>
              <a:t>Contratos de Serviços Executados</a:t>
            </a:r>
          </a:p>
          <a:p>
            <a:pPr marL="342900" indent="-342900" algn="just"/>
            <a:endParaRPr lang="pt-BR" sz="1200" b="1" dirty="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58377" name="Text Box 5"/>
          <p:cNvSpPr txBox="1">
            <a:spLocks noChangeArrowheads="1"/>
          </p:cNvSpPr>
          <p:nvPr/>
        </p:nvSpPr>
        <p:spPr bwMode="auto">
          <a:xfrm>
            <a:off x="7858148" y="4572008"/>
            <a:ext cx="360363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58378" name="Text Box 4"/>
          <p:cNvSpPr txBox="1">
            <a:spLocks noChangeArrowheads="1"/>
          </p:cNvSpPr>
          <p:nvPr/>
        </p:nvSpPr>
        <p:spPr bwMode="auto">
          <a:xfrm>
            <a:off x="7858148" y="4214818"/>
            <a:ext cx="360363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58379" name="Rectangle 4"/>
          <p:cNvSpPr>
            <a:spLocks noChangeArrowheads="1"/>
          </p:cNvSpPr>
          <p:nvPr/>
        </p:nvSpPr>
        <p:spPr bwMode="auto">
          <a:xfrm>
            <a:off x="4572000" y="1357298"/>
            <a:ext cx="4392613" cy="852488"/>
          </a:xfrm>
          <a:prstGeom prst="rect">
            <a:avLst/>
          </a:prstGeom>
          <a:solidFill>
            <a:srgbClr val="EAEAEA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 – Passivo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200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2.1 Passivo Circulante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200" b="1">
                <a:solidFill>
                  <a:srgbClr val="FF33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2.1.5 Demais Obrigações de Curto Prazo(F)</a:t>
            </a:r>
          </a:p>
          <a:p>
            <a:pPr marL="342900" indent="-342900" algn="just" eaLnBrk="0" hangingPunct="0">
              <a:lnSpc>
                <a:spcPct val="80000"/>
              </a:lnSpc>
              <a:spcBef>
                <a:spcPct val="20000"/>
              </a:spcBef>
            </a:pPr>
            <a:r>
              <a:rPr lang="pt-BR" sz="1200" b="1">
                <a:solidFill>
                  <a:schemeClr val="accent2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	Obrigações</a:t>
            </a:r>
          </a:p>
        </p:txBody>
      </p:sp>
      <p:sp>
        <p:nvSpPr>
          <p:cNvPr id="58380" name="Text Box 15"/>
          <p:cNvSpPr txBox="1">
            <a:spLocks noChangeArrowheads="1"/>
          </p:cNvSpPr>
          <p:nvPr/>
        </p:nvSpPr>
        <p:spPr bwMode="auto">
          <a:xfrm>
            <a:off x="3000364" y="1785926"/>
            <a:ext cx="381000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58381" name="Text Box 20"/>
          <p:cNvSpPr txBox="1">
            <a:spLocks noChangeArrowheads="1"/>
          </p:cNvSpPr>
          <p:nvPr/>
        </p:nvSpPr>
        <p:spPr bwMode="auto">
          <a:xfrm>
            <a:off x="8429652" y="1785926"/>
            <a:ext cx="381000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457200" y="609600"/>
            <a:ext cx="868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Aquisição de Veículos – Liquidação=Nota Fiscal </a:t>
            </a:r>
          </a:p>
        </p:txBody>
      </p:sp>
      <p:sp>
        <p:nvSpPr>
          <p:cNvPr id="15" name="Rectangle 37"/>
          <p:cNvSpPr>
            <a:spLocks noChangeArrowheads="1"/>
          </p:cNvSpPr>
          <p:nvPr/>
        </p:nvSpPr>
        <p:spPr bwMode="auto">
          <a:xfrm>
            <a:off x="4643438" y="4857760"/>
            <a:ext cx="4267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1200" b="1" dirty="0" smtClean="0">
                <a:solidFill>
                  <a:srgbClr val="FF3300"/>
                </a:solidFill>
                <a:latin typeface="Verdana" pitchFamily="34" charset="0"/>
              </a:rPr>
              <a:t>8.2.1 </a:t>
            </a:r>
            <a:r>
              <a:rPr lang="pt-BR" sz="1200" b="1" dirty="0">
                <a:solidFill>
                  <a:srgbClr val="FF3300"/>
                </a:solidFill>
                <a:latin typeface="Verdana" pitchFamily="34" charset="0"/>
              </a:rPr>
              <a:t>Execução das Disponibilidades por Destinação</a:t>
            </a:r>
          </a:p>
          <a:p>
            <a:pPr algn="just">
              <a:defRPr/>
            </a:pPr>
            <a:r>
              <a:rPr lang="pt-BR" sz="1200" b="1" dirty="0" smtClean="0">
                <a:solidFill>
                  <a:schemeClr val="accent2"/>
                </a:solidFill>
                <a:latin typeface="Verdana" pitchFamily="34" charset="0"/>
              </a:rPr>
              <a:t>Disponibilidade por Destinação de Recursos Comprometida por Empenho</a:t>
            </a:r>
          </a:p>
          <a:p>
            <a:pPr algn="just">
              <a:defRPr/>
            </a:pPr>
            <a:endParaRPr lang="pt-BR" sz="1200" b="1" dirty="0" smtClean="0">
              <a:solidFill>
                <a:schemeClr val="accent2"/>
              </a:solidFill>
              <a:latin typeface="Verdana" pitchFamily="34" charset="0"/>
            </a:endParaRPr>
          </a:p>
          <a:p>
            <a:pPr algn="just">
              <a:defRPr/>
            </a:pPr>
            <a:r>
              <a:rPr lang="pt-BR" sz="1200" b="1" dirty="0" smtClean="0">
                <a:solidFill>
                  <a:schemeClr val="accent2"/>
                </a:solidFill>
                <a:latin typeface="Verdana" pitchFamily="34" charset="0"/>
                <a:cs typeface="Arial" pitchFamily="34" charset="0"/>
              </a:rPr>
              <a:t>Disponibilidade por Destinação de Rec. Comp. Por Liquidação e Entradas Compensatórias</a:t>
            </a:r>
          </a:p>
          <a:p>
            <a:pPr algn="just">
              <a:defRPr/>
            </a:pPr>
            <a:endParaRPr lang="pt-BR" sz="1200" b="1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8572528" y="5500702"/>
            <a:ext cx="360363" cy="346075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 dirty="0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8572528" y="6000768"/>
            <a:ext cx="360363" cy="3460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76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b="1"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xmlns="" val="6068142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539552" y="2132856"/>
            <a:ext cx="8424862" cy="3607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pt-BR" altLang="pt-BR" sz="3600" dirty="0">
                <a:solidFill>
                  <a:srgbClr val="FF9900"/>
                </a:solidFill>
                <a:latin typeface="Arial" charset="0"/>
              </a:rPr>
              <a:t>   </a:t>
            </a:r>
            <a:r>
              <a:rPr lang="pt-BR" altLang="pt-BR" sz="3600" dirty="0">
                <a:solidFill>
                  <a:srgbClr val="0000CC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pt-BR" altLang="pt-BR" sz="3000" b="0" dirty="0" smtClean="0">
                <a:latin typeface="+mn-lt"/>
                <a:cs typeface="Tahoma" pitchFamily="34" charset="0"/>
              </a:rPr>
              <a:t>Integrar </a:t>
            </a:r>
            <a:r>
              <a:rPr lang="pt-BR" altLang="pt-BR" sz="3000" b="0" dirty="0">
                <a:latin typeface="+mn-lt"/>
                <a:cs typeface="Tahoma" pitchFamily="34" charset="0"/>
              </a:rPr>
              <a:t>todo o complexo sistemático dos procedimentos contábeis e de serviços, como também padronizar as informações, dentro da estrutura administrativa, e sobretudo o controle da Gestão Orçamentária, Financeira e Patrimonial.</a:t>
            </a:r>
          </a:p>
        </p:txBody>
      </p:sp>
      <p:sp>
        <p:nvSpPr>
          <p:cNvPr id="3" name="Subtítulo 2"/>
          <p:cNvSpPr txBox="1">
            <a:spLocks/>
          </p:cNvSpPr>
          <p:nvPr/>
        </p:nvSpPr>
        <p:spPr>
          <a:xfrm>
            <a:off x="0" y="1"/>
            <a:ext cx="9144000" cy="9087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GESTÃO E CONCEITOS BÁSICOS DO SIAFEM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51520" y="953567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Diretriz do Sistema</a:t>
            </a:r>
            <a:endParaRPr lang="pt-BR" sz="36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2872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283679" y="1735941"/>
            <a:ext cx="8872196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ü"/>
            </a:pPr>
            <a:endParaRPr lang="pt-BR" altLang="pt-BR" b="0" dirty="0"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altLang="pt-BR" sz="3200" b="0" dirty="0">
                <a:latin typeface="+mn-lt"/>
                <a:cs typeface="Tahoma" pitchFamily="34" charset="0"/>
              </a:rPr>
              <a:t>Padronização de Procedimentos;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t-BR" altLang="pt-BR" b="0" dirty="0">
              <a:latin typeface="+mn-lt"/>
              <a:cs typeface="Tahoma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altLang="pt-BR" b="0" dirty="0">
                <a:latin typeface="+mn-lt"/>
                <a:cs typeface="Tahoma" pitchFamily="34" charset="0"/>
              </a:rPr>
              <a:t> </a:t>
            </a:r>
            <a:r>
              <a:rPr lang="pt-BR" altLang="pt-BR" sz="3200" b="0" dirty="0">
                <a:latin typeface="+mn-lt"/>
                <a:cs typeface="Tahoma" pitchFamily="34" charset="0"/>
              </a:rPr>
              <a:t>Otimização da administração financeira;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t-BR" altLang="pt-BR" b="0" dirty="0">
              <a:latin typeface="+mn-lt"/>
              <a:cs typeface="Tahoma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altLang="pt-BR" b="0" dirty="0">
                <a:latin typeface="+mn-lt"/>
                <a:cs typeface="Tahoma" pitchFamily="34" charset="0"/>
              </a:rPr>
              <a:t> </a:t>
            </a:r>
            <a:r>
              <a:rPr lang="pt-BR" altLang="pt-BR" sz="3200" b="0" dirty="0">
                <a:latin typeface="+mn-lt"/>
                <a:cs typeface="Tahoma" pitchFamily="34" charset="0"/>
              </a:rPr>
              <a:t>Segurança e tempestividade das Informações;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t-BR" altLang="pt-BR" b="0" dirty="0">
              <a:latin typeface="+mn-lt"/>
              <a:cs typeface="Tahoma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altLang="pt-BR" b="0" dirty="0">
                <a:latin typeface="+mn-lt"/>
                <a:cs typeface="Tahoma" pitchFamily="34" charset="0"/>
              </a:rPr>
              <a:t> </a:t>
            </a:r>
            <a:r>
              <a:rPr lang="pt-BR" altLang="pt-BR" sz="3200" b="0" dirty="0">
                <a:latin typeface="+mn-lt"/>
                <a:cs typeface="Tahoma" pitchFamily="34" charset="0"/>
              </a:rPr>
              <a:t>Integração com outros sistemas;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t-BR" altLang="pt-BR" b="0" dirty="0">
              <a:latin typeface="+mn-lt"/>
              <a:cs typeface="Tahoma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altLang="pt-BR" sz="3200" b="0" dirty="0">
                <a:latin typeface="+mn-lt"/>
                <a:cs typeface="Tahoma" pitchFamily="34" charset="0"/>
              </a:rPr>
              <a:t> Transparência nos gastos públicos.</a:t>
            </a:r>
          </a:p>
        </p:txBody>
      </p:sp>
      <p:sp>
        <p:nvSpPr>
          <p:cNvPr id="3" name="Subtítulo 2"/>
          <p:cNvSpPr txBox="1">
            <a:spLocks/>
          </p:cNvSpPr>
          <p:nvPr/>
        </p:nvSpPr>
        <p:spPr>
          <a:xfrm>
            <a:off x="0" y="1"/>
            <a:ext cx="9144000" cy="9087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GESTÃO E CONCEITOS BÁSICOS DO SIAFEM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71804" y="1089610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Objetivos</a:t>
            </a:r>
            <a:endParaRPr lang="pt-BR" sz="36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9581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395536" y="2348880"/>
            <a:ext cx="8514692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pt-BR" altLang="pt-BR" sz="3200" b="0" dirty="0">
                <a:latin typeface="+mn-lt"/>
                <a:cs typeface="Tahoma" pitchFamily="34" charset="0"/>
              </a:rPr>
              <a:t>A partir da tela </a:t>
            </a:r>
            <a:r>
              <a:rPr lang="pt-BR" altLang="pt-BR" sz="3200" dirty="0">
                <a:latin typeface="+mn-lt"/>
                <a:cs typeface="Tahoma" pitchFamily="34" charset="0"/>
              </a:rPr>
              <a:t>NAVEGA, </a:t>
            </a:r>
            <a:r>
              <a:rPr lang="pt-BR" altLang="pt-BR" sz="3200" b="0" dirty="0">
                <a:latin typeface="+mn-lt"/>
                <a:cs typeface="Tahoma" pitchFamily="34" charset="0"/>
              </a:rPr>
              <a:t>que se encontra editada no  micro ou terminal, o usuário informará </a:t>
            </a:r>
            <a:r>
              <a:rPr lang="pt-BR" altLang="pt-BR" sz="3200" dirty="0">
                <a:latin typeface="+mn-lt"/>
                <a:cs typeface="Tahoma" pitchFamily="34" charset="0"/>
              </a:rPr>
              <a:t>O CÓDIGO,</a:t>
            </a:r>
            <a:r>
              <a:rPr lang="pt-BR" altLang="pt-BR" sz="3200" b="0" dirty="0">
                <a:latin typeface="+mn-lt"/>
                <a:cs typeface="Tahoma" pitchFamily="34" charset="0"/>
              </a:rPr>
              <a:t>  este corresponde ao CPF do usuário.</a:t>
            </a:r>
          </a:p>
        </p:txBody>
      </p:sp>
      <p:sp>
        <p:nvSpPr>
          <p:cNvPr id="3" name="Subtítulo 2"/>
          <p:cNvSpPr txBox="1">
            <a:spLocks/>
          </p:cNvSpPr>
          <p:nvPr/>
        </p:nvSpPr>
        <p:spPr>
          <a:xfrm>
            <a:off x="0" y="1"/>
            <a:ext cx="9144000" cy="9087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GESTÃO E CONCEITOS BÁSICOS DO SIAFEM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91553" y="1268760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 de Acesso </a:t>
            </a:r>
            <a:endParaRPr lang="pt-BR" sz="36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9430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467544" y="2276872"/>
            <a:ext cx="8442684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pt-BR" altLang="pt-BR" sz="3200" dirty="0">
                <a:latin typeface="+mn-lt"/>
                <a:cs typeface="Tahoma" pitchFamily="34" charset="0"/>
              </a:rPr>
              <a:t>SENHA</a:t>
            </a:r>
            <a:r>
              <a:rPr lang="pt-BR" altLang="pt-BR" sz="3200" b="0" dirty="0">
                <a:latin typeface="+mn-lt"/>
                <a:cs typeface="Tahoma" pitchFamily="34" charset="0"/>
              </a:rPr>
              <a:t>: Caso seja o primeiro acesso, digitar o código de sua senha, fornecido pelo NAVEGA.</a:t>
            </a:r>
          </a:p>
          <a:p>
            <a:pPr algn="just"/>
            <a:endParaRPr lang="pt-BR" altLang="pt-BR" sz="3200" b="0" dirty="0">
              <a:latin typeface="+mn-lt"/>
              <a:cs typeface="Tahoma" pitchFamily="34" charset="0"/>
            </a:endParaRPr>
          </a:p>
          <a:p>
            <a:pPr algn="just"/>
            <a:r>
              <a:rPr lang="pt-BR" altLang="pt-BR" sz="3200" b="0" dirty="0">
                <a:latin typeface="+mn-lt"/>
                <a:cs typeface="Tahoma" pitchFamily="34" charset="0"/>
              </a:rPr>
              <a:t>Este código é alfa numérico, tem no máximo oito posições e é constituído da palavra </a:t>
            </a:r>
            <a:r>
              <a:rPr lang="pt-BR" altLang="pt-BR" sz="3200" b="0" dirty="0">
                <a:solidFill>
                  <a:srgbClr val="FF0000"/>
                </a:solidFill>
                <a:latin typeface="+mn-lt"/>
                <a:cs typeface="Tahoma" pitchFamily="34" charset="0"/>
              </a:rPr>
              <a:t>NOVANNNN</a:t>
            </a:r>
            <a:r>
              <a:rPr lang="pt-BR" altLang="pt-BR" sz="3200" b="0" dirty="0">
                <a:latin typeface="+mn-lt"/>
                <a:cs typeface="Tahoma" pitchFamily="34" charset="0"/>
              </a:rPr>
              <a:t>. Para usuários que já estejam acessando normalmente, digitar senha e &lt;ENTER&gt;.</a:t>
            </a:r>
          </a:p>
        </p:txBody>
      </p:sp>
      <p:sp>
        <p:nvSpPr>
          <p:cNvPr id="3" name="Subtítulo 2"/>
          <p:cNvSpPr txBox="1">
            <a:spLocks/>
          </p:cNvSpPr>
          <p:nvPr/>
        </p:nvSpPr>
        <p:spPr>
          <a:xfrm>
            <a:off x="0" y="1"/>
            <a:ext cx="9144000" cy="9087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GESTÃO E CONCEITOS BÁSICOS DO SIAFEM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91553" y="1268760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 de Acesso </a:t>
            </a:r>
            <a:endParaRPr lang="pt-BR" sz="36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7767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70154" y="2564904"/>
            <a:ext cx="8280920" cy="72008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pt-BR" sz="36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Despesa  de Exercício Anterior - DEA</a:t>
            </a:r>
            <a:endParaRPr lang="pt-BR" sz="36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9087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 À CONTABILIDADE PÚBLICA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23528" y="3789040"/>
            <a:ext cx="8208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/>
              <a:t>Variação Patrimonial Diminutiva-VPD</a:t>
            </a:r>
          </a:p>
          <a:p>
            <a:pPr algn="ctr"/>
            <a:r>
              <a:rPr lang="pt-BR" sz="3600" dirty="0" smtClean="0"/>
              <a:t>ou</a:t>
            </a:r>
          </a:p>
          <a:p>
            <a:pPr algn="ctr"/>
            <a:r>
              <a:rPr lang="pt-BR" sz="3600" dirty="0" smtClean="0"/>
              <a:t>Ajustes de Exercícios Anteriores</a:t>
            </a:r>
            <a:endParaRPr lang="pt-BR" sz="3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839175" y="1510120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 smtClean="0"/>
              <a:t>Efeitos no patrimônio da</a:t>
            </a:r>
            <a:endParaRPr lang="pt-BR" sz="3600" dirty="0"/>
          </a:p>
        </p:txBody>
      </p:sp>
      <p:sp>
        <p:nvSpPr>
          <p:cNvPr id="6" name="Retângulo 5"/>
          <p:cNvSpPr/>
          <p:nvPr/>
        </p:nvSpPr>
        <p:spPr>
          <a:xfrm>
            <a:off x="7947984" y="3068960"/>
            <a:ext cx="1168911" cy="270843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t-BR" sz="17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  <a:reflection blurRad="12700" stA="50000" endPos="50000" dist="5000" dir="5400000" sy="-100000" rotWithShape="0"/>
                </a:effectLst>
              </a:rPr>
              <a:t>?</a:t>
            </a:r>
            <a:endParaRPr lang="pt-BR" sz="17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7193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 txBox="1">
            <a:spLocks/>
          </p:cNvSpPr>
          <p:nvPr/>
        </p:nvSpPr>
        <p:spPr>
          <a:xfrm>
            <a:off x="0" y="1"/>
            <a:ext cx="9144000" cy="9087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GESTÃO E CONCEITOS BÁSICOS DO SIAFEM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12592" y="1066269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Tela de Acesso </a:t>
            </a:r>
            <a:endParaRPr lang="pt-BR" sz="36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3"/>
          <p:cNvSpPr>
            <a:spLocks noChangeArrowheads="1"/>
          </p:cNvSpPr>
          <p:nvPr/>
        </p:nvSpPr>
        <p:spPr bwMode="auto">
          <a:xfrm>
            <a:off x="714375" y="1714500"/>
            <a:ext cx="7858125" cy="510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pt-BR" altLang="pt-BR" sz="1000" dirty="0">
              <a:solidFill>
                <a:schemeClr val="tx2"/>
              </a:solidFill>
            </a:endParaRPr>
          </a:p>
          <a:p>
            <a:pPr algn="l"/>
            <a:r>
              <a:rPr lang="pt-BR" altLang="pt-BR" sz="1000" dirty="0">
                <a:latin typeface="Tahoma" pitchFamily="34" charset="0"/>
                <a:cs typeface="Tahoma" pitchFamily="34" charset="0"/>
              </a:rPr>
              <a:t> </a:t>
            </a:r>
            <a:r>
              <a:rPr lang="pt-BR" altLang="pt-BR" sz="1300" dirty="0">
                <a:latin typeface="Tahoma" pitchFamily="34" charset="0"/>
                <a:cs typeface="Tahoma" pitchFamily="34" charset="0"/>
              </a:rPr>
              <a:t>--------GOVERNO DO ESTADO DO TOCANTINS * AMBIENTE DE PRODUCAO - 2014 --------</a:t>
            </a:r>
          </a:p>
          <a:p>
            <a:pPr algn="l"/>
            <a:endParaRPr lang="pt-BR" altLang="pt-BR" sz="1300" dirty="0">
              <a:latin typeface="Tahoma" pitchFamily="34" charset="0"/>
              <a:cs typeface="Tahoma" pitchFamily="34" charset="0"/>
            </a:endParaRPr>
          </a:p>
          <a:p>
            <a:pPr algn="l"/>
            <a:endParaRPr lang="pt-BR" altLang="pt-BR" sz="1300" dirty="0">
              <a:latin typeface="Tahoma" pitchFamily="34" charset="0"/>
              <a:cs typeface="Tahoma" pitchFamily="34" charset="0"/>
            </a:endParaRPr>
          </a:p>
          <a:p>
            <a:pPr algn="l"/>
            <a:r>
              <a:rPr lang="pt-BR" altLang="pt-BR" sz="1300" dirty="0">
                <a:latin typeface="Tahoma" pitchFamily="34" charset="0"/>
                <a:cs typeface="Tahoma" pitchFamily="34" charset="0"/>
              </a:rPr>
              <a:t>         **    **    ********    **    **    ********     ******      ******</a:t>
            </a:r>
          </a:p>
          <a:p>
            <a:pPr algn="l"/>
            <a:r>
              <a:rPr lang="pt-BR" altLang="pt-BR" sz="1300" dirty="0">
                <a:latin typeface="Tahoma" pitchFamily="34" charset="0"/>
                <a:cs typeface="Tahoma" pitchFamily="34" charset="0"/>
              </a:rPr>
              <a:t>        ***   **    ********    **    **    ********    ********    ********</a:t>
            </a:r>
          </a:p>
          <a:p>
            <a:pPr algn="l"/>
            <a:r>
              <a:rPr lang="pt-BR" altLang="pt-BR" sz="1300" dirty="0">
                <a:latin typeface="Tahoma" pitchFamily="34" charset="0"/>
                <a:cs typeface="Tahoma" pitchFamily="34" charset="0"/>
              </a:rPr>
              <a:t>       ****  **    **    **    **    **    **          **          **    **</a:t>
            </a:r>
          </a:p>
          <a:p>
            <a:pPr algn="l"/>
            <a:r>
              <a:rPr lang="pt-BR" altLang="pt-BR" sz="1300" dirty="0">
                <a:latin typeface="Tahoma" pitchFamily="34" charset="0"/>
                <a:cs typeface="Tahoma" pitchFamily="34" charset="0"/>
              </a:rPr>
              <a:t>      ***** **    ********    **    **    *****       **  ****    ********</a:t>
            </a:r>
          </a:p>
          <a:p>
            <a:pPr algn="l"/>
            <a:r>
              <a:rPr lang="pt-BR" altLang="pt-BR" sz="1300" dirty="0">
                <a:latin typeface="Tahoma" pitchFamily="34" charset="0"/>
                <a:cs typeface="Tahoma" pitchFamily="34" charset="0"/>
              </a:rPr>
              <a:t>     ** *****    ********    **   ***    *****       **  ****    ********</a:t>
            </a:r>
          </a:p>
          <a:p>
            <a:pPr algn="l"/>
            <a:r>
              <a:rPr lang="pt-BR" altLang="pt-BR" sz="1300" dirty="0">
                <a:latin typeface="Tahoma" pitchFamily="34" charset="0"/>
                <a:cs typeface="Tahoma" pitchFamily="34" charset="0"/>
              </a:rPr>
              <a:t>    **  ****    **    **     ** ***     **          **    **    **    **</a:t>
            </a:r>
          </a:p>
          <a:p>
            <a:pPr algn="l"/>
            <a:r>
              <a:rPr lang="pt-BR" altLang="pt-BR" sz="1300" dirty="0">
                <a:latin typeface="Tahoma" pitchFamily="34" charset="0"/>
                <a:cs typeface="Tahoma" pitchFamily="34" charset="0"/>
              </a:rPr>
              <a:t>   **   ***    **    **      ****      ********    ********    **    **</a:t>
            </a:r>
          </a:p>
          <a:p>
            <a:pPr algn="l"/>
            <a:r>
              <a:rPr lang="pt-BR" altLang="pt-BR" sz="1300" dirty="0">
                <a:latin typeface="Tahoma" pitchFamily="34" charset="0"/>
                <a:cs typeface="Tahoma" pitchFamily="34" charset="0"/>
              </a:rPr>
              <a:t>  **    **    **    **       ***      ********     ******     **    **</a:t>
            </a:r>
          </a:p>
          <a:p>
            <a:pPr algn="l"/>
            <a:endParaRPr lang="pt-BR" altLang="pt-BR" sz="1300" dirty="0">
              <a:latin typeface="Tahoma" pitchFamily="34" charset="0"/>
              <a:cs typeface="Tahoma" pitchFamily="34" charset="0"/>
            </a:endParaRPr>
          </a:p>
          <a:p>
            <a:pPr algn="l"/>
            <a:r>
              <a:rPr lang="pt-BR" altLang="pt-BR" sz="1300" dirty="0">
                <a:latin typeface="Tahoma" pitchFamily="34" charset="0"/>
                <a:cs typeface="Tahoma" pitchFamily="34" charset="0"/>
              </a:rPr>
              <a:t>                        SISTEMA DE CONTROLE DE ACESSO</a:t>
            </a:r>
          </a:p>
          <a:p>
            <a:pPr algn="l"/>
            <a:endParaRPr lang="pt-BR" altLang="pt-BR" sz="1300" dirty="0">
              <a:latin typeface="Tahoma" pitchFamily="34" charset="0"/>
              <a:cs typeface="Tahoma" pitchFamily="34" charset="0"/>
            </a:endParaRPr>
          </a:p>
          <a:p>
            <a:pPr algn="l"/>
            <a:r>
              <a:rPr lang="pt-BR" altLang="pt-BR" sz="1300" dirty="0">
                <a:latin typeface="Tahoma" pitchFamily="34" charset="0"/>
                <a:cs typeface="Tahoma" pitchFamily="34" charset="0"/>
              </a:rPr>
              <a:t> ________________________________________________________________________</a:t>
            </a:r>
          </a:p>
          <a:p>
            <a:pPr algn="l"/>
            <a:r>
              <a:rPr lang="pt-BR" altLang="pt-BR" sz="1300" dirty="0">
                <a:latin typeface="Tahoma" pitchFamily="34" charset="0"/>
                <a:cs typeface="Tahoma" pitchFamily="34" charset="0"/>
              </a:rPr>
              <a:t> TERMINAL :  </a:t>
            </a:r>
            <a:r>
              <a:rPr lang="pt-BR" altLang="pt-BR" sz="1300" dirty="0" err="1">
                <a:latin typeface="Tahoma" pitchFamily="34" charset="0"/>
                <a:cs typeface="Tahoma" pitchFamily="34" charset="0"/>
              </a:rPr>
              <a:t>pts</a:t>
            </a:r>
            <a:r>
              <a:rPr lang="pt-BR" altLang="pt-BR" sz="1300" dirty="0">
                <a:latin typeface="Tahoma" pitchFamily="34" charset="0"/>
                <a:cs typeface="Tahoma" pitchFamily="34" charset="0"/>
              </a:rPr>
              <a:t>/39           DATA :                              HORA :    </a:t>
            </a:r>
          </a:p>
          <a:p>
            <a:pPr algn="l"/>
            <a:endParaRPr lang="pt-BR" altLang="pt-BR" sz="1300" dirty="0">
              <a:latin typeface="Tahoma" pitchFamily="34" charset="0"/>
              <a:cs typeface="Tahoma" pitchFamily="34" charset="0"/>
            </a:endParaRPr>
          </a:p>
          <a:p>
            <a:pPr algn="l"/>
            <a:r>
              <a:rPr lang="pt-BR" altLang="pt-BR" sz="1300" dirty="0">
                <a:latin typeface="Tahoma" pitchFamily="34" charset="0"/>
                <a:cs typeface="Tahoma" pitchFamily="34" charset="0"/>
              </a:rPr>
              <a:t> CODIGO   :  </a:t>
            </a:r>
            <a:r>
              <a:rPr lang="pt-BR" altLang="pt-BR" sz="13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12345678900</a:t>
            </a:r>
            <a:endParaRPr lang="pt-BR" altLang="pt-BR" sz="1500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algn="l"/>
            <a:r>
              <a:rPr lang="pt-BR" altLang="pt-BR" sz="1300" dirty="0">
                <a:latin typeface="Tahoma" pitchFamily="34" charset="0"/>
                <a:cs typeface="Tahoma" pitchFamily="34" charset="0"/>
              </a:rPr>
              <a:t> SENHA    :                                                 NOVA SENHA :</a:t>
            </a:r>
          </a:p>
          <a:p>
            <a:pPr algn="l"/>
            <a:r>
              <a:rPr lang="pt-BR" altLang="pt-BR" sz="1300" dirty="0">
                <a:latin typeface="Tahoma" pitchFamily="34" charset="0"/>
                <a:cs typeface="Tahoma" pitchFamily="34" charset="0"/>
              </a:rPr>
              <a:t> SISTEMA  :  </a:t>
            </a:r>
            <a:r>
              <a:rPr lang="pt-BR" altLang="pt-BR" sz="15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SIAFEM2015</a:t>
            </a:r>
          </a:p>
          <a:p>
            <a:pPr algn="l"/>
            <a:endParaRPr lang="pt-BR" altLang="pt-BR" sz="1300" dirty="0">
              <a:latin typeface="Tahoma" pitchFamily="34" charset="0"/>
              <a:cs typeface="Tahoma" pitchFamily="34" charset="0"/>
            </a:endParaRPr>
          </a:p>
          <a:p>
            <a:pPr algn="l"/>
            <a:r>
              <a:rPr lang="pt-BR" altLang="pt-BR" sz="1300" dirty="0">
                <a:latin typeface="Tahoma" pitchFamily="34" charset="0"/>
                <a:cs typeface="Tahoma" pitchFamily="34" charset="0"/>
              </a:rPr>
              <a:t>                       INFORME QUAL O SISTEMA E TECLE 'ENTER' PARA PROSSEGUIR</a:t>
            </a:r>
          </a:p>
          <a:p>
            <a:pPr algn="l"/>
            <a:endParaRPr lang="pt-BR" altLang="pt-BR" sz="1300" dirty="0">
              <a:solidFill>
                <a:srgbClr val="0000CC"/>
              </a:solidFill>
              <a:latin typeface="Tahoma" pitchFamily="34" charset="0"/>
              <a:cs typeface="Tahoma" pitchFamily="34" charset="0"/>
            </a:endParaRPr>
          </a:p>
          <a:p>
            <a:pPr algn="l"/>
            <a:endParaRPr lang="pt-BR" altLang="pt-BR" sz="1300" dirty="0">
              <a:solidFill>
                <a:srgbClr val="0000CC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0324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 txBox="1">
            <a:spLocks/>
          </p:cNvSpPr>
          <p:nvPr/>
        </p:nvSpPr>
        <p:spPr>
          <a:xfrm>
            <a:off x="0" y="1"/>
            <a:ext cx="9144000" cy="9087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GESTÃO E CONCEITOS BÁSICOS DO SIAFEM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17663" y="1003071"/>
            <a:ext cx="61926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Comandos</a:t>
            </a:r>
          </a:p>
          <a:p>
            <a:endParaRPr lang="pt-BR" sz="36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12713" y="2206625"/>
            <a:ext cx="8459787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2" algn="just"/>
            <a:r>
              <a:rPr lang="pt-BR" altLang="pt-BR" sz="3000" dirty="0">
                <a:latin typeface="+mn-lt"/>
                <a:cs typeface="Tahoma" pitchFamily="34" charset="0"/>
              </a:rPr>
              <a:t>LIS</a:t>
            </a:r>
            <a:r>
              <a:rPr lang="pt-BR" altLang="pt-BR" sz="3000" b="0" dirty="0">
                <a:latin typeface="+mn-lt"/>
                <a:cs typeface="Tahoma" pitchFamily="34" charset="0"/>
              </a:rPr>
              <a:t> –  Listagem Geral dos dados cadastrado, quando não é conhecido o objeto da consulta. </a:t>
            </a:r>
          </a:p>
          <a:p>
            <a:pPr lvl="2" algn="just"/>
            <a:r>
              <a:rPr lang="pt-BR" altLang="pt-BR" sz="3000" b="0" dirty="0">
                <a:latin typeface="+mn-lt"/>
                <a:cs typeface="Tahoma" pitchFamily="34" charset="0"/>
              </a:rPr>
              <a:t>Ex.: &gt;LISOB, &gt;LISNE, &gt;LISCREDOR, etc.</a:t>
            </a:r>
          </a:p>
          <a:p>
            <a:pPr algn="just"/>
            <a:endParaRPr lang="pt-BR" altLang="pt-BR" sz="3000" b="0" dirty="0">
              <a:latin typeface="+mn-lt"/>
              <a:cs typeface="Tahoma" pitchFamily="34" charset="0"/>
            </a:endParaRPr>
          </a:p>
          <a:p>
            <a:pPr lvl="2" algn="just"/>
            <a:r>
              <a:rPr lang="pt-BR" altLang="pt-BR" sz="3000" dirty="0">
                <a:latin typeface="+mn-lt"/>
                <a:cs typeface="Tahoma" pitchFamily="34" charset="0"/>
              </a:rPr>
              <a:t>CON</a:t>
            </a:r>
            <a:r>
              <a:rPr lang="pt-BR" altLang="pt-BR" sz="3000" b="0" dirty="0">
                <a:latin typeface="+mn-lt"/>
                <a:cs typeface="Tahoma" pitchFamily="34" charset="0"/>
              </a:rPr>
              <a:t> – Consulta específica, exige o conhecimento do código do documento.</a:t>
            </a:r>
          </a:p>
          <a:p>
            <a:pPr algn="just"/>
            <a:r>
              <a:rPr lang="pt-BR" altLang="pt-BR" sz="3000" b="0" dirty="0">
                <a:latin typeface="+mn-lt"/>
                <a:cs typeface="Tahoma" pitchFamily="34" charset="0"/>
              </a:rPr>
              <a:t>	</a:t>
            </a:r>
            <a:r>
              <a:rPr lang="es-ES_tradnl" altLang="pt-BR" sz="3000" b="0" dirty="0">
                <a:latin typeface="+mn-lt"/>
                <a:cs typeface="Tahoma" pitchFamily="34" charset="0"/>
              </a:rPr>
              <a:t>  Ex.: &gt;CONNL, &gt;CONND, etc.</a:t>
            </a:r>
          </a:p>
          <a:p>
            <a:pPr algn="just"/>
            <a:endParaRPr lang="pt-BR" altLang="pt-BR" sz="2600" b="0" dirty="0">
              <a:solidFill>
                <a:srgbClr val="0000CC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582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 txBox="1">
            <a:spLocks/>
          </p:cNvSpPr>
          <p:nvPr/>
        </p:nvSpPr>
        <p:spPr>
          <a:xfrm>
            <a:off x="0" y="1"/>
            <a:ext cx="9144000" cy="9087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GESTÃO E CONCEITOS BÁSICOS DO SIAFEM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17663" y="1003071"/>
            <a:ext cx="61926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Comandos</a:t>
            </a:r>
          </a:p>
          <a:p>
            <a:endParaRPr lang="pt-BR" sz="36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-214313" y="2032000"/>
            <a:ext cx="8686801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2" algn="just"/>
            <a:r>
              <a:rPr lang="pt-BR" altLang="pt-BR" sz="3000" dirty="0">
                <a:latin typeface="+mn-lt"/>
                <a:cs typeface="Tahoma" pitchFamily="34" charset="0"/>
              </a:rPr>
              <a:t>DETACONTA</a:t>
            </a:r>
            <a:r>
              <a:rPr lang="pt-BR" altLang="pt-BR" sz="3000" b="0" dirty="0">
                <a:latin typeface="+mn-lt"/>
                <a:cs typeface="Tahoma" pitchFamily="34" charset="0"/>
              </a:rPr>
              <a:t> – Detalhamento da conta contábil, também atua como razão.</a:t>
            </a:r>
          </a:p>
          <a:p>
            <a:pPr algn="just"/>
            <a:endParaRPr lang="pt-BR" altLang="pt-BR" sz="3000" b="0" dirty="0">
              <a:latin typeface="+mn-lt"/>
              <a:cs typeface="Tahoma" pitchFamily="34" charset="0"/>
            </a:endParaRPr>
          </a:p>
          <a:p>
            <a:pPr lvl="2" algn="just"/>
            <a:r>
              <a:rPr lang="pt-BR" altLang="pt-BR" sz="3000" dirty="0">
                <a:latin typeface="+mn-lt"/>
                <a:cs typeface="Tahoma" pitchFamily="34" charset="0"/>
              </a:rPr>
              <a:t>RAZÃO</a:t>
            </a:r>
            <a:r>
              <a:rPr lang="pt-BR" altLang="pt-BR" sz="3000" b="0" dirty="0">
                <a:latin typeface="+mn-lt"/>
                <a:cs typeface="Tahoma" pitchFamily="34" charset="0"/>
              </a:rPr>
              <a:t> – Para obter histórico de uma conta contábil, com suas respectivas contas correntes.</a:t>
            </a:r>
          </a:p>
          <a:p>
            <a:pPr algn="just"/>
            <a:endParaRPr lang="pt-BR" altLang="pt-BR" sz="3000" b="0" dirty="0">
              <a:latin typeface="+mn-lt"/>
              <a:cs typeface="Tahoma" pitchFamily="34" charset="0"/>
            </a:endParaRPr>
          </a:p>
          <a:p>
            <a:pPr lvl="2" algn="just"/>
            <a:r>
              <a:rPr lang="pt-BR" altLang="pt-BR" sz="3000" dirty="0">
                <a:latin typeface="+mn-lt"/>
                <a:cs typeface="Tahoma" pitchFamily="34" charset="0"/>
              </a:rPr>
              <a:t>ESPCONTAB</a:t>
            </a:r>
            <a:r>
              <a:rPr lang="pt-BR" altLang="pt-BR" sz="3000" b="0" dirty="0">
                <a:latin typeface="+mn-lt"/>
                <a:cs typeface="Tahoma" pitchFamily="34" charset="0"/>
              </a:rPr>
              <a:t> – Espelho contábil, com todos os lançamentos de um determinado documento.</a:t>
            </a:r>
          </a:p>
        </p:txBody>
      </p:sp>
    </p:spTree>
    <p:extLst>
      <p:ext uri="{BB962C8B-B14F-4D97-AF65-F5344CB8AC3E}">
        <p14:creationId xmlns:p14="http://schemas.microsoft.com/office/powerpoint/2010/main" xmlns="" val="167445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 txBox="1">
            <a:spLocks/>
          </p:cNvSpPr>
          <p:nvPr/>
        </p:nvSpPr>
        <p:spPr>
          <a:xfrm>
            <a:off x="0" y="1"/>
            <a:ext cx="9144000" cy="9087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GESTÃO E CONCEITOS BÁSICOS DO SIAFEM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17663" y="1003071"/>
            <a:ext cx="61926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Comandos</a:t>
            </a:r>
          </a:p>
          <a:p>
            <a:endParaRPr lang="pt-BR" sz="36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67544" y="1916832"/>
            <a:ext cx="8429625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2" algn="just"/>
            <a:r>
              <a:rPr lang="pt-BR" altLang="pt-BR" sz="3000" dirty="0">
                <a:latin typeface="+mn-lt"/>
                <a:cs typeface="Tahoma" pitchFamily="34" charset="0"/>
              </a:rPr>
              <a:t>IMP</a:t>
            </a:r>
            <a:r>
              <a:rPr lang="pt-BR" altLang="pt-BR" sz="3000" b="0" dirty="0">
                <a:latin typeface="+mn-lt"/>
                <a:cs typeface="Tahoma" pitchFamily="34" charset="0"/>
              </a:rPr>
              <a:t> –   Para proceder impressão de documentos.</a:t>
            </a:r>
          </a:p>
          <a:p>
            <a:pPr lvl="2" algn="just"/>
            <a:r>
              <a:rPr lang="es-ES_tradnl" altLang="pt-BR" sz="3000" b="0" dirty="0">
                <a:latin typeface="+mn-lt"/>
                <a:cs typeface="Tahoma" pitchFamily="34" charset="0"/>
              </a:rPr>
              <a:t>Ex.: &gt;IMPNE, &gt;IMPBALANCT, etc.</a:t>
            </a:r>
          </a:p>
          <a:p>
            <a:pPr algn="just"/>
            <a:endParaRPr lang="es-ES_tradnl" altLang="pt-BR" sz="3000" b="0" dirty="0">
              <a:latin typeface="+mn-lt"/>
              <a:cs typeface="Tahoma" pitchFamily="34" charset="0"/>
            </a:endParaRPr>
          </a:p>
          <a:p>
            <a:pPr lvl="2" algn="just"/>
            <a:r>
              <a:rPr lang="pt-BR" altLang="pt-BR" sz="3000" dirty="0">
                <a:latin typeface="+mn-lt"/>
                <a:cs typeface="Tahoma" pitchFamily="34" charset="0"/>
              </a:rPr>
              <a:t>INC</a:t>
            </a:r>
            <a:r>
              <a:rPr lang="pt-BR" altLang="pt-BR" sz="3000" b="0" dirty="0">
                <a:latin typeface="+mn-lt"/>
                <a:cs typeface="Tahoma" pitchFamily="34" charset="0"/>
              </a:rPr>
              <a:t> – Para incluir dados para cadastro no sistema ou em outras transações.</a:t>
            </a:r>
          </a:p>
          <a:p>
            <a:pPr lvl="2" algn="just"/>
            <a:r>
              <a:rPr lang="pt-BR" altLang="pt-BR" sz="3000" b="0" dirty="0">
                <a:latin typeface="+mn-lt"/>
                <a:cs typeface="Tahoma" pitchFamily="34" charset="0"/>
              </a:rPr>
              <a:t>Ex.: &gt;INCCREDOR, &gt;INCFONTE, etc.</a:t>
            </a:r>
          </a:p>
          <a:p>
            <a:pPr algn="just"/>
            <a:endParaRPr lang="pt-BR" altLang="pt-BR" sz="3000" b="0" dirty="0">
              <a:latin typeface="+mn-lt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140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 txBox="1">
            <a:spLocks/>
          </p:cNvSpPr>
          <p:nvPr/>
        </p:nvSpPr>
        <p:spPr>
          <a:xfrm>
            <a:off x="0" y="1"/>
            <a:ext cx="9144000" cy="9087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GESTÃO E CONCEITOS BÁSICOS DO SIAFEM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17663" y="1003071"/>
            <a:ext cx="61926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Comandos</a:t>
            </a:r>
          </a:p>
          <a:p>
            <a:endParaRPr lang="pt-BR" sz="36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28625" y="1743075"/>
            <a:ext cx="8429625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2" algn="just"/>
            <a:r>
              <a:rPr lang="pt-BR" altLang="pt-BR" sz="3000" dirty="0" smtClean="0">
                <a:latin typeface="+mn-lt"/>
                <a:cs typeface="Tahoma" pitchFamily="34" charset="0"/>
              </a:rPr>
              <a:t>LISNATURE</a:t>
            </a:r>
            <a:r>
              <a:rPr lang="pt-BR" altLang="pt-BR" sz="3000" b="0" dirty="0" smtClean="0">
                <a:latin typeface="+mn-lt"/>
                <a:cs typeface="Tahoma" pitchFamily="34" charset="0"/>
              </a:rPr>
              <a:t> </a:t>
            </a:r>
            <a:r>
              <a:rPr lang="pt-BR" altLang="pt-BR" sz="3000" b="0" dirty="0">
                <a:latin typeface="+mn-lt"/>
                <a:cs typeface="Tahoma" pitchFamily="34" charset="0"/>
              </a:rPr>
              <a:t>–   </a:t>
            </a:r>
            <a:r>
              <a:rPr lang="pt-BR" altLang="pt-BR" sz="3000" b="0" dirty="0" smtClean="0">
                <a:latin typeface="+mn-lt"/>
                <a:cs typeface="Tahoma" pitchFamily="34" charset="0"/>
              </a:rPr>
              <a:t>Lista Natureza Orçamentária</a:t>
            </a:r>
            <a:endParaRPr lang="pt-BR" altLang="pt-BR" sz="3000" b="0" dirty="0">
              <a:latin typeface="+mn-lt"/>
              <a:cs typeface="Tahoma" pitchFamily="34" charset="0"/>
            </a:endParaRPr>
          </a:p>
          <a:p>
            <a:pPr algn="just"/>
            <a:endParaRPr lang="es-ES_tradnl" altLang="pt-BR" sz="3000" b="0" dirty="0">
              <a:latin typeface="+mn-lt"/>
              <a:cs typeface="Tahoma" pitchFamily="34" charset="0"/>
            </a:endParaRPr>
          </a:p>
          <a:p>
            <a:pPr lvl="2" algn="just"/>
            <a:r>
              <a:rPr lang="pt-BR" altLang="pt-BR" sz="3000" dirty="0" smtClean="0">
                <a:latin typeface="+mn-lt"/>
                <a:cs typeface="Tahoma" pitchFamily="34" charset="0"/>
              </a:rPr>
              <a:t>CONNATURE</a:t>
            </a:r>
            <a:r>
              <a:rPr lang="pt-BR" altLang="pt-BR" sz="3000" b="0" dirty="0" smtClean="0">
                <a:latin typeface="+mn-lt"/>
                <a:cs typeface="Tahoma" pitchFamily="34" charset="0"/>
              </a:rPr>
              <a:t> – Consulta Natureza Orçamentária</a:t>
            </a:r>
            <a:endParaRPr lang="pt-BR" altLang="pt-BR" sz="3000" b="0" dirty="0">
              <a:latin typeface="+mn-lt"/>
              <a:cs typeface="Tahoma" pitchFamily="34" charset="0"/>
            </a:endParaRPr>
          </a:p>
          <a:p>
            <a:pPr algn="just"/>
            <a:endParaRPr lang="pt-BR" altLang="pt-BR" sz="3000" b="0" dirty="0">
              <a:latin typeface="+mn-lt"/>
              <a:cs typeface="Tahoma" pitchFamily="34" charset="0"/>
            </a:endParaRPr>
          </a:p>
          <a:p>
            <a:pPr lvl="2" algn="just"/>
            <a:r>
              <a:rPr lang="pt-BR" altLang="pt-BR" sz="3000" dirty="0" smtClean="0">
                <a:latin typeface="+mn-lt"/>
                <a:cs typeface="Tahoma" pitchFamily="34" charset="0"/>
              </a:rPr>
              <a:t>LISEVENNAT</a:t>
            </a:r>
            <a:r>
              <a:rPr lang="pt-BR" altLang="pt-BR" sz="3000" b="0" dirty="0" smtClean="0">
                <a:latin typeface="+mn-lt"/>
                <a:cs typeface="Tahoma" pitchFamily="34" charset="0"/>
              </a:rPr>
              <a:t> </a:t>
            </a:r>
            <a:r>
              <a:rPr lang="pt-BR" altLang="pt-BR" sz="3000" b="0" dirty="0">
                <a:latin typeface="+mn-lt"/>
                <a:cs typeface="Tahoma" pitchFamily="34" charset="0"/>
              </a:rPr>
              <a:t>– </a:t>
            </a:r>
            <a:r>
              <a:rPr lang="pt-BR" altLang="pt-BR" sz="3000" b="0" dirty="0" smtClean="0">
                <a:latin typeface="+mn-lt"/>
                <a:cs typeface="Tahoma" pitchFamily="34" charset="0"/>
              </a:rPr>
              <a:t>Lista Eventos por Natureza Orçamentária</a:t>
            </a:r>
            <a:r>
              <a:rPr lang="pt-BR" altLang="pt-BR" sz="3000" b="0" dirty="0" smtClean="0">
                <a:latin typeface="+mn-lt"/>
                <a:cs typeface="Tahoma" pitchFamily="34" charset="0"/>
              </a:rPr>
              <a:t>.</a:t>
            </a:r>
            <a:endParaRPr lang="pt-BR" altLang="pt-BR" sz="3000" dirty="0">
              <a:latin typeface="+mn-lt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140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 txBox="1">
            <a:spLocks/>
          </p:cNvSpPr>
          <p:nvPr/>
        </p:nvSpPr>
        <p:spPr>
          <a:xfrm>
            <a:off x="0" y="1"/>
            <a:ext cx="9144000" cy="9087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GESTÃO E CONCEITOS BÁSICOS DO SIAFEM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17662" y="1003071"/>
            <a:ext cx="88263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Execução Orçamentária X Financeira</a:t>
            </a: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572688" y="1315761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pt-BR" altLang="pt-BR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pt-BR" altLang="pt-BR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Execução Orçamentária</a:t>
            </a:r>
            <a:r>
              <a:rPr lang="pt-BR" altLang="pt-BR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– é a utilização dos créditos consignados no Orçamento do Estado.</a:t>
            </a:r>
          </a:p>
          <a:p>
            <a:pPr algn="just"/>
            <a:endParaRPr lang="pt-BR" altLang="pt-BR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pt-BR" altLang="pt-BR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Execução Financeira </a:t>
            </a:r>
            <a:r>
              <a:rPr lang="pt-BR" altLang="pt-BR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– representa a utilização dos recursos financeiro, visando atender a realização dos projetos atribuídos a cada unidade.</a:t>
            </a:r>
          </a:p>
          <a:p>
            <a:pPr algn="just">
              <a:buFont typeface="Arial" charset="0"/>
              <a:buNone/>
            </a:pPr>
            <a:endParaRPr lang="pt-BR" altLang="pt-BR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2000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251520" y="1052736"/>
            <a:ext cx="51105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 sz="36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Conceito de Evento</a:t>
            </a:r>
            <a:endParaRPr lang="pt-BR" altLang="pt-BR" sz="3600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ahoma" pitchFamily="34" charset="0"/>
            </a:endParaRP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1524000" y="1981200"/>
            <a:ext cx="8382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endParaRPr lang="pt-BR" altLang="pt-BR" b="0">
              <a:solidFill>
                <a:prstClr val="black"/>
              </a:solidFill>
              <a:latin typeface="Arial" charset="0"/>
            </a:endParaRPr>
          </a:p>
          <a:p>
            <a:pPr algn="just"/>
            <a:endParaRPr lang="pt-BR" altLang="pt-BR" sz="26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439070" y="1989129"/>
            <a:ext cx="8305800" cy="3694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pt-BR" altLang="pt-BR" sz="3200" b="0" dirty="0" smtClean="0">
                <a:latin typeface="+mn-lt"/>
                <a:cs typeface="Tahoma" pitchFamily="34" charset="0"/>
              </a:rPr>
              <a:t>É </a:t>
            </a:r>
            <a:r>
              <a:rPr lang="pt-BR" altLang="pt-BR" sz="3200" b="0" dirty="0">
                <a:latin typeface="+mn-lt"/>
                <a:cs typeface="Tahoma" pitchFamily="34" charset="0"/>
              </a:rPr>
              <a:t>o instrumento utilizado pela UG no preenchimento dos documentos de entrada de dados no Sistema, que transforma atos e fatos administrativos rotineiros em registros contábeis automáticos.</a:t>
            </a: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0" y="0"/>
            <a:ext cx="9144000" cy="9087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sz="27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ORGANIZAÇÃO E ESTRUTURA BÁSICA DA TABELA DE EVENTOS</a:t>
            </a:r>
            <a:endParaRPr lang="pt-BR" sz="27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4306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9636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323528" y="867788"/>
            <a:ext cx="8153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 sz="32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&gt;</a:t>
            </a:r>
            <a:r>
              <a:rPr lang="pt-BR" altLang="pt-BR" sz="32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LISEVENTO</a:t>
            </a:r>
          </a:p>
        </p:txBody>
      </p:sp>
      <p:sp>
        <p:nvSpPr>
          <p:cNvPr id="70659" name="Text Box 3"/>
          <p:cNvSpPr txBox="1">
            <a:spLocks noChangeArrowheads="1"/>
          </p:cNvSpPr>
          <p:nvPr/>
        </p:nvSpPr>
        <p:spPr bwMode="auto">
          <a:xfrm>
            <a:off x="1524000" y="1981200"/>
            <a:ext cx="8382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endParaRPr lang="pt-BR" altLang="pt-BR" b="0">
              <a:solidFill>
                <a:prstClr val="black"/>
              </a:solidFill>
              <a:latin typeface="Arial" charset="0"/>
            </a:endParaRPr>
          </a:p>
          <a:p>
            <a:pPr algn="just"/>
            <a:endParaRPr lang="pt-BR" altLang="pt-BR" sz="26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70660" name="Rectangle 5"/>
          <p:cNvSpPr>
            <a:spLocks noChangeArrowheads="1"/>
          </p:cNvSpPr>
          <p:nvPr/>
        </p:nvSpPr>
        <p:spPr bwMode="auto">
          <a:xfrm>
            <a:off x="500063" y="1700808"/>
            <a:ext cx="9144000" cy="461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__ SIAFEM2015-TABELAS,EVENTOS,LISEVENTO ( LISTA EVENTOS ) ____________________</a:t>
            </a:r>
          </a:p>
          <a:p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CONSULTA EM 21/01/2015 AS 10:02                      USUARIO : </a:t>
            </a:r>
            <a:r>
              <a:rPr lang="pt-BR" altLang="pt-BR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TREINANDO</a:t>
            </a:r>
            <a:endParaRPr lang="pt-BR" altLang="pt-BR" sz="1400" dirty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EVENTO             MNEMONICO</a:t>
            </a:r>
          </a:p>
          <a:p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100001             PREV.INICIAL DA RECEITA</a:t>
            </a:r>
          </a:p>
          <a:p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100002             PREV.ADIC.REC.GESTAO NAO TESOU</a:t>
            </a:r>
          </a:p>
          <a:p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100003             ANULACAO DA RECEITA PREVISTA</a:t>
            </a:r>
          </a:p>
          <a:p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100004             ATUALIZ.PREV. RECEITA CORRENTE</a:t>
            </a:r>
          </a:p>
          <a:p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100005             ATUALIZ.PREV. RECEITA CAPITAL</a:t>
            </a:r>
          </a:p>
          <a:p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100006             PREVISAO PARA DEDUCAO FUNDEB</a:t>
            </a:r>
          </a:p>
          <a:p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100007             PREV. OUTRAS DEDUCOES RECEITAS</a:t>
            </a:r>
          </a:p>
          <a:p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100013             ANULACAO DA REC.PREV.GEST.TES.</a:t>
            </a:r>
          </a:p>
          <a:p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105001             PREV.INICIAL DA RECEITA</a:t>
            </a:r>
          </a:p>
          <a:p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105002             PREV.ADIC.REC.GESTAO NAO TESOU</a:t>
            </a:r>
          </a:p>
          <a:p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105003             ANULACAO DA RECEITA PREVISTA</a:t>
            </a:r>
          </a:p>
          <a:p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105004             ATUALIZ.PREV. RECEITA CORRENTE</a:t>
            </a:r>
          </a:p>
          <a:p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105005             ATUALIZ.PREV. RECEITA CAPITAL</a:t>
            </a:r>
          </a:p>
          <a:p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105006             PREVISAO PARA DEDUCAO FUNDEB</a:t>
            </a:r>
          </a:p>
          <a:p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105007             PREV. OUTRAS DEDUCOES RECEITAS</a:t>
            </a:r>
          </a:p>
          <a:p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-------------------------------------------------------------------------------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  <a:p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( ______ ) PARA DETALHAR INFORME EVENTO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  <a:p>
            <a:endParaRPr lang="pt-BR" altLang="pt-BR" sz="1400" dirty="0">
              <a:ea typeface="Calibri" pitchFamily="34" charset="0"/>
              <a:cs typeface="Courier New" pitchFamily="49" charset="0"/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0" y="0"/>
            <a:ext cx="9144000" cy="7647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sz="27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ORGANIZAÇÃO E ESTRUTURA BÁSICA DA TABELA DE EVENTOS</a:t>
            </a:r>
            <a:endParaRPr lang="pt-BR" sz="27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845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  <p:bldP spid="70660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625" y="1571625"/>
            <a:ext cx="8715375" cy="52863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SIAFEM2013-TABELAS,EVENTOS,CONEVENTO ( CONSULTA EVENTO )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USUARIO: TREINANDO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  <a:endParaRPr lang="pt-BR" sz="11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EVENTO  : 70.0.214                 </a:t>
            </a:r>
            <a:r>
              <a:rPr lang="pt-BR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MNEMONICO  : PAGTO DESP.(FORNEC) PROPRIA UG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EXTENSO : PAGAMENTO DE DESPESAS DE CREDORES E FORNECEDORES PELA PROPRIA UG.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DOCUMENTO-PERMITIDOS:   OB GR NL PD            SINAL DO EVENTO:  DEVEDOR</a:t>
            </a:r>
            <a:endParaRPr lang="pt-BR" sz="11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USO DO EVENTO         : 0 -TODAS AS UNIDADES GESTORAS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CREDOR/RECOLHEDOR     : 1 -EXIGE CGC OU CPF OU IG(PF/EX/DP) OU UG-GESTAO</a:t>
            </a:r>
            <a:endParaRPr lang="pt-BR" sz="11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INSCRICAO             : 14-EMPENHO(CREDOR DO EMPENHO)</a:t>
            </a:r>
            <a:endParaRPr lang="pt-BR" sz="11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ABERTURA/ENCERRAMENTO : 0 -NORMAL (MENSAL)            </a:t>
            </a:r>
            <a:r>
              <a:rPr lang="pt-BR" sz="11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EXIGE FONTE: SIM</a:t>
            </a:r>
            <a:endParaRPr lang="pt-BR" sz="11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CLASSIFICACAO         : 3XXXXXXYY</a:t>
            </a:r>
            <a:r>
              <a:rPr lang="pt-BR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</a:t>
            </a:r>
            <a:r>
              <a:rPr lang="pt-BR" sz="11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ESTORNO    : 705214</a:t>
            </a:r>
            <a:endParaRPr lang="pt-BR" sz="11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EXERCICIO DA NE       : 0-O EMPENHO TEM QUE PERTENCER AO EXERCICIO ATUAL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INDICADORES CONTABEIS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INDICADOR GESTAO TESOURO: 00-INDIFERENTE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UG EXEC.1: 01-UG EMITENTE           GESTAO EXEC.1: 01-GESTAO DO EMITENTE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UG EXEC.2: 12-UG LIQUIDANTE         GESTAO EXEC.2: 03-GESTAO DO LIQUIDANTE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RESTR.CRED/FAV.UG/GEST: 00-INDIFERENTE</a:t>
            </a:r>
            <a:endParaRPr lang="pt-BR" sz="11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COMPLEMENTAR:                             MNEMO: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EVENTO PARA REGISTRO DE PAGAMENTOS A CREDORES E FORNECEDORES, PELA PROPRIA UG.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ROTEIRO DE CONTABILIZACAO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NA UG/GESTAO 1                            NA UG/GESTAO 2</a:t>
            </a:r>
            <a:endParaRPr lang="pt-BR" sz="11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DEBITE             CREDITE                DEBITE             CREDITE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pt-BR" sz="11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1683" name="Text Box 11"/>
          <p:cNvSpPr txBox="1">
            <a:spLocks noChangeArrowheads="1"/>
          </p:cNvSpPr>
          <p:nvPr/>
        </p:nvSpPr>
        <p:spPr bwMode="auto">
          <a:xfrm>
            <a:off x="251520" y="764704"/>
            <a:ext cx="59293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 sz="32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ATRIBUTO DO EVENTO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0" y="0"/>
            <a:ext cx="9144000" cy="7647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sz="27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ORGANIZAÇÃO E ESTRUTURA BÁSICA DA TABELA DE EVENTOS</a:t>
            </a:r>
            <a:endParaRPr lang="pt-BR" sz="27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970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26098550"/>
              </p:ext>
            </p:extLst>
          </p:nvPr>
        </p:nvGraphicFramePr>
        <p:xfrm>
          <a:off x="728663" y="2331108"/>
          <a:ext cx="7772400" cy="3490913"/>
        </p:xfrm>
        <a:graphic>
          <a:graphicData uri="http://schemas.openxmlformats.org/presentationml/2006/ole">
            <p:oleObj spid="_x0000_s2056" name="Document" r:id="rId3" imgW="5612459" imgH="3491045" progId="Word.Document.8">
              <p:embed/>
            </p:oleObj>
          </a:graphicData>
        </a:graphic>
      </p:graphicFrame>
      <p:sp>
        <p:nvSpPr>
          <p:cNvPr id="1027" name="Text Box 9"/>
          <p:cNvSpPr txBox="1">
            <a:spLocks noChangeArrowheads="1"/>
          </p:cNvSpPr>
          <p:nvPr/>
        </p:nvSpPr>
        <p:spPr bwMode="auto">
          <a:xfrm>
            <a:off x="576263" y="1340768"/>
            <a:ext cx="7924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pt-BR" altLang="pt-BR" sz="3000" b="0" dirty="0">
                <a:latin typeface="+mn-lt"/>
              </a:rPr>
              <a:t>O código do evento é composto de 6(seis) algarismos estruturado das seguinte forma:</a:t>
            </a:r>
            <a:endParaRPr lang="pt-BR" altLang="pt-BR" sz="3800" b="0" dirty="0">
              <a:latin typeface="+mn-lt"/>
            </a:endParaRPr>
          </a:p>
        </p:txBody>
      </p:sp>
      <p:sp>
        <p:nvSpPr>
          <p:cNvPr id="1028" name="Text Box 11"/>
          <p:cNvSpPr txBox="1">
            <a:spLocks noChangeArrowheads="1"/>
          </p:cNvSpPr>
          <p:nvPr/>
        </p:nvSpPr>
        <p:spPr bwMode="auto">
          <a:xfrm>
            <a:off x="251520" y="620688"/>
            <a:ext cx="62769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 sz="32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ESTRUTURA DO EVENTO</a:t>
            </a: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0" y="0"/>
            <a:ext cx="9144000" cy="5715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sz="27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ORGANIZAÇÃO E ESTRUTURA BÁSICA DA TABELA DE EVENTOS</a:t>
            </a:r>
            <a:endParaRPr lang="pt-BR" sz="27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3181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/>
      <p:bldP spid="10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8280920" cy="72008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pt-BR" sz="36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Despesa  de Exercício Anterior - DEA</a:t>
            </a:r>
            <a:endParaRPr lang="pt-BR" sz="36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9087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 À CONTABILIDADE PÚBLICA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836618" y="1700808"/>
            <a:ext cx="820891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900" dirty="0" smtClean="0"/>
              <a:t>Nos casos em que já havia uma obrigação presente, mas que a administração somente reconheceu a VPD posteriormente, deve-se registrar como ajuste de exercício anterior, no patrimônio líquido, uma vez que o fato gerador ocorreu em exercício diverso.</a:t>
            </a:r>
            <a:endParaRPr lang="pt-BR" sz="29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935088" y="4470797"/>
            <a:ext cx="8110442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900" dirty="0"/>
              <a:t>Já nos casos em que a lei ou norma cria um direito no momento presente, mas com efeitos retroativos, deve-se registrar a VPD no exercício, uma vez que se trata de fato gerador do exercício atual.</a:t>
            </a:r>
          </a:p>
        </p:txBody>
      </p:sp>
    </p:spTree>
    <p:extLst>
      <p:ext uri="{BB962C8B-B14F-4D97-AF65-F5344CB8AC3E}">
        <p14:creationId xmlns:p14="http://schemas.microsoft.com/office/powerpoint/2010/main" xmlns="" val="272675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1124744"/>
            <a:ext cx="8388424" cy="415400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44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PROCEDIMENTOS </a:t>
            </a:r>
            <a:r>
              <a:rPr lang="pt-BR" sz="4400" b="1" u="sng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CONTÁBEIS DO ESTADO DO TOCANTINS ALINHADOS AO PCASP – EXECUÇÃO E ANÁLISE</a:t>
            </a:r>
            <a:endParaRPr lang="pt-BR" sz="44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7744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7573" y="842226"/>
            <a:ext cx="8280920" cy="720080"/>
          </a:xfrm>
        </p:spPr>
        <p:txBody>
          <a:bodyPr/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8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Disponibilidade por Destinação de Recursos - DDR</a:t>
            </a:r>
            <a:endParaRPr lang="pt-BR" sz="28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732360" y="0"/>
            <a:ext cx="8388424" cy="8640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PROCEDIMENTOS CONTÁBEIS DO ESTADO DO TOCANTINS ALINHADOS AO PCASP – EXECUÇÃO E ANÁLISE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32360" y="1700808"/>
            <a:ext cx="8280920" cy="720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1500" b="1" kern="1200">
                <a:ln w="12700">
                  <a:solidFill>
                    <a:schemeClr val="tx2"/>
                  </a:solidFill>
                </a:ln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8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Suprimento de Fundos</a:t>
            </a:r>
            <a:endParaRPr lang="pt-BR" sz="28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786112" y="2564904"/>
            <a:ext cx="8280920" cy="720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1500" b="1" kern="1200">
                <a:ln w="12700">
                  <a:solidFill>
                    <a:schemeClr val="tx2"/>
                  </a:solidFill>
                </a:ln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8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Diárias</a:t>
            </a:r>
            <a:endParaRPr lang="pt-BR" sz="28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839864" y="3429000"/>
            <a:ext cx="8280920" cy="720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1500" b="1" kern="1200">
                <a:ln w="12700">
                  <a:solidFill>
                    <a:schemeClr val="tx2"/>
                  </a:solidFill>
                </a:ln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8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Bens Móveis</a:t>
            </a:r>
            <a:endParaRPr lang="pt-BR" sz="28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786112" y="4581128"/>
            <a:ext cx="8280920" cy="720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1500" b="1" kern="1200">
                <a:ln w="12700">
                  <a:solidFill>
                    <a:schemeClr val="tx2"/>
                  </a:solidFill>
                </a:ln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8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Bens de Estoque</a:t>
            </a:r>
            <a:endParaRPr lang="pt-BR" sz="28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5229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7573" y="842226"/>
            <a:ext cx="8280920" cy="720080"/>
          </a:xfrm>
        </p:spPr>
        <p:txBody>
          <a:bodyPr/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8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Despesas Antecipadas</a:t>
            </a:r>
            <a:endParaRPr lang="pt-BR" sz="28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732360" y="0"/>
            <a:ext cx="8388424" cy="8640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PROCEDIMENTOS CONTÁBEIS DO ESTADO DO TOCANTINS ALINHADOS AO PCASP – EXECUÇÃO E ANÁLISE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32360" y="1700808"/>
            <a:ext cx="8280920" cy="720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1500" b="1" kern="1200">
                <a:ln w="12700">
                  <a:solidFill>
                    <a:schemeClr val="tx2"/>
                  </a:solidFill>
                </a:ln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8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Convênios Recebidos</a:t>
            </a:r>
            <a:endParaRPr lang="pt-BR" sz="28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786112" y="2564904"/>
            <a:ext cx="8280920" cy="720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1500" b="1" kern="1200">
                <a:ln w="12700">
                  <a:solidFill>
                    <a:schemeClr val="tx2"/>
                  </a:solidFill>
                </a:ln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8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Convênios Concedidos</a:t>
            </a:r>
            <a:endParaRPr lang="pt-BR" sz="28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839864" y="3429000"/>
            <a:ext cx="8280920" cy="720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1500" b="1" kern="1200">
                <a:ln w="12700">
                  <a:solidFill>
                    <a:schemeClr val="tx2"/>
                  </a:solidFill>
                </a:ln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8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Folha de Pagamento</a:t>
            </a:r>
            <a:endParaRPr lang="pt-BR" sz="28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786112" y="4562191"/>
            <a:ext cx="8280920" cy="720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1500" b="1" kern="1200">
                <a:ln w="12700">
                  <a:solidFill>
                    <a:schemeClr val="tx2"/>
                  </a:solidFill>
                </a:ln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8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Retenções: ISS, INSS e IRRF</a:t>
            </a:r>
            <a:endParaRPr lang="pt-BR" sz="28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788159" y="5551844"/>
            <a:ext cx="8280920" cy="720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1500" b="1" kern="1200">
                <a:ln w="12700">
                  <a:solidFill>
                    <a:schemeClr val="tx2"/>
                  </a:solidFill>
                </a:ln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8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Restos a Pagar</a:t>
            </a:r>
            <a:endParaRPr lang="pt-BR" sz="28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3087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  <p:bldP spid="11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Text Box 1036"/>
          <p:cNvSpPr txBox="1">
            <a:spLocks noChangeArrowheads="1"/>
          </p:cNvSpPr>
          <p:nvPr/>
        </p:nvSpPr>
        <p:spPr bwMode="auto">
          <a:xfrm>
            <a:off x="2727325" y="25558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endParaRPr lang="es-ES" altLang="pt-BR" b="0"/>
          </a:p>
        </p:txBody>
      </p:sp>
      <p:sp>
        <p:nvSpPr>
          <p:cNvPr id="190501" name="Oval 1061"/>
          <p:cNvSpPr>
            <a:spLocks noChangeArrowheads="1"/>
          </p:cNvSpPr>
          <p:nvPr/>
        </p:nvSpPr>
        <p:spPr bwMode="auto">
          <a:xfrm>
            <a:off x="3581400" y="3048000"/>
            <a:ext cx="2514600" cy="16002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 sz="3600"/>
              <a:t>SIAFEM</a:t>
            </a:r>
            <a:endParaRPr lang="pt-BR" altLang="pt-BR" sz="2800"/>
          </a:p>
        </p:txBody>
      </p:sp>
      <p:sp>
        <p:nvSpPr>
          <p:cNvPr id="190502" name="Oval 1062"/>
          <p:cNvSpPr>
            <a:spLocks noChangeArrowheads="1"/>
          </p:cNvSpPr>
          <p:nvPr/>
        </p:nvSpPr>
        <p:spPr bwMode="auto">
          <a:xfrm>
            <a:off x="1600200" y="4953000"/>
            <a:ext cx="2438400" cy="14478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/>
              <a:t>NL</a:t>
            </a:r>
          </a:p>
          <a:p>
            <a:r>
              <a:rPr lang="pt-BR" altLang="pt-BR" sz="1800" i="1"/>
              <a:t>Nota de Lançamento</a:t>
            </a:r>
            <a:endParaRPr lang="pt-BR" altLang="pt-BR" sz="1800" i="1">
              <a:solidFill>
                <a:srgbClr val="FFFFFF"/>
              </a:solidFill>
            </a:endParaRPr>
          </a:p>
        </p:txBody>
      </p:sp>
      <p:sp>
        <p:nvSpPr>
          <p:cNvPr id="190503" name="Oval 1063"/>
          <p:cNvSpPr>
            <a:spLocks noChangeArrowheads="1"/>
          </p:cNvSpPr>
          <p:nvPr/>
        </p:nvSpPr>
        <p:spPr bwMode="auto">
          <a:xfrm>
            <a:off x="6705600" y="2590800"/>
            <a:ext cx="2438400" cy="14478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/>
              <a:t>GR</a:t>
            </a:r>
          </a:p>
          <a:p>
            <a:r>
              <a:rPr lang="pt-BR" altLang="pt-BR" sz="1400" i="1"/>
              <a:t>GUIA DE RECOLHIMENTO</a:t>
            </a:r>
            <a:endParaRPr lang="pt-BR" altLang="pt-BR" sz="1800" i="1">
              <a:solidFill>
                <a:srgbClr val="FFFFFF"/>
              </a:solidFill>
            </a:endParaRPr>
          </a:p>
        </p:txBody>
      </p:sp>
      <p:sp>
        <p:nvSpPr>
          <p:cNvPr id="190504" name="Oval 1064"/>
          <p:cNvSpPr>
            <a:spLocks noChangeArrowheads="1"/>
          </p:cNvSpPr>
          <p:nvPr/>
        </p:nvSpPr>
        <p:spPr bwMode="auto">
          <a:xfrm>
            <a:off x="3733800" y="1143000"/>
            <a:ext cx="2438400" cy="14478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/>
              <a:t>NC</a:t>
            </a:r>
          </a:p>
          <a:p>
            <a:r>
              <a:rPr lang="pt-BR" altLang="pt-BR" sz="1800" i="1"/>
              <a:t>Nota de Crédito</a:t>
            </a:r>
          </a:p>
        </p:txBody>
      </p:sp>
      <p:sp>
        <p:nvSpPr>
          <p:cNvPr id="190505" name="Oval 1065"/>
          <p:cNvSpPr>
            <a:spLocks noChangeArrowheads="1"/>
          </p:cNvSpPr>
          <p:nvPr/>
        </p:nvSpPr>
        <p:spPr bwMode="auto">
          <a:xfrm>
            <a:off x="1371600" y="1371600"/>
            <a:ext cx="2438400" cy="14478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/>
              <a:t>ND</a:t>
            </a:r>
          </a:p>
          <a:p>
            <a:r>
              <a:rPr lang="pt-BR" altLang="pt-BR" sz="1800" i="1"/>
              <a:t>Nota de Dotação</a:t>
            </a:r>
            <a:endParaRPr lang="pt-BR" altLang="pt-BR" sz="1800">
              <a:solidFill>
                <a:srgbClr val="FFFFFF"/>
              </a:solidFill>
            </a:endParaRPr>
          </a:p>
        </p:txBody>
      </p:sp>
      <p:sp>
        <p:nvSpPr>
          <p:cNvPr id="190507" name="Oval 1067"/>
          <p:cNvSpPr>
            <a:spLocks noChangeArrowheads="1"/>
          </p:cNvSpPr>
          <p:nvPr/>
        </p:nvSpPr>
        <p:spPr bwMode="auto">
          <a:xfrm>
            <a:off x="704850" y="3068638"/>
            <a:ext cx="2438400" cy="14478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/>
              <a:t>NE</a:t>
            </a:r>
          </a:p>
          <a:p>
            <a:r>
              <a:rPr lang="pt-BR" altLang="pt-BR" sz="1800" i="1"/>
              <a:t>Nota de Empenho</a:t>
            </a:r>
            <a:endParaRPr lang="pt-BR" altLang="pt-BR" sz="1800">
              <a:solidFill>
                <a:srgbClr val="FFFFFF"/>
              </a:solidFill>
            </a:endParaRPr>
          </a:p>
        </p:txBody>
      </p:sp>
      <p:sp>
        <p:nvSpPr>
          <p:cNvPr id="190508" name="Oval 1068"/>
          <p:cNvSpPr>
            <a:spLocks noChangeArrowheads="1"/>
          </p:cNvSpPr>
          <p:nvPr/>
        </p:nvSpPr>
        <p:spPr bwMode="auto">
          <a:xfrm>
            <a:off x="4267200" y="5029200"/>
            <a:ext cx="2438400" cy="14478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/>
              <a:t>PD</a:t>
            </a:r>
          </a:p>
          <a:p>
            <a:r>
              <a:rPr lang="pt-BR" altLang="pt-BR" sz="1800" i="1"/>
              <a:t>Programação de </a:t>
            </a:r>
          </a:p>
          <a:p>
            <a:r>
              <a:rPr lang="pt-BR" altLang="pt-BR" sz="1800" i="1"/>
              <a:t>Desembolso</a:t>
            </a:r>
          </a:p>
        </p:txBody>
      </p:sp>
      <p:sp>
        <p:nvSpPr>
          <p:cNvPr id="190509" name="Oval 1069"/>
          <p:cNvSpPr>
            <a:spLocks noChangeArrowheads="1"/>
          </p:cNvSpPr>
          <p:nvPr/>
        </p:nvSpPr>
        <p:spPr bwMode="auto">
          <a:xfrm>
            <a:off x="6553200" y="4038600"/>
            <a:ext cx="2438400" cy="14478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/>
              <a:t>OB</a:t>
            </a:r>
          </a:p>
          <a:p>
            <a:r>
              <a:rPr lang="pt-BR" altLang="pt-BR" sz="1800" i="1"/>
              <a:t>Ordem Bancária</a:t>
            </a:r>
            <a:endParaRPr lang="pt-BR" altLang="pt-BR" sz="1800">
              <a:solidFill>
                <a:srgbClr val="FFFFFF"/>
              </a:solidFill>
            </a:endParaRPr>
          </a:p>
        </p:txBody>
      </p:sp>
      <p:sp>
        <p:nvSpPr>
          <p:cNvPr id="44044" name="Line 1082"/>
          <p:cNvSpPr>
            <a:spLocks noChangeShapeType="1"/>
          </p:cNvSpPr>
          <p:nvPr/>
        </p:nvSpPr>
        <p:spPr bwMode="auto">
          <a:xfrm>
            <a:off x="3124200" y="3810000"/>
            <a:ext cx="457200" cy="76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4045" name="Line 1083"/>
          <p:cNvSpPr>
            <a:spLocks noChangeShapeType="1"/>
          </p:cNvSpPr>
          <p:nvPr/>
        </p:nvSpPr>
        <p:spPr bwMode="auto">
          <a:xfrm flipV="1">
            <a:off x="3352800" y="4343400"/>
            <a:ext cx="533400" cy="685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4046" name="Line 1084"/>
          <p:cNvSpPr>
            <a:spLocks noChangeShapeType="1"/>
          </p:cNvSpPr>
          <p:nvPr/>
        </p:nvSpPr>
        <p:spPr bwMode="auto">
          <a:xfrm flipH="1" flipV="1">
            <a:off x="5105400" y="4572000"/>
            <a:ext cx="152400" cy="457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4047" name="Line 1085"/>
          <p:cNvSpPr>
            <a:spLocks noChangeShapeType="1"/>
          </p:cNvSpPr>
          <p:nvPr/>
        </p:nvSpPr>
        <p:spPr bwMode="auto">
          <a:xfrm flipH="1" flipV="1">
            <a:off x="5867400" y="4267200"/>
            <a:ext cx="838200" cy="152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4048" name="Line 1086"/>
          <p:cNvSpPr>
            <a:spLocks noChangeShapeType="1"/>
          </p:cNvSpPr>
          <p:nvPr/>
        </p:nvSpPr>
        <p:spPr bwMode="auto">
          <a:xfrm flipH="1">
            <a:off x="5867400" y="2514600"/>
            <a:ext cx="838200" cy="914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4049" name="Line 1089"/>
          <p:cNvSpPr>
            <a:spLocks noChangeShapeType="1"/>
          </p:cNvSpPr>
          <p:nvPr/>
        </p:nvSpPr>
        <p:spPr bwMode="auto">
          <a:xfrm flipH="1">
            <a:off x="4800600" y="2590800"/>
            <a:ext cx="0" cy="457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4050" name="Line 1093"/>
          <p:cNvSpPr>
            <a:spLocks noChangeShapeType="1"/>
          </p:cNvSpPr>
          <p:nvPr/>
        </p:nvSpPr>
        <p:spPr bwMode="auto">
          <a:xfrm>
            <a:off x="3429000" y="2590800"/>
            <a:ext cx="533400" cy="685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90534" name="Oval 1094"/>
          <p:cNvSpPr>
            <a:spLocks noChangeArrowheads="1"/>
          </p:cNvSpPr>
          <p:nvPr/>
        </p:nvSpPr>
        <p:spPr bwMode="auto">
          <a:xfrm>
            <a:off x="6248400" y="1447800"/>
            <a:ext cx="2057400" cy="1143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/>
              <a:t>NS</a:t>
            </a:r>
          </a:p>
          <a:p>
            <a:r>
              <a:rPr lang="pt-BR" altLang="pt-BR" sz="1800" i="1"/>
              <a:t>Nota de Sistema</a:t>
            </a:r>
            <a:endParaRPr lang="pt-BR" altLang="pt-BR" sz="1800" i="1">
              <a:solidFill>
                <a:srgbClr val="FFFFFF"/>
              </a:solidFill>
            </a:endParaRPr>
          </a:p>
          <a:p>
            <a:endParaRPr lang="pt-BR" altLang="pt-BR"/>
          </a:p>
        </p:txBody>
      </p:sp>
      <p:sp>
        <p:nvSpPr>
          <p:cNvPr id="44052" name="Line 1095"/>
          <p:cNvSpPr>
            <a:spLocks noChangeShapeType="1"/>
          </p:cNvSpPr>
          <p:nvPr/>
        </p:nvSpPr>
        <p:spPr bwMode="auto">
          <a:xfrm flipH="1">
            <a:off x="6019800" y="3352800"/>
            <a:ext cx="685800" cy="685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1" name="Subtítulo 2"/>
          <p:cNvSpPr txBox="1">
            <a:spLocks/>
          </p:cNvSpPr>
          <p:nvPr/>
        </p:nvSpPr>
        <p:spPr>
          <a:xfrm>
            <a:off x="0" y="0"/>
            <a:ext cx="9120784" cy="548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EXECUÇÃO DOS PRINCIPAIS DOCUMENTOS UTILIZADOS NO SIAFEM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533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501" grpId="0" build="p" animBg="1" autoUpdateAnimBg="0"/>
      <p:bldP spid="190502" grpId="0" build="p" animBg="1" autoUpdateAnimBg="0"/>
      <p:bldP spid="190503" grpId="0" build="p" animBg="1" autoUpdateAnimBg="0"/>
      <p:bldP spid="190504" grpId="0" animBg="1" autoUpdateAnimBg="0"/>
      <p:bldP spid="190505" grpId="0" build="p" animBg="1" autoUpdateAnimBg="0"/>
      <p:bldP spid="190507" grpId="0" build="p" animBg="1" autoUpdateAnimBg="0"/>
      <p:bldP spid="190508" grpId="0" build="p" animBg="1" autoUpdateAnimBg="0"/>
      <p:bldP spid="190509" grpId="0" build="p" animBg="1" autoUpdateAnimBg="0"/>
      <p:bldP spid="190534" grpId="0" build="p" animBg="1" autoUpdateAnimBg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Text Box 1027"/>
          <p:cNvSpPr txBox="1">
            <a:spLocks noChangeArrowheads="1"/>
          </p:cNvSpPr>
          <p:nvPr/>
        </p:nvSpPr>
        <p:spPr bwMode="auto">
          <a:xfrm>
            <a:off x="251520" y="534905"/>
            <a:ext cx="7543800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endParaRPr lang="pt-BR" altLang="pt-BR" sz="2800" b="0" dirty="0">
              <a:latin typeface="Wingdings" pitchFamily="2" charset="2"/>
              <a:cs typeface="Times New Roman" pitchFamily="18" charset="0"/>
            </a:endParaRPr>
          </a:p>
          <a:p>
            <a:pPr algn="just"/>
            <a:r>
              <a:rPr lang="pt-BR" altLang="pt-BR" sz="3000" dirty="0">
                <a:latin typeface="+mn-lt"/>
              </a:rPr>
              <a:t>NC </a:t>
            </a:r>
            <a:r>
              <a:rPr lang="pt-BR" altLang="pt-BR" sz="3000" dirty="0">
                <a:latin typeface="+mn-lt"/>
                <a:cs typeface="Tahoma" pitchFamily="34" charset="0"/>
              </a:rPr>
              <a:t>- Nota de Crédito</a:t>
            </a:r>
          </a:p>
          <a:p>
            <a:pPr algn="just"/>
            <a:endParaRPr lang="pt-BR" altLang="pt-BR" sz="1600" b="0" dirty="0">
              <a:latin typeface="+mn-lt"/>
              <a:cs typeface="Tahoma" pitchFamily="34" charset="0"/>
            </a:endParaRPr>
          </a:p>
          <a:p>
            <a:pPr algn="just"/>
            <a:r>
              <a:rPr lang="pt-BR" altLang="pt-BR" sz="3000" b="0" dirty="0">
                <a:latin typeface="+mn-lt"/>
                <a:cs typeface="Tahoma" pitchFamily="34" charset="0"/>
              </a:rPr>
              <a:t>Permite a movimentação de créditos orçamentários entre UG`S.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23216" y="0"/>
            <a:ext cx="9120784" cy="548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EXECUÇÃO DOS PRINCIPAIS DOCUMENTOS UTILIZADOS NO SIAFEM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 Box 1032"/>
          <p:cNvSpPr txBox="1">
            <a:spLocks noChangeArrowheads="1"/>
          </p:cNvSpPr>
          <p:nvPr/>
        </p:nvSpPr>
        <p:spPr bwMode="auto">
          <a:xfrm>
            <a:off x="395536" y="3212976"/>
            <a:ext cx="7696200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pt-BR" altLang="pt-BR" sz="3000" dirty="0" smtClean="0">
                <a:latin typeface="+mn-lt"/>
              </a:rPr>
              <a:t>DETAFONTE</a:t>
            </a:r>
          </a:p>
          <a:p>
            <a:pPr algn="just"/>
            <a:endParaRPr lang="pt-BR" altLang="pt-BR" sz="1600" b="0" dirty="0" smtClean="0">
              <a:latin typeface="+mn-lt"/>
            </a:endParaRPr>
          </a:p>
          <a:p>
            <a:pPr algn="just"/>
            <a:r>
              <a:rPr lang="pt-BR" altLang="pt-BR" sz="3000" b="0" dirty="0" smtClean="0">
                <a:latin typeface="+mn-lt"/>
              </a:rPr>
              <a:t>O </a:t>
            </a:r>
            <a:r>
              <a:rPr lang="pt-BR" altLang="pt-BR" sz="3000" b="0" dirty="0" err="1">
                <a:latin typeface="+mn-lt"/>
              </a:rPr>
              <a:t>detafonte</a:t>
            </a:r>
            <a:r>
              <a:rPr lang="pt-BR" altLang="pt-BR" sz="3000" b="0" dirty="0">
                <a:latin typeface="+mn-lt"/>
              </a:rPr>
              <a:t> é utilizado para detalhamento da fonte  de recursos para fonte detalhada. </a:t>
            </a:r>
          </a:p>
          <a:p>
            <a:pPr algn="just"/>
            <a:endParaRPr lang="pt-BR" altLang="pt-BR" sz="1200" b="0" dirty="0">
              <a:latin typeface="+mn-lt"/>
            </a:endParaRPr>
          </a:p>
          <a:p>
            <a:pPr algn="just"/>
            <a:r>
              <a:rPr lang="pt-BR" altLang="pt-BR" sz="3000" b="0" dirty="0">
                <a:latin typeface="+mn-lt"/>
              </a:rPr>
              <a:t>Eventos: </a:t>
            </a:r>
            <a:r>
              <a:rPr lang="pt-BR" altLang="pt-BR" sz="3000" dirty="0">
                <a:latin typeface="+mn-lt"/>
              </a:rPr>
              <a:t>200200 e </a:t>
            </a:r>
            <a:r>
              <a:rPr lang="pt-BR" altLang="pt-BR" sz="3000" dirty="0" smtClean="0">
                <a:latin typeface="+mn-lt"/>
              </a:rPr>
              <a:t>200201</a:t>
            </a:r>
            <a:endParaRPr lang="pt-BR" altLang="pt-BR" sz="30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0128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/>
      <p:bldP spid="5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Text Box 4"/>
          <p:cNvSpPr txBox="1">
            <a:spLocks noChangeArrowheads="1"/>
          </p:cNvSpPr>
          <p:nvPr/>
        </p:nvSpPr>
        <p:spPr bwMode="auto">
          <a:xfrm>
            <a:off x="467544" y="1412776"/>
            <a:ext cx="79248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pt-BR" altLang="pt-BR" sz="3600" dirty="0">
                <a:latin typeface="+mn-lt"/>
              </a:rPr>
              <a:t>ND </a:t>
            </a:r>
            <a:r>
              <a:rPr lang="pt-BR" altLang="pt-BR" sz="3600" dirty="0">
                <a:latin typeface="+mn-lt"/>
                <a:cs typeface="Tahoma" pitchFamily="34" charset="0"/>
              </a:rPr>
              <a:t>- Nota de Dotação</a:t>
            </a:r>
          </a:p>
          <a:p>
            <a:pPr algn="just"/>
            <a:endParaRPr lang="pt-BR" altLang="pt-BR" sz="3600" b="0" dirty="0">
              <a:latin typeface="+mn-lt"/>
              <a:cs typeface="Tahoma" pitchFamily="34" charset="0"/>
            </a:endParaRPr>
          </a:p>
          <a:p>
            <a:pPr algn="just"/>
            <a:r>
              <a:rPr lang="pt-BR" altLang="pt-BR" sz="3600" b="0" dirty="0">
                <a:latin typeface="+mn-lt"/>
                <a:cs typeface="Tahoma" pitchFamily="34" charset="0"/>
              </a:rPr>
              <a:t>Permite o registro da dotação orçamentária inicial e créditos adicionais, bem como detalhamento de fonte</a:t>
            </a:r>
            <a:r>
              <a:rPr lang="pt-BR" altLang="pt-BR" sz="3600" b="0" dirty="0" smtClean="0">
                <a:latin typeface="+mn-lt"/>
                <a:cs typeface="Tahoma" pitchFamily="34" charset="0"/>
              </a:rPr>
              <a:t>.</a:t>
            </a:r>
            <a:endParaRPr lang="pt-BR" altLang="pt-BR" sz="3600" b="0" dirty="0">
              <a:latin typeface="+mn-lt"/>
              <a:cs typeface="Tahoma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23216" y="0"/>
            <a:ext cx="9120784" cy="548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EXECUÇÃO DOS PRINCIPAIS DOCUMENTOS UTILIZADOS NO SIAFEM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0506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1026"/>
          <p:cNvSpPr txBox="1">
            <a:spLocks noChangeArrowheads="1"/>
          </p:cNvSpPr>
          <p:nvPr/>
        </p:nvSpPr>
        <p:spPr bwMode="auto">
          <a:xfrm>
            <a:off x="2638652" y="550433"/>
            <a:ext cx="39290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pt-BR" altLang="pt-BR" sz="2800" dirty="0">
                <a:latin typeface="+mn-lt"/>
                <a:cs typeface="Tahoma" pitchFamily="34" charset="0"/>
              </a:rPr>
              <a:t>EXEMPLO - ND</a:t>
            </a:r>
          </a:p>
        </p:txBody>
      </p:sp>
      <p:sp>
        <p:nvSpPr>
          <p:cNvPr id="48131" name="Rectangle 4"/>
          <p:cNvSpPr>
            <a:spLocks noChangeArrowheads="1"/>
          </p:cNvSpPr>
          <p:nvPr/>
        </p:nvSpPr>
        <p:spPr bwMode="auto">
          <a:xfrm>
            <a:off x="214313" y="1071563"/>
            <a:ext cx="9144000" cy="569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__ SIAFEM2015-EXEORC,UG,DETAFONTE ( </a:t>
            </a:r>
            <a:r>
              <a:rPr lang="pt-BR" altLang="pt-BR" sz="1300" dirty="0">
                <a:solidFill>
                  <a:srgbClr val="FF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DETALHAMENTO DE FONTE</a:t>
            </a:r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) __________________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LANCAMENTO EM 01/01/2015                              USUARIO : TREINANDO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DATA EMISSAO         : 01JAN2015                      NUMERO  : 2015ND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UNIDADE GESTORA      : 250100  - SEFAZ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GESTAO               : 00001   - DIRETA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ESFERA               : 1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UNIDADE ORCAMENTARIA : 25010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PROGRAMA TRABALHO    : 04122019520020000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FONTE DE RECURSO     : </a:t>
            </a:r>
            <a:r>
              <a:rPr lang="pt-BR" altLang="pt-BR" sz="1300" dirty="0">
                <a:solidFill>
                  <a:srgbClr val="FF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0100</a:t>
            </a:r>
            <a:endParaRPr lang="pt-BR" altLang="pt-BR" sz="1300" dirty="0">
              <a:solidFill>
                <a:srgbClr val="FF0000"/>
              </a:solidFill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NATUREZA DESPESA     : 339030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UGR                  : 250100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PLANO INTERNO        : 200201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EVENTO                 DETALHAMENTO                       V A L O R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200200                    </a:t>
            </a:r>
            <a:r>
              <a:rPr lang="pt-BR" altLang="pt-BR" sz="1300" dirty="0">
                <a:solidFill>
                  <a:srgbClr val="FF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000000                                   46.075,73</a:t>
            </a:r>
            <a:endParaRPr lang="pt-BR" altLang="pt-BR" sz="1300" dirty="0">
              <a:solidFill>
                <a:srgbClr val="FF0000"/>
              </a:solidFill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solidFill>
                  <a:srgbClr val="FF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200201                    </a:t>
            </a:r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666666                                   46.075,73</a:t>
            </a: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----------------------------------------------------------------------------------------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__ SIAFEM2015 EXEORC,CONSULTAS,CONND ( CONSULTA NOTA DE DOTACAO ) ____________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CONSULTA EM 01/01/2015 AS 09:02                       USUARIO : TREINANDO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DATA EMISSAO    : 05ABR2013                           NUMERO  : 2015ND00500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UNIDADE GESTORA : 250100 - SECRETARIA DA FAZENDA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GESTAO          : 00001  - DIRETA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TIPO REF.:     DOC.REF.:            DATA REF.:            DATA LANC.: 05ABR2013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            PROGRAMA DE      FONTE    NATUREZA        PLANO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EVENTO ESF   UO      TRABALHO       RECURSO   DESPESA  UGR   INTERNO     VALOR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200200  1  25010 04122019520020000 0100</a:t>
            </a:r>
            <a:r>
              <a:rPr lang="pt-BR" altLang="pt-BR" sz="1300" dirty="0">
                <a:solidFill>
                  <a:srgbClr val="FF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000000</a:t>
            </a:r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339030 250100 200201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                                                              46.075,73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200201  1  25010 04122019520020000 0100</a:t>
            </a:r>
            <a:r>
              <a:rPr lang="pt-BR" altLang="pt-BR" sz="1300" dirty="0">
                <a:solidFill>
                  <a:srgbClr val="FF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666666</a:t>
            </a:r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339030 250100 200201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                                                              46.075,73</a:t>
            </a:r>
            <a:endParaRPr lang="pt-BR" altLang="pt-BR" sz="1300" dirty="0">
              <a:ea typeface="Times New Roman" pitchFamily="18" charset="0"/>
              <a:cs typeface="Courier New" pitchFamily="49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23216" y="0"/>
            <a:ext cx="9120784" cy="548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EXECUÇÃO DOS PRINCIPAIS DOCUMENTOS UTILIZADOS NO SIAFEM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685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Text Box 4"/>
          <p:cNvSpPr txBox="1">
            <a:spLocks noChangeArrowheads="1"/>
          </p:cNvSpPr>
          <p:nvPr/>
        </p:nvSpPr>
        <p:spPr bwMode="auto">
          <a:xfrm>
            <a:off x="468808" y="980728"/>
            <a:ext cx="8229600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pt-BR" altLang="pt-BR" sz="3200" dirty="0" smtClean="0">
                <a:latin typeface="+mn-lt"/>
                <a:cs typeface="Tahoma" pitchFamily="34" charset="0"/>
              </a:rPr>
              <a:t>NE </a:t>
            </a:r>
            <a:r>
              <a:rPr lang="pt-BR" altLang="pt-BR" sz="3200" dirty="0">
                <a:latin typeface="+mn-lt"/>
                <a:cs typeface="Tahoma" pitchFamily="34" charset="0"/>
              </a:rPr>
              <a:t>- Nota de Empenho</a:t>
            </a:r>
            <a:endParaRPr lang="pt-BR" altLang="pt-BR" sz="3200" b="0" dirty="0">
              <a:latin typeface="+mn-lt"/>
              <a:cs typeface="Tahoma" pitchFamily="34" charset="0"/>
            </a:endParaRPr>
          </a:p>
          <a:p>
            <a:pPr algn="just"/>
            <a:endParaRPr lang="pt-BR" altLang="pt-BR" sz="3200" b="0" dirty="0">
              <a:latin typeface="+mn-lt"/>
              <a:cs typeface="Tahoma" pitchFamily="34" charset="0"/>
            </a:endParaRPr>
          </a:p>
          <a:p>
            <a:pPr algn="just"/>
            <a:r>
              <a:rPr lang="pt-BR" altLang="pt-BR" sz="3200" b="0" dirty="0">
                <a:latin typeface="+mn-lt"/>
                <a:cs typeface="Tahoma" pitchFamily="34" charset="0"/>
              </a:rPr>
              <a:t>Permite a formalização do empenho, ou seja, o comprometimento das despesas autorizadas pelo ordenador. Registra as obrigações de pagamentos do Estado, sendo a garantia de que existe crédito orçamentário necessário para a liquidação de um compromisso assumido. </a:t>
            </a:r>
          </a:p>
          <a:p>
            <a:pPr algn="just"/>
            <a:endParaRPr lang="pt-BR" altLang="pt-BR" sz="2600" b="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23216" y="0"/>
            <a:ext cx="9120784" cy="548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EXECUÇÃO DOS PRINCIPAIS DOCUMENTOS UTILIZADOS NO SIAFEM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260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364033" y="748623"/>
            <a:ext cx="843915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 sz="25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DISPONIBILIDADE ORÇAMENTÁRIA PARA EMPENHAR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263128" y="1556792"/>
            <a:ext cx="8640960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pt-BR" altLang="pt-BR" sz="3000" b="0" dirty="0">
                <a:latin typeface="+mn-lt"/>
                <a:cs typeface="Tahoma" pitchFamily="34" charset="0"/>
              </a:rPr>
              <a:t>Para emissão do documento Nota de Empenho </a:t>
            </a:r>
            <a:r>
              <a:rPr lang="pt-BR" altLang="pt-BR" sz="3000" dirty="0">
                <a:latin typeface="+mn-lt"/>
                <a:cs typeface="Tahoma" pitchFamily="34" charset="0"/>
              </a:rPr>
              <a:t>(NE),</a:t>
            </a:r>
            <a:r>
              <a:rPr lang="pt-BR" altLang="pt-BR" sz="3000" b="0" dirty="0">
                <a:latin typeface="+mn-lt"/>
                <a:cs typeface="Tahoma" pitchFamily="34" charset="0"/>
              </a:rPr>
              <a:t> consultar previamente os saldos das dotação orçamentária  disponível, digitando a opção </a:t>
            </a:r>
            <a:r>
              <a:rPr lang="pt-BR" altLang="pt-BR" sz="3000" dirty="0">
                <a:solidFill>
                  <a:srgbClr val="C00000"/>
                </a:solidFill>
                <a:latin typeface="+mn-lt"/>
                <a:cs typeface="Tahoma" pitchFamily="34" charset="0"/>
              </a:rPr>
              <a:t>&gt;DETACONTA</a:t>
            </a:r>
            <a:r>
              <a:rPr lang="pt-BR" altLang="pt-BR" sz="3000" b="0" dirty="0">
                <a:solidFill>
                  <a:srgbClr val="C00000"/>
                </a:solidFill>
                <a:latin typeface="+mn-lt"/>
                <a:cs typeface="Tahoma" pitchFamily="34" charset="0"/>
              </a:rPr>
              <a:t> </a:t>
            </a:r>
            <a:r>
              <a:rPr lang="pt-BR" altLang="pt-BR" sz="3000" b="0" dirty="0">
                <a:latin typeface="+mn-lt"/>
                <a:cs typeface="Tahoma" pitchFamily="34" charset="0"/>
              </a:rPr>
              <a:t>na barra de comando.</a:t>
            </a:r>
          </a:p>
          <a:p>
            <a:pPr algn="just"/>
            <a:endParaRPr lang="pt-BR" altLang="pt-BR" sz="3000" b="0" dirty="0">
              <a:solidFill>
                <a:srgbClr val="0000CC"/>
              </a:solidFill>
              <a:latin typeface="+mn-lt"/>
              <a:cs typeface="Tahoma" pitchFamily="34" charset="0"/>
            </a:endParaRPr>
          </a:p>
          <a:p>
            <a:pPr algn="just"/>
            <a:r>
              <a:rPr lang="pt-BR" altLang="pt-BR" sz="3000" b="0" dirty="0">
                <a:latin typeface="+mn-lt"/>
                <a:cs typeface="Tahoma" pitchFamily="34" charset="0"/>
              </a:rPr>
              <a:t>Contas a serem consultadas para verificação de saldos orçamentário.</a:t>
            </a:r>
          </a:p>
          <a:p>
            <a:pPr algn="just"/>
            <a:r>
              <a:rPr lang="pt-BR" altLang="pt-BR" sz="3000" dirty="0" smtClean="0">
                <a:solidFill>
                  <a:srgbClr val="C00000"/>
                </a:solidFill>
                <a:latin typeface="+mn-lt"/>
                <a:cs typeface="Tahoma" pitchFamily="34" charset="0"/>
              </a:rPr>
              <a:t>622110100</a:t>
            </a:r>
            <a:r>
              <a:rPr lang="pt-BR" altLang="pt-BR" sz="3000" b="0" dirty="0">
                <a:solidFill>
                  <a:schemeClr val="tx2"/>
                </a:solidFill>
                <a:latin typeface="+mn-lt"/>
                <a:cs typeface="Tahoma" pitchFamily="34" charset="0"/>
              </a:rPr>
              <a:t> </a:t>
            </a:r>
            <a:r>
              <a:rPr lang="pt-BR" altLang="pt-BR" sz="3000" b="0" dirty="0" smtClean="0">
                <a:latin typeface="+mn-lt"/>
                <a:cs typeface="Tahoma" pitchFamily="34" charset="0"/>
              </a:rPr>
              <a:t>- </a:t>
            </a:r>
            <a:r>
              <a:rPr lang="pt-BR" altLang="pt-BR" sz="3000" b="0" dirty="0">
                <a:latin typeface="+mn-lt"/>
                <a:cs typeface="Tahoma" pitchFamily="34" charset="0"/>
              </a:rPr>
              <a:t>Crédito Disponível</a:t>
            </a:r>
          </a:p>
          <a:p>
            <a:pPr algn="just"/>
            <a:r>
              <a:rPr lang="pt-BR" altLang="pt-BR" sz="3000" dirty="0" smtClean="0">
                <a:solidFill>
                  <a:srgbClr val="C00000"/>
                </a:solidFill>
                <a:latin typeface="+mn-lt"/>
                <a:cs typeface="Tahoma" pitchFamily="34" charset="0"/>
              </a:rPr>
              <a:t>822110300</a:t>
            </a:r>
            <a:r>
              <a:rPr lang="pt-BR" altLang="pt-BR" sz="3000" b="0" dirty="0">
                <a:solidFill>
                  <a:schemeClr val="tx2"/>
                </a:solidFill>
                <a:latin typeface="+mn-lt"/>
                <a:cs typeface="Tahoma" pitchFamily="34" charset="0"/>
              </a:rPr>
              <a:t> </a:t>
            </a:r>
            <a:r>
              <a:rPr lang="pt-BR" altLang="pt-BR" sz="3000" b="0" dirty="0" smtClean="0">
                <a:latin typeface="+mn-lt"/>
                <a:cs typeface="Tahoma" pitchFamily="34" charset="0"/>
              </a:rPr>
              <a:t>-Cota </a:t>
            </a:r>
            <a:r>
              <a:rPr lang="pt-BR" altLang="pt-BR" sz="3000" b="0" dirty="0">
                <a:latin typeface="+mn-lt"/>
                <a:cs typeface="Tahoma" pitchFamily="34" charset="0"/>
              </a:rPr>
              <a:t>Despesa Disponível a Empenhar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23216" y="0"/>
            <a:ext cx="9120784" cy="548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EXECUÇÃO DOS PRINCIPAIS DOCUMENTOS UTILIZADOS NO SIAFEM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9404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  <p:bldP spid="50179" grpId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338600" y="710862"/>
            <a:ext cx="843915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pt-BR" altLang="pt-BR" sz="28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DISPONIBILIDADE FINANCEIRA PARA EMISSÃO DE EMPENHO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428625" y="1643063"/>
            <a:ext cx="8229600" cy="424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pt-BR" altLang="pt-BR" sz="3000" b="0" dirty="0">
                <a:latin typeface="+mn-lt"/>
                <a:cs typeface="Tahoma" pitchFamily="34" charset="0"/>
              </a:rPr>
              <a:t>Para emissão do documento Nota de Empenho </a:t>
            </a:r>
            <a:r>
              <a:rPr lang="pt-BR" altLang="pt-BR" sz="3000" dirty="0">
                <a:latin typeface="+mn-lt"/>
                <a:cs typeface="Tahoma" pitchFamily="34" charset="0"/>
              </a:rPr>
              <a:t>(NE),</a:t>
            </a:r>
            <a:r>
              <a:rPr lang="pt-BR" altLang="pt-BR" sz="3000" b="0" dirty="0">
                <a:latin typeface="+mn-lt"/>
                <a:cs typeface="Tahoma" pitchFamily="34" charset="0"/>
              </a:rPr>
              <a:t> consultar, ainda, os saldos financeiros disponíveis, digitando a opção </a:t>
            </a:r>
            <a:r>
              <a:rPr lang="pt-BR" altLang="pt-BR" sz="3000" dirty="0">
                <a:solidFill>
                  <a:srgbClr val="C00000"/>
                </a:solidFill>
                <a:latin typeface="+mn-lt"/>
                <a:cs typeface="Tahoma" pitchFamily="34" charset="0"/>
              </a:rPr>
              <a:t>&gt;DETACONTA</a:t>
            </a:r>
            <a:r>
              <a:rPr lang="pt-BR" altLang="pt-BR" sz="3000" b="0" dirty="0">
                <a:latin typeface="+mn-lt"/>
                <a:cs typeface="Tahoma" pitchFamily="34" charset="0"/>
              </a:rPr>
              <a:t> na barra de comando.</a:t>
            </a:r>
          </a:p>
          <a:p>
            <a:pPr algn="just"/>
            <a:endParaRPr lang="pt-BR" altLang="pt-BR" sz="3000" b="0" dirty="0">
              <a:latin typeface="+mn-lt"/>
              <a:cs typeface="Tahoma" pitchFamily="34" charset="0"/>
            </a:endParaRPr>
          </a:p>
          <a:p>
            <a:pPr algn="just"/>
            <a:r>
              <a:rPr lang="pt-BR" altLang="pt-BR" sz="3000" b="0" dirty="0">
                <a:latin typeface="+mn-lt"/>
                <a:cs typeface="Tahoma" pitchFamily="34" charset="0"/>
              </a:rPr>
              <a:t>Conta a ser consultada:</a:t>
            </a:r>
          </a:p>
          <a:p>
            <a:pPr algn="just"/>
            <a:endParaRPr lang="pt-BR" altLang="pt-BR" sz="3000" b="0" dirty="0">
              <a:solidFill>
                <a:srgbClr val="0000CC"/>
              </a:solidFill>
              <a:latin typeface="+mn-lt"/>
              <a:cs typeface="Tahoma" pitchFamily="34" charset="0"/>
            </a:endParaRPr>
          </a:p>
          <a:p>
            <a:pPr algn="just"/>
            <a:r>
              <a:rPr lang="pt-BR" altLang="pt-BR" sz="3000" dirty="0">
                <a:solidFill>
                  <a:srgbClr val="C00000"/>
                </a:solidFill>
                <a:latin typeface="+mn-lt"/>
                <a:cs typeface="Tahoma" pitchFamily="34" charset="0"/>
              </a:rPr>
              <a:t>8.2.1.1.1.00.00</a:t>
            </a:r>
            <a:r>
              <a:rPr lang="pt-BR" altLang="pt-BR" sz="3000" b="0" dirty="0">
                <a:solidFill>
                  <a:schemeClr val="tx2"/>
                </a:solidFill>
                <a:latin typeface="+mn-lt"/>
                <a:cs typeface="Tahoma" pitchFamily="34" charset="0"/>
              </a:rPr>
              <a:t> </a:t>
            </a:r>
            <a:r>
              <a:rPr lang="pt-BR" altLang="pt-BR" sz="3000" b="0" dirty="0">
                <a:latin typeface="+mn-lt"/>
                <a:cs typeface="Tahoma" pitchFamily="34" charset="0"/>
              </a:rPr>
              <a:t>– Disponibilidade por Destinação de Recursos.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23216" y="0"/>
            <a:ext cx="9120784" cy="548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EXECUÇÃO DOS PRINCIPAIS DOCUMENTOS UTILIZADOS NO SIAFEM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1249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8280920" cy="936104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pt-BR" sz="28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Relacionamento do Regime Orçamentário com o Regime Contábil</a:t>
            </a:r>
            <a:endParaRPr lang="pt-BR" sz="28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9087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 À CONTABILIDADE PÚBLICA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812713" y="1772816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/>
              <a:t>O</a:t>
            </a:r>
            <a:r>
              <a:rPr lang="pt-BR" sz="3000" dirty="0" smtClean="0"/>
              <a:t> </a:t>
            </a:r>
            <a:r>
              <a:rPr lang="pt-BR" sz="3000" dirty="0"/>
              <a:t>regime orçamentário reconhece a despesa orçamentária no exercício financeiro da emissão do empenho e a receita orçamentária pela arrecadação.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812713" y="3717032"/>
            <a:ext cx="81104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000" dirty="0"/>
              <a:t>A Contabilidade Aplicada ao Setor </a:t>
            </a:r>
            <a:r>
              <a:rPr lang="pt-BR" sz="3000" dirty="0" smtClean="0"/>
              <a:t>Público obedece </a:t>
            </a:r>
            <a:r>
              <a:rPr lang="pt-BR" sz="3000" dirty="0"/>
              <a:t>aos princípios de </a:t>
            </a:r>
            <a:r>
              <a:rPr lang="pt-BR" sz="3000" dirty="0" smtClean="0"/>
              <a:t>contabilidade da </a:t>
            </a:r>
            <a:r>
              <a:rPr lang="pt-BR" sz="3000" dirty="0"/>
              <a:t>competência em sua </a:t>
            </a:r>
            <a:r>
              <a:rPr lang="pt-BR" sz="3000" dirty="0" smtClean="0"/>
              <a:t>integralidade.</a:t>
            </a:r>
            <a:endParaRPr lang="pt-BR" sz="3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812713" y="5207120"/>
            <a:ext cx="74888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smtClean="0"/>
              <a:t> O art. 35 da Lei nº 4.320/1964 refere-se ao </a:t>
            </a:r>
            <a:r>
              <a:rPr lang="pt-BR" sz="3000" i="1" dirty="0" smtClean="0"/>
              <a:t>regime orçamentário</a:t>
            </a:r>
            <a:r>
              <a:rPr lang="pt-BR" sz="3000" dirty="0" smtClean="0"/>
              <a:t> e não ao regime contábil (patrimonial).</a:t>
            </a:r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xmlns="" val="1236577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  <p:bldP spid="5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251520" y="727075"/>
            <a:ext cx="83924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3600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 DE EMPENHO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414338" y="1685925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pt-BR" altLang="pt-BR" sz="3000" b="0" dirty="0">
                <a:latin typeface="+mn-lt"/>
                <a:cs typeface="Tahoma" pitchFamily="34" charset="0"/>
              </a:rPr>
              <a:t>Havendo saldos disponíveis nas contas que se pretende empenhar, poderá ser emitido o empenho, digitando a opção</a:t>
            </a:r>
            <a:r>
              <a:rPr lang="pt-BR" altLang="pt-BR" sz="3000" b="0" dirty="0">
                <a:solidFill>
                  <a:srgbClr val="0000CC"/>
                </a:solidFill>
                <a:latin typeface="+mn-lt"/>
                <a:cs typeface="Tahoma" pitchFamily="34" charset="0"/>
              </a:rPr>
              <a:t> </a:t>
            </a:r>
            <a:r>
              <a:rPr lang="pt-BR" altLang="pt-BR" sz="3000" dirty="0">
                <a:solidFill>
                  <a:srgbClr val="C00000"/>
                </a:solidFill>
                <a:latin typeface="+mn-lt"/>
                <a:cs typeface="Tahoma" pitchFamily="34" charset="0"/>
              </a:rPr>
              <a:t>&gt;NE</a:t>
            </a:r>
            <a:r>
              <a:rPr lang="pt-BR" altLang="pt-BR" sz="3000" b="0" dirty="0">
                <a:latin typeface="+mn-lt"/>
                <a:cs typeface="Tahoma" pitchFamily="34" charset="0"/>
              </a:rPr>
              <a:t>, na barra de comando.</a:t>
            </a:r>
          </a:p>
          <a:p>
            <a:pPr algn="just"/>
            <a:endParaRPr lang="pt-BR" altLang="pt-BR" sz="3000" b="0" dirty="0">
              <a:latin typeface="+mn-lt"/>
              <a:cs typeface="Tahoma" pitchFamily="34" charset="0"/>
            </a:endParaRPr>
          </a:p>
          <a:p>
            <a:pPr algn="just"/>
            <a:r>
              <a:rPr lang="pt-BR" altLang="pt-BR" sz="3000" b="0" dirty="0">
                <a:latin typeface="+mn-lt"/>
                <a:cs typeface="Tahoma" pitchFamily="34" charset="0"/>
              </a:rPr>
              <a:t>EVENTOS UTILIZADOS</a:t>
            </a:r>
          </a:p>
          <a:p>
            <a:pPr algn="just"/>
            <a:endParaRPr lang="pt-BR" altLang="pt-BR" sz="3000" b="0" dirty="0">
              <a:solidFill>
                <a:srgbClr val="0000CC"/>
              </a:solidFill>
              <a:latin typeface="+mn-lt"/>
              <a:cs typeface="Tahoma" pitchFamily="34" charset="0"/>
            </a:endParaRPr>
          </a:p>
          <a:p>
            <a:pPr algn="just"/>
            <a:r>
              <a:rPr lang="pt-BR" altLang="pt-BR" sz="3000" b="0" dirty="0">
                <a:solidFill>
                  <a:srgbClr val="0000CC"/>
                </a:solidFill>
                <a:latin typeface="+mn-lt"/>
                <a:cs typeface="Tahoma" pitchFamily="34" charset="0"/>
              </a:rPr>
              <a:t>       </a:t>
            </a:r>
            <a:r>
              <a:rPr lang="pt-BR" altLang="pt-BR" sz="3000" b="0" dirty="0">
                <a:solidFill>
                  <a:srgbClr val="C00000"/>
                </a:solidFill>
                <a:latin typeface="+mn-lt"/>
                <a:cs typeface="Tahoma" pitchFamily="34" charset="0"/>
              </a:rPr>
              <a:t> 400091 </a:t>
            </a:r>
            <a:r>
              <a:rPr lang="pt-BR" altLang="pt-BR" sz="3000" b="0" dirty="0">
                <a:latin typeface="+mn-lt"/>
                <a:cs typeface="Tahoma" pitchFamily="34" charset="0"/>
              </a:rPr>
              <a:t>- EMPENHO DA DESPESA</a:t>
            </a:r>
          </a:p>
          <a:p>
            <a:pPr algn="just"/>
            <a:r>
              <a:rPr lang="pt-BR" altLang="pt-BR" sz="3000" b="0" dirty="0">
                <a:solidFill>
                  <a:srgbClr val="0000CC"/>
                </a:solidFill>
                <a:latin typeface="+mn-lt"/>
                <a:cs typeface="Tahoma" pitchFamily="34" charset="0"/>
              </a:rPr>
              <a:t>        </a:t>
            </a:r>
            <a:r>
              <a:rPr lang="pt-BR" altLang="pt-BR" sz="3000" b="0" dirty="0">
                <a:solidFill>
                  <a:srgbClr val="C00000"/>
                </a:solidFill>
                <a:latin typeface="+mn-lt"/>
                <a:cs typeface="Tahoma" pitchFamily="34" charset="0"/>
              </a:rPr>
              <a:t>400092</a:t>
            </a:r>
            <a:r>
              <a:rPr lang="pt-BR" altLang="pt-BR" sz="3000" b="0" dirty="0">
                <a:solidFill>
                  <a:srgbClr val="0000CC"/>
                </a:solidFill>
                <a:latin typeface="+mn-lt"/>
                <a:cs typeface="Tahoma" pitchFamily="34" charset="0"/>
              </a:rPr>
              <a:t> </a:t>
            </a:r>
            <a:r>
              <a:rPr lang="pt-BR" altLang="pt-BR" sz="3000" b="0" dirty="0">
                <a:latin typeface="+mn-lt"/>
                <a:cs typeface="Tahoma" pitchFamily="34" charset="0"/>
              </a:rPr>
              <a:t>- REFORÇO DO EMPENHO</a:t>
            </a:r>
          </a:p>
          <a:p>
            <a:pPr algn="just"/>
            <a:r>
              <a:rPr lang="pt-BR" altLang="pt-BR" sz="3000" b="0" dirty="0">
                <a:solidFill>
                  <a:srgbClr val="0000CC"/>
                </a:solidFill>
                <a:latin typeface="+mn-lt"/>
                <a:cs typeface="Tahoma" pitchFamily="34" charset="0"/>
              </a:rPr>
              <a:t>        </a:t>
            </a:r>
            <a:r>
              <a:rPr lang="pt-BR" altLang="pt-BR" sz="3000" b="0" dirty="0">
                <a:solidFill>
                  <a:srgbClr val="C00000"/>
                </a:solidFill>
                <a:latin typeface="+mn-lt"/>
                <a:cs typeface="Tahoma" pitchFamily="34" charset="0"/>
              </a:rPr>
              <a:t>400093</a:t>
            </a:r>
            <a:r>
              <a:rPr lang="pt-BR" altLang="pt-BR" sz="3000" b="0" dirty="0">
                <a:solidFill>
                  <a:srgbClr val="0000CC"/>
                </a:solidFill>
                <a:latin typeface="+mn-lt"/>
                <a:cs typeface="Tahoma" pitchFamily="34" charset="0"/>
              </a:rPr>
              <a:t> </a:t>
            </a:r>
            <a:r>
              <a:rPr lang="pt-BR" altLang="pt-BR" sz="3000" b="0" dirty="0">
                <a:latin typeface="+mn-lt"/>
                <a:cs typeface="Tahoma" pitchFamily="34" charset="0"/>
              </a:rPr>
              <a:t>- ANULAÇÃO DO EMPENHO</a:t>
            </a:r>
          </a:p>
          <a:p>
            <a:pPr algn="just"/>
            <a:endParaRPr lang="pt-BR" altLang="pt-BR" b="0" dirty="0">
              <a:solidFill>
                <a:srgbClr val="0000CC"/>
              </a:solidFill>
              <a:latin typeface="+mn-lt"/>
              <a:cs typeface="Tahoma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23216" y="0"/>
            <a:ext cx="9120784" cy="548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EXECUÇÃO DOS PRINCIPAIS DOCUMENTOS UTILIZADOS NO SIAFEM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2084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027"/>
          <p:cNvSpPr txBox="1">
            <a:spLocks noChangeArrowheads="1"/>
          </p:cNvSpPr>
          <p:nvPr/>
        </p:nvSpPr>
        <p:spPr bwMode="auto">
          <a:xfrm>
            <a:off x="467544" y="285750"/>
            <a:ext cx="8280919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 sz="58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pt-BR" altLang="pt-BR" sz="36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EXEMPLO -NE</a:t>
            </a:r>
          </a:p>
        </p:txBody>
      </p:sp>
      <p:sp>
        <p:nvSpPr>
          <p:cNvPr id="53251" name="Text Box 1028"/>
          <p:cNvSpPr txBox="1">
            <a:spLocks noChangeArrowheads="1"/>
          </p:cNvSpPr>
          <p:nvPr/>
        </p:nvSpPr>
        <p:spPr bwMode="auto">
          <a:xfrm>
            <a:off x="762000" y="1981200"/>
            <a:ext cx="838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endParaRPr lang="es-ES" altLang="pt-BR" sz="2600">
              <a:latin typeface="Arial" charset="0"/>
            </a:endParaRPr>
          </a:p>
        </p:txBody>
      </p:sp>
      <p:sp>
        <p:nvSpPr>
          <p:cNvPr id="53252" name="Rectangle 5"/>
          <p:cNvSpPr>
            <a:spLocks noChangeArrowheads="1"/>
          </p:cNvSpPr>
          <p:nvPr/>
        </p:nvSpPr>
        <p:spPr bwMode="auto">
          <a:xfrm>
            <a:off x="357188" y="1428750"/>
            <a:ext cx="91440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__ SIAFEM2015-EXEORC,UG,NE ( NOTA DE EMPENHO ) _______________________________</a:t>
            </a:r>
            <a:endParaRPr lang="pt-BR" altLang="pt-BR" sz="14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                                              USUARIO : TREINANDO</a:t>
            </a:r>
            <a:endParaRPr lang="pt-BR" altLang="pt-BR" sz="14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DATA EMISSAO      : 01JAN2015                         NUMERO  : 2015NE _____</a:t>
            </a:r>
            <a:endParaRPr lang="pt-BR" altLang="pt-BR" sz="14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UNIDADE GESTORA   : 250100  - SECRETARIA DA FAZENDA</a:t>
            </a:r>
            <a:endParaRPr lang="pt-BR" altLang="pt-BR" sz="14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GESTAO            : 00001   - ADMINISTRACAO DIRETA</a:t>
            </a:r>
            <a:endParaRPr lang="pt-BR" altLang="pt-BR" sz="14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CGC/CPF/UG CREDOR : </a:t>
            </a:r>
            <a:r>
              <a:rPr lang="pt-BR" altLang="pt-BR" sz="1400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12345678900___</a:t>
            </a:r>
            <a:endParaRPr lang="pt-BR" altLang="pt-BR" sz="14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GESTAO CREDOR     : _____</a:t>
            </a:r>
            <a:endParaRPr lang="pt-BR" altLang="pt-BR" sz="14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EVENTO            : 400091  - EMPENHO DA DESPESA</a:t>
            </a:r>
            <a:endParaRPr lang="pt-BR" altLang="pt-BR" sz="14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PLANO INTERNO     : ___________             </a:t>
            </a:r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ESFERA            : _</a:t>
            </a:r>
            <a:endParaRPr lang="pt-BR" altLang="pt-BR" sz="14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PT RESUMIDO       : ______                  UNID.ORCAMENTARIA : _____</a:t>
            </a:r>
            <a:endParaRPr lang="pt-BR" altLang="pt-BR" sz="14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PROGRAMA TRABALHO : _________________       </a:t>
            </a:r>
            <a:r>
              <a:rPr lang="pt-BR" altLang="pt-BR" sz="1400" dirty="0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FONTE RECURSO     : __________</a:t>
            </a:r>
            <a:endParaRPr lang="pt-BR" altLang="pt-BR" sz="1400" dirty="0">
              <a:solidFill>
                <a:srgbClr val="C00000"/>
              </a:solidFill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NATUREZA DESPESA  : ________</a:t>
            </a:r>
            <a:r>
              <a:rPr lang="pt-BR" altLang="pt-BR" sz="1400" dirty="0">
                <a:solidFill>
                  <a:srgbClr val="FF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        </a:t>
            </a:r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UG RESPONSAVEL    : ______</a:t>
            </a:r>
            <a:endParaRPr lang="pt-BR" altLang="pt-BR" sz="14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ACORDO            : _______</a:t>
            </a:r>
            <a:r>
              <a:rPr lang="pt-BR" altLang="pt-BR" sz="1400" dirty="0">
                <a:solidFill>
                  <a:srgbClr val="0000CC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        </a:t>
            </a:r>
            <a:r>
              <a:rPr lang="pt-BR" altLang="pt-BR" sz="1400" dirty="0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TIPO DE EMPENHO   : _</a:t>
            </a:r>
            <a:endParaRPr lang="pt-BR" altLang="pt-BR" sz="1400" dirty="0">
              <a:solidFill>
                <a:srgbClr val="C00000"/>
              </a:solidFill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MOD. LICITACAO    : __</a:t>
            </a:r>
            <a:r>
              <a:rPr lang="pt-BR" altLang="pt-BR" sz="1400" dirty="0">
                <a:solidFill>
                  <a:srgbClr val="0000CC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              </a:t>
            </a:r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ORIGEM MATERIAL   : _</a:t>
            </a:r>
            <a:endParaRPr lang="pt-BR" altLang="pt-BR" sz="14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REFERENCIA LEGAL  : ____________________    NUMERO PROCESSO   : _______________</a:t>
            </a:r>
            <a:endParaRPr lang="pt-BR" altLang="pt-BR" sz="14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VALOR             : _________________</a:t>
            </a:r>
            <a:endParaRPr lang="pt-BR" altLang="pt-BR" sz="14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NUMERO CONVENIO   : ______                  ADITIVO CONVENIO  : ___</a:t>
            </a:r>
            <a:endParaRPr lang="pt-BR" altLang="pt-BR" sz="14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NUMERO CONTRATO   : ________________        ADITIVO CONTRATO  : ___</a:t>
            </a:r>
            <a:endParaRPr lang="pt-BR" altLang="pt-BR" sz="14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LOCAL DE ENTREGA                               DATA DE ENTREGA</a:t>
            </a:r>
            <a:endParaRPr lang="pt-BR" altLang="pt-BR" sz="14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_____________________________________________      _________</a:t>
            </a:r>
            <a:endParaRPr lang="pt-BR" altLang="pt-BR" sz="14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TIPO DE DESPESA   : _  1 - REPASSE             2 - SUPRIMENTO</a:t>
            </a:r>
            <a:endParaRPr lang="pt-BR" altLang="pt-BR" sz="1400" dirty="0"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               3 - SUBVENCAO SOCIAL    9 - DESPESA NORMAL</a:t>
            </a:r>
            <a:endParaRPr lang="pt-BR" altLang="pt-BR" sz="1400" dirty="0">
              <a:ea typeface="Times New Roman" pitchFamily="18" charset="0"/>
              <a:cs typeface="Courier New" pitchFamily="49" charset="0"/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23216" y="0"/>
            <a:ext cx="9120784" cy="548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EXECUÇÃO DOS PRINCIPAIS DOCUMENTOS UTILIZADOS NO SIAFEM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9106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4"/>
          <p:cNvSpPr txBox="1">
            <a:spLocks noChangeArrowheads="1"/>
          </p:cNvSpPr>
          <p:nvPr/>
        </p:nvSpPr>
        <p:spPr bwMode="auto">
          <a:xfrm>
            <a:off x="511264" y="836712"/>
            <a:ext cx="8153400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pt-BR" altLang="pt-BR" sz="32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NL</a:t>
            </a:r>
            <a:r>
              <a:rPr lang="pt-BR" altLang="pt-BR" sz="32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pt-BR" altLang="pt-BR" sz="32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- Nota de Lançamento</a:t>
            </a:r>
          </a:p>
          <a:p>
            <a:pPr algn="just"/>
            <a:endParaRPr lang="pt-BR" altLang="pt-BR" sz="3200" b="0" dirty="0">
              <a:latin typeface="+mn-lt"/>
              <a:cs typeface="Tahoma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altLang="pt-BR" sz="3200" b="0" dirty="0">
                <a:latin typeface="+mn-lt"/>
                <a:cs typeface="Tahoma" pitchFamily="34" charset="0"/>
              </a:rPr>
              <a:t>Este documento permite o  registro das apropriações de receitas e despesas nas fases anteriores aos seus recebimentos ou pagamentos, bem como, ao registro dos atos e fatos não cobertos pelos outros documentos.</a:t>
            </a:r>
          </a:p>
          <a:p>
            <a:pPr algn="just"/>
            <a:endParaRPr lang="pt-BR" altLang="pt-BR" sz="3200" b="0" dirty="0">
              <a:latin typeface="+mn-lt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23216" y="0"/>
            <a:ext cx="9120784" cy="548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EXECUÇÃO DOS PRINCIPAIS DOCUMENTOS UTILIZADOS NO SIAFEM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165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469676" y="701651"/>
            <a:ext cx="83677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 sz="36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DISPONIBILIDADE FINANCEIRA - DDR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495917" y="1350910"/>
            <a:ext cx="82296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pt-BR" altLang="pt-BR" sz="3200" b="0" dirty="0">
                <a:latin typeface="+mn-lt"/>
                <a:cs typeface="Tahoma" pitchFamily="34" charset="0"/>
              </a:rPr>
              <a:t>Para emissão do documento Nota de Liquidação </a:t>
            </a:r>
            <a:r>
              <a:rPr lang="pt-BR" altLang="pt-BR" sz="3200" dirty="0">
                <a:latin typeface="+mn-lt"/>
                <a:cs typeface="Tahoma" pitchFamily="34" charset="0"/>
              </a:rPr>
              <a:t>(NL),</a:t>
            </a:r>
            <a:r>
              <a:rPr lang="pt-BR" altLang="pt-BR" sz="3200" b="0" dirty="0">
                <a:latin typeface="+mn-lt"/>
                <a:cs typeface="Tahoma" pitchFamily="34" charset="0"/>
              </a:rPr>
              <a:t> consultar previamente o saldos das contas de disponibilidade financeira, digitando a opção </a:t>
            </a:r>
            <a:r>
              <a:rPr lang="pt-BR" altLang="pt-BR" sz="3200" dirty="0">
                <a:solidFill>
                  <a:srgbClr val="C00000"/>
                </a:solidFill>
                <a:latin typeface="+mn-lt"/>
                <a:cs typeface="Tahoma" pitchFamily="34" charset="0"/>
              </a:rPr>
              <a:t>&gt;DETACONTA</a:t>
            </a:r>
            <a:r>
              <a:rPr lang="pt-BR" altLang="pt-BR" sz="3200" b="0" dirty="0">
                <a:solidFill>
                  <a:schemeClr val="tx2"/>
                </a:solidFill>
                <a:latin typeface="+mn-lt"/>
                <a:cs typeface="Tahoma" pitchFamily="34" charset="0"/>
              </a:rPr>
              <a:t> </a:t>
            </a:r>
            <a:r>
              <a:rPr lang="pt-BR" altLang="pt-BR" sz="3200" b="0" dirty="0">
                <a:latin typeface="+mn-lt"/>
                <a:cs typeface="Tahoma" pitchFamily="34" charset="0"/>
              </a:rPr>
              <a:t>na barra de comando.</a:t>
            </a:r>
          </a:p>
          <a:p>
            <a:pPr algn="just"/>
            <a:r>
              <a:rPr lang="pt-BR" altLang="pt-BR" sz="3200" b="0" dirty="0">
                <a:latin typeface="+mn-lt"/>
                <a:cs typeface="Tahoma" pitchFamily="34" charset="0"/>
              </a:rPr>
              <a:t>Contas a serem consultadas:</a:t>
            </a:r>
          </a:p>
          <a:p>
            <a:pPr algn="just"/>
            <a:r>
              <a:rPr lang="pt-BR" altLang="pt-BR" sz="3200" dirty="0">
                <a:solidFill>
                  <a:srgbClr val="C00000"/>
                </a:solidFill>
                <a:latin typeface="+mn-lt"/>
                <a:cs typeface="Tahoma" pitchFamily="34" charset="0"/>
              </a:rPr>
              <a:t>821120000</a:t>
            </a:r>
            <a:r>
              <a:rPr lang="pt-BR" altLang="pt-BR" sz="3200" b="0" dirty="0">
                <a:solidFill>
                  <a:schemeClr val="tx2"/>
                </a:solidFill>
                <a:latin typeface="+mn-lt"/>
                <a:cs typeface="Tahoma" pitchFamily="34" charset="0"/>
              </a:rPr>
              <a:t> </a:t>
            </a:r>
            <a:r>
              <a:rPr lang="pt-BR" altLang="pt-BR" sz="3200" b="0" dirty="0">
                <a:latin typeface="+mn-lt"/>
                <a:cs typeface="Tahoma" pitchFamily="34" charset="0"/>
              </a:rPr>
              <a:t>– Disponibilidade por Destinação de Recursos Comprometida por Empenho.</a:t>
            </a:r>
          </a:p>
          <a:p>
            <a:pPr algn="just"/>
            <a:r>
              <a:rPr lang="pt-BR" altLang="pt-BR" sz="3200" dirty="0" smtClean="0">
                <a:solidFill>
                  <a:srgbClr val="C00000"/>
                </a:solidFill>
                <a:latin typeface="+mn-lt"/>
                <a:cs typeface="Tahoma" pitchFamily="34" charset="0"/>
              </a:rPr>
              <a:t>821410000</a:t>
            </a:r>
            <a:r>
              <a:rPr lang="pt-BR" altLang="pt-BR" sz="3200" b="0" dirty="0" smtClean="0">
                <a:solidFill>
                  <a:schemeClr val="tx2"/>
                </a:solidFill>
                <a:latin typeface="+mn-lt"/>
                <a:cs typeface="Tahoma" pitchFamily="34" charset="0"/>
              </a:rPr>
              <a:t> </a:t>
            </a:r>
            <a:r>
              <a:rPr lang="pt-BR" altLang="pt-BR" sz="3200" b="0" dirty="0">
                <a:latin typeface="+mn-lt"/>
                <a:cs typeface="Tahoma" pitchFamily="34" charset="0"/>
              </a:rPr>
              <a:t>– </a:t>
            </a:r>
            <a:r>
              <a:rPr lang="pt-BR" altLang="pt-BR" sz="3200" b="0" dirty="0" smtClean="0">
                <a:latin typeface="+mn-lt"/>
                <a:cs typeface="Tahoma" pitchFamily="34" charset="0"/>
              </a:rPr>
              <a:t>Financeiro Disponível.</a:t>
            </a:r>
            <a:endParaRPr lang="pt-BR" altLang="pt-BR" sz="3200" b="0" dirty="0">
              <a:latin typeface="+mn-lt"/>
              <a:cs typeface="Tahoma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23216" y="0"/>
            <a:ext cx="9120784" cy="548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EXECUÇÃO DOS PRINCIPAIS DOCUMENTOS UTILIZADOS NO SIAFEM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9031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3"/>
          <p:cNvSpPr txBox="1">
            <a:spLocks noChangeArrowheads="1"/>
          </p:cNvSpPr>
          <p:nvPr/>
        </p:nvSpPr>
        <p:spPr bwMode="auto">
          <a:xfrm>
            <a:off x="357188" y="722693"/>
            <a:ext cx="8103244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 sz="36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EXEMPLO - NL</a:t>
            </a:r>
          </a:p>
        </p:txBody>
      </p:sp>
      <p:sp>
        <p:nvSpPr>
          <p:cNvPr id="56323" name="Retângulo 3"/>
          <p:cNvSpPr>
            <a:spLocks noChangeArrowheads="1"/>
          </p:cNvSpPr>
          <p:nvPr/>
        </p:nvSpPr>
        <p:spPr bwMode="auto">
          <a:xfrm>
            <a:off x="357188" y="1500188"/>
            <a:ext cx="8358187" cy="389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__ SIAFEM2015-EXEFIN,CONSULTAS,CONNL ( CONSULTA NOTA DE LANCAMENTO ) _________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CONSULTA EM : 01/01/15 AS 15:06                       USUARIO: </a:t>
            </a:r>
            <a:r>
              <a:rPr lang="pt-BR" altLang="pt-BR" sz="1300" dirty="0" smtClean="0">
                <a:latin typeface="Courier New" pitchFamily="49" charset="0"/>
                <a:cs typeface="Courier New" pitchFamily="49" charset="0"/>
              </a:rPr>
              <a:t>TREINANDO</a:t>
            </a:r>
            <a:endParaRPr lang="pt-BR" altLang="pt-BR" sz="1300" dirty="0"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DATA EMISSAO          : 01JAN2015                    NUMERO  : 2015NL00002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DATA LANCAMENTO       : 01JAN2015                    TELA    : 01/02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UNIDADE GESTORA       : 390998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GESTAO                : 00001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CGC/CPF/UG FAVORECIDA :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GESTAO FAVORECIDA     :</a:t>
            </a:r>
          </a:p>
          <a:p>
            <a:pPr algn="l"/>
            <a:r>
              <a:rPr lang="pt-BR" altLang="pt-BR" sz="1300" dirty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 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EVENTO INSCRICAO DO EVENTO      </a:t>
            </a:r>
            <a:r>
              <a:rPr lang="pt-BR" altLang="pt-BR" sz="13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NATUREZA  CLASSIFIC     </a:t>
            </a:r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FONTE         V A L O R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800760                          411120500 411210600 0100000000       900.000,00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550221                                    111110201 0100000000       900.000,00</a:t>
            </a:r>
          </a:p>
          <a:p>
            <a:pPr algn="l"/>
            <a:endParaRPr lang="pt-BR" altLang="pt-BR" sz="1300" dirty="0"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HISTORICO: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ARRECADACAO DE RECEITA DE IPVA.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LANCADA POR </a:t>
            </a:r>
            <a:r>
              <a:rPr lang="pt-BR" altLang="pt-BR" sz="1300" dirty="0" smtClean="0">
                <a:latin typeface="Courier New" pitchFamily="49" charset="0"/>
                <a:cs typeface="Courier New" pitchFamily="49" charset="0"/>
              </a:rPr>
              <a:t>: TREINANDO                                   </a:t>
            </a:r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EM :01JAN2015 AS 10:50</a:t>
            </a:r>
          </a:p>
          <a:p>
            <a:pPr algn="l"/>
            <a:endParaRPr lang="pt-BR" altLang="pt-BR" sz="1300" dirty="0">
              <a:solidFill>
                <a:srgbClr val="0000CC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23216" y="0"/>
            <a:ext cx="9120784" cy="548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EXECUÇÃO DOS PRINCIPAIS DOCUMENTOS UTILIZADOS NO SIAFEM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040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Text Box 4"/>
          <p:cNvSpPr txBox="1">
            <a:spLocks noChangeArrowheads="1"/>
          </p:cNvSpPr>
          <p:nvPr/>
        </p:nvSpPr>
        <p:spPr bwMode="auto">
          <a:xfrm>
            <a:off x="562740" y="908720"/>
            <a:ext cx="8329740" cy="4001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pt-BR" altLang="pt-BR" sz="3000" b="0" dirty="0">
                <a:solidFill>
                  <a:srgbClr val="FF9933"/>
                </a:solidFill>
                <a:latin typeface="Wingdings" pitchFamily="2" charset="2"/>
                <a:cs typeface="Times New Roman" pitchFamily="18" charset="0"/>
              </a:rPr>
              <a:t> </a:t>
            </a:r>
          </a:p>
          <a:p>
            <a:pPr algn="just"/>
            <a:r>
              <a:rPr lang="pt-BR" altLang="pt-BR" sz="4000" b="0" dirty="0">
                <a:latin typeface="+mn-lt"/>
                <a:cs typeface="Tahoma" pitchFamily="34" charset="0"/>
              </a:rPr>
              <a:t>P</a:t>
            </a:r>
            <a:r>
              <a:rPr lang="pt-BR" altLang="pt-BR" sz="4000" dirty="0">
                <a:latin typeface="+mn-lt"/>
                <a:cs typeface="Tahoma" pitchFamily="34" charset="0"/>
              </a:rPr>
              <a:t>D - </a:t>
            </a:r>
            <a:r>
              <a:rPr lang="pt-BR" altLang="pt-BR" sz="4000" b="0" dirty="0">
                <a:latin typeface="+mn-lt"/>
                <a:cs typeface="Tahoma" pitchFamily="34" charset="0"/>
              </a:rPr>
              <a:t>Programa de desembolso permite programar o pagamento das despesas autorizadas, registradas nas NL`</a:t>
            </a:r>
            <a:r>
              <a:rPr lang="pt-BR" altLang="pt-BR" sz="4000" b="0" baseline="30000" dirty="0">
                <a:latin typeface="+mn-lt"/>
                <a:cs typeface="Tahoma" pitchFamily="34" charset="0"/>
              </a:rPr>
              <a:t>S</a:t>
            </a:r>
            <a:r>
              <a:rPr lang="pt-BR" altLang="pt-BR" sz="4000" b="0" dirty="0">
                <a:latin typeface="+mn-lt"/>
                <a:cs typeface="Tahoma" pitchFamily="34" charset="0"/>
              </a:rPr>
              <a:t>, ou seja, programa os desembolsos a serem efetuados.</a:t>
            </a:r>
          </a:p>
          <a:p>
            <a:pPr lvl="2" algn="just"/>
            <a:endParaRPr lang="pt-BR" altLang="pt-BR" dirty="0">
              <a:solidFill>
                <a:schemeClr val="tx2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23216" y="0"/>
            <a:ext cx="9120784" cy="548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EXECUÇÃO DOS PRINCIPAIS DOCUMENTOS UTILIZADOS NO SIAFEM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4381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57670" y="1124744"/>
            <a:ext cx="8190794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2" algn="just"/>
            <a:endParaRPr lang="pt-BR" altLang="pt-BR" sz="4000" dirty="0">
              <a:latin typeface="+mn-lt"/>
            </a:endParaRPr>
          </a:p>
          <a:p>
            <a:pPr algn="just"/>
            <a:r>
              <a:rPr lang="pt-BR" altLang="pt-BR" sz="4000" dirty="0">
                <a:latin typeface="+mn-lt"/>
                <a:cs typeface="Tahoma" pitchFamily="34" charset="0"/>
              </a:rPr>
              <a:t>OB</a:t>
            </a:r>
            <a:r>
              <a:rPr lang="pt-BR" altLang="pt-BR" sz="4000" b="0" dirty="0">
                <a:latin typeface="+mn-lt"/>
                <a:cs typeface="Tahoma" pitchFamily="34" charset="0"/>
              </a:rPr>
              <a:t> - Ordem Bancária este documento permite efetuar os pagamentos  dos compromissos, bem como a liberação de recursos.</a:t>
            </a:r>
          </a:p>
          <a:p>
            <a:pPr algn="just"/>
            <a:endParaRPr lang="pt-BR" altLang="pt-BR" sz="4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23216" y="0"/>
            <a:ext cx="9120784" cy="548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EXECUÇÃO DOS PRINCIPAIS DOCUMENTOS UTILIZADOS NO SIAFEM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5313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611560" y="516175"/>
            <a:ext cx="75009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pt-BR" altLang="pt-BR" sz="28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SALDO BANCÁRIO</a:t>
            </a: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323529" y="994856"/>
            <a:ext cx="8424936" cy="5863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pt-BR" altLang="pt-BR" sz="2500" b="0" dirty="0">
                <a:latin typeface="+mn-lt"/>
                <a:cs typeface="Tahoma" pitchFamily="34" charset="0"/>
              </a:rPr>
              <a:t>Para execução da ordem bancária </a:t>
            </a:r>
            <a:r>
              <a:rPr lang="pt-BR" altLang="pt-BR" sz="2500" dirty="0">
                <a:latin typeface="+mn-lt"/>
                <a:cs typeface="Tahoma" pitchFamily="34" charset="0"/>
              </a:rPr>
              <a:t>(OB),</a:t>
            </a:r>
            <a:r>
              <a:rPr lang="pt-BR" altLang="pt-BR" sz="2500" b="0" dirty="0">
                <a:latin typeface="+mn-lt"/>
                <a:cs typeface="Tahoma" pitchFamily="34" charset="0"/>
              </a:rPr>
              <a:t> consultar previamente os saldos das conta de Caixa e Equivalente de Caixa, bem como da conta do credor a ser pago (passivo a pagar), digitando a opção </a:t>
            </a:r>
            <a:r>
              <a:rPr lang="pt-BR" altLang="pt-BR" sz="2500" dirty="0">
                <a:solidFill>
                  <a:srgbClr val="C00000"/>
                </a:solidFill>
                <a:latin typeface="+mn-lt"/>
                <a:cs typeface="Tahoma" pitchFamily="34" charset="0"/>
              </a:rPr>
              <a:t>&gt;DETACONTA</a:t>
            </a:r>
            <a:r>
              <a:rPr lang="pt-BR" altLang="pt-BR" sz="2500" b="0" dirty="0">
                <a:solidFill>
                  <a:srgbClr val="C00000"/>
                </a:solidFill>
                <a:latin typeface="+mn-lt"/>
                <a:cs typeface="Tahoma" pitchFamily="34" charset="0"/>
              </a:rPr>
              <a:t> </a:t>
            </a:r>
            <a:r>
              <a:rPr lang="pt-BR" altLang="pt-BR" sz="2500" b="0" dirty="0">
                <a:latin typeface="+mn-lt"/>
                <a:cs typeface="Tahoma" pitchFamily="34" charset="0"/>
              </a:rPr>
              <a:t>na barra de comando.</a:t>
            </a:r>
          </a:p>
          <a:p>
            <a:pPr algn="just"/>
            <a:r>
              <a:rPr lang="pt-BR" altLang="pt-BR" sz="2500" b="0" dirty="0">
                <a:latin typeface="+mn-lt"/>
                <a:cs typeface="Tahoma" pitchFamily="34" charset="0"/>
              </a:rPr>
              <a:t>Contas a serem consultadas:</a:t>
            </a:r>
          </a:p>
          <a:p>
            <a:pPr algn="l"/>
            <a:r>
              <a:rPr lang="pt-BR" altLang="pt-BR" sz="2500" dirty="0">
                <a:solidFill>
                  <a:srgbClr val="C00000"/>
                </a:solidFill>
                <a:latin typeface="+mn-lt"/>
                <a:cs typeface="Tahoma" pitchFamily="34" charset="0"/>
              </a:rPr>
              <a:t>11111XXXX	</a:t>
            </a:r>
            <a:r>
              <a:rPr lang="pt-BR" altLang="pt-BR" sz="2500" b="0" dirty="0">
                <a:latin typeface="+mn-lt"/>
                <a:cs typeface="Tahoma" pitchFamily="34" charset="0"/>
              </a:rPr>
              <a:t>Caixa e Equivalente de Caixa</a:t>
            </a:r>
          </a:p>
          <a:p>
            <a:pPr algn="l"/>
            <a:r>
              <a:rPr lang="pt-BR" altLang="pt-BR" sz="2500" dirty="0">
                <a:solidFill>
                  <a:srgbClr val="C00000"/>
                </a:solidFill>
                <a:latin typeface="+mn-lt"/>
                <a:cs typeface="Tahoma" pitchFamily="34" charset="0"/>
              </a:rPr>
              <a:t>213110101		</a:t>
            </a:r>
            <a:r>
              <a:rPr lang="pt-BR" altLang="pt-BR" sz="2500" b="0" dirty="0">
                <a:latin typeface="+mn-lt"/>
                <a:cs typeface="Tahoma" pitchFamily="34" charset="0"/>
              </a:rPr>
              <a:t>Fornecedores a pagar</a:t>
            </a:r>
          </a:p>
          <a:p>
            <a:pPr algn="l"/>
            <a:r>
              <a:rPr lang="pt-BR" altLang="pt-BR" sz="2500" dirty="0">
                <a:solidFill>
                  <a:srgbClr val="C00000"/>
                </a:solidFill>
                <a:latin typeface="+mn-lt"/>
                <a:cs typeface="Tahoma" pitchFamily="34" charset="0"/>
              </a:rPr>
              <a:t>213110401		</a:t>
            </a:r>
            <a:r>
              <a:rPr lang="pt-BR" altLang="pt-BR" sz="2500" b="0" dirty="0">
                <a:latin typeface="+mn-lt"/>
                <a:cs typeface="Tahoma" pitchFamily="34" charset="0"/>
              </a:rPr>
              <a:t>Contas a Pagar</a:t>
            </a:r>
          </a:p>
          <a:p>
            <a:pPr algn="l"/>
            <a:r>
              <a:rPr lang="pt-BR" altLang="pt-BR" sz="2500" dirty="0" smtClean="0">
                <a:solidFill>
                  <a:srgbClr val="C00000"/>
                </a:solidFill>
                <a:latin typeface="+mn-lt"/>
                <a:cs typeface="Tahoma" pitchFamily="34" charset="0"/>
              </a:rPr>
              <a:t>2111101XX	</a:t>
            </a:r>
            <a:r>
              <a:rPr lang="pt-BR" altLang="pt-BR" sz="2500" dirty="0">
                <a:solidFill>
                  <a:srgbClr val="C00000"/>
                </a:solidFill>
                <a:latin typeface="+mn-lt"/>
                <a:cs typeface="Tahoma" pitchFamily="34" charset="0"/>
              </a:rPr>
              <a:t>	</a:t>
            </a:r>
            <a:r>
              <a:rPr lang="pt-BR" altLang="pt-BR" sz="2500" b="0" dirty="0">
                <a:latin typeface="+mn-lt"/>
                <a:cs typeface="Tahoma" pitchFamily="34" charset="0"/>
              </a:rPr>
              <a:t>Pessoal a Pagar</a:t>
            </a:r>
          </a:p>
          <a:p>
            <a:pPr algn="l"/>
            <a:r>
              <a:rPr lang="pt-BR" altLang="pt-BR" sz="2500" dirty="0">
                <a:solidFill>
                  <a:srgbClr val="C00000"/>
                </a:solidFill>
                <a:latin typeface="+mn-lt"/>
                <a:cs typeface="Tahoma" pitchFamily="34" charset="0"/>
              </a:rPr>
              <a:t>2114XXXXX	</a:t>
            </a:r>
            <a:r>
              <a:rPr lang="pt-BR" altLang="pt-BR" sz="2500" dirty="0" smtClean="0">
                <a:solidFill>
                  <a:srgbClr val="C00000"/>
                </a:solidFill>
                <a:latin typeface="+mn-lt"/>
                <a:cs typeface="Tahoma" pitchFamily="34" charset="0"/>
              </a:rPr>
              <a:t>	</a:t>
            </a:r>
            <a:r>
              <a:rPr lang="pt-BR" altLang="pt-BR" sz="2500" b="0" dirty="0" smtClean="0">
                <a:latin typeface="+mn-lt"/>
                <a:cs typeface="Tahoma" pitchFamily="34" charset="0"/>
              </a:rPr>
              <a:t>Encargos </a:t>
            </a:r>
            <a:r>
              <a:rPr lang="pt-BR" altLang="pt-BR" sz="2500" b="0" dirty="0">
                <a:latin typeface="+mn-lt"/>
                <a:cs typeface="Tahoma" pitchFamily="34" charset="0"/>
              </a:rPr>
              <a:t>Sociais a Pagar</a:t>
            </a:r>
          </a:p>
          <a:p>
            <a:pPr algn="l"/>
            <a:r>
              <a:rPr lang="pt-BR" altLang="pt-BR" sz="2500" dirty="0">
                <a:solidFill>
                  <a:srgbClr val="C00000"/>
                </a:solidFill>
                <a:latin typeface="+mn-lt"/>
                <a:cs typeface="Tahoma" pitchFamily="34" charset="0"/>
              </a:rPr>
              <a:t>2188101XX	</a:t>
            </a:r>
            <a:r>
              <a:rPr lang="pt-BR" altLang="pt-BR" sz="2500" dirty="0" smtClean="0">
                <a:solidFill>
                  <a:srgbClr val="C00000"/>
                </a:solidFill>
                <a:latin typeface="+mn-lt"/>
                <a:cs typeface="Tahoma" pitchFamily="34" charset="0"/>
              </a:rPr>
              <a:t>	</a:t>
            </a:r>
            <a:r>
              <a:rPr lang="pt-BR" altLang="pt-BR" sz="2500" b="0" dirty="0" smtClean="0">
                <a:latin typeface="+mn-lt"/>
                <a:cs typeface="Tahoma" pitchFamily="34" charset="0"/>
              </a:rPr>
              <a:t>Consignações</a:t>
            </a:r>
            <a:endParaRPr lang="pt-BR" altLang="pt-BR" sz="2500" b="0" dirty="0">
              <a:latin typeface="+mn-lt"/>
              <a:cs typeface="Tahoma" pitchFamily="34" charset="0"/>
            </a:endParaRPr>
          </a:p>
          <a:p>
            <a:pPr algn="l"/>
            <a:r>
              <a:rPr lang="pt-BR" altLang="pt-BR" sz="2500" dirty="0">
                <a:solidFill>
                  <a:srgbClr val="C00000"/>
                </a:solidFill>
                <a:latin typeface="+mn-lt"/>
                <a:cs typeface="Tahoma" pitchFamily="34" charset="0"/>
              </a:rPr>
              <a:t>218910201		</a:t>
            </a:r>
            <a:r>
              <a:rPr lang="pt-BR" altLang="pt-BR" sz="2500" b="0" dirty="0">
                <a:latin typeface="+mn-lt"/>
                <a:cs typeface="Tahoma" pitchFamily="34" charset="0"/>
              </a:rPr>
              <a:t>Diárias a Pagar do Exercício</a:t>
            </a:r>
          </a:p>
          <a:p>
            <a:pPr algn="l"/>
            <a:r>
              <a:rPr lang="pt-BR" altLang="pt-BR" sz="2500" dirty="0">
                <a:solidFill>
                  <a:srgbClr val="C00000"/>
                </a:solidFill>
                <a:latin typeface="+mn-lt"/>
                <a:cs typeface="Tahoma" pitchFamily="34" charset="0"/>
              </a:rPr>
              <a:t>218910300		</a:t>
            </a:r>
            <a:r>
              <a:rPr lang="pt-BR" altLang="pt-BR" sz="2500" b="0" dirty="0">
                <a:latin typeface="+mn-lt"/>
                <a:cs typeface="Tahoma" pitchFamily="34" charset="0"/>
              </a:rPr>
              <a:t>Suprimento de Fundos a Pagar</a:t>
            </a:r>
          </a:p>
          <a:p>
            <a:pPr algn="l"/>
            <a:r>
              <a:rPr lang="pt-BR" altLang="pt-BR" sz="2500" dirty="0">
                <a:solidFill>
                  <a:srgbClr val="C00000"/>
                </a:solidFill>
                <a:latin typeface="+mn-lt"/>
                <a:cs typeface="Tahoma" pitchFamily="34" charset="0"/>
              </a:rPr>
              <a:t>218910501		</a:t>
            </a:r>
            <a:r>
              <a:rPr lang="pt-BR" altLang="pt-BR" sz="2500" b="0" dirty="0">
                <a:latin typeface="+mn-lt"/>
                <a:cs typeface="Tahoma" pitchFamily="34" charset="0"/>
              </a:rPr>
              <a:t>Convênios a Pagar do </a:t>
            </a:r>
            <a:r>
              <a:rPr lang="pt-BR" altLang="pt-BR" sz="2500" b="0" dirty="0" smtClean="0">
                <a:latin typeface="+mn-lt"/>
                <a:cs typeface="Tahoma" pitchFamily="34" charset="0"/>
              </a:rPr>
              <a:t>Exercício</a:t>
            </a:r>
            <a:endParaRPr lang="pt-BR" altLang="pt-BR" sz="2500" b="0" dirty="0">
              <a:latin typeface="+mn-lt"/>
              <a:cs typeface="Tahoma" pitchFamily="34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23216" y="0"/>
            <a:ext cx="9120784" cy="548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EXECUÇÃO DOS PRINCIPAIS DOCUMENTOS UTILIZADOS NO SIAFEM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8560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3"/>
          <p:cNvSpPr txBox="1">
            <a:spLocks noChangeArrowheads="1"/>
          </p:cNvSpPr>
          <p:nvPr/>
        </p:nvSpPr>
        <p:spPr bwMode="auto">
          <a:xfrm>
            <a:off x="352822" y="608994"/>
            <a:ext cx="846157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 sz="36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EXEMPLO - OB</a:t>
            </a:r>
          </a:p>
        </p:txBody>
      </p:sp>
      <p:sp>
        <p:nvSpPr>
          <p:cNvPr id="60419" name="Text Box 4"/>
          <p:cNvSpPr txBox="1">
            <a:spLocks noChangeArrowheads="1"/>
          </p:cNvSpPr>
          <p:nvPr/>
        </p:nvSpPr>
        <p:spPr bwMode="auto">
          <a:xfrm>
            <a:off x="762000" y="1981200"/>
            <a:ext cx="838200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endParaRPr lang="pt-BR" altLang="pt-BR" b="0">
              <a:latin typeface="Arial" charset="0"/>
            </a:endParaRPr>
          </a:p>
          <a:p>
            <a:pPr algn="just"/>
            <a:endParaRPr lang="pt-BR" altLang="pt-BR" sz="2600" b="0">
              <a:latin typeface="Arial" charset="0"/>
            </a:endParaRPr>
          </a:p>
          <a:p>
            <a:pPr algn="just"/>
            <a:endParaRPr lang="pt-BR" altLang="pt-BR" sz="2600">
              <a:latin typeface="Arial" charset="0"/>
            </a:endParaRPr>
          </a:p>
        </p:txBody>
      </p:sp>
      <p:sp>
        <p:nvSpPr>
          <p:cNvPr id="60420" name="Rectangle 5"/>
          <p:cNvSpPr>
            <a:spLocks noChangeArrowheads="1"/>
          </p:cNvSpPr>
          <p:nvPr/>
        </p:nvSpPr>
        <p:spPr bwMode="auto">
          <a:xfrm>
            <a:off x="380979" y="1265144"/>
            <a:ext cx="9144000" cy="469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__ SIAFEM2015-EXEFIN,CONSULTAS,CONOB ( CONSULTA ORDEM BANCARIA ) _____________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CONSULTA EM 01/01/2015 AS 11:53                       USUARIO : </a:t>
            </a:r>
            <a:r>
              <a:rPr lang="pt-BR" altLang="pt-BR" sz="1300" dirty="0" smtClean="0">
                <a:latin typeface="Courier New" pitchFamily="49" charset="0"/>
                <a:cs typeface="Courier New" pitchFamily="49" charset="0"/>
              </a:rPr>
              <a:t>TREINANDO</a:t>
            </a:r>
            <a:endParaRPr lang="pt-BR" altLang="pt-BR" sz="1300" dirty="0"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DATA EMISSAO    : 01JAN2015 DATA LANCAMENTO : 05SET2014 NUMERO  : 2015OB00001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UNIDADE GESTORA : 250100  - SECRETARIA DA FAZENDA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GESTAO          : 00001   - DIRETA              ** PAGAMENTO COM PRIORIDADE **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DOMICILIO BANCARIO EMITENTE     PD : 250100 / 00001 / 2015PD00005 2015NL00004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 BANCO         : 001      AGENCIA : 36153     CONTA CORRENTE : 149004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                                    AG SETOR PUBLICO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FAVORECIDO / DOMICILIO BANCARIO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 CNPJ/CPF/UG   : </a:t>
            </a:r>
            <a:r>
              <a:rPr lang="pt-BR" altLang="pt-BR" sz="1300" dirty="0" smtClean="0">
                <a:latin typeface="Courier New" pitchFamily="49" charset="0"/>
                <a:cs typeface="Courier New" pitchFamily="49" charset="0"/>
              </a:rPr>
              <a:t>12345678900  </a:t>
            </a:r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- </a:t>
            </a:r>
            <a:r>
              <a:rPr lang="pt-BR" altLang="pt-BR" sz="1300" dirty="0" smtClean="0">
                <a:latin typeface="Courier New" pitchFamily="49" charset="0"/>
                <a:cs typeface="Courier New" pitchFamily="49" charset="0"/>
              </a:rPr>
              <a:t>TREINANDO</a:t>
            </a:r>
            <a:endParaRPr lang="pt-BR" altLang="pt-BR" sz="1300" dirty="0"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 GESTAO        :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 BANCO         : 001      AGENCIA : 18678     CONTA CORRENTE : </a:t>
            </a:r>
            <a:r>
              <a:rPr lang="pt-BR" altLang="pt-BR" sz="1300" dirty="0" smtClean="0">
                <a:latin typeface="Courier New" pitchFamily="49" charset="0"/>
                <a:cs typeface="Courier New" pitchFamily="49" charset="0"/>
              </a:rPr>
              <a:t>12345</a:t>
            </a:r>
            <a:endParaRPr lang="pt-BR" altLang="pt-BR" sz="1300" dirty="0"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                                    AG PALMAS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PROCESSO        : 1/2015                       VALOR   :              10.000,00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FINALIDADE   : TESTE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EVENTO  INSCRICAO DO EVENTO   </a:t>
            </a:r>
            <a:r>
              <a:rPr lang="pt-BR" altLang="pt-BR" sz="1300" dirty="0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NATUREZA  CLASSIFIC   </a:t>
            </a:r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FONTE              V A L O R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700214 2014NE00001           333903969  213110101   0100666666         5.000,00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700214 2014NE00001           333903901  213110101   0100666666         5.000,00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701977                                                                 10.000,00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SITUACAO : A RELACIONAR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LANCADO POR: </a:t>
            </a:r>
            <a:r>
              <a:rPr lang="pt-BR" altLang="pt-BR" sz="1300" dirty="0" smtClean="0">
                <a:latin typeface="Courier New" pitchFamily="49" charset="0"/>
                <a:cs typeface="Courier New" pitchFamily="49" charset="0"/>
              </a:rPr>
              <a:t>TREINANDO                                    </a:t>
            </a:r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EM: 01JAN2015 AS: 11:50</a:t>
            </a: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23216" y="0"/>
            <a:ext cx="9120784" cy="548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EXECUÇÃO DOS PRINCIPAIS DOCUMENTOS UTILIZADOS NO SIAFEM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2576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Text Box 4"/>
          <p:cNvSpPr txBox="1">
            <a:spLocks noChangeArrowheads="1"/>
          </p:cNvSpPr>
          <p:nvPr/>
        </p:nvSpPr>
        <p:spPr bwMode="auto">
          <a:xfrm>
            <a:off x="423403" y="1196752"/>
            <a:ext cx="8320409" cy="4144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pt-BR" altLang="pt-BR" sz="3600" dirty="0">
                <a:latin typeface="+mn-lt"/>
                <a:cs typeface="Tahoma" pitchFamily="34" charset="0"/>
              </a:rPr>
              <a:t>GR - </a:t>
            </a:r>
            <a:r>
              <a:rPr lang="pt-BR" altLang="pt-BR" sz="3600" b="0" dirty="0">
                <a:latin typeface="+mn-lt"/>
                <a:cs typeface="Tahoma" pitchFamily="34" charset="0"/>
              </a:rPr>
              <a:t> Guia de Recolhimento Destina-se à arrecadação de receitas próprias, ao recolhimento de devolução de despesas ou ao acolhimento de depósitos de diversas origens.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23216" y="0"/>
            <a:ext cx="9120784" cy="548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EXECUÇÃO DOS PRINCIPAIS DOCUMENTOS UTILIZADOS NO SIAFEM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2248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8280920" cy="936104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pt-BR" sz="2800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Relacionamento do Regime Orçamentário com o Regime Contábil</a:t>
            </a:r>
            <a:endParaRPr lang="pt-BR" sz="2800" i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9087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32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 À CONTABILIDADE PÚBLICA</a:t>
            </a:r>
            <a:endParaRPr lang="pt-BR" sz="32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812713" y="1484784"/>
            <a:ext cx="820891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 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3200" dirty="0"/>
              <a:t>Apropriação da variação patrimonial diminutiva antes da </a:t>
            </a:r>
            <a:r>
              <a:rPr lang="pt-BR" sz="3200" dirty="0" smtClean="0"/>
              <a:t>liquidação</a:t>
            </a:r>
          </a:p>
          <a:p>
            <a:r>
              <a:rPr lang="pt-BR" sz="2000" dirty="0" smtClean="0"/>
              <a:t>Ex.: Registro da apropriação mensal para o 13º salário.</a:t>
            </a:r>
            <a:endParaRPr lang="pt-BR" sz="20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812713" y="3501008"/>
            <a:ext cx="81104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Font typeface="+mj-lt"/>
              <a:buAutoNum type="arabicPeriod" startAt="2"/>
            </a:pPr>
            <a:r>
              <a:rPr lang="pt-BR" sz="3200" dirty="0"/>
              <a:t>Apropriação da variação patrimonial diminutiva simultaneamente à liquidação </a:t>
            </a:r>
            <a:endParaRPr lang="pt-BR" sz="3200" dirty="0" smtClean="0"/>
          </a:p>
          <a:p>
            <a:pPr algn="just"/>
            <a:r>
              <a:rPr lang="pt-BR" sz="2000" dirty="0" smtClean="0"/>
              <a:t>Ex.: Fornecimento de prestação de serviço de limpeza e conservação.</a:t>
            </a:r>
            <a:endParaRPr lang="pt-BR" sz="2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812713" y="5011341"/>
            <a:ext cx="7488832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pt-BR" sz="3200" dirty="0"/>
              <a:t>Apropriação da variação patrimonial diminutiva após a </a:t>
            </a:r>
            <a:r>
              <a:rPr lang="pt-BR" sz="3200" dirty="0" smtClean="0"/>
              <a:t>liquidação</a:t>
            </a:r>
          </a:p>
          <a:p>
            <a:r>
              <a:rPr lang="pt-BR" sz="2000" dirty="0" smtClean="0"/>
              <a:t>Ex.: Na Aquisição de material de consumo que será estocado para uso em momento posterior.</a:t>
            </a:r>
          </a:p>
          <a:p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xmlns="" val="3699132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  <p:bldP spid="5" grpId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3"/>
          <p:cNvSpPr txBox="1">
            <a:spLocks noChangeArrowheads="1"/>
          </p:cNvSpPr>
          <p:nvPr/>
        </p:nvSpPr>
        <p:spPr bwMode="auto">
          <a:xfrm>
            <a:off x="271164" y="599150"/>
            <a:ext cx="853472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 sz="36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EXEMPLO - GR</a:t>
            </a:r>
          </a:p>
        </p:txBody>
      </p:sp>
      <p:sp>
        <p:nvSpPr>
          <p:cNvPr id="62467" name="Text Box 4"/>
          <p:cNvSpPr txBox="1">
            <a:spLocks noChangeArrowheads="1"/>
          </p:cNvSpPr>
          <p:nvPr/>
        </p:nvSpPr>
        <p:spPr bwMode="auto">
          <a:xfrm>
            <a:off x="762000" y="1981200"/>
            <a:ext cx="8382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endParaRPr lang="pt-BR" altLang="pt-BR" b="0">
              <a:latin typeface="Arial" charset="0"/>
            </a:endParaRPr>
          </a:p>
          <a:p>
            <a:pPr algn="just"/>
            <a:endParaRPr lang="pt-BR" altLang="pt-BR" sz="2600">
              <a:latin typeface="Arial" charset="0"/>
            </a:endParaRPr>
          </a:p>
        </p:txBody>
      </p:sp>
      <p:sp>
        <p:nvSpPr>
          <p:cNvPr id="62468" name="Rectangle 5"/>
          <p:cNvSpPr>
            <a:spLocks noChangeArrowheads="1"/>
          </p:cNvSpPr>
          <p:nvPr/>
        </p:nvSpPr>
        <p:spPr bwMode="auto">
          <a:xfrm>
            <a:off x="271164" y="1412776"/>
            <a:ext cx="91440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__ SIAFEM2015-EXEFIN,UG,GR ( GUIA DE RECEBIMENTO ) ___________________________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                                              USUARIO : </a:t>
            </a:r>
            <a:r>
              <a:rPr lang="pt-BR" altLang="pt-BR" sz="1400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TREINANDO</a:t>
            </a:r>
            <a:endParaRPr lang="pt-BR" altLang="pt-BR" sz="1400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DATA EMISSAO     : 21JAN2015                          NUMERO  : 2015GR _____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DATA RECEBIMENTO : _________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UNIDADE GESTORA  : 390999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GESTAO           : _____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DOMICILIO BANCARIO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BANCO          : ___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AGENCIA        : _____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CONTA CORRENTE : __________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RECOLHEDOR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CGC/CPF/UG     : ______________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GESTAO         : _____</a:t>
            </a:r>
          </a:p>
          <a:p>
            <a:pPr algn="l"/>
            <a:endParaRPr lang="pt-BR" altLang="pt-BR" sz="1400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EVENTO   INSCRICAO DO EVENTO   NATUREZA  CLASSIFIC   FONTE          V A L O R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______  ______________________ _________ _________ __________ _________________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FINALIDADE :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__________________________________________________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__________________________________________________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__________________________________________________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ORDEM BANCARIA DE REFERENCIA : ___________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&lt;PF1 HELP&gt; para NATUREZA e CLASSIFICACAO</a:t>
            </a: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23216" y="0"/>
            <a:ext cx="9120784" cy="548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EXECUÇÃO DOS PRINCIPAIS DOCUMENTOS UTILIZADOS NO SIAFEM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5076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  <p:bldP spid="62468" grpId="0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270060" y="1484784"/>
            <a:ext cx="9221788" cy="4847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altLang="pt-BR" dirty="0">
                <a:solidFill>
                  <a:srgbClr val="0000CC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pt-BR" sz="1400" dirty="0">
                <a:latin typeface="Courier New"/>
                <a:ea typeface="Calibri"/>
                <a:cs typeface="Times New Roman"/>
              </a:rPr>
              <a:t> S I A F E M 2 0 1 5        BANCO   : </a:t>
            </a:r>
            <a:r>
              <a:rPr lang="pt-BR" sz="1400" dirty="0">
                <a:solidFill>
                  <a:srgbClr val="FF0000"/>
                </a:solidFill>
                <a:latin typeface="Courier New"/>
                <a:ea typeface="Calibri"/>
                <a:cs typeface="Times New Roman"/>
              </a:rPr>
              <a:t>001</a:t>
            </a:r>
            <a:r>
              <a:rPr lang="pt-BR" sz="1400" dirty="0">
                <a:latin typeface="Courier New"/>
                <a:ea typeface="Calibri"/>
                <a:cs typeface="Times New Roman"/>
              </a:rPr>
              <a:t>    - BANCO DO BRASIL S/A.</a:t>
            </a:r>
            <a:endParaRPr lang="pt-BR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1400" dirty="0">
                <a:latin typeface="Courier New"/>
                <a:ea typeface="Calibri"/>
                <a:cs typeface="Times New Roman"/>
              </a:rPr>
              <a:t>                                AGENCIA : </a:t>
            </a:r>
            <a:r>
              <a:rPr lang="pt-BR" sz="1400" dirty="0">
                <a:solidFill>
                  <a:srgbClr val="FF0000"/>
                </a:solidFill>
                <a:latin typeface="Courier New"/>
                <a:ea typeface="Calibri"/>
                <a:cs typeface="Times New Roman"/>
              </a:rPr>
              <a:t>36153</a:t>
            </a:r>
            <a:r>
              <a:rPr lang="pt-BR" sz="1400" dirty="0">
                <a:latin typeface="Courier New"/>
                <a:ea typeface="Calibri"/>
                <a:cs typeface="Times New Roman"/>
              </a:rPr>
              <a:t>  - AG SETOR PUBLICO</a:t>
            </a:r>
            <a:endParaRPr lang="pt-BR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1400" dirty="0">
                <a:latin typeface="Courier New"/>
                <a:ea typeface="Calibri"/>
                <a:cs typeface="Times New Roman"/>
              </a:rPr>
              <a:t>  GUIA DE RECEBIMENTO           CONTA   : </a:t>
            </a:r>
            <a:r>
              <a:rPr lang="pt-BR" sz="1400" dirty="0">
                <a:solidFill>
                  <a:srgbClr val="FF0000"/>
                </a:solidFill>
                <a:latin typeface="Courier New"/>
                <a:ea typeface="Calibri"/>
                <a:cs typeface="Times New Roman"/>
              </a:rPr>
              <a:t>820105</a:t>
            </a:r>
            <a:endParaRPr lang="pt-BR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1400" dirty="0">
                <a:latin typeface="Courier New"/>
                <a:ea typeface="Calibri"/>
                <a:cs typeface="Times New Roman"/>
              </a:rPr>
              <a:t>                                VALOR   :                 950,00</a:t>
            </a:r>
            <a:endParaRPr lang="pt-BR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1400" dirty="0">
                <a:latin typeface="Courier New"/>
                <a:ea typeface="Calibri"/>
                <a:cs typeface="Times New Roman"/>
              </a:rPr>
              <a:t>UNIDADE GESTORA  : 250100/00001  - SEFAZ</a:t>
            </a:r>
            <a:endParaRPr lang="pt-BR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1400" dirty="0">
                <a:latin typeface="Courier New"/>
                <a:ea typeface="Calibri"/>
                <a:cs typeface="Times New Roman"/>
              </a:rPr>
              <a:t>NUMERO DOCUMENTO : 2015GR00002  OB DE REFERENCIA   : 2015OB00005</a:t>
            </a:r>
            <a:endParaRPr lang="pt-BR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1400" dirty="0">
                <a:latin typeface="Courier New"/>
                <a:ea typeface="Calibri"/>
                <a:cs typeface="Times New Roman"/>
              </a:rPr>
              <a:t>DATA DE EMISSAO  : 21JAN2015    DATA DE RECEBIMENTO: 21JAN2015</a:t>
            </a:r>
            <a:endParaRPr lang="pt-BR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1400" dirty="0">
                <a:latin typeface="Courier New"/>
                <a:ea typeface="Calibri"/>
                <a:cs typeface="Times New Roman"/>
              </a:rPr>
              <a:t>RECOLHEDOR       : </a:t>
            </a:r>
            <a:r>
              <a:rPr lang="pt-BR" sz="1400" dirty="0">
                <a:solidFill>
                  <a:srgbClr val="FF0000"/>
                </a:solidFill>
                <a:latin typeface="Courier New"/>
                <a:ea typeface="Calibri"/>
                <a:cs typeface="Times New Roman"/>
              </a:rPr>
              <a:t>12345678900</a:t>
            </a:r>
            <a:r>
              <a:rPr lang="pt-BR" sz="1400" dirty="0">
                <a:latin typeface="Courier New"/>
                <a:ea typeface="Calibri"/>
                <a:cs typeface="Times New Roman"/>
              </a:rPr>
              <a:t>     - TREINANDO</a:t>
            </a:r>
            <a:endParaRPr lang="pt-BR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1400" dirty="0">
                <a:latin typeface="Courier New"/>
                <a:ea typeface="Calibri"/>
                <a:cs typeface="Times New Roman"/>
              </a:rPr>
              <a:t>CARACTERISTICAS DO RECOLHIMENTO</a:t>
            </a:r>
            <a:endParaRPr lang="pt-BR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1400" dirty="0">
                <a:latin typeface="Courier New"/>
                <a:ea typeface="Calibri"/>
                <a:cs typeface="Times New Roman"/>
              </a:rPr>
              <a:t>EVENTO INSCRICAO EVENTO        NATUREZA  CLASSIFIC  FONTE             V A L O R</a:t>
            </a:r>
            <a:endParaRPr lang="pt-BR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1400" dirty="0">
                <a:solidFill>
                  <a:srgbClr val="FF0000"/>
                </a:solidFill>
                <a:latin typeface="Courier New"/>
                <a:ea typeface="Calibri"/>
                <a:cs typeface="Times New Roman"/>
              </a:rPr>
              <a:t>705214 2015NE00008             333903660 213110101 010066666             950,00</a:t>
            </a:r>
            <a:endParaRPr lang="pt-BR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1400" dirty="0">
                <a:solidFill>
                  <a:srgbClr val="FF0000"/>
                </a:solidFill>
                <a:latin typeface="Courier New"/>
                <a:ea typeface="Calibri"/>
                <a:cs typeface="Times New Roman"/>
              </a:rPr>
              <a:t>525321 80283071168                                 010066666              30,00</a:t>
            </a:r>
            <a:endParaRPr lang="pt-BR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1400" dirty="0">
                <a:latin typeface="Courier New"/>
                <a:ea typeface="Calibri"/>
                <a:cs typeface="Times New Roman"/>
              </a:rPr>
              <a:t>FINALIDADE       : TESTE</a:t>
            </a:r>
            <a:endParaRPr lang="pt-BR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1400" dirty="0">
                <a:latin typeface="Courier New"/>
                <a:ea typeface="Calibri"/>
                <a:cs typeface="Times New Roman"/>
              </a:rPr>
              <a:t>LANCADO POR      : TREINANDO                                     EM : 21JAN2015</a:t>
            </a:r>
            <a:endParaRPr lang="pt-BR" altLang="pt-BR" sz="1400" dirty="0">
              <a:solidFill>
                <a:srgbClr val="0000CC"/>
              </a:solidFill>
              <a:latin typeface="Arial" charset="0"/>
              <a:ea typeface="Times New Roman" pitchFamily="18" charset="0"/>
              <a:cs typeface="Courier New" pitchFamily="49" charset="0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23216" y="0"/>
            <a:ext cx="9120784" cy="548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pt-BR" sz="20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EXECUÇÃO DOS PRINCIPAIS DOCUMENTOS UTILIZADOS NO SIAFEM</a:t>
            </a:r>
            <a:endParaRPr lang="pt-BR" sz="20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70060" y="636865"/>
            <a:ext cx="853472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 sz="36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EXEMPLO - GR</a:t>
            </a:r>
          </a:p>
        </p:txBody>
      </p:sp>
    </p:spTree>
    <p:extLst>
      <p:ext uri="{BB962C8B-B14F-4D97-AF65-F5344CB8AC3E}">
        <p14:creationId xmlns:p14="http://schemas.microsoft.com/office/powerpoint/2010/main" xmlns="" val="1572402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485775" y="639763"/>
            <a:ext cx="81581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 sz="36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PLANO DE CONTAS </a:t>
            </a:r>
            <a:r>
              <a:rPr lang="pt-BR" altLang="pt-BR" sz="3600" dirty="0">
                <a:latin typeface="+mn-lt"/>
                <a:cs typeface="Tahoma" pitchFamily="34" charset="0"/>
              </a:rPr>
              <a:t> </a:t>
            </a:r>
            <a:r>
              <a:rPr lang="pt-BR" altLang="pt-BR" sz="3600" dirty="0">
                <a:solidFill>
                  <a:srgbClr val="C00000"/>
                </a:solidFill>
                <a:latin typeface="+mn-lt"/>
                <a:cs typeface="Tahoma" pitchFamily="34" charset="0"/>
              </a:rPr>
              <a:t>&gt;LISCONTA</a:t>
            </a:r>
          </a:p>
        </p:txBody>
      </p:sp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1524000" y="1981200"/>
            <a:ext cx="8382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endParaRPr lang="pt-BR" altLang="pt-BR" b="0">
              <a:latin typeface="Arial" charset="0"/>
            </a:endParaRPr>
          </a:p>
          <a:p>
            <a:pPr algn="just"/>
            <a:endParaRPr lang="pt-BR" altLang="pt-BR" sz="2600">
              <a:latin typeface="Arial" charset="0"/>
            </a:endParaRPr>
          </a:p>
        </p:txBody>
      </p:sp>
      <p:sp>
        <p:nvSpPr>
          <p:cNvPr id="67588" name="Rectangle 5"/>
          <p:cNvSpPr>
            <a:spLocks noChangeArrowheads="1"/>
          </p:cNvSpPr>
          <p:nvPr/>
        </p:nvSpPr>
        <p:spPr bwMode="auto">
          <a:xfrm>
            <a:off x="395536" y="1556792"/>
            <a:ext cx="885825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__ SIAFEM2015-TABELAS,PLANCONTA,LISCONTA ( LISTA CONTA CONTABIL ) ____________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CONSULTA EM 21/01/15 AS 10:01                        USUARIO : </a:t>
            </a:r>
            <a:r>
              <a:rPr lang="pt-BR" altLang="pt-BR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TREINANDO</a:t>
            </a:r>
            <a:endParaRPr lang="pt-BR" altLang="pt-BR" sz="1400" dirty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CONTA        NOME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100000000 ATIVO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110000000 ATIVO CIRCULANTE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111000000 CAIXA E EQUIVALENTES DE CAIXA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111100000 CAIXA E EQUIVALENTES DE CAIXA EM MOEDA NACION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111110000 CAIXA E EQUIVALENTES DE CAIXA EM MOEDA NACION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111110200 CONTA UNICA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111110201 ................... BANCO DO BRASIL S/A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111111900 BANCOS CONTA MOVIMENTO - DEMAIS CONTAS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111111901 ...................  BANCO DO BRASIL S/A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111111902 ...................  BANCO DA AMAZONIA S/A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111111903 ...................  CAIXA ECONOMICA FEDERAL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111111904 ...................  HSBC BANK BRASIL S/A - BANCO MULTIPLO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111111905 ...................  BRADESCO S/A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111111906 ...................  BANCO SANTANDER (BRASIL) SA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111111907 ...................  BANCO ITAU S/A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111111908 ...................  BANCO DE BRASILIA S/A</a:t>
            </a: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111111909 ...................  BANCO COOPERATIVO SICREDI S/A</a:t>
            </a:r>
          </a:p>
        </p:txBody>
      </p:sp>
    </p:spTree>
    <p:extLst>
      <p:ext uri="{BB962C8B-B14F-4D97-AF65-F5344CB8AC3E}">
        <p14:creationId xmlns:p14="http://schemas.microsoft.com/office/powerpoint/2010/main" xmlns="" val="69986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  <p:bldP spid="67588" grpId="0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5122"/>
          <p:cNvSpPr txBox="1">
            <a:spLocks noChangeArrowheads="1"/>
          </p:cNvSpPr>
          <p:nvPr/>
        </p:nvSpPr>
        <p:spPr bwMode="auto">
          <a:xfrm>
            <a:off x="323528" y="196905"/>
            <a:ext cx="9001000" cy="121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 sz="36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CONTAS CORRENTES</a:t>
            </a:r>
          </a:p>
          <a:p>
            <a:r>
              <a:rPr lang="pt-BR" altLang="pt-BR" sz="3600" dirty="0">
                <a:solidFill>
                  <a:srgbClr val="C00000"/>
                </a:solidFill>
                <a:latin typeface="+mn-lt"/>
                <a:cs typeface="Tahoma" pitchFamily="34" charset="0"/>
              </a:rPr>
              <a:t>&gt;LISDOMBAN</a:t>
            </a:r>
          </a:p>
        </p:txBody>
      </p:sp>
      <p:sp>
        <p:nvSpPr>
          <p:cNvPr id="68611" name="Text Box 5123"/>
          <p:cNvSpPr txBox="1">
            <a:spLocks noChangeArrowheads="1"/>
          </p:cNvSpPr>
          <p:nvPr/>
        </p:nvSpPr>
        <p:spPr bwMode="auto">
          <a:xfrm>
            <a:off x="1524000" y="1981200"/>
            <a:ext cx="8382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endParaRPr lang="pt-BR" altLang="pt-BR" b="0">
              <a:latin typeface="Arial" charset="0"/>
            </a:endParaRPr>
          </a:p>
          <a:p>
            <a:pPr algn="just"/>
            <a:endParaRPr lang="pt-BR" altLang="pt-BR" sz="2600">
              <a:latin typeface="Arial" charset="0"/>
            </a:endParaRPr>
          </a:p>
        </p:txBody>
      </p:sp>
      <p:sp>
        <p:nvSpPr>
          <p:cNvPr id="68612" name="Rectangle 5"/>
          <p:cNvSpPr>
            <a:spLocks noChangeArrowheads="1"/>
          </p:cNvSpPr>
          <p:nvPr/>
        </p:nvSpPr>
        <p:spPr bwMode="auto">
          <a:xfrm>
            <a:off x="151042" y="1628800"/>
            <a:ext cx="91440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__ SIAFEM2015TABELAS,DOMBAN,</a:t>
            </a:r>
            <a:r>
              <a:rPr lang="pt-BR" altLang="pt-BR" sz="1400" dirty="0">
                <a:solidFill>
                  <a:srgbClr val="FF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LISDOMBAN </a:t>
            </a:r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( </a:t>
            </a:r>
            <a:r>
              <a:rPr lang="pt-BR" altLang="pt-BR" sz="1400" dirty="0">
                <a:solidFill>
                  <a:srgbClr val="FF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LISTA DOMICILIOS BANCARIOS</a:t>
            </a:r>
            <a:r>
              <a:rPr lang="pt-BR" altLang="pt-BR" sz="1400" dirty="0">
                <a:solidFill>
                  <a:srgbClr val="0000CC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) ________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CONSULTA EM 01/01/2015 AS 15:33                      USUARIO : TREINANDO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UNIDADE GESTORA : </a:t>
            </a:r>
            <a:r>
              <a:rPr lang="pt-BR" altLang="pt-BR" sz="1400" dirty="0">
                <a:solidFill>
                  <a:srgbClr val="FF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250100 - SEFAZ</a:t>
            </a:r>
            <a:endParaRPr lang="pt-BR" altLang="pt-BR" sz="1400" dirty="0">
              <a:solidFill>
                <a:srgbClr val="FF0000"/>
              </a:solidFill>
              <a:ea typeface="Calibri" pitchFamily="34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GESTAO          : 00001  - DIRETA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       BANCO                AGENCIA             CONTA    TIPO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CONTA          ------------------- ------------------------- ---------- ----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001-BB              36153-AG SETOR PUBLICO    820105      C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001-BB              15059-PALMAS              0801666     D I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001-BB              15059-PALMAS              801666      D I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001-BB              15059-PALMAS              820105      D I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104-CAIXA ECONOMICA 11169-AG COLINAS          00500537    D I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104-CAIXA ECONOMICA 11169-AG COLINAS          5000537     D I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104-CAIXA ECONOMICA 25259-AG PALMAS           0003378     D I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104-CAIXA ECONOMICA 25259-AG PALMAS           000549      D I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104-CAIXA ECONOMICA 25259-AG PALMAS           000620      D I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104-CAIXA ECONOMICA 25259-AG PALMAS           000654      D I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104-CAIXA ECONOMICA 25259-AG PALMAS           001120      D I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104-CAIXA ECONOMICA 25259-AG PALMAS           001219      D I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104-CAIXA ECONOMICA 25259-AG PALMAS           001235      D I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  <a:p>
            <a:pPr algn="l"/>
            <a:r>
              <a:rPr lang="pt-BR" altLang="pt-BR" sz="1400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  104-CAIXA ECONOMICA 25259-AG PALMAS           001243      D I</a:t>
            </a:r>
            <a:endParaRPr lang="pt-BR" altLang="pt-BR" sz="1400" dirty="0">
              <a:ea typeface="Calibri" pitchFamily="34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5200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  <p:bldP spid="68612" grpId="0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251520" y="512763"/>
            <a:ext cx="864096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 sz="40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COMUNICA</a:t>
            </a:r>
          </a:p>
          <a:p>
            <a:endParaRPr lang="pt-BR" altLang="pt-BR" sz="5000" i="1" dirty="0">
              <a:solidFill>
                <a:schemeClr val="hlink"/>
              </a:solidFill>
            </a:endParaRPr>
          </a:p>
        </p:txBody>
      </p:sp>
      <p:sp>
        <p:nvSpPr>
          <p:cNvPr id="72707" name="Text Box 3"/>
          <p:cNvSpPr txBox="1">
            <a:spLocks noChangeArrowheads="1"/>
          </p:cNvSpPr>
          <p:nvPr/>
        </p:nvSpPr>
        <p:spPr bwMode="auto">
          <a:xfrm>
            <a:off x="1524000" y="1981200"/>
            <a:ext cx="8382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endParaRPr lang="pt-BR" altLang="pt-BR" b="0">
              <a:latin typeface="Arial" charset="0"/>
            </a:endParaRPr>
          </a:p>
          <a:p>
            <a:pPr algn="just"/>
            <a:endParaRPr lang="pt-BR" altLang="pt-BR" sz="2600">
              <a:latin typeface="Arial" charset="0"/>
            </a:endParaRPr>
          </a:p>
        </p:txBody>
      </p:sp>
      <p:sp>
        <p:nvSpPr>
          <p:cNvPr id="72708" name="Text Box 6"/>
          <p:cNvSpPr txBox="1">
            <a:spLocks noChangeArrowheads="1"/>
          </p:cNvSpPr>
          <p:nvPr/>
        </p:nvSpPr>
        <p:spPr bwMode="auto">
          <a:xfrm>
            <a:off x="642938" y="1974850"/>
            <a:ext cx="7848600" cy="276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pt-BR" altLang="pt-BR" sz="3600" b="0" dirty="0">
                <a:latin typeface="+mn-lt"/>
              </a:rPr>
              <a:t>O Comunica é utilizado para que os usuário cadastrados no SIAFEM possa passar mensagens entre as unidades Gestoras através do SIAFEM. </a:t>
            </a:r>
          </a:p>
          <a:p>
            <a:pPr algn="l"/>
            <a:endParaRPr lang="pt-BR" altLang="pt-BR" sz="3000" b="0" dirty="0"/>
          </a:p>
        </p:txBody>
      </p:sp>
    </p:spTree>
    <p:extLst>
      <p:ext uri="{BB962C8B-B14F-4D97-AF65-F5344CB8AC3E}">
        <p14:creationId xmlns:p14="http://schemas.microsoft.com/office/powerpoint/2010/main" xmlns="" val="157670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467544" y="620713"/>
            <a:ext cx="76048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 sz="40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MÓDULO “COMUNICA</a:t>
            </a:r>
            <a:r>
              <a:rPr lang="pt-BR" altLang="pt-BR" sz="4000" dirty="0">
                <a:latin typeface="+mn-lt"/>
                <a:cs typeface="Tahoma" pitchFamily="34" charset="0"/>
              </a:rPr>
              <a:t>”</a:t>
            </a:r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1524000" y="1981200"/>
            <a:ext cx="8382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endParaRPr lang="pt-BR" altLang="pt-BR" b="0">
              <a:latin typeface="Arial" charset="0"/>
            </a:endParaRPr>
          </a:p>
          <a:p>
            <a:pPr algn="just"/>
            <a:endParaRPr lang="pt-BR" altLang="pt-BR" sz="2600">
              <a:latin typeface="Arial" charset="0"/>
            </a:endParaRPr>
          </a:p>
        </p:txBody>
      </p:sp>
      <p:sp>
        <p:nvSpPr>
          <p:cNvPr id="73732" name="Retângulo 4"/>
          <p:cNvSpPr>
            <a:spLocks noChangeArrowheads="1"/>
          </p:cNvSpPr>
          <p:nvPr/>
        </p:nvSpPr>
        <p:spPr bwMode="auto">
          <a:xfrm>
            <a:off x="285750" y="1547813"/>
            <a:ext cx="8358188" cy="469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pt-BR" altLang="pt-BR" sz="1300" dirty="0">
              <a:latin typeface="Courier New" pitchFamily="49" charset="0"/>
              <a:cs typeface="Courier New" pitchFamily="49" charset="0"/>
            </a:endParaRPr>
          </a:p>
          <a:p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--------GOVERNO DO ESTADO DO TOCANTINS * AMBIENTE DE PRODUCAO - </a:t>
            </a:r>
            <a:r>
              <a:rPr lang="pt-BR" altLang="pt-BR" sz="1300" dirty="0" smtClean="0">
                <a:latin typeface="Courier New" pitchFamily="49" charset="0"/>
                <a:cs typeface="Courier New" pitchFamily="49" charset="0"/>
              </a:rPr>
              <a:t>2014 </a:t>
            </a:r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---------</a:t>
            </a:r>
          </a:p>
          <a:p>
            <a:endParaRPr lang="pt-BR" altLang="pt-BR" sz="1300" dirty="0">
              <a:latin typeface="Courier New" pitchFamily="49" charset="0"/>
              <a:cs typeface="Courier New" pitchFamily="49" charset="0"/>
            </a:endParaRPr>
          </a:p>
          <a:p>
            <a:endParaRPr lang="pt-BR" altLang="pt-BR" sz="1300" dirty="0">
              <a:latin typeface="Courier New" pitchFamily="49" charset="0"/>
              <a:cs typeface="Courier New" pitchFamily="49" charset="0"/>
            </a:endParaRPr>
          </a:p>
          <a:p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        **    **    ********    **    **    ********     ******      ******</a:t>
            </a:r>
          </a:p>
          <a:p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       ***   **    ********    **    **    ********    ********    ********</a:t>
            </a:r>
          </a:p>
          <a:p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      ****  **    **    **    **    **    **          **          **    **</a:t>
            </a:r>
          </a:p>
          <a:p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     ***** **    ********    **    **    *****       **  ****    ********</a:t>
            </a:r>
          </a:p>
          <a:p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    ** *****    ********    **   ***    *****       **  ****    ********</a:t>
            </a:r>
          </a:p>
          <a:p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   **  ****    **    **     ** ***     **          **    **    **    **</a:t>
            </a:r>
          </a:p>
          <a:p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  **   ***    **    **      ****      ********    ********    **    **</a:t>
            </a:r>
          </a:p>
          <a:p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 **    **    **    **       ***      ********     ******     **    **</a:t>
            </a:r>
          </a:p>
          <a:p>
            <a:endParaRPr lang="pt-BR" altLang="pt-BR" sz="1300" dirty="0">
              <a:latin typeface="Courier New" pitchFamily="49" charset="0"/>
              <a:cs typeface="Courier New" pitchFamily="49" charset="0"/>
            </a:endParaRPr>
          </a:p>
          <a:p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 SISTEMA DE CONTROLE DE ACESSO</a:t>
            </a:r>
          </a:p>
          <a:p>
            <a:endParaRPr lang="pt-BR" altLang="pt-BR" sz="1300" dirty="0">
              <a:latin typeface="Courier New" pitchFamily="49" charset="0"/>
              <a:cs typeface="Courier New" pitchFamily="49" charset="0"/>
            </a:endParaRPr>
          </a:p>
          <a:p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________________________________________________________________________</a:t>
            </a:r>
          </a:p>
          <a:p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TERMINAL :  </a:t>
            </a:r>
            <a:r>
              <a:rPr lang="pt-BR" altLang="pt-BR" sz="1300" dirty="0" err="1">
                <a:latin typeface="Courier New" pitchFamily="49" charset="0"/>
                <a:cs typeface="Courier New" pitchFamily="49" charset="0"/>
              </a:rPr>
              <a:t>pts</a:t>
            </a:r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/163          DATA :  </a:t>
            </a:r>
            <a:r>
              <a:rPr lang="pt-BR" altLang="pt-BR" sz="1300" dirty="0" smtClean="0">
                <a:latin typeface="Courier New" pitchFamily="49" charset="0"/>
                <a:cs typeface="Courier New" pitchFamily="49" charset="0"/>
              </a:rPr>
              <a:t>12/11/2014       </a:t>
            </a:r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HORA :    16:57:23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     CODIGO   :  </a:t>
            </a:r>
            <a:r>
              <a:rPr lang="pt-BR" altLang="pt-BR" sz="1300" dirty="0" smtClean="0">
                <a:latin typeface="Courier New" pitchFamily="49" charset="0"/>
                <a:cs typeface="Courier New" pitchFamily="49" charset="0"/>
              </a:rPr>
              <a:t>12345678900</a:t>
            </a:r>
            <a:endParaRPr lang="pt-BR" altLang="pt-BR" sz="1300" dirty="0"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     SENHA    :                   NOVA SENHA :</a:t>
            </a:r>
          </a:p>
          <a:p>
            <a:pPr algn="l"/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     SISTEMA  :  </a:t>
            </a:r>
            <a:r>
              <a:rPr lang="pt-BR" altLang="pt-BR" sz="13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COMUNICA</a:t>
            </a:r>
          </a:p>
          <a:p>
            <a:endParaRPr lang="pt-BR" altLang="pt-BR" sz="1300" dirty="0">
              <a:latin typeface="Courier New" pitchFamily="49" charset="0"/>
              <a:cs typeface="Courier New" pitchFamily="49" charset="0"/>
            </a:endParaRPr>
          </a:p>
          <a:p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                       INFORME QUAL O SISTEMA E TECLE 'ENTER' PARA PROSSEGUIR</a:t>
            </a:r>
          </a:p>
          <a:p>
            <a:endParaRPr lang="pt-BR" altLang="pt-BR" sz="13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67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/>
          <p:cNvSpPr txBox="1">
            <a:spLocks noChangeArrowheads="1"/>
          </p:cNvSpPr>
          <p:nvPr/>
        </p:nvSpPr>
        <p:spPr bwMode="auto">
          <a:xfrm>
            <a:off x="323528" y="228600"/>
            <a:ext cx="7920879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pt-BR" altLang="pt-BR" sz="36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ahoma" pitchFamily="34" charset="0"/>
              </a:rPr>
              <a:t>MÓDULO “COMUNICA”</a:t>
            </a:r>
          </a:p>
          <a:p>
            <a:r>
              <a:rPr lang="pt-BR" altLang="pt-BR" sz="3600" dirty="0">
                <a:solidFill>
                  <a:srgbClr val="FF0000"/>
                </a:solidFill>
                <a:latin typeface="+mn-lt"/>
                <a:cs typeface="Tahoma" pitchFamily="34" charset="0"/>
              </a:rPr>
              <a:t>&gt;</a:t>
            </a:r>
            <a:r>
              <a:rPr lang="pt-BR" altLang="pt-BR" sz="3600" dirty="0" smtClean="0">
                <a:solidFill>
                  <a:srgbClr val="FF0000"/>
                </a:solidFill>
                <a:latin typeface="+mn-lt"/>
                <a:cs typeface="Tahoma" pitchFamily="34" charset="0"/>
              </a:rPr>
              <a:t>INCMSG</a:t>
            </a:r>
            <a:endParaRPr lang="pt-BR" altLang="pt-BR" sz="3600" dirty="0">
              <a:solidFill>
                <a:srgbClr val="FF0000"/>
              </a:solidFill>
              <a:latin typeface="+mn-lt"/>
              <a:cs typeface="Tahoma" pitchFamily="34" charset="0"/>
            </a:endParaRPr>
          </a:p>
        </p:txBody>
      </p:sp>
      <p:sp>
        <p:nvSpPr>
          <p:cNvPr id="74755" name="Text Box 3"/>
          <p:cNvSpPr txBox="1">
            <a:spLocks noChangeArrowheads="1"/>
          </p:cNvSpPr>
          <p:nvPr/>
        </p:nvSpPr>
        <p:spPr bwMode="auto">
          <a:xfrm>
            <a:off x="428625" y="1677988"/>
            <a:ext cx="8382000" cy="489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__ COMUNICA-MENSAGENS,ADMMSG,</a:t>
            </a:r>
            <a:r>
              <a:rPr lang="pt-BR" altLang="pt-BR" sz="130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INCMSG</a:t>
            </a:r>
            <a:r>
              <a:rPr lang="pt-BR" altLang="pt-BR" sz="1300" b="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( </a:t>
            </a:r>
            <a:r>
              <a:rPr lang="pt-BR" altLang="pt-BR" sz="130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INCLUI MENSAGEM </a:t>
            </a:r>
            <a:r>
              <a:rPr lang="pt-BR" altLang="pt-BR" sz="1300" b="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pt-BR" altLang="pt-BR" sz="1300" b="0" dirty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______________________</a:t>
            </a:r>
          </a:p>
          <a:p>
            <a:pPr algn="just"/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Data: </a:t>
            </a:r>
            <a:r>
              <a:rPr lang="pt-BR" altLang="pt-BR" sz="1300" b="0" dirty="0" smtClean="0">
                <a:latin typeface="Courier New" pitchFamily="49" charset="0"/>
                <a:cs typeface="Courier New" pitchFamily="49" charset="0"/>
              </a:rPr>
              <a:t>12/11/2014            </a:t>
            </a:r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Hora: 15:01:55             </a:t>
            </a:r>
            <a:r>
              <a:rPr lang="pt-BR" altLang="pt-BR" sz="1300" b="0" dirty="0" err="1">
                <a:latin typeface="Courier New" pitchFamily="49" charset="0"/>
                <a:cs typeface="Courier New" pitchFamily="49" charset="0"/>
              </a:rPr>
              <a:t>Usuario</a:t>
            </a:r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: TREINANDO</a:t>
            </a:r>
          </a:p>
          <a:p>
            <a:pPr algn="just"/>
            <a:endParaRPr lang="pt-BR" altLang="pt-BR" sz="1300" b="0" dirty="0">
              <a:latin typeface="Courier New" pitchFamily="49" charset="0"/>
              <a:cs typeface="Courier New" pitchFamily="49" charset="0"/>
            </a:endParaRPr>
          </a:p>
          <a:p>
            <a:pPr algn="just"/>
            <a:endParaRPr lang="pt-BR" altLang="pt-BR" sz="1300" b="0" dirty="0">
              <a:latin typeface="Courier New" pitchFamily="49" charset="0"/>
              <a:cs typeface="Courier New" pitchFamily="49" charset="0"/>
            </a:endParaRPr>
          </a:p>
          <a:p>
            <a:pPr algn="just"/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Informe o </a:t>
            </a:r>
            <a:r>
              <a:rPr lang="pt-BR" altLang="pt-BR" sz="1300" b="0" dirty="0" err="1">
                <a:latin typeface="Courier New" pitchFamily="49" charset="0"/>
                <a:cs typeface="Courier New" pitchFamily="49" charset="0"/>
              </a:rPr>
              <a:t>Destinatario</a:t>
            </a:r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 da Mensagem: </a:t>
            </a:r>
            <a:r>
              <a:rPr lang="pt-BR" altLang="pt-BR" sz="1300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 (  1 - UG    2 - GRUPO    3 - ORGAO )</a:t>
            </a:r>
          </a:p>
          <a:p>
            <a:pPr algn="just"/>
            <a:endParaRPr lang="pt-BR" altLang="pt-BR" sz="1300" b="0" dirty="0">
              <a:latin typeface="Courier New" pitchFamily="49" charset="0"/>
              <a:cs typeface="Courier New" pitchFamily="49" charset="0"/>
            </a:endParaRPr>
          </a:p>
          <a:p>
            <a:pPr algn="just"/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Informe </a:t>
            </a:r>
            <a:r>
              <a:rPr lang="pt-BR" altLang="pt-BR" sz="1300" b="0" dirty="0" err="1">
                <a:latin typeface="Courier New" pitchFamily="49" charset="0"/>
                <a:cs typeface="Courier New" pitchFamily="49" charset="0"/>
              </a:rPr>
              <a:t>Codigo</a:t>
            </a:r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 das </a:t>
            </a:r>
            <a:r>
              <a:rPr lang="pt-BR" altLang="pt-BR" sz="1300" b="0" dirty="0" err="1">
                <a:latin typeface="Courier New" pitchFamily="49" charset="0"/>
                <a:cs typeface="Courier New" pitchFamily="49" charset="0"/>
              </a:rPr>
              <a:t>UG's</a:t>
            </a:r>
            <a:r>
              <a:rPr lang="pt-BR" altLang="pt-BR" sz="1300" b="0" dirty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: </a:t>
            </a:r>
            <a:r>
              <a:rPr lang="pt-BR" altLang="pt-BR" sz="130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TODOS</a:t>
            </a:r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_           ______</a:t>
            </a:r>
          </a:p>
          <a:p>
            <a:pPr algn="just"/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               OU TODOS  ______           ______</a:t>
            </a:r>
          </a:p>
          <a:p>
            <a:pPr algn="just"/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                         ______           ______</a:t>
            </a:r>
          </a:p>
          <a:p>
            <a:pPr algn="just"/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                         ______           ______</a:t>
            </a:r>
          </a:p>
          <a:p>
            <a:pPr algn="just"/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                         ______           ______</a:t>
            </a:r>
          </a:p>
          <a:p>
            <a:pPr algn="just"/>
            <a:endParaRPr lang="pt-BR" altLang="pt-BR" sz="1300" b="0" dirty="0">
              <a:latin typeface="Courier New" pitchFamily="49" charset="0"/>
              <a:cs typeface="Courier New" pitchFamily="49" charset="0"/>
            </a:endParaRPr>
          </a:p>
          <a:p>
            <a:pPr algn="just"/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Inicio da </a:t>
            </a:r>
            <a:r>
              <a:rPr lang="pt-BR" altLang="pt-BR" sz="1300" b="0" dirty="0" err="1">
                <a:latin typeface="Courier New" pitchFamily="49" charset="0"/>
                <a:cs typeface="Courier New" pitchFamily="49" charset="0"/>
              </a:rPr>
              <a:t>Apresentacao</a:t>
            </a:r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 da Mensagem: 12 ABR 2013</a:t>
            </a:r>
          </a:p>
          <a:p>
            <a:pPr algn="just"/>
            <a:endParaRPr lang="pt-BR" altLang="pt-BR" sz="1300" b="0" dirty="0">
              <a:solidFill>
                <a:srgbClr val="0000CC"/>
              </a:solidFill>
              <a:latin typeface="Courier New" pitchFamily="49" charset="0"/>
              <a:cs typeface="Courier New" pitchFamily="49" charset="0"/>
            </a:endParaRPr>
          </a:p>
          <a:p>
            <a:pPr algn="just"/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Assunto:</a:t>
            </a:r>
            <a:r>
              <a:rPr lang="pt-BR" altLang="pt-BR" sz="1300" b="0" dirty="0">
                <a:solidFill>
                  <a:srgbClr val="0000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pt-BR" altLang="pt-BR" sz="130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TESTE</a:t>
            </a:r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_________________________________________________________________</a:t>
            </a:r>
          </a:p>
          <a:p>
            <a:pPr algn="just"/>
            <a:endParaRPr lang="pt-BR" altLang="pt-BR" sz="1300" b="0" dirty="0">
              <a:latin typeface="Courier New" pitchFamily="49" charset="0"/>
              <a:cs typeface="Courier New" pitchFamily="49" charset="0"/>
            </a:endParaRPr>
          </a:p>
          <a:p>
            <a:pPr algn="just"/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Informe o Numero da Mensagem para Copia do Texto: __________</a:t>
            </a:r>
          </a:p>
          <a:p>
            <a:pPr algn="just"/>
            <a:endParaRPr lang="pt-BR" altLang="pt-BR" sz="1300" b="0" dirty="0">
              <a:latin typeface="Courier New" pitchFamily="49" charset="0"/>
              <a:cs typeface="Courier New" pitchFamily="49" charset="0"/>
            </a:endParaRPr>
          </a:p>
          <a:p>
            <a:pPr algn="just"/>
            <a:endParaRPr lang="pt-BR" altLang="pt-BR" sz="1300" b="0" dirty="0">
              <a:latin typeface="Courier New" pitchFamily="49" charset="0"/>
              <a:cs typeface="Courier New" pitchFamily="49" charset="0"/>
            </a:endParaRPr>
          </a:p>
          <a:p>
            <a:pPr algn="just"/>
            <a:endParaRPr lang="pt-BR" altLang="pt-BR" sz="1300" b="0" dirty="0">
              <a:latin typeface="Courier New" pitchFamily="49" charset="0"/>
              <a:cs typeface="Courier New" pitchFamily="49" charset="0"/>
            </a:endParaRPr>
          </a:p>
          <a:p>
            <a:pPr algn="just"/>
            <a:endParaRPr lang="pt-BR" altLang="pt-BR" sz="1300" b="0" dirty="0">
              <a:latin typeface="Courier New" pitchFamily="49" charset="0"/>
              <a:cs typeface="Courier New" pitchFamily="49" charset="0"/>
            </a:endParaRPr>
          </a:p>
          <a:p>
            <a:pPr algn="just"/>
            <a:r>
              <a:rPr lang="pt-BR" altLang="pt-BR" sz="1300" b="0" dirty="0">
                <a:latin typeface="Courier New" pitchFamily="49" charset="0"/>
                <a:cs typeface="Courier New" pitchFamily="49" charset="0"/>
              </a:rPr>
              <a:t>PF1=AJUDA   PF3=SAI   PF12=RETORNA</a:t>
            </a:r>
          </a:p>
          <a:p>
            <a:pPr algn="just"/>
            <a:endParaRPr lang="pt-BR" altLang="pt-BR" sz="1300" b="0" dirty="0">
              <a:latin typeface="Courier New" pitchFamily="49" charset="0"/>
              <a:cs typeface="Courier New" pitchFamily="49" charset="0"/>
            </a:endParaRPr>
          </a:p>
          <a:p>
            <a:pPr algn="just"/>
            <a:endParaRPr lang="pt-BR" altLang="pt-BR" sz="1300" b="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4778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1524000" y="1981200"/>
            <a:ext cx="8382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endParaRPr lang="pt-BR" altLang="pt-BR" b="0">
              <a:latin typeface="Arial" charset="0"/>
            </a:endParaRPr>
          </a:p>
          <a:p>
            <a:pPr algn="just"/>
            <a:endParaRPr lang="pt-BR" altLang="pt-BR" sz="2600">
              <a:latin typeface="Arial" charset="0"/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0" y="0"/>
            <a:ext cx="9144000" cy="7647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600" b="1" u="sng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pt-BR" sz="2700" b="1" i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REFERÈNCIAS BIBLIOGRAFICAS</a:t>
            </a:r>
            <a:endParaRPr lang="pt-BR" sz="2700" b="1" i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59024" y="1581667"/>
            <a:ext cx="87849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/>
              <a:t>BRASIL. Secretaria do Tesouro Nacional. </a:t>
            </a:r>
            <a:r>
              <a:rPr lang="pt-BR" sz="2000" b="1" dirty="0"/>
              <a:t>Manual de Contabilidade Aplicada ao Setor Público: aplicado à União e aos Estados, Distrito Federal e Municípios.</a:t>
            </a:r>
            <a:r>
              <a:rPr lang="pt-BR" sz="2000" dirty="0"/>
              <a:t> 5. Ed. – Brasília: Secretaria do Tesouro Nacional. Subsecretaria de Contabilidade Pública. Coordenação-Geral de Normas de Contabilidade Aplicadas à Federação, 2013.</a:t>
            </a:r>
          </a:p>
          <a:p>
            <a:pPr algn="just"/>
            <a:r>
              <a:rPr lang="pt-BR" sz="2000" dirty="0"/>
              <a:t> </a:t>
            </a:r>
          </a:p>
          <a:p>
            <a:pPr algn="just"/>
            <a:r>
              <a:rPr lang="pt-BR" sz="2000" dirty="0"/>
              <a:t>FEIJÓ, Paulo Henrique; RIBEIRO, Carlos Eduardo. </a:t>
            </a:r>
            <a:r>
              <a:rPr lang="pt-BR" sz="2000" b="1" dirty="0"/>
              <a:t>Entendendo o Plano de Contas Aplicado ao Setor Público. </a:t>
            </a:r>
            <a:r>
              <a:rPr lang="pt-BR" sz="2000" dirty="0"/>
              <a:t>1. Ed. Brasília: Gestão Pública, 2014;</a:t>
            </a:r>
          </a:p>
          <a:p>
            <a:pPr algn="just"/>
            <a:r>
              <a:rPr lang="pt-BR" sz="2000" dirty="0"/>
              <a:t> </a:t>
            </a:r>
          </a:p>
          <a:p>
            <a:pPr algn="just"/>
            <a:r>
              <a:rPr lang="pt-BR" sz="2000" dirty="0"/>
              <a:t>MACHADO JR., José Teixeira. </a:t>
            </a:r>
            <a:r>
              <a:rPr lang="pt-BR" sz="2000" b="1" dirty="0"/>
              <a:t>A Lei 4.320 comentada.</a:t>
            </a:r>
            <a:r>
              <a:rPr lang="pt-BR" sz="2000" dirty="0"/>
              <a:t> 31 ed. </a:t>
            </a:r>
            <a:r>
              <a:rPr lang="pt-BR" sz="2000" dirty="0" err="1"/>
              <a:t>Iban</a:t>
            </a:r>
            <a:r>
              <a:rPr lang="pt-BR" sz="2000" dirty="0"/>
              <a:t>, 2002 e 2003.</a:t>
            </a:r>
          </a:p>
          <a:p>
            <a:pPr algn="just"/>
            <a:r>
              <a:rPr lang="pt-BR" sz="2000" dirty="0"/>
              <a:t> </a:t>
            </a:r>
          </a:p>
          <a:p>
            <a:pPr algn="just"/>
            <a:r>
              <a:rPr lang="pt-BR" sz="2000" dirty="0"/>
              <a:t>MOTA, Francisco Glauber Lima. </a:t>
            </a:r>
            <a:r>
              <a:rPr lang="pt-BR" sz="2000" b="1" dirty="0"/>
              <a:t>Contabilidade Aplicada ao Setor Público – Suplemento.</a:t>
            </a:r>
            <a:r>
              <a:rPr lang="pt-BR" sz="2000" dirty="0"/>
              <a:t> Francisco Glauber Lima Mota. 1. Ed. Brasília, 2012.</a:t>
            </a:r>
          </a:p>
        </p:txBody>
      </p:sp>
    </p:spTree>
    <p:extLst>
      <p:ext uri="{BB962C8B-B14F-4D97-AF65-F5344CB8AC3E}">
        <p14:creationId xmlns:p14="http://schemas.microsoft.com/office/powerpoint/2010/main" xmlns="" val="255665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érmico">
  <a:themeElements>
    <a:clrScheme name="Composto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Escritório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térmic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458</TotalTime>
  <Words>7938</Words>
  <Application>Microsoft Office PowerPoint</Application>
  <PresentationFormat>Apresentação na tela (4:3)</PresentationFormat>
  <Paragraphs>1764</Paragraphs>
  <Slides>97</Slides>
  <Notes>33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97</vt:i4>
      </vt:variant>
    </vt:vector>
  </HeadingPairs>
  <TitlesOfParts>
    <vt:vector size="99" baseType="lpstr">
      <vt:lpstr>térmico</vt:lpstr>
      <vt:lpstr>Document</vt:lpstr>
      <vt:lpstr>Slide 1</vt:lpstr>
      <vt:lpstr>1. INTRODUÇÃO À CONTABILIDADE PÚBLICA   2. PLANO DE CONTAS APLICADO AO SETOR PÚBLICO  3. GESTÃO E CONCEITOS BÁSICOS DO SISTEMA INTEGRADO DE ADMINISTRAÇÃO FINANCEIRA PARA ESTADOS E MUNICÍPIOS - SIAFEM   4. ORGANIZAÇÃO, GESTÃO E CONCEITUAÇÕES BÁSICAS DAS TABELAS DE DADOS DO SIAFEM   5. ORGANIZAÇÃO E ESTRUTURA BÁSICA DA TABELA DE EVENTOS   6. PROCEDIMENTOS CONTÁBEIS DO ESTADO DO TOCANTINS ALINHADOS AO PCASP – EXECUÇÃO E ANÁLISE   7. EXECUÇÃO DOS PRINCIPAIS DOCUMENTOS UTILIZADOS NO SIAFEM    8. EXECUÇÃO DOS PRINCIPAIS COMANDOS E CONSULTAS DOS DOCUMENTOS BÁSICOS DO SIAFEM   9. EXECUÇÃO E ANÁLISE DOS RELATÓRIOS DO SIAFEM  </vt:lpstr>
      <vt:lpstr>Procedimentos Contábeis Orçamentários</vt:lpstr>
      <vt:lpstr>Receita  Orçamentária</vt:lpstr>
      <vt:lpstr>Despesa  Orçamentária</vt:lpstr>
      <vt:lpstr>Despesa  de Exercício Anterior - DEA</vt:lpstr>
      <vt:lpstr>Despesa  de Exercício Anterior - DEA</vt:lpstr>
      <vt:lpstr>Relacionamento do Regime Orçamentário com o Regime Contábil</vt:lpstr>
      <vt:lpstr>Relacionamento do Regime Orçamentário com o Regime Contábil</vt:lpstr>
      <vt:lpstr>Procedimentos Contábeis  Patrimoniais</vt:lpstr>
      <vt:lpstr>Relação Entre Passivo Exigível e as Etapas da Execução Orçamentária</vt:lpstr>
      <vt:lpstr>Variações Patrimoniais</vt:lpstr>
      <vt:lpstr>Slide 13</vt:lpstr>
      <vt:lpstr>Slide 14</vt:lpstr>
      <vt:lpstr>Seus Objetivos Específicos são:</vt:lpstr>
      <vt:lpstr>Slide 16</vt:lpstr>
      <vt:lpstr>Slide 17</vt:lpstr>
      <vt:lpstr>Slide 18</vt:lpstr>
      <vt:lpstr>ACRESCENTOU:</vt:lpstr>
      <vt:lpstr>“DE”                                                                              “PARA”</vt:lpstr>
      <vt:lpstr>“DE”                                                                            “PARA”</vt:lpstr>
      <vt:lpstr>“DE”                                                                       “PARA”</vt:lpstr>
      <vt:lpstr>“DE”                                                  “PARA”: EXEMPLOS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Contas Financeiras e Permanentes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Disponibilidade por Destinação de Recursos - DDR</vt:lpstr>
      <vt:lpstr>Despesas Antecipadas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Slide 83</vt:lpstr>
      <vt:lpstr>Slide 84</vt:lpstr>
      <vt:lpstr>Slide 85</vt:lpstr>
      <vt:lpstr>Slide 86</vt:lpstr>
      <vt:lpstr>Slide 87</vt:lpstr>
      <vt:lpstr>Slide 88</vt:lpstr>
      <vt:lpstr>Slide 89</vt:lpstr>
      <vt:lpstr>Slide 90</vt:lpstr>
      <vt:lpstr>Slide 91</vt:lpstr>
      <vt:lpstr>Slide 92</vt:lpstr>
      <vt:lpstr>Slide 93</vt:lpstr>
      <vt:lpstr>Slide 94</vt:lpstr>
      <vt:lpstr>Slide 95</vt:lpstr>
      <vt:lpstr>Slide 96</vt:lpstr>
      <vt:lpstr>Slide 97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ALINE</dc:creator>
  <cp:lastModifiedBy>sefaz</cp:lastModifiedBy>
  <cp:revision>61</cp:revision>
  <dcterms:created xsi:type="dcterms:W3CDTF">2014-11-23T15:48:27Z</dcterms:created>
  <dcterms:modified xsi:type="dcterms:W3CDTF">2014-11-24T11:30:28Z</dcterms:modified>
</cp:coreProperties>
</file>