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74" r:id="rId4"/>
    <p:sldId id="273" r:id="rId5"/>
    <p:sldId id="272" r:id="rId6"/>
    <p:sldId id="275" r:id="rId7"/>
    <p:sldId id="27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</p:sldIdLst>
  <p:sldSz cx="9144000" cy="6858000" type="screen4x3"/>
  <p:notesSz cx="6669088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2905-1BFB-449F-BCCD-3AE7B4549342}" type="datetimeFigureOut">
              <a:rPr lang="pt-BR" smtClean="0"/>
              <a:pPr/>
              <a:t>30/05/2019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C6A27-8455-4EE9-9A41-4B6126CE51B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2905-1BFB-449F-BCCD-3AE7B4549342}" type="datetimeFigureOut">
              <a:rPr lang="pt-BR" smtClean="0"/>
              <a:pPr/>
              <a:t>30/05/2019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C6A27-8455-4EE9-9A41-4B6126CE51B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2905-1BFB-449F-BCCD-3AE7B4549342}" type="datetimeFigureOut">
              <a:rPr lang="pt-BR" smtClean="0"/>
              <a:pPr/>
              <a:t>30/05/2019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C6A27-8455-4EE9-9A41-4B6126CE51B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2905-1BFB-449F-BCCD-3AE7B4549342}" type="datetimeFigureOut">
              <a:rPr lang="pt-BR" smtClean="0"/>
              <a:pPr/>
              <a:t>30/05/2019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C6A27-8455-4EE9-9A41-4B6126CE51B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2905-1BFB-449F-BCCD-3AE7B4549342}" type="datetimeFigureOut">
              <a:rPr lang="pt-BR" smtClean="0"/>
              <a:pPr/>
              <a:t>30/05/2019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C6A27-8455-4EE9-9A41-4B6126CE51B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2905-1BFB-449F-BCCD-3AE7B4549342}" type="datetimeFigureOut">
              <a:rPr lang="pt-BR" smtClean="0"/>
              <a:pPr/>
              <a:t>30/05/2019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C6A27-8455-4EE9-9A41-4B6126CE51B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2905-1BFB-449F-BCCD-3AE7B4549342}" type="datetimeFigureOut">
              <a:rPr lang="pt-BR" smtClean="0"/>
              <a:pPr/>
              <a:t>30/05/2019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C6A27-8455-4EE9-9A41-4B6126CE51B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2905-1BFB-449F-BCCD-3AE7B4549342}" type="datetimeFigureOut">
              <a:rPr lang="pt-BR" smtClean="0"/>
              <a:pPr/>
              <a:t>30/05/2019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C6A27-8455-4EE9-9A41-4B6126CE51B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2905-1BFB-449F-BCCD-3AE7B4549342}" type="datetimeFigureOut">
              <a:rPr lang="pt-BR" smtClean="0"/>
              <a:pPr/>
              <a:t>30/05/2019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C6A27-8455-4EE9-9A41-4B6126CE51B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2905-1BFB-449F-BCCD-3AE7B4549342}" type="datetimeFigureOut">
              <a:rPr lang="pt-BR" smtClean="0"/>
              <a:pPr/>
              <a:t>30/05/2019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C6A27-8455-4EE9-9A41-4B6126CE51B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2905-1BFB-449F-BCCD-3AE7B4549342}" type="datetimeFigureOut">
              <a:rPr lang="pt-BR" smtClean="0"/>
              <a:pPr/>
              <a:t>30/05/2019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C6A27-8455-4EE9-9A41-4B6126CE51B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32905-1BFB-449F-BCCD-3AE7B4549342}" type="datetimeFigureOut">
              <a:rPr lang="pt-BR" smtClean="0"/>
              <a:pPr/>
              <a:t>30/05/2019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C6A27-8455-4EE9-9A41-4B6126CE51B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211410" y="4724400"/>
            <a:ext cx="8784976" cy="101566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pt-BR" sz="3000" b="1" dirty="0" smtClean="0">
                <a:solidFill>
                  <a:srgbClr val="77943C"/>
                </a:solidFill>
                <a:latin typeface="Arial" pitchFamily="34" charset="0"/>
                <a:cs typeface="Arial" pitchFamily="34" charset="0"/>
              </a:rPr>
              <a:t>Feedback: Perfil da Equipe de Referência do CRAS</a:t>
            </a:r>
            <a:endParaRPr lang="pt-BR" sz="3000" dirty="0">
              <a:solidFill>
                <a:srgbClr val="77943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ítulo 4"/>
          <p:cNvSpPr>
            <a:spLocks noGrp="1"/>
          </p:cNvSpPr>
          <p:nvPr>
            <p:ph type="ctrTitle"/>
          </p:nvPr>
        </p:nvSpPr>
        <p:spPr>
          <a:xfrm>
            <a:off x="571472" y="548680"/>
            <a:ext cx="8072494" cy="1584176"/>
          </a:xfrm>
        </p:spPr>
        <p:txBody>
          <a:bodyPr>
            <a:normAutofit/>
          </a:bodyPr>
          <a:lstStyle/>
          <a:p>
            <a:r>
              <a:rPr lang="pt-BR" sz="2800" b="1" dirty="0" smtClean="0">
                <a:latin typeface="Arial" pitchFamily="34" charset="0"/>
                <a:cs typeface="Arial" pitchFamily="34" charset="0"/>
              </a:rPr>
              <a:t>CAPACITAÇÃO PARA COORDENADORES DOS CRAS</a:t>
            </a:r>
            <a:endParaRPr lang="pt-BR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Imagem 12" descr="suas"/>
          <p:cNvPicPr/>
          <p:nvPr/>
        </p:nvPicPr>
        <p:blipFill>
          <a:blip r:embed="rId2" cstate="print"/>
          <a:srcRect b="19287"/>
          <a:stretch>
            <a:fillRect/>
          </a:stretch>
        </p:blipFill>
        <p:spPr bwMode="auto">
          <a:xfrm>
            <a:off x="0" y="6237312"/>
            <a:ext cx="827584" cy="604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tângulo 14"/>
          <p:cNvSpPr/>
          <p:nvPr/>
        </p:nvSpPr>
        <p:spPr>
          <a:xfrm>
            <a:off x="928662" y="6170675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Secretaria do Trabalho e  Desenvolvimento Social - SETDS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Gerência de Proteção Social Básica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Telefone: (63) 3218-6904</a:t>
            </a:r>
          </a:p>
        </p:txBody>
      </p:sp>
      <p:pic>
        <p:nvPicPr>
          <p:cNvPr id="10242" name="Imagem 1" descr="Resultado de imagem para IMAGEM PA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5" y="1875247"/>
            <a:ext cx="4176464" cy="2705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63127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COORDENADOR DO CRAS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928662" y="6170675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Secretaria do Trabalho e Desenvolvimento Social - SETDS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Gerência de Proteção Social Básica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Telefone: (63) 3218-6904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spcBef>
                <a:spcPct val="50000"/>
              </a:spcBef>
            </a:pPr>
            <a:r>
              <a:rPr lang="pt-BR" sz="3600" dirty="0" smtClean="0">
                <a:latin typeface="Arial" pitchFamily="34" charset="0"/>
                <a:cs typeface="Arial" pitchFamily="34" charset="0"/>
              </a:rPr>
              <a:t>Efetuar ações de mapeamento e articulação das redes de apoio informais existentes no território (lideranças comunitárias, associações de bairro);</a:t>
            </a:r>
          </a:p>
          <a:p>
            <a:pPr algn="just">
              <a:spcBef>
                <a:spcPct val="50000"/>
              </a:spcBef>
            </a:pPr>
            <a:r>
              <a:rPr lang="pt-BR" sz="3600" dirty="0" smtClean="0">
                <a:latin typeface="Arial" pitchFamily="34" charset="0"/>
                <a:cs typeface="Arial" pitchFamily="34" charset="0"/>
              </a:rPr>
              <a:t>Coordenar </a:t>
            </a:r>
            <a:r>
              <a:rPr lang="pt-BR" sz="3600" dirty="0" smtClean="0">
                <a:latin typeface="Arial" pitchFamily="34" charset="0"/>
                <a:cs typeface="Arial" pitchFamily="34" charset="0"/>
              </a:rPr>
              <a:t>a alimentação de sistemas de informação de âmbito local e monitorar o envio regular e nos prazos, de informações sobre os serviços socioassistenciais referenciados, encaminhando-os à Secretaria Municipal (ou do DF) de Assistência Social;</a:t>
            </a:r>
          </a:p>
          <a:p>
            <a:pPr algn="just">
              <a:spcBef>
                <a:spcPct val="50000"/>
              </a:spcBef>
            </a:pPr>
            <a:r>
              <a:rPr lang="pt-BR" sz="3600" dirty="0" smtClean="0">
                <a:latin typeface="Arial" pitchFamily="34" charset="0"/>
                <a:cs typeface="Arial" pitchFamily="34" charset="0"/>
              </a:rPr>
              <a:t>Participar dos processos de articulação intersetorial no território do CRAS;</a:t>
            </a:r>
          </a:p>
          <a:p>
            <a:pPr algn="just">
              <a:spcBef>
                <a:spcPct val="50000"/>
              </a:spcBef>
            </a:pPr>
            <a:r>
              <a:rPr lang="pt-BR" sz="3600" dirty="0" smtClean="0">
                <a:latin typeface="Arial" pitchFamily="34" charset="0"/>
                <a:cs typeface="Arial" pitchFamily="34" charset="0"/>
              </a:rPr>
              <a:t>Averiguar as necessidades de capacitação da equipe de referência e informar a Secretaria de Assistência Social (do município ou do DF);</a:t>
            </a:r>
          </a:p>
          <a:p>
            <a:pPr algn="just">
              <a:spcBef>
                <a:spcPct val="50000"/>
              </a:spcBef>
            </a:pPr>
            <a:r>
              <a:rPr lang="pt-BR" sz="3600" dirty="0" smtClean="0">
                <a:latin typeface="Arial" pitchFamily="34" charset="0"/>
                <a:cs typeface="Arial" pitchFamily="34" charset="0"/>
              </a:rPr>
              <a:t>Planejar </a:t>
            </a:r>
            <a:r>
              <a:rPr lang="pt-BR" sz="3600" dirty="0" smtClean="0">
                <a:latin typeface="Arial" pitchFamily="34" charset="0"/>
                <a:cs typeface="Arial" pitchFamily="34" charset="0"/>
              </a:rPr>
              <a:t>e coordenar o processo de busca ativa no território de abrangência do CRAS, em consonância com diretrizes da Secretaria de Assistência Social (do município ou do DF);</a:t>
            </a:r>
          </a:p>
          <a:p>
            <a:pPr algn="just">
              <a:spcBef>
                <a:spcPct val="50000"/>
              </a:spcBef>
            </a:pPr>
            <a:endParaRPr lang="pt-BR" sz="3500" b="1" dirty="0" smtClean="0">
              <a:solidFill>
                <a:srgbClr val="222268"/>
              </a:solidFill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1026" name="AutoShape 2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8" name="AutoShape 4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32" name="AutoShape 8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COORDENADOR DO CRAS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928662" y="6170675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Secretaria do Trabalho e Desenvolvimento Social - SETDS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Gerência de Proteção Social Básica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Telefone: (63) 3218-6904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ct val="50000"/>
              </a:spcBef>
            </a:pPr>
            <a:r>
              <a:rPr lang="pt-BR" sz="1800" dirty="0" smtClean="0"/>
              <a:t>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Participar das reuniões de planejamento promovidas pela Secretaria de Assistência Social (do município ou do DF), contribuindo com sugestões estratégicas para a melhoria dos serviços a serem prestados;</a:t>
            </a:r>
            <a:endParaRPr lang="pt-BR" sz="2000" b="1" dirty="0" smtClean="0">
              <a:solidFill>
                <a:srgbClr val="222268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Participar de reuniões sistemáticas na Secretaria Municipal, com presença de coordenadores de outro(s) CRAS (quando for o caso) e de coordenador(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es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) do CREAS (ou, na ausência deste, de representante da proteção especial). </a:t>
            </a:r>
            <a:endParaRPr lang="pt-BR" sz="2000" b="1" dirty="0" smtClean="0">
              <a:solidFill>
                <a:srgbClr val="222268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1026" name="AutoShape 2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8" name="AutoShape 4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32" name="AutoShape 8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EQUIPES VOLANTES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928662" y="6170675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Secretaria do Trabalho e Desenvolvimento Social - SETDS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Gerência de Proteção Social Básica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Telefone: (63) 3218-6904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ct val="50000"/>
              </a:spcBef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Equipes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adicionais que integram o CRAS, em territórios de grande extensão territorial, difícil acesso e ou presença de população rural ou tradicionais.</a:t>
            </a:r>
            <a:endParaRPr lang="pt-BR" sz="2800" b="1" dirty="0" smtClean="0">
              <a:solidFill>
                <a:srgbClr val="222268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Tem como objetivo prestar serviços de proteção social básica no território de abrangência do CRAS, ás famílias já referenciadas ao equipamento. </a:t>
            </a:r>
            <a:endParaRPr lang="pt-BR" sz="2800" b="1" dirty="0" smtClean="0">
              <a:solidFill>
                <a:srgbClr val="222268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1026" name="AutoShape 2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8" name="AutoShape 4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32" name="AutoShape 8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46788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EQUIPES VOLANTES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928662" y="6170675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Secretaria do Trabalho e Desenvolvimento Social - SETDS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Gerência de Proteção Social Básica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Telefone: (63) 3218-6904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ct val="50000"/>
              </a:spcBef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Independentemente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do porte do município, deverá ser composta por 02 (dois) técnicos de nível superior (sendo 1 assistente social e 1 psicólogo) e 02 ( dois) técnicos de nível médio .</a:t>
            </a:r>
            <a:endParaRPr lang="pt-BR" sz="2800" b="1" dirty="0" smtClean="0">
              <a:solidFill>
                <a:srgbClr val="222268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Uma das principais funções é a busca ativa das famílias, prioritariamente as de extrema pobreza. </a:t>
            </a:r>
          </a:p>
          <a:p>
            <a:pPr algn="just">
              <a:spcBef>
                <a:spcPct val="50000"/>
              </a:spcBef>
            </a:pPr>
            <a:r>
              <a:rPr lang="pt-BR" sz="2800" b="1" dirty="0" smtClean="0">
                <a:solidFill>
                  <a:srgbClr val="222268"/>
                </a:solidFill>
                <a:latin typeface="Arial" pitchFamily="34" charset="0"/>
                <a:cs typeface="Arial" pitchFamily="34" charset="0"/>
              </a:rPr>
              <a:t>As atribuições são similares as da equipe de referência do CRAS.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1026" name="AutoShape 2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8" name="AutoShape 4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32" name="AutoShape 8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1408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EQUIPES VOLANTES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928662" y="6170675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Secretaria do Trabalho e Desenvolvimento Social - SETDS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Gerência de Proteção Social Básica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Telefone: (63) 3218-6904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ct val="50000"/>
              </a:spcBef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trabalho desenvolvido pela equipe volante é parte do trabalho social sob responsabilidade do coordenador do CRAS .</a:t>
            </a:r>
          </a:p>
          <a:p>
            <a:pPr algn="just">
              <a:spcBef>
                <a:spcPct val="50000"/>
              </a:spcBef>
            </a:pPr>
            <a:r>
              <a:rPr lang="pt-BR" sz="2800" b="1" dirty="0" smtClean="0">
                <a:solidFill>
                  <a:srgbClr val="222268"/>
                </a:solidFill>
                <a:latin typeface="Arial" pitchFamily="34" charset="0"/>
                <a:cs typeface="Arial" pitchFamily="34" charset="0"/>
              </a:rPr>
              <a:t>O tempo dedicado às atividades de planejamento deve ser no máximo 25% da carga horária mensal de execução dos serviços e ações por meio da equipe volante.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1026" name="AutoShape 2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8" name="AutoShape 4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32" name="AutoShape 8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4574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LANCHAS DA ASSISTÊNCIA SOCIAL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928662" y="6170675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Secretaria do Trabalho e Desenvolvimento Social - SETDS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Gerência de Proteção Social Básica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Telefone: (63) 3218-6904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just" fontAlgn="base"/>
            <a:r>
              <a:rPr lang="pt-BR" sz="3000" dirty="0" smtClean="0">
                <a:latin typeface="Arial" pitchFamily="34" charset="0"/>
                <a:cs typeface="Arial" pitchFamily="34" charset="0"/>
              </a:rPr>
              <a:t>É </a:t>
            </a:r>
            <a:r>
              <a:rPr lang="pt-BR" sz="3000" dirty="0">
                <a:latin typeface="Arial" pitchFamily="34" charset="0"/>
                <a:cs typeface="Arial" pitchFamily="34" charset="0"/>
              </a:rPr>
              <a:t>usada no transporte das equipes volantes e dos materiais necessários para oferta dos serviços e ações de proteção social básica em locais isolados ou de difícil acesso.</a:t>
            </a:r>
          </a:p>
          <a:p>
            <a:pPr algn="just"/>
            <a:r>
              <a:rPr lang="pt-BR" sz="3000" dirty="0">
                <a:latin typeface="Arial" pitchFamily="34" charset="0"/>
                <a:cs typeface="Arial" pitchFamily="34" charset="0"/>
              </a:rPr>
              <a:t>Essas equipes fazem o atendimento às famílias em situação de vulnerabilidade e/ou risco social, especialmente aquelas em situação de extrema pobreza, que residam em comunidades ribeirinhas e pantaneiras, cujo acesso se dá exclusivamente por meio de embarcações.</a:t>
            </a:r>
            <a:br>
              <a:rPr lang="pt-BR" sz="3000" dirty="0">
                <a:latin typeface="Arial" pitchFamily="34" charset="0"/>
                <a:cs typeface="Arial" pitchFamily="34" charset="0"/>
              </a:rPr>
            </a:br>
            <a:r>
              <a:rPr lang="pt-BR" sz="3600" dirty="0" smtClean="0">
                <a:latin typeface="Arial" pitchFamily="34" charset="0"/>
                <a:cs typeface="Arial" pitchFamily="34" charset="0"/>
              </a:rPr>
              <a:t> </a:t>
            </a:r>
            <a:endParaRPr lang="pt-BR" sz="3600" b="1" dirty="0" smtClean="0">
              <a:solidFill>
                <a:srgbClr val="222268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1026" name="AutoShape 2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8" name="AutoShape 4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32" name="AutoShape 8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18594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LANCHAS DA ASSISTÊNCIA SOCIAL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928662" y="6170675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Secretaria do Trabalho e Desenvolvimento Social - SETDS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Gerência de Proteção Social Básica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Telefone: (63) 3218-6904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/>
            <a:r>
              <a:rPr lang="pt-BR" sz="2800" dirty="0">
                <a:latin typeface="Arial" pitchFamily="34" charset="0"/>
                <a:cs typeface="Arial" pitchFamily="34" charset="0"/>
              </a:rPr>
              <a:t>Além dos atendimentos, as lanchas contribuem para a realização da estratégia de busca ativa para localizar pessoas extremamente pobres ainda não inscritas no Cadastro Único para Programas Sociais do Governo Federal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pt-BR" sz="30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pt-BR" sz="3600" dirty="0" smtClean="0">
                <a:latin typeface="Arial" pitchFamily="34" charset="0"/>
                <a:cs typeface="Arial" pitchFamily="34" charset="0"/>
              </a:rPr>
              <a:t> </a:t>
            </a:r>
            <a:endParaRPr lang="pt-BR" sz="3600" b="1" dirty="0" smtClean="0">
              <a:solidFill>
                <a:srgbClr val="222268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1026" name="AutoShape 2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8" name="AutoShape 4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32" name="AutoShape 8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3333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BR" dirty="0" smtClean="0"/>
              <a:t>Técnico de Nível Médio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928662" y="6170675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Secretaria do Trabalho e Desenvolvimento Social - SETDS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Gerência de Proteção Social Básica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Telefone: (63) 3218-6904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ct val="50000"/>
              </a:spcBef>
              <a:buNone/>
            </a:pPr>
            <a:r>
              <a:rPr lang="pt-BR" sz="2000" b="1" dirty="0" smtClean="0">
                <a:solidFill>
                  <a:srgbClr val="222268"/>
                </a:solidFill>
              </a:rPr>
              <a:t>Perfil: </a:t>
            </a:r>
            <a:r>
              <a:rPr lang="pt-BR" sz="2000" dirty="0" smtClean="0">
                <a:solidFill>
                  <a:srgbClr val="222268"/>
                </a:solidFill>
              </a:rPr>
              <a:t>São dois perfis para o técnico de nível médio da equipe de referência do CRAS. </a:t>
            </a:r>
          </a:p>
          <a:p>
            <a:pPr algn="just">
              <a:spcBef>
                <a:spcPct val="50000"/>
              </a:spcBef>
            </a:pPr>
            <a:r>
              <a:rPr lang="pt-BR" sz="2000" b="1" dirty="0" smtClean="0">
                <a:solidFill>
                  <a:srgbClr val="222268"/>
                </a:solidFill>
              </a:rPr>
              <a:t>Perfil 1 “Agente Administrativo”: </a:t>
            </a:r>
            <a:r>
              <a:rPr lang="pt-BR" sz="2000" dirty="0" smtClean="0">
                <a:solidFill>
                  <a:srgbClr val="222268"/>
                </a:solidFill>
              </a:rPr>
              <a:t>Escolaridade de nível médio completo, com conhecimento para o desenvolvimento das rotinas administrativas do CRAS.</a:t>
            </a:r>
          </a:p>
          <a:p>
            <a:pPr algn="just">
              <a:spcBef>
                <a:spcPct val="50000"/>
              </a:spcBef>
            </a:pPr>
            <a:r>
              <a:rPr lang="pt-BR" sz="2000" b="1" dirty="0" smtClean="0">
                <a:solidFill>
                  <a:srgbClr val="222268"/>
                </a:solidFill>
              </a:rPr>
              <a:t>Perfil 2 “Agente Social e/ou Orientador Social”: </a:t>
            </a:r>
            <a:r>
              <a:rPr lang="pt-BR" sz="2000" dirty="0" smtClean="0">
                <a:solidFill>
                  <a:srgbClr val="222268"/>
                </a:solidFill>
              </a:rPr>
              <a:t>Escolaridade de nível médio completo, com conhecimento de atuação em programas, projetos, serviços e/ou benefícios socioassistenciais; conhecimento da PNAS; noções sobre direitos humanos e sociais; sensibilidade para as questões sociais; conhecimento da realidade do território e boa capacidade relacional e de comunicação com as famílias.</a:t>
            </a:r>
          </a:p>
          <a:p>
            <a:pPr algn="just">
              <a:spcBef>
                <a:spcPct val="50000"/>
              </a:spcBef>
              <a:buNone/>
            </a:pPr>
            <a:endParaRPr lang="pt-BR" sz="2400" dirty="0" smtClean="0">
              <a:solidFill>
                <a:srgbClr val="222268"/>
              </a:solidFill>
            </a:endParaRP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Técnico de Nível Médio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928662" y="6170675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Secretaria do Trabalho e Desenvolvimento Social - SETDS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Gerência de Proteção Social Básica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Telefone: (63) 3218-6904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spcBef>
                <a:spcPct val="50000"/>
              </a:spcBef>
            </a:pPr>
            <a:endParaRPr lang="pt-BR" sz="1800" dirty="0" smtClean="0">
              <a:solidFill>
                <a:srgbClr val="222268"/>
              </a:solidFill>
            </a:endParaRPr>
          </a:p>
          <a:p>
            <a:pPr algn="just">
              <a:spcBef>
                <a:spcPct val="50000"/>
              </a:spcBef>
              <a:buNone/>
            </a:pP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Atribuições:</a:t>
            </a:r>
          </a:p>
          <a:p>
            <a:pPr algn="just">
              <a:spcBef>
                <a:spcPct val="50000"/>
              </a:spcBef>
              <a:buNone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Perfil 1 “Agente Administrativo”:  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Apoio ao trabalho dos técnicos de nível superior da equipe de referência do CRAS, em especial no que se refere às funções administrativas; Participação de reuniões sistemáticas de planejamento de atividades e de avaliação do processo de trabalho com a equipe de referência do CRAS; Participação das atividades de capacitação (ou formação continuada) da equipe de referência do CRAS. </a:t>
            </a:r>
          </a:p>
          <a:p>
            <a:pPr algn="just">
              <a:spcBef>
                <a:spcPct val="50000"/>
              </a:spcBef>
              <a:buNone/>
            </a:pP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Perfil 2 “Agente Social”: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Recepção e oferta de informações às famílias usuárias do CRAS; Mediação dos processos grupais, próprios dos serviços de convivência e fortalecimentos de vínculos, ofertados no CRAS (função de orientador social do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Projovem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Adolescente, por exemplo); Participação de reuniões sistemáticas de planejamento de atividades e de avaliação do processo de trabalho com a equipe de referência do CRAS; Participação das atividades de capacitação (ou formação continuada) da equipe de referência do CRAS.</a:t>
            </a:r>
            <a:endParaRPr lang="pt-BR" sz="1800" dirty="0" smtClean="0">
              <a:solidFill>
                <a:srgbClr val="222268"/>
              </a:solidFill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Técnico de Nível Superior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928662" y="6170675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Secretaria do Trabalho e Desenvolvimento Social - SETDS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Gerência de Proteção Social Básica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Telefone: (63) 3218-6904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ct val="50000"/>
              </a:spcBef>
              <a:buNone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Perfil: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spcBef>
                <a:spcPct val="50000"/>
              </a:spcBef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Escolaridade mínima de nível superior, com formação em serviço social, psicologia e/ou outra profissão que compõe o SUAS (dependendo do número de famílias referenciadas ao CRAS e porte do município, conforme a NOB-RH); com experiência de atuação e/ou gestão em programas, projetos, serviços e/ou benefícios socioassistenciais; conhecimento da legislação referente à política nacional de assistência social; domínio sobre os direitos sociais; experiência de trabalho em grupos e atividades coletivas; experiência em trabalho interdisciplinar; conhecimento da realidade do território e boa capacidade relacional e de escuta das famílias.</a:t>
            </a:r>
            <a:endParaRPr lang="pt-BR" sz="2000" dirty="0" smtClean="0">
              <a:solidFill>
                <a:srgbClr val="222268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Técnico de Nível Superior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928662" y="6170675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Secretaria do Trabalho e Desenvolvimento  Social - SETDS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Gerência de Proteção Social Básica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Telefone: (63) 3218-6904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fontScale="55000" lnSpcReduction="20000"/>
          </a:bodyPr>
          <a:lstStyle/>
          <a:p>
            <a:pPr algn="just">
              <a:spcBef>
                <a:spcPct val="50000"/>
              </a:spcBef>
              <a:buNone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Atribuições:</a:t>
            </a:r>
          </a:p>
          <a:p>
            <a:pPr algn="just">
              <a:spcBef>
                <a:spcPct val="50000"/>
              </a:spcBef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Acolhida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, oferta de informações e realização de encaminhamentos às famílias usuárias do CRAS;</a:t>
            </a:r>
          </a:p>
          <a:p>
            <a:pPr algn="just">
              <a:spcBef>
                <a:spcPct val="50000"/>
              </a:spcBef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Planejamento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e implementação do PAIF, de acordo com as características do território de abrangência do CRAS; • Mediação de grupos de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famílias dos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PAIF; </a:t>
            </a:r>
          </a:p>
          <a:p>
            <a:pPr algn="just">
              <a:spcBef>
                <a:spcPct val="50000"/>
              </a:spcBef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Realização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de atendimento particularizados e visitas domiciliares às famílias referenciadas ao CRAS; </a:t>
            </a:r>
          </a:p>
          <a:p>
            <a:pPr algn="just">
              <a:spcBef>
                <a:spcPct val="50000"/>
              </a:spcBef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Desenvolvimento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de atividades coletivas e comunitárias no território;</a:t>
            </a:r>
          </a:p>
          <a:p>
            <a:pPr algn="just">
              <a:spcBef>
                <a:spcPct val="50000"/>
              </a:spcBef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Apoio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técnico continuado aos profissionais responsáveis pelo(s) serviço(s) de convivência e fortalecimento de vínculos desenvolvidos no território ou no CRAS; </a:t>
            </a:r>
          </a:p>
          <a:p>
            <a:pPr algn="just">
              <a:spcBef>
                <a:spcPct val="50000"/>
              </a:spcBef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Acompanhamento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de famílias encaminhadas pelos serviços de convivência e fortalecimento de vínculos ofertados no território ou no CRAS;</a:t>
            </a:r>
            <a:endParaRPr lang="pt-BR" b="1" dirty="0" smtClean="0">
              <a:solidFill>
                <a:srgbClr val="222268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50000"/>
              </a:spcBef>
            </a:pPr>
            <a:endParaRPr lang="pt-BR" b="1" dirty="0" smtClean="0">
              <a:solidFill>
                <a:srgbClr val="222268"/>
              </a:solidFill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Técnico de Nível Superior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928662" y="6170675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Secretaria do Trabalho e Desenvolvimento Social - SETDS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Gerência de Proteção Social Básica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Telefone: (63) 3218-6904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spcBef>
                <a:spcPct val="50000"/>
              </a:spcBef>
            </a:pPr>
            <a:r>
              <a:rPr lang="pt-BR" sz="1400" dirty="0" smtClean="0">
                <a:latin typeface="Arial" pitchFamily="34" charset="0"/>
                <a:cs typeface="Arial" pitchFamily="34" charset="0"/>
              </a:rPr>
              <a:t>Realização da busca ativa no território de abrangência do CRAS e desenvolvimento de projetos que visam prevenir aumento de incidência de situações de risco; </a:t>
            </a:r>
          </a:p>
          <a:p>
            <a:pPr algn="just">
              <a:spcBef>
                <a:spcPct val="50000"/>
              </a:spcBef>
            </a:pPr>
            <a:r>
              <a:rPr lang="pt-BR" sz="1400" dirty="0" smtClean="0">
                <a:latin typeface="Arial" pitchFamily="34" charset="0"/>
                <a:cs typeface="Arial" pitchFamily="34" charset="0"/>
              </a:rPr>
              <a:t>Acompanhamento das famílias em descumprimento de condicionalidades; </a:t>
            </a:r>
          </a:p>
          <a:p>
            <a:pPr algn="just">
              <a:spcBef>
                <a:spcPct val="50000"/>
              </a:spcBef>
            </a:pPr>
            <a:r>
              <a:rPr lang="pt-BR" sz="1400" dirty="0" smtClean="0">
                <a:latin typeface="Arial" pitchFamily="34" charset="0"/>
                <a:cs typeface="Arial" pitchFamily="34" charset="0"/>
              </a:rPr>
              <a:t>Alimentação de sistema de informação, registro das ações desenvolvidas e planejamento do trabalho de forma coletiva. </a:t>
            </a:r>
          </a:p>
          <a:p>
            <a:pPr algn="just">
              <a:spcBef>
                <a:spcPct val="50000"/>
              </a:spcBef>
            </a:pPr>
            <a:r>
              <a:rPr lang="pt-BR" sz="1400" dirty="0" smtClean="0">
                <a:latin typeface="Arial" pitchFamily="34" charset="0"/>
                <a:cs typeface="Arial" pitchFamily="34" charset="0"/>
              </a:rPr>
              <a:t>Articulação de ações que potencializem as boas experiências no território de abrangência;</a:t>
            </a:r>
          </a:p>
          <a:p>
            <a:pPr algn="just">
              <a:spcBef>
                <a:spcPct val="50000"/>
              </a:spcBef>
            </a:pPr>
            <a:r>
              <a:rPr lang="pt-BR" sz="1400" dirty="0" smtClean="0">
                <a:latin typeface="Arial" pitchFamily="34" charset="0"/>
                <a:cs typeface="Arial" pitchFamily="34" charset="0"/>
              </a:rPr>
              <a:t>Realização de encaminhamento, com acompanhamento, para a rede socioassistencial;</a:t>
            </a:r>
          </a:p>
          <a:p>
            <a:pPr algn="just">
              <a:spcBef>
                <a:spcPct val="50000"/>
              </a:spcBef>
            </a:pPr>
            <a:r>
              <a:rPr lang="pt-BR" sz="1400" dirty="0" smtClean="0">
                <a:latin typeface="Arial" pitchFamily="34" charset="0"/>
                <a:cs typeface="Arial" pitchFamily="34" charset="0"/>
              </a:rPr>
              <a:t>Realização de encaminhamentos para serviços setoriais;</a:t>
            </a:r>
          </a:p>
          <a:p>
            <a:pPr algn="just">
              <a:spcBef>
                <a:spcPct val="50000"/>
              </a:spcBef>
            </a:pPr>
            <a:r>
              <a:rPr lang="pt-BR" sz="1400" dirty="0" smtClean="0">
                <a:latin typeface="Arial" pitchFamily="34" charset="0"/>
                <a:cs typeface="Arial" pitchFamily="34" charset="0"/>
              </a:rPr>
              <a:t>Participação das reuniões preparatórias ao planejamento municipal ou do DF; </a:t>
            </a:r>
          </a:p>
          <a:p>
            <a:pPr algn="just">
              <a:spcBef>
                <a:spcPct val="50000"/>
              </a:spcBef>
            </a:pPr>
            <a:r>
              <a:rPr lang="pt-BR" sz="1400" dirty="0" smtClean="0">
                <a:latin typeface="Arial" pitchFamily="34" charset="0"/>
                <a:cs typeface="Arial" pitchFamily="34" charset="0"/>
              </a:rPr>
              <a:t>Participação de reuniões sistemáticas no CRAS, para planejamento das ações semanais a serem desenvolvidas, definição de fluxos, instituição de rotina de atendimento e acolhimento dos usuários; organização dos encaminhamentos, fluxos de informações com outros setores, procedimentos, estratégias de resposta às demandas e de fortalecimento das potencialidades do território.</a:t>
            </a:r>
            <a:endParaRPr lang="pt-BR" sz="1400" dirty="0" smtClean="0">
              <a:solidFill>
                <a:srgbClr val="222268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50000"/>
              </a:spcBef>
            </a:pPr>
            <a:endParaRPr lang="pt-BR" sz="1800" b="1" dirty="0" smtClean="0">
              <a:solidFill>
                <a:srgbClr val="222268"/>
              </a:solidFill>
            </a:endParaRPr>
          </a:p>
          <a:p>
            <a:pPr>
              <a:buNone/>
            </a:pPr>
            <a:endParaRPr lang="pt-B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COORDENADOR DO CRAS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928662" y="6170675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Secretaria do Trabalho e Desenvolvimento Social - SETDS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Gerência de Proteção Social Básica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Telefone: (63) 3218-6904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ct val="50000"/>
              </a:spcBef>
              <a:buNone/>
            </a:pP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Perfil:</a:t>
            </a:r>
            <a:r>
              <a:rPr lang="pt-BR" sz="3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spcBef>
                <a:spcPct val="50000"/>
              </a:spcBef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Escolaridade mínima de nível superior, concursado, com experiência em gestão pública; domínio da legislação referente à política nacional de assistência social e direitos sociais; conhecimento dos serviços, programas, projetos e/ou benefícios socioassistenciais; experiência de coordenação de equipes, com habilidade de comunicação, de estabelecer relações e negociar conflitos; com boa capacidade de gestão, em especial para lidar com informações, planejar, monitorar e acompanhar os serviços socioassistenciais, bem como de gerenciar a rede socioassistencial local.</a:t>
            </a:r>
            <a:endParaRPr lang="pt-BR" sz="2000" b="1" dirty="0" smtClean="0">
              <a:solidFill>
                <a:srgbClr val="222268"/>
              </a:solidFill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  <p:sp>
        <p:nvSpPr>
          <p:cNvPr id="1026" name="AutoShape 2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8" name="AutoShape 4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32" name="AutoShape 8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COORDENADOR DO CRAS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928662" y="6170675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Secretaria do Trabalho e Desenvolvimento Social - SETDS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Gerência de Proteção Social Básica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Telefone: (63) 3218-6904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spcBef>
                <a:spcPct val="50000"/>
              </a:spcBef>
              <a:buNone/>
            </a:pPr>
            <a:r>
              <a:rPr lang="pt-BR" sz="2800" b="1" dirty="0" smtClean="0">
                <a:solidFill>
                  <a:srgbClr val="222268"/>
                </a:solidFill>
              </a:rPr>
              <a:t>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Atribuições: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spcBef>
                <a:spcPct val="50000"/>
              </a:spcBef>
              <a:buNone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• Articular, acompanhar e avaliar o processo de implantação do CRAS e a implementação dos programas, serviços, projetos de proteção social básica operacionalizadas nessa unidade;</a:t>
            </a:r>
          </a:p>
          <a:p>
            <a:pPr algn="just">
              <a:spcBef>
                <a:spcPct val="50000"/>
              </a:spcBef>
              <a:buNone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• Coordenar a execução e o monitoramento dos serviços, o registro de informações e a avaliação das ações, programas, projetos, serviços e benefícios;</a:t>
            </a:r>
          </a:p>
          <a:p>
            <a:pPr algn="just">
              <a:spcBef>
                <a:spcPct val="50000"/>
              </a:spcBef>
              <a:buNone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• Participar da elaboração, acompanhar e avaliar os fluxos e procedimentos para garantir a efetivação da referência e contrarreferência;</a:t>
            </a:r>
          </a:p>
          <a:p>
            <a:pPr algn="just">
              <a:spcBef>
                <a:spcPct val="50000"/>
              </a:spcBef>
              <a:buNone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• Coordenar a execução das ações, de forma a manter o diálogo e garantir a participação dos profissionais, bem como das famílias inseridas nos serviços ofertados pelo CRAS e pela rede prestadora de serviços no território;</a:t>
            </a:r>
          </a:p>
          <a:p>
            <a:pPr algn="just">
              <a:spcBef>
                <a:spcPct val="50000"/>
              </a:spcBef>
              <a:buNone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• Definir, com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a participação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da equipe de profissionais, os critérios de inclusão, acompanhamento e desligamento das famílias, dos serviços ofertados no CRAS;</a:t>
            </a:r>
          </a:p>
          <a:p>
            <a:pPr algn="just">
              <a:spcBef>
                <a:spcPct val="50000"/>
              </a:spcBef>
              <a:buNone/>
            </a:pPr>
            <a:r>
              <a:rPr lang="pt-BR" sz="1600" dirty="0" smtClean="0"/>
              <a:t> </a:t>
            </a:r>
            <a:endParaRPr lang="pt-BR" sz="1600" dirty="0"/>
          </a:p>
        </p:txBody>
      </p:sp>
      <p:sp>
        <p:nvSpPr>
          <p:cNvPr id="1026" name="AutoShape 2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8" name="AutoShape 4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32" name="AutoShape 8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COORDENADOR DO CRAS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928662" y="6170675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Secretaria do Trabalho e Desenvolvimento Social - SETDS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Gerência de Proteção Social Básica</a:t>
            </a:r>
          </a:p>
          <a:p>
            <a:pPr algn="ctr">
              <a:buClrTx/>
              <a:buFontTx/>
              <a:buNone/>
              <a:defRPr/>
            </a:pPr>
            <a:r>
              <a:rPr lang="pt-BR" sz="1200" b="1" dirty="0" smtClean="0">
                <a:solidFill>
                  <a:srgbClr val="627A32"/>
                </a:solidFill>
                <a:latin typeface="Cambria" panose="02040503050406030204" pitchFamily="18" charset="0"/>
                <a:ea typeface="Verdana" pitchFamily="32" charset="0"/>
                <a:cs typeface="Verdana" pitchFamily="32" charset="0"/>
              </a:rPr>
              <a:t>Telefone: (63) 3218-6904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spcBef>
                <a:spcPct val="50000"/>
              </a:spcBef>
            </a:pPr>
            <a:r>
              <a:rPr lang="pt-BR" sz="2300" dirty="0" smtClean="0">
                <a:latin typeface="Arial" pitchFamily="34" charset="0"/>
                <a:cs typeface="Arial" pitchFamily="34" charset="0"/>
              </a:rPr>
              <a:t>Coordenar </a:t>
            </a:r>
            <a:r>
              <a:rPr lang="pt-BR" sz="2300" dirty="0" smtClean="0">
                <a:latin typeface="Arial" pitchFamily="34" charset="0"/>
                <a:cs typeface="Arial" pitchFamily="34" charset="0"/>
              </a:rPr>
              <a:t>a definição, junto com a equipe de profissionais e representantes da rede socioassistencial do território, o fluxo de entrada, acompanhamento, monitoramento, avaliação e desligamento das famílias e indivíduos nos serviços de proteção social básica da rede socioassistencial referenciada ao CRAS;</a:t>
            </a:r>
          </a:p>
          <a:p>
            <a:pPr algn="just">
              <a:spcBef>
                <a:spcPct val="50000"/>
              </a:spcBef>
            </a:pPr>
            <a:r>
              <a:rPr lang="pt-BR" sz="2300" dirty="0" smtClean="0">
                <a:latin typeface="Arial" pitchFamily="34" charset="0"/>
                <a:cs typeface="Arial" pitchFamily="34" charset="0"/>
              </a:rPr>
              <a:t>Promover </a:t>
            </a:r>
            <a:r>
              <a:rPr lang="pt-BR" sz="2300" dirty="0" smtClean="0">
                <a:latin typeface="Arial" pitchFamily="34" charset="0"/>
                <a:cs typeface="Arial" pitchFamily="34" charset="0"/>
              </a:rPr>
              <a:t>a articulação entre serviços, transferência de renda e benefícios socioassistenciais na área de abrangência do CRAS;</a:t>
            </a:r>
          </a:p>
          <a:p>
            <a:pPr algn="just">
              <a:spcBef>
                <a:spcPct val="50000"/>
              </a:spcBef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Definir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, junto com a equipe técnica, os meios e as ferramentas teórico-metodológicos de trabalho social com famílias e dos serviços de convivência; </a:t>
            </a:r>
          </a:p>
          <a:p>
            <a:pPr algn="just">
              <a:spcBef>
                <a:spcPct val="50000"/>
              </a:spcBef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Contribuir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para avaliação, a ser feita pelo gestor, da eficácia, eficiência e impactos dos programas, serviços e projetos na qualidade de vida dos usuários; </a:t>
            </a:r>
          </a:p>
          <a:p>
            <a:pPr algn="just">
              <a:spcBef>
                <a:spcPct val="50000"/>
              </a:spcBef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Efetuar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ações de mapeamento, articulação e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potencialização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da rede socioassistencial no território de abrangência do CRAS e fazer a gestão local desta rede; </a:t>
            </a:r>
            <a:endParaRPr lang="pt-BR" sz="2300" b="1" dirty="0" smtClean="0">
              <a:solidFill>
                <a:srgbClr val="222268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ct val="50000"/>
              </a:spcBef>
              <a:buNone/>
            </a:pPr>
            <a:endParaRPr lang="pt-BR" sz="3500" b="1" dirty="0" smtClean="0">
              <a:solidFill>
                <a:srgbClr val="222268"/>
              </a:solidFill>
            </a:endParaRPr>
          </a:p>
          <a:p>
            <a:endParaRPr lang="pt-BR" dirty="0"/>
          </a:p>
        </p:txBody>
      </p:sp>
      <p:sp>
        <p:nvSpPr>
          <p:cNvPr id="1026" name="AutoShape 2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8" name="AutoShape 4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32" name="AutoShape 8" descr="Resultado de imagem para tipificaÃ§Ã£o nacional de serviÃ§os socioassistenciais ca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</TotalTime>
  <Words>1845</Words>
  <Application>Microsoft Office PowerPoint</Application>
  <PresentationFormat>Apresentação na tela (4:3)</PresentationFormat>
  <Paragraphs>121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Tema do Office</vt:lpstr>
      <vt:lpstr>CAPACITAÇÃO PARA COORDENADORES DOS CRAS</vt:lpstr>
      <vt:lpstr>Técnico de Nível Médio</vt:lpstr>
      <vt:lpstr>Técnico de Nível Médio</vt:lpstr>
      <vt:lpstr>Técnico de Nível Superior</vt:lpstr>
      <vt:lpstr>Técnico de Nível Superior</vt:lpstr>
      <vt:lpstr>Técnico de Nível Superior</vt:lpstr>
      <vt:lpstr>COORDENADOR DO CRAS</vt:lpstr>
      <vt:lpstr>COORDENADOR DO CRAS</vt:lpstr>
      <vt:lpstr>COORDENADOR DO CRAS</vt:lpstr>
      <vt:lpstr>COORDENADOR DO CRAS</vt:lpstr>
      <vt:lpstr>COORDENADOR DO CRAS</vt:lpstr>
      <vt:lpstr>EQUIPES VOLANTES</vt:lpstr>
      <vt:lpstr>EQUIPES VOLANTES</vt:lpstr>
      <vt:lpstr>EQUIPES VOLANTES</vt:lpstr>
      <vt:lpstr>LANCHAS DA ASSISTÊNCIA SOCIAL</vt:lpstr>
      <vt:lpstr>LANCHAS DA ASSISTÊNCIA SOCIAL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Serviços de Proteção Social Básica</dc:title>
  <dc:creator>ilza.borges</dc:creator>
  <cp:lastModifiedBy>iara.nolasco</cp:lastModifiedBy>
  <cp:revision>87</cp:revision>
  <dcterms:created xsi:type="dcterms:W3CDTF">2015-11-09T16:48:53Z</dcterms:created>
  <dcterms:modified xsi:type="dcterms:W3CDTF">2019-05-30T16:42:08Z</dcterms:modified>
</cp:coreProperties>
</file>