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368" r:id="rId3"/>
    <p:sldId id="369" r:id="rId4"/>
    <p:sldId id="375" r:id="rId5"/>
    <p:sldId id="374" r:id="rId6"/>
    <p:sldId id="376" r:id="rId7"/>
    <p:sldId id="364" r:id="rId8"/>
    <p:sldId id="363" r:id="rId9"/>
    <p:sldId id="373" r:id="rId10"/>
    <p:sldId id="353" r:id="rId11"/>
    <p:sldId id="355" r:id="rId12"/>
    <p:sldId id="358" r:id="rId13"/>
    <p:sldId id="35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3682A"/>
    <a:srgbClr val="627A32"/>
    <a:srgbClr val="77943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5" autoAdjust="0"/>
  </p:normalViewPr>
  <p:slideViewPr>
    <p:cSldViewPr>
      <p:cViewPr>
        <p:scale>
          <a:sx n="75" d="100"/>
          <a:sy n="75" d="100"/>
        </p:scale>
        <p:origin x="-6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52FBD-BE58-43DE-89EE-EF65F46CEE1F}" type="datetimeFigureOut">
              <a:rPr lang="pt-BR" smtClean="0"/>
              <a:pPr/>
              <a:t>27/03/2017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2892E-5B73-4768-9F5F-9E1DF934BF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7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17077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17077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2892E-5B73-4768-9F5F-9E1DF934BF4B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707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5B840-4886-4316-8935-FC823BD82E17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143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3F0E4-4B63-43CF-AEA7-F31DE6FDB1F3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827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5937-89F9-4886-853D-CB36AADA8E1D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6841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EB8-8FD3-4C99-BE18-9150BC0FDEA1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5729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D1AA-3079-4E7B-A043-A9E272E5023B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7080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405F-0938-4F05-A6C1-83591008D19B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8861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0E14-FB6B-48A5-8507-135D27C84C76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135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D0C3-A5EF-4C73-80D0-D592ADEFA5D5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2069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FBDC-81CE-4B05-956F-222F7CD60DA6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4990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80E2-9A4D-4E92-9AAA-3ADB2B1712A3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9289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1BAEF-5FA7-4DBF-B72F-91833EDB9B95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9366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A9F29-93B9-4525-AABD-262046924A0C}" type="datetime1">
              <a:rPr lang="pt-BR" smtClean="0"/>
              <a:pPr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GERENCIA DE PROTEÇÃO SOCIAL ESPECIAL 2016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5BC0-15BD-4383-A299-DD03CB14376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1870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http://sorayagervasio.com.br/coaching/wp-content/uploads/2013/12/post1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504" t="5939"/>
          <a:stretch/>
        </p:blipFill>
        <p:spPr bwMode="auto">
          <a:xfrm>
            <a:off x="1763688" y="2299739"/>
            <a:ext cx="5604302" cy="227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179512" y="4941168"/>
            <a:ext cx="8784976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CONTEÚDO E SENTIDO DAS INFORMAÇÕES NO PRONTUÁRIO SUAS </a:t>
            </a:r>
          </a:p>
        </p:txBody>
      </p:sp>
      <p:sp>
        <p:nvSpPr>
          <p:cNvPr id="18" name="Título 4"/>
          <p:cNvSpPr>
            <a:spLocks noGrp="1"/>
          </p:cNvSpPr>
          <p:nvPr>
            <p:ph type="ctrTitle"/>
          </p:nvPr>
        </p:nvSpPr>
        <p:spPr>
          <a:xfrm>
            <a:off x="719572" y="1412776"/>
            <a:ext cx="7704856" cy="108012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Cambria" panose="02040503050406030204" pitchFamily="18" charset="0"/>
              </a:rPr>
              <a:t>PRONTUÁRIO “SUAS”</a:t>
            </a:r>
            <a:endParaRPr lang="pt-BR" sz="2800" b="1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GERÊNCIA </a:t>
            </a:r>
            <a:r>
              <a:rPr lang="pt-BR" dirty="0" smtClean="0">
                <a:solidFill>
                  <a:schemeClr val="tx1"/>
                </a:solidFill>
              </a:rPr>
              <a:t>DE PROTEÇÃO SOCIAL ESPECIAL </a:t>
            </a:r>
            <a:r>
              <a:rPr lang="pt-BR" dirty="0" smtClean="0">
                <a:solidFill>
                  <a:schemeClr val="tx1"/>
                </a:solidFill>
              </a:rPr>
              <a:t>- 2017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-214346" y="1000108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SECRETARIA DO TRABALHO E ASSISTÊNCIA SOCIAL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Imagem 2" descr="nova logo brasa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5263"/>
            <a:ext cx="151216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3127588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142844" y="836712"/>
            <a:ext cx="44291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altLang="pt-BR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IMPORTANTE DESTACAR</a:t>
            </a:r>
            <a:endParaRPr lang="pt-BR" altLang="pt-BR" sz="2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95281" y="1628800"/>
            <a:ext cx="83534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400" dirty="0" smtClean="0">
                <a:latin typeface="Cambria" panose="02040503050406030204" pitchFamily="18" charset="0"/>
              </a:rPr>
              <a:t>Após </a:t>
            </a:r>
            <a:r>
              <a:rPr lang="pt-BR" altLang="pt-BR" sz="2400" dirty="0">
                <a:latin typeface="Cambria" panose="02040503050406030204" pitchFamily="18" charset="0"/>
              </a:rPr>
              <a:t>a </a:t>
            </a:r>
            <a:r>
              <a:rPr lang="pt-BR" altLang="pt-BR" sz="2400" dirty="0" smtClean="0">
                <a:latin typeface="Cambria" panose="02040503050406030204" pitchFamily="18" charset="0"/>
              </a:rPr>
              <a:t>aprovação da Tipificação Nacional dos </a:t>
            </a:r>
            <a:r>
              <a:rPr lang="pt-BR" altLang="pt-BR" sz="2400" dirty="0">
                <a:latin typeface="Cambria" panose="02040503050406030204" pitchFamily="18" charset="0"/>
              </a:rPr>
              <a:t>S</a:t>
            </a:r>
            <a:r>
              <a:rPr lang="pt-BR" altLang="pt-BR" sz="2400" dirty="0" smtClean="0">
                <a:latin typeface="Cambria" panose="02040503050406030204" pitchFamily="18" charset="0"/>
              </a:rPr>
              <a:t>erviços </a:t>
            </a:r>
            <a:r>
              <a:rPr lang="pt-BR" altLang="pt-BR" sz="2400" dirty="0">
                <a:latin typeface="Cambria" panose="02040503050406030204" pitchFamily="18" charset="0"/>
              </a:rPr>
              <a:t>Socioassistenciais outra discussão foi posta em tela para qualificar o trabalho social desenvolvido com as famílias nos </a:t>
            </a:r>
            <a:r>
              <a:rPr lang="pt-BR" altLang="pt-BR" sz="2400" dirty="0" smtClean="0">
                <a:latin typeface="Cambria" panose="02040503050406030204" pitchFamily="18" charset="0"/>
              </a:rPr>
              <a:t> </a:t>
            </a:r>
            <a:r>
              <a:rPr lang="pt-BR" altLang="pt-BR" sz="2400" b="1" dirty="0" smtClean="0">
                <a:latin typeface="Cambria" panose="02040503050406030204" pitchFamily="18" charset="0"/>
              </a:rPr>
              <a:t>CREAS. </a:t>
            </a:r>
            <a:r>
              <a:rPr lang="pt-BR" altLang="pt-BR" sz="2400" dirty="0" smtClean="0">
                <a:latin typeface="Cambria" panose="02040503050406030204" pitchFamily="18" charset="0"/>
              </a:rPr>
              <a:t>Para a</a:t>
            </a:r>
            <a:r>
              <a:rPr lang="pt-BR" sz="2400" dirty="0" smtClean="0">
                <a:latin typeface="Cambria" panose="02040503050406030204" pitchFamily="18" charset="0"/>
              </a:rPr>
              <a:t> Tipificação a utilização de prontuário é requisito essencial para o trabalho social com famílias no âmbito do SUAS. </a:t>
            </a:r>
          </a:p>
          <a:p>
            <a:pPr algn="just"/>
            <a:endParaRPr lang="pt-BR" altLang="pt-BR" sz="2400" b="1" dirty="0" smtClean="0">
              <a:latin typeface="Cambria" panose="02040503050406030204" pitchFamily="18" charset="0"/>
            </a:endParaRPr>
          </a:p>
          <a:p>
            <a:pPr algn="just"/>
            <a:endParaRPr lang="pt-BR" altLang="pt-BR" sz="2400" b="1" dirty="0" smtClean="0">
              <a:latin typeface="Cambria" panose="02040503050406030204" pitchFamily="18" charset="0"/>
            </a:endParaRPr>
          </a:p>
          <a:p>
            <a:pPr algn="just"/>
            <a:endParaRPr lang="pt-BR" altLang="pt-BR" sz="2400" b="1" dirty="0" smtClean="0">
              <a:latin typeface="Cambria" panose="02040503050406030204" pitchFamily="18" charset="0"/>
            </a:endParaRPr>
          </a:p>
          <a:p>
            <a:pPr algn="just"/>
            <a:endParaRPr lang="pt-BR" altLang="pt-BR" sz="2400" b="1" dirty="0" smtClean="0">
              <a:latin typeface="Cambria" panose="02040503050406030204" pitchFamily="18" charset="0"/>
            </a:endParaRPr>
          </a:p>
          <a:p>
            <a:pPr algn="just"/>
            <a:endParaRPr lang="pt-BR" altLang="pt-BR" sz="2400" b="1" dirty="0" smtClean="0">
              <a:latin typeface="Cambria" panose="02040503050406030204" pitchFamily="18" charset="0"/>
            </a:endParaRPr>
          </a:p>
          <a:p>
            <a:pPr algn="just"/>
            <a:endParaRPr lang="pt-BR" altLang="pt-BR" sz="2400" dirty="0">
              <a:latin typeface="Cambria" panose="02040503050406030204" pitchFamily="18" charset="0"/>
            </a:endParaRPr>
          </a:p>
          <a:p>
            <a:endParaRPr lang="pt-BR" sz="2400" dirty="0">
              <a:latin typeface="Cambria" panose="02040503050406030204" pitchFamily="18" charset="0"/>
            </a:endParaRPr>
          </a:p>
        </p:txBody>
      </p:sp>
      <p:sp>
        <p:nvSpPr>
          <p:cNvPr id="12290" name="AutoShape 2" descr="Resultado de imagem para tipificação dos serviços socioassistencia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2" name="AutoShape 4" descr="Resultado de imagem para tipificação dos serviços socioassistencia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4" name="AutoShape 6" descr="Resultado de imagem para tipificação dos serviços socioassistencia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6" name="AutoShape 8" descr="Resultado de imagem para tipificaçã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AutoShape 10" descr="Resultado de imagem para tipificaçã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00" name="AutoShape 12" descr="Resultado de imagem para prontuári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02" name="AutoShape 14" descr="Resultado de imagem para prontuári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04" name="AutoShape 16" descr="Resultado de imagem para prontuári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06" name="AutoShape 18" descr="data:image/jpeg;base64,/9j/4AAQSkZJRgABAQAAAQABAAD/2wCEAAkGBxMSEhUSEhMWFRUVGB0XFxcYFx0XFxgVGB0XFxUeFRcYHSggHxolHRcYITEhJSkrLi4uFx8zODMtNygtLisBCgoKDg0OGxAQGi0lICUtLS0tNS8tLSstLS03LTUvLS0wLS0tLSsrKy4tLS0tLS0tLS0tLS0wLS0tMC0tLTUuLf/AABEIAPAA0gMBIgACEQEDEQH/xAAcAAACAgMBAQAAAAAAAAAAAAAABwUGAQQIAwL/xABLEAACAQMABgUGCQgJBAMAAAABAgMABBEFBhIhMUEHEyJRYTJScYGRoRQjQmJygrGy0RVUc5KTosHSFjM0NUNjs8LwJCVT8XTD4f/EABoBAQEAAwEBAAAAAAAAAAAAAAABAgQFAwb/xAAuEQACAQMCBAQFBQEAAAAAAAAAAQIDBBESMRMhQWEFUXGxMjOhwfAjgZHR4SL/2gAMAwEAAhEDEQA/AHjRRRQBRRRQBRRRQBRRRQBRRRQHxNIFUseABJ57hvO6sowIBByDvBHAjwr6NR2j16pzD8je0Xgvyk+qTu8CO6sW2mvIySyiRrwu3ICgcWYD1Zy37oNe9ebx5ZT5uT68Y+wn21XsRHpRRRVIFFFFAFFFFAFFFFAFFFfJcAgZ3nhQH1RRRQBRRRQBRRWnfSyJh1XbQeUg8vHnJ3n5vPl3GSeFkqWTcorzt51dQyEEHgR/zj4V6VU8kCiiigCvG7u0iUvIwVRxJ/5x8K9qU+sumGuZic/FqSEXlgbs+k8a1rq5VGOer2Nm2t3Wljp1LhNr1bA4CyMO8KAPVtEGpLROsdvcHZR8N5rDZb1cj6qU1ZViMEEgjeCOOeWK5kfEaqeXho6MvDqbXJvI7q+JIwcZ5HI8D/zI9dQ+qOljcwAt5aHZbxI4H1j35qbrswmqkVJbM5E4OEnF7oK87eXbG0OGTjxAJAPrxmorWvSht4Cy42m7C5ODtEHBHo41J2UQSNFG8KoA9AAFRTzNxXQODUVLzPaiiorWi/MFtI6nDYCqe4scZ9Wc+qspyUIuT6EhFykorqRmsGuCQMY4h1jjcTnCKe4nmfAe2q+NernPkxY7tlvt2qrGaDXAqXtWTznB3adlSjHDWRm6va1x3JEbDq5OQzlW+ie/wPvqxUkkcg5BIIOQRxBG8Ypv6EveugjlPFlBP0hub3g10bK6lVzGW6Ofe2ypNSjszeoooroGgYJrWtl2iZDzGFHcnH2nifUOVbCsDnG/G4+mvqpjJQoooqkCiiigCiiigNYWgDl07JbyhybxI87x9ud1bNFfLjIODjx/91Ekti5yfVFQ504sUnVXOI2Pkv8A4bjvB+Se8Hh3mpdWBGQcisYzjLYsoOO553KkowHEqQPTjdSVHvp30uNcNXmidpoxmJiWOPkMeOfm5355VoeJUpSipLob/h1WMZOL6lXozRmtiwspJnCRKWY+weLHkPGuMk28I7DaSyy49GiHZnPIlAPSNon7RV0kkCgsxwAMkngAOOajNE2UdlbhWYAL2nc7gWPE/wAB6BVL1q1oNx8VFkRczwL47xyXwruKorWglLfyOG6buazcdvM+dI6R+HXsa/4W2FUd65G0T4nHsxUhofTps5WtLgkxo2Ffmo4rn5pBB8Psg9UE2ryHwJPsVjUt0i2ezLHKPlqVPpXGPcfdWlCU9DrrfP0N2cIcRUHtj6l/jcMAQQQd4I3gjwqE12ti9o+N5XD+pT2vdmqNoLWOW2OB24+aE/dPI+6r/orWC3uRhWAYjejbm8ccj6q3oXNO4g4Pk2sGlO3qW81PdJinoq26wamyIxe3G2h+RntL4DPEe+q8NFTk46iXPdsN+FcepQqQlho68K9Occpmnmm3qxbGO1hVhg7OSO7aJb+NVfVvU59oS3I2QDkR5ySRw28bgPCrxNMqKWdgqjiScAes107ChKGZz5HNv68Z4hHmelQ+ldLYkW2h3zPxPERpzZvHHAVAawa6jBS23ngZCNw+gDz8TW3qFo0hGuXyXlO4nedgcTk95+wV7u4VSfDp/u+3Y8FbunDiVP2XctEEIRQo4D1k95J5k8c16UUVuLkagUUUUAUUUUAUUUUAUUUUBoaZ0WlzEY39KtzVuRFLVbq5spGiDlSp3rxQ8wQDuwe+mzVZ120L10XWoPjIxnxZOJHpHEevvrRvKDkuJDlJexu2ldReifwsiLLX1xuliVvFDsn2HP21KRa9Wx4rIv1QfsalzmiubG+rR65OjKxoy6YLzc6c0ax2jBtN4RgZPjvFa8muiRrs21uqDxwB+qn41TqKjvKnTC9EVWdPrl+rN3SWlZrg5lct3LwUehRu9daVFFazk5PLNqMVFYRPajj/AKyP0N901bNf7fatdrnG6t6j2T973VUtSG/6yP0N900wNY4tq1mH+Wx9YGR9ldW1jqtZr19jlXUtNzF+nuKKgUUVyTrEpZaxXMW5ZmI7mw4/e3+ypRNebkcViPjst/Bqq9FesbirHkpM8ZW9KXNxRY59dbptwKJ9Fcn94moS8vpJjmWRnPic49A4D1Vr0VJ1Zz+JtmUKNOHwpI2dHWZmlSIcXYDPcOZ9QyaccEQRQqjAUAAeA3CqJ0dWOZJJzwQbC/Sbe3sGP1qv1dbw6lpp6/P2OR4hV1VNPkFFFFdE0AooooAooooAooooAooooAooooBVa26L+D3BCjsP208M+UPUfcRULTN140d1tsWA7UXbH0flj2b/AKtLIV89eUeHVaWz5n0FnW4lNZ3XIM0UUVqm0FGaKKAl9UpNm8h8WI9qsKt8WuljdFraGbalZXUL1ci71Vi29lA4A86oeiZtiaJ/NdSfRkZ91R+rtp1Wnpk5I9yfqlJCPcwrreHS/Tku/wBjj+IrFSLPUGsisDlWa5COwFGaKDVAZoor2tIDI6IPlsq+0gUxkjeOYz9T7PqrWMc3G2fS28e7Hsqar5RQAAOA3D0V9V9RTgoRUV0PmJy1Scn1CiiiszEKKKKAKKKKAKKKKAKKKKAK87idY1LuwVVGWZjgADiSTuAqM1m1jgsITLO3giDe7t3IP48BzpB64a5XGkH+MOxCD2IVPZHcX85vE+oCo3gDI0r0rwG4jggj6yJnCSytkLsMQrdWvEjBJyccOB41CaRteqlkiPyHK+rkfWMH10ryKa2kLjrorW55zwIXP+anxcnvUVzfEYaoKXkdDw6pio4+ZoUUUZrjnaCigUZoDFSwg/7tJdcpdHtcfW2Fhb3j31FVZbOVDYSSH+siVrcfo5njff61OPRW5Z1NGpdvY0r2lr0PuvqVqijNFaZuhRRQaAKltVtkXKO/kxhpGPcEVmz7cVE1uWz7FvfP5tpIB6Xwo+2va3WasV3PC5lppSfYa2iNLQ3UYmt5FkQ8xyPcw4g+B31u1y5q/p6eylEtu+yeDKd6OO515j3jkRT51I14g0guyPi51GXiJ9rRn5S+8c+WfpEz5wtVFFFUBRRRQBRRRQBRRRQBUDrfrTDo+HrJO07bo4we07fwUczy9OAdzWLTUVlA9xMeyvADymY+Sq+JP8TwFc36xaclvZ2nmO87lUeSiDgq+A7+ZyajYPjT2mpryZp522mO4D5KLyVByUf+8mo+iisCBTF1bl6zRcffBcPH9WRRKPfml1V61Afas75PMaCQekl0b3YrwuY5oy9P9Ni1lprRfc3KBRRXz59GFFGa++obGdlsd+yce2hMnwK9FmYKUB7LEEjxXOPtNedFExjIUUV9RRljhQWPcASfYKDY+aK9Jbd08pGX6SkfaK86BNMK9rk40ffkf+OIeoyqDXjXtdDOj78f5cR9QlUmtiz+dH86GtefIl+dRZ162ly8TrJGxR0O0rA4II5g/wDO6vKgV3z54f3R1r2t+nUzYW5QbxwEijiyDv715eirvXJ9pcvE6yRsUdDtKy7iCOH/ADnXRGoGtqaQgycLPHgSp48mX5rYPoORyrJMpaKKKKyAUUUUAVgnFZpe9MOsvwe2FtG2JbgEHHFYeDn63kj63dQC66StbDf3OI2/6eElY+5jwZz6eA8PSaqNFFeZDFZrFZoAq59GzZF8vfbhv1JFx96qZV06MfKvf/hv95Kwq/Ll6P2PSj8yPqiSrctrRera4ncRW6bmcjJLebGvynNY0bZ9a+GbYjQF5HPBI13sT/znVK1t1hN5KNkFIIuzBH5q82bvduJPq5VyLS24v/Utvc7F5dcJaY7+xMX2vzIdmxhSBRwkdRLO3iS2VX0AH01FnXjSOc/DJc+kY9mMVX6K7MYqKxHkcWUnJ5bGPqXrNcXlx1N2sU0So8kkjRhZERBxV48b9oqN/fXpDC0jhY1JLHsqN59Hq76+NSdFtHZllXM18+wg5/B4zvPgGfO/uXNamtOsq2ytZ2T5c9m4uF4k844TyQc2G8mtCvR41XSuSW7+xv29fgUtT5t7L7lg0Nar1rxSxgy7LdUkhKIZgMqsmN+D/wA41SdIa86QJKCX4OFJBjhQRBSDgjd2sg7t55VIava6BwkF+WYLgRXI3yxH5O3zdM+sePLd6TNXiVXSCbJDbInKHKMW3RzRnmr7ge447ya9rejwcx/h/ZnjcVuNiX8r+itWuuukIzkXcp8HPWA+kODVg0Zrfb3JCXka28h3CeFSI8/50Wdw+cvuqgUVsTpxmsSWTXhUlB5i8DQv7F4WAbBDDaVlOUdTwZGHEV9WybdtfR+dauw9KYYfZVZ1O1mEY+CXRJtXPZbibdz8tPmZPaX19+bvomyMV4IZODho8jerLIjKrKeanIrlO3dCtGS2ydZXCr0ZRe+BOUV9SRFGKN5SkqfSu4+8V8CuucYKldWdOyWNwlxHv2dzLyeM+Up/h3EA8qiqzVB1XovSEdxCk8R2kkUMp8DyI5EcCORFbVJroV1k2JGsZD2ZMvDnk4GXUekDa9Knvpy1knkoUUUVQYZgBk7gN59Fcy646cN7eS3HySdmMd0S7k9vlHxY07OlTTHwbR8mDh5viV7+3nbx9QN7q54rGQM0UUViQKKxWaAKufRsu6+butgv6zrj7tUymJ0U2HWRXQ5SvBFnwDPJJ+6Kwq/BLHkz0pPFSLfmeeul78HtI7VTiS6xNL3iBTiJT4MwLfVxS/qW1s0r8Ku5ph5LNiPuESdmPH1QD6zUTSnTUIqK6CrUdSbk+oVIav6Ja7uYrdNxkbBPmoN7t6lBNR1XvROrLW1i2k2uHt51UPAFxjZfsoHyMkyZOANwG81meZNdIOnltF+DW/ZlaNY93G3tQMIi90j+UTxAPoNKoCva6uHldpJGLu52mYnJJPfXjUUUlyMpSbfMzUzoS4eZorKa5eO1eUbQz2FJ5gHcN+PAE5qGrBqmJa9dtTHsTtoxkty2yHIG2j+ZKBuzzBG4/bVaaOomsi3cfwK5w8uxsKHPZuYB/hsT/jLvKt/+mqXrjq8bKcKpLQyDbhc7iVzgq45Op3H1d9Yp88Mya5ZRBUxdQtLm4iW2Y5ntvjLY83jQhni9WMr4ZHKl1Xvo+9eCVJozsvGwZT4jv8DwPeCaTgpx0ssJuEtSJrpAshFpCfZ8iUiZPFZQH+0sPVVeqz65aTmvzHeG1MMKqIVYZZCwLN5ZA5kgDlgiqxWXqYGKzWKzQHraXTxSJLGdl0YMp7mU5H/quoNAaVW6torhOEiBsdx4MPSCCPVXLVOLoL0xtRTWjHfGetT6D7nA9DAH69ZRA06KKKyKJjp00ltTwW4O6NDIw+dIdlfWAh/WpY1Zukq863SdyeSsIx4CNVU+8MfXVZrBkCiiioArFZrFAZq6as6wSWejbgC2lImciO4AxErsnVEM2OI34xzON1UommprovwXQsFrwLGJGHzwpuJT+syihRV1miihCU1Xige7hW6YJBt5cncuACQGPJSQATyBNWHpL1pW6kWCFg0MR2mZfJklIxlfmKvZX1nuNUqihQooooQKKKKAyjEEEEgg5BBwQRvBBHAj3VJ6c1hubwx/CJNvqwQvZC8cbROyBljgZPgKi6KAKKKKAamoUy3mjZLKU7kcxnnsrMdqB/qzAj0GlhdW7RO8cgw6MVYdzKcH3ip7UDSq292FkOIp1MMh4YD+S31WCnPIZqR6V7Dq71XOA80SvIBykGY2OO47II9Jqc8mXLBSxRWKzVMQq19F2kuo0lAScCXMLeh/J/fCVVK9La4MTpKOMbK49KkMPeKIHWNFfEUgZQw4MAR6DvFFehTlnTU/WXE8mc7csjfrOxH21p0E1ivMhsWljLLnqopJMcdhGfGeGdkHHA+ytj8hXX5rcfsJP5aefRJoxYdHRtjtTEyse/Jwn7oX31c6ySByz+Q7r81uP2En8tH5CuvzW4/YSfy019a+lgQTvBbQiXq2KvI7EKWG5ggG8gHdkkbxw516audLsMrBLuPqCf8AEB2o/rbgV94HM1MATVzbPG2zIjRtgHZdSrY5HDDOKsWsesF1pUpiAnqVOVhR37T42mYDJGdkADlipDpjcHSOQQQYIyCN4IO3gg91THQP/X3X6NPvNQC//IV3+a3H7CT+Wta6s5IjiWN4yRkB0ZCR3gMBurq+kn06f2yD9B/vajWALmCFnYKis7Hgqgsx5nAG81ufkK6/Nbj9hJ/LUv0Zf3pa/Sb/AE5K6PolkHKl1o2eIbUkMsa5xl43QZ5DLADO47vCtWnp03f3en6dPuyUi6NA+4IGdgiKzseCqCzHG84AGeFbn5CuvzW4/YSfy1duhDR23eSznhDHgfTkOB+6r+2nhVSByz+Qrv8ANbj9hJ/LWlIhUlWBBBwQRggjiCDwIrrOueelfR3U6SlIHZmCyj6w2W/eVj66jWAVCvW1tZJTsxxvI2M4RS5xuycKDu3jfXlTo6DNGBbaa5I7UkmwD8xAP9zN7BTcCm/IV1+a3H7CT+WvptCXZ3m2uT6YZD/trqSl/rz0lJZSm3hjEsq42yW2UTIyBuGS2CDjdjI31cATP5Cu/wA1uP2Mn8ta91ZSxECWOSMneA6MhIHcGAzTZ0H0xozBbuDq1P8AiRkuB9JCM49BJ8KiOmu7SaSzkidXR4nKspyCNpeBqYAtqxWaxUB0hqzpkGztieJgjzw47C551mlZovTc6wxKsmAsagDZU7goA4iisslKGy4JB5bq+akdYoOru7lD8maQex2x7qjqxIdHdGV0JNGWxHyU2D4FCVP2Z9dWikD0Z66iwkaKbJt5TkkbzG/DaA5gjAI8ARwOXzbXCSKrxsGRhlWU5BHeCKzTKITpB1HuLWaWZEaS3di4dRtFNo7REgG8YJPa4Yxzqk11tVJ1u6NrW7DPEBBPvO0gwjH/ADEG4+kYPp4VGgIJ5CcZJOBsjO/CjgB3Ded1M3oH/r7r9Gn3mpe6Z0TLaTNBOuy6+sEHgynmp5H+NMHoH/r7r9Gn3mqIg56SfTp/bIP0H+9qdlJLp0/tkH6D/e1ZS2KV3oy/vS1+k3+nJXR9c4dGX96Wv0m/05K6PpEC+6bv7vT9On3ZKRVPXpu/u9f06fdkpFejee6sWQe3Qpo7q7Aykb55Gb6qfFr71Y+urVrXpX4JaTXH/jXI9JIUe8ivXVzR3wa1gg/8caqfpADaPrOTVQ6bLsLo/q8/10qL6lzIfegrLZFL+rZAI4HfSp6d9HZW2uQPJZom9DDbT7re2r9qbe9dY20p4tCmfpAAN7wa0ekrRvX6OuFAyyL1q9+YztnHiQCPXR7A5xp59CNyrWDIPKjmYEeDBWB95HqpGVZNQ9a20dcbeC0UmFlQcSo4MvzlyfTkjxGKIdI0melTUif4RJewKZY5MGRVGXRgoUnZ4lSFB3cN/Km3orScVzEs0Dh0bgR7wRxBHMHeK26yayU5Jr7LkgDJwM4HIE8cDlnAzXReteotpfAlk6ublMgAbPzxwcenf3EUitaNW5rCbqpgN+SjjyXUc17iOYPD2E4tEIesVmsE7qgGVofVmR7eFw6gPGjDIOcFQd+7xopp6uaNVLS3QgZWGNT6Qig0Vlgoj+lOy6rSc/dJsyL6GUA/vK1VOmv07aMw1vdAcQYWPjveP/7KU9RkM1Oata2XVg3xEnYO9om7UbfV5HxBBr00nqjcRWsN4o6yCWMOWUb4yeIcd3c3Dvxzr9TYHQupGv0GkPiyOqnAyYychgOJjbmPDiPfVwrmro/t5H0jaiLO0sgckDhGu+Qnw2cj62OddK1mmUXfTVodZLMXIHbgYb+ZjkIVgfDaKn1Hvqu9A/8AX3X6NPvNV56VZAui7jPMIB6TImKovQOf+ouR/lJ7mOftFR7gc9JPp0/tkH6D/e1Oykv07QkXNu/JomUelWyfvirLYFY6Mv70tfpt/pyV0fXOnRZCW0pbY+SXY+AEbj7SPbXRdSIF903f3ev6dPuyUqdRNG/CNIW0ZGR1gdvox/GHPp2ceumr03n/ALen6dPuyVWegvRu1cT3BG6NBGv0pDk+wJ+9R7gdFLDpn0fc3Bto4IJJVUOzFFLAMdkLnHPAb20z6KyYKj0WQTR6PSKeN43jd1CupU7JYuDg8u1j1VbJEDAqRkEYI7wdxr6ooDlTStkYJ5YTxikZPSFJAPrAz661au/TFo3qtItIBunRZPrAdW33AfrVD2+qNxLZC9hXrE2mV0UZdNk+UB8pfRvHo4YYIaWgtPXFnJ1lvKUJ8ocUb6ancft7iKcmpHSZFeMsFwohnbcpB+LkPcpO9W+afUTSJBrY0dBJJLGkWesZ1CY47eRsn1cc8sZpnAOraqnSdodbnR82R24VMyHmCgy2PSu0PXVqFRus0oWzuWPAQyE/qNWZTl2tnRdmZpooR/iyKn67Bf41qqKuvRDo3rtIoxHZgVpT3Z8hPe+fq15kOgFGNw5UVmivQpXekHQ3wuwmiUZcL1kff1idoAenev1q5rBrraucuknQHwO+kVRiKXMsfdhj21+q2RjuK1jIDT1L1rsY7C2iluoVdYlVlZwCDjeCDUfpOw1dnbbaW3RjvPVzdWD6VUge6lXcaJjjgjkknKyyxmWOMRllKbRQBpc7nOyTjBAwMkZrXudEyhpOrSWVI22DIsLhc8gQR2ScjsnfvqZIPDV+/wBCWQItp7ZC3lN1gZ2HIF2JOPDhUv8A010d+ewftBXPV3oO4jlkhMMjPFvfYRmAXzty52PnHdXjBoudwGSCZ1Y4UrEzBjvOFIGCcA7h3UyBidL+t8NwkVrbSLImeskdTlcjIRc8+JJ7sLVc6L9OJaXytKwWORGjdicBc4ZSfDaUD11W/gMuy0nVSbCHDPsNsq3DDNjAOeRrZ0fEEie6KrIInVOrcZVmkSUqzd4UpnZ50B0L/TXR357B+0FQ2tGkdD38XVT3kO47Sssqh0bhlScjhyIIpLaT0FLFJKipJKsXlSLG2yBsqxJIyABtDnXg2jJCxWJZJcIsjbEb9kMoY5GM4GSNrgcZG6rkDj1RTQujyzxXsbyONkvJKhYLxwuyAACcZ3b8Duqzf010d+ewftBXN0lpIqLI0bqj+S5UhG+ixGD6q3NCaGkuXwquEG1tSBCyIVRpAGI3AnZxvPOpkF56Y9Z4brqILeRZUTMjspyu0eygyOYG0fWKmuijTNlaWOJbmFJZJGd1ZwGHyFBHoUH61KF7WRUWRo3VH8lypCN9FiMH1VvWuhWe0mugwAicLsY3sOwHYHkFMkefp+FMg6C/pro789g/aClNpLpTv+ul6qSPq+sfq/iwfi9o7G/n2cVTPybP2PiZfjf6v4tvjP0e7terNeh0VJjGxJ1vWdX1PVPt52dru4/N48+FMgY+o3SXNJc7F/NEsJRsMVCAONkrlvRtUwf6a6O/PYP2grnptBXAj61onRRKITtqy7LkZG1ldw3gZPMivbSugZI5upiEsx2QwxA6PgkrviILDJG48wQeeKuQXvpi0laXUUEkFxFJJG7KVRwTsOMk4HIFF9tSfRTrJaW9gI57mKN+sc7LuAcE7jg0oo7GVtvZikPV5MmEY7GM56zA7PA8ccK9rzRbqZNhZJI4m2WlETqoPztodk+DVMgcmmYtX7pi8stsHJyWSXq2J+dsEZPia9dXn0FZMXgntw5GNtpdtgDxALE4HopO6K0VG8TzzzGKJHSPKx9axeQMR2cjCgISSTv3AZJrSNk+HdFd4kbZMoRtjwy2MDO44PfTIOjv6a6O/PYP2gqm9KWu1u9obe1mSVpjhyhDBY1ILZI5tuGO4nupUW+jHK7brIkZR2RzE5RyiltlWAxv2cZ4DieFethoSV5UjdXiEiu6s8bAMI0aTs5xkHZxkHnTII2nf0JaG6q0e5Ydq4bs/oo8qvtbbPoxSd0Jox7qeK3j8qVgoPmjizHwABPqrqDR9mkMSQxjCRqEUdyqMD7KsQbFFFFZFCqj0mas/DrQ7AzNDmSLvbd20+sPeFq3UUBzlo6ZUtHWa6ikhaJ9i2KkzR3Lbk2FZexhsMXDYIzkEmpHTekoplutqeMoDcGAxyyJPtyMSqmMDYkjcgZY8ATvGMVvdLepxgm+GQJ8VMfjAo8iU7ycD5L8fTnvFLvqG81vYfwrDsQYH5aVZJuquLXaa6W5V5Wk2eq2MLslMZkRgcxnz93OoubTo6qVVnwTaRIoUso6z4V1kgVeXYJOO7dVT6hvNb9U0dS3mt7D+FAMF761Zrl1uI8zfDFPWSyDBl2+p6qIdjYYbLF2B37txxVU0QqS209uZo4XZ4pFMpKoQglVxtAHDDrAcc8HG+onqG81vYfwo6hvNb2GgL7LrHCbmApNiIXM7PnKgxmKGKNnXubZfGe81o3t6k1v1UV0kLr1DsWZkDqltFFgMoOWjdX7PzyRwqodQ3mt7D+FZ6hvNb2H8KAtendIxtFcMs6slwtuIYASWhMWwW20IwmyFZBg9rb9NfegL6MR2zG5SJYEuFkiLMGeSUSbDKoGGDBkUk8Or9FVDqG81vYfwo6lvNb2H8KAt2s+mRLC3Vvb9VKIQIx1huF6pQNllJ2ECHaGRgEHdnJrGjdKwLHBZt1fVyW8yzTHa2o5LnaIAw2z2ergzlTw4iql1Dea3sP4UdQ3mt7D+FAXp9JqWSU3Ft8IfKsBLN8HkiMRjYyrj4iXGFBUrxbhzI9Iwxgx288WWkO0s0khjKtbrHKizgBwgOVWTd5I9dF6lvNb2H8KOobzW9h/CoC92ulLWJkKzhkhu45WV3eTcYFjJiJAaRI5d4zg4QHuzqaR00wt54mnt9vqdmP4M0hztzxPIDI5JJIDNjO4E8zVP6lvNb2H8KOpbzW9hqguWsl/HcK4gukjKSPJIGZk6/bhgVShA7bApImyfP7jUg99atJcSJcRfGm6UmSWRcdZGUh6qJcIVbcS7A4xjjil71Dea36po6lvNb2H8KAm9U5GViyXcNvvUSJMCUki4tlNllfHmnfv3VNtpS33SQzLHbxJdRm1JYPJ1zTGIKmMMGWSIEk9nq9/AVSepbzW9ho6hvNb2H8KgLjfX0bSzTi6QwzW0qRw7TF4ybZ40RoiNldluwN+/ayOJqSa+tUAC3ERVZpHUmWSSVo3tZolaTrNwcuVBRQAu7wpedS3mt7D+FWTUTVJ7+5CMrLCmGmbeOzyVfnNjHgMnuqgvnQrqx1cZvpV7Ug2YQeUfym+sRgeC/OppV8QxKihVAVVACgbgANwAHdivuskUKKKKoP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2861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08" name="AutoShape 20" descr="Resultado de imagem para prontuári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10" name="AutoShape 22" descr="Resultado de imagem para prontuári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12" name="AutoShape 24" descr="Resultado de imagem para prontuári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314" name="AutoShape 26" descr="Resultado de imagem para prontuário su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2316" name="Picture 28" descr="https://craspsicologia.files.wordpress.com/2013/02/62114_614148875267386_230941517_n.jpg?w=350&amp;h=200&amp;crop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4000504"/>
            <a:ext cx="4143404" cy="23676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8088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462787" y="1196752"/>
            <a:ext cx="83936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altLang="pt-BR" sz="2400" dirty="0">
                <a:latin typeface="Cambria" panose="02040503050406030204" pitchFamily="18" charset="0"/>
              </a:rPr>
              <a:t>O Prontuário SUAS materializa a importância da prática sistemática do registro no trabalho social com famílias. </a:t>
            </a:r>
            <a:endParaRPr lang="pt-BR" altLang="pt-BR" sz="2400" dirty="0" smtClean="0">
              <a:latin typeface="Cambria" panose="02040503050406030204" pitchFamily="18" charset="0"/>
            </a:endParaRPr>
          </a:p>
          <a:p>
            <a:pPr algn="just"/>
            <a:endParaRPr lang="pt-BR" altLang="pt-BR" sz="2400" dirty="0" smtClean="0">
              <a:latin typeface="Cambria" panose="020405030504060302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altLang="pt-BR" sz="2400" dirty="0" smtClean="0">
                <a:latin typeface="Cambria" panose="02040503050406030204" pitchFamily="18" charset="0"/>
              </a:rPr>
              <a:t> Aponta que esses registros devem considerar as vulnerabilidades da família e do território, a capacidade protetiva das famílias, as seguranças afiançadas pela PNAS e o acesso aos direitos socioassistenciais dos indivíduos.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altLang="pt-BR" sz="2400" dirty="0" smtClean="0">
              <a:latin typeface="Cambria" panose="02040503050406030204" pitchFamily="18" charset="0"/>
            </a:endParaRPr>
          </a:p>
        </p:txBody>
      </p:sp>
      <p:pic>
        <p:nvPicPr>
          <p:cNvPr id="8194" name="Picture 2" descr="Resultado de imagem para direitos socioassistencia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4094914"/>
            <a:ext cx="3429024" cy="2096348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071538" y="357166"/>
            <a:ext cx="4429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altLang="pt-BR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r>
              <a:rPr lang="pt-BR" altLang="pt-BR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IMPORTANTE DESTACAR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3448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23527" y="1285860"/>
            <a:ext cx="844370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400" dirty="0" smtClean="0">
                <a:latin typeface="Cambria" panose="02040503050406030204" pitchFamily="18" charset="0"/>
              </a:rPr>
              <a:t>O Prontuário </a:t>
            </a:r>
            <a:r>
              <a:rPr lang="pt-BR" altLang="pt-BR" sz="2400" dirty="0">
                <a:latin typeface="Cambria" panose="02040503050406030204" pitchFamily="18" charset="0"/>
              </a:rPr>
              <a:t>SUAS é subdividido em blocos que registram informações </a:t>
            </a:r>
            <a:r>
              <a:rPr lang="pt-BR" altLang="pt-BR" sz="2400" dirty="0" smtClean="0">
                <a:latin typeface="Cambria" panose="02040503050406030204" pitchFamily="18" charset="0"/>
              </a:rPr>
              <a:t>sobre:</a:t>
            </a:r>
          </a:p>
          <a:p>
            <a:pPr algn="just"/>
            <a:endParaRPr lang="pt-BR" altLang="pt-BR" sz="2400" dirty="0" smtClean="0"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altLang="pt-BR" sz="2400" dirty="0" smtClean="0">
                <a:latin typeface="Cambria" panose="02040503050406030204" pitchFamily="18" charset="0"/>
              </a:rPr>
              <a:t> Identificação </a:t>
            </a:r>
            <a:r>
              <a:rPr lang="pt-BR" altLang="pt-BR" sz="2400" dirty="0">
                <a:latin typeface="Cambria" panose="02040503050406030204" pitchFamily="18" charset="0"/>
              </a:rPr>
              <a:t>e endereço da </a:t>
            </a:r>
            <a:r>
              <a:rPr lang="pt-BR" altLang="pt-BR" sz="2400" dirty="0" smtClean="0">
                <a:latin typeface="Cambria" panose="02040503050406030204" pitchFamily="18" charset="0"/>
              </a:rPr>
              <a:t>família</a:t>
            </a:r>
            <a:r>
              <a:rPr lang="pt-BR" altLang="pt-BR" sz="2400" dirty="0">
                <a:latin typeface="Cambria" panose="02040503050406030204" pitchFamily="18" charset="0"/>
              </a:rPr>
              <a:t>;</a:t>
            </a:r>
            <a:endParaRPr lang="pt-BR" altLang="pt-BR" sz="2400" dirty="0" smtClean="0">
              <a:latin typeface="Cambria" panose="02040503050406030204" pitchFamily="18" charset="0"/>
            </a:endParaRPr>
          </a:p>
          <a:p>
            <a:pPr algn="just"/>
            <a:endParaRPr lang="pt-BR" altLang="pt-BR" sz="2400" dirty="0"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altLang="pt-BR" sz="2400" dirty="0">
                <a:latin typeface="Cambria" panose="02040503050406030204" pitchFamily="18" charset="0"/>
              </a:rPr>
              <a:t>F</a:t>
            </a:r>
            <a:r>
              <a:rPr lang="pt-BR" altLang="pt-BR" sz="2400" dirty="0" smtClean="0">
                <a:latin typeface="Cambria" panose="02040503050406030204" pitchFamily="18" charset="0"/>
              </a:rPr>
              <a:t>orma </a:t>
            </a:r>
            <a:r>
              <a:rPr lang="pt-BR" altLang="pt-BR" sz="2400" dirty="0">
                <a:latin typeface="Cambria" panose="02040503050406030204" pitchFamily="18" charset="0"/>
              </a:rPr>
              <a:t>de acesso ao Serviço/Unidade e razão do primeiro </a:t>
            </a:r>
            <a:r>
              <a:rPr lang="pt-BR" altLang="pt-BR" sz="2400" dirty="0" smtClean="0">
                <a:latin typeface="Cambria" panose="02040503050406030204" pitchFamily="18" charset="0"/>
              </a:rPr>
              <a:t>atendimento;</a:t>
            </a:r>
            <a:endParaRPr lang="pt-BR" altLang="pt-BR" sz="2400" dirty="0"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BR" altLang="pt-BR" sz="2400" dirty="0" smtClean="0">
              <a:latin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altLang="pt-BR" sz="2400" dirty="0">
                <a:latin typeface="Cambria" panose="02040503050406030204" pitchFamily="18" charset="0"/>
              </a:rPr>
              <a:t>I</a:t>
            </a:r>
            <a:r>
              <a:rPr lang="pt-BR" altLang="pt-BR" sz="2400" dirty="0" smtClean="0">
                <a:latin typeface="Cambria" panose="02040503050406030204" pitchFamily="18" charset="0"/>
              </a:rPr>
              <a:t>nformações </a:t>
            </a:r>
            <a:r>
              <a:rPr lang="pt-BR" altLang="pt-BR" sz="2400" dirty="0">
                <a:latin typeface="Cambria" panose="02040503050406030204" pitchFamily="18" charset="0"/>
              </a:rPr>
              <a:t>sobre as características socioeconômicas da família, características do domicílio, identificação de vulnerabilidades, riscos e violações de direitos, acesso da família (ou indivíduo) a serviços e benefícios, registro dos encaminhamentos realizados e informações relativas à referência e contra referência.</a:t>
            </a:r>
          </a:p>
          <a:p>
            <a:endParaRPr lang="en-US" altLang="pt-BR" sz="2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85852" y="500042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DIVISÕES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25203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1560" y="260648"/>
            <a:ext cx="820891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altLang="pt-BR" sz="24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OS BLOCOS DO PRONTUÁRIO SUAS ESTÃO ASSIM ORGANIZADOS:</a:t>
            </a:r>
            <a:endParaRPr lang="pt-BR" sz="24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>
              <a:defRPr/>
            </a:pPr>
            <a:endParaRPr lang="pt-BR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b="1" dirty="0" smtClean="0">
                <a:latin typeface="Cambria" panose="02040503050406030204" pitchFamily="18" charset="0"/>
              </a:rPr>
              <a:t>1</a:t>
            </a:r>
            <a:r>
              <a:rPr lang="pt-BR" b="1" dirty="0">
                <a:latin typeface="Cambria" panose="02040503050406030204" pitchFamily="18" charset="0"/>
              </a:rPr>
              <a:t>. </a:t>
            </a:r>
            <a:r>
              <a:rPr lang="pt-BR" sz="2000" b="1" dirty="0">
                <a:latin typeface="Cambria" panose="02040503050406030204" pitchFamily="18" charset="0"/>
              </a:rPr>
              <a:t>Registro simplificado dos Atendimentos;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2. Identificação da Pessoa de Referência e Endereço da Família;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3. Forma de Ingresso na Unidade e Motivo do Primeiro Atendimento;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4. Composição Familiar;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5. </a:t>
            </a:r>
            <a:r>
              <a:rPr lang="pt-BR" sz="2000" dirty="0">
                <a:latin typeface="Cambria" panose="02040503050406030204" pitchFamily="18" charset="0"/>
              </a:rPr>
              <a:t>Condições Habitacionais da Família;</a:t>
            </a:r>
            <a:endParaRPr lang="en-US" sz="2000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6.</a:t>
            </a:r>
            <a:r>
              <a:rPr lang="pt-BR" sz="2000" dirty="0">
                <a:latin typeface="Cambria" panose="02040503050406030204" pitchFamily="18" charset="0"/>
              </a:rPr>
              <a:t> Condições Educacionais da Família</a:t>
            </a:r>
            <a:r>
              <a:rPr lang="pt-BR" sz="2000" b="1" dirty="0">
                <a:latin typeface="Cambria" panose="02040503050406030204" pitchFamily="18" charset="0"/>
              </a:rPr>
              <a:t>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7.</a:t>
            </a:r>
            <a:r>
              <a:rPr lang="pt-BR" sz="2000" dirty="0">
                <a:latin typeface="Cambria" panose="02040503050406030204" pitchFamily="18" charset="0"/>
              </a:rPr>
              <a:t> Condições de Trabalho e Rendimento da Família;</a:t>
            </a:r>
            <a:endParaRPr lang="en-US" sz="2000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8. Condições de Saúde da Família;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9. Acesso a Benefícios Eventuais; 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10. Convivência Familiar e Comunitária</a:t>
            </a:r>
            <a:r>
              <a:rPr lang="pt-BR" sz="2000" b="1" dirty="0" smtClean="0">
                <a:latin typeface="Cambria" panose="02040503050406030204" pitchFamily="18" charset="0"/>
              </a:rPr>
              <a:t>; </a:t>
            </a:r>
            <a:endParaRPr lang="en-US" sz="2000" b="1" i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11. Participação em Serviços, Programas e Projetos</a:t>
            </a:r>
            <a:r>
              <a:rPr lang="pt-BR" sz="2000" b="1" dirty="0" smtClean="0">
                <a:latin typeface="Cambria" panose="02040503050406030204" pitchFamily="18" charset="0"/>
              </a:rPr>
              <a:t>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12. Situações de  Violência e Violação de Direitos;</a:t>
            </a: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>
                <a:latin typeface="Cambria" panose="02040503050406030204" pitchFamily="18" charset="0"/>
              </a:rPr>
              <a:t>13. Histórico de Cumprimento de Medidas </a:t>
            </a:r>
            <a:r>
              <a:rPr lang="pt-BR" sz="2000" b="1" dirty="0" smtClean="0">
                <a:latin typeface="Cambria" panose="02040503050406030204" pitchFamily="18" charset="0"/>
              </a:rPr>
              <a:t>Socioeducativas;</a:t>
            </a:r>
            <a:endParaRPr lang="en-US" sz="2000" b="1" dirty="0" smtClean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 smtClean="0">
                <a:latin typeface="Cambria" panose="02040503050406030204" pitchFamily="18" charset="0"/>
              </a:rPr>
              <a:t>14</a:t>
            </a:r>
            <a:r>
              <a:rPr lang="pt-BR" sz="2000" b="1" dirty="0">
                <a:latin typeface="Cambria" panose="02040503050406030204" pitchFamily="18" charset="0"/>
              </a:rPr>
              <a:t>. Histórico de Acolhimento </a:t>
            </a:r>
            <a:r>
              <a:rPr lang="pt-BR" sz="2000" b="1" dirty="0" smtClean="0">
                <a:latin typeface="Cambria" panose="02040503050406030204" pitchFamily="18" charset="0"/>
              </a:rPr>
              <a:t>Institucional;</a:t>
            </a:r>
            <a:endParaRPr lang="en-US" sz="2000" b="1" dirty="0" smtClean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 smtClean="0">
                <a:latin typeface="Cambria" panose="02040503050406030204" pitchFamily="18" charset="0"/>
              </a:rPr>
              <a:t>15</a:t>
            </a:r>
            <a:r>
              <a:rPr lang="pt-BR" sz="2000" b="1" dirty="0">
                <a:latin typeface="Cambria" panose="02040503050406030204" pitchFamily="18" charset="0"/>
              </a:rPr>
              <a:t>. Planejamento e evolução do acompanhamento familiar; </a:t>
            </a:r>
            <a:r>
              <a:rPr lang="pt-BR" sz="2000" b="1" dirty="0" smtClean="0">
                <a:latin typeface="Cambria" panose="02040503050406030204" pitchFamily="18" charset="0"/>
              </a:rPr>
              <a:t>e</a:t>
            </a:r>
            <a:endParaRPr lang="en-US" sz="2000" b="1" dirty="0" smtClean="0"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pt-BR" sz="2000" b="1" dirty="0" smtClean="0">
                <a:latin typeface="Cambria" panose="02040503050406030204" pitchFamily="18" charset="0"/>
              </a:rPr>
              <a:t>16</a:t>
            </a:r>
            <a:r>
              <a:rPr lang="pt-BR" sz="2000" b="1" dirty="0">
                <a:latin typeface="Cambria" panose="02040503050406030204" pitchFamily="18" charset="0"/>
              </a:rPr>
              <a:t>. Formulário de controle dos encaminhamentos realizados no </a:t>
            </a:r>
            <a:r>
              <a:rPr lang="pt-BR" sz="2000" b="1" dirty="0" smtClean="0">
                <a:latin typeface="Cambria" panose="02040503050406030204" pitchFamily="18" charset="0"/>
              </a:rPr>
              <a:t>processo </a:t>
            </a:r>
            <a:r>
              <a:rPr lang="pt-BR" sz="2000" b="1" dirty="0">
                <a:latin typeface="Cambria" panose="02040503050406030204" pitchFamily="18" charset="0"/>
              </a:rPr>
              <a:t>de acompanhamento da família.</a:t>
            </a:r>
            <a:endParaRPr lang="en-US" sz="20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4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16"/>
          <p:cNvSpPr>
            <a:spLocks noGrp="1"/>
          </p:cNvSpPr>
          <p:nvPr>
            <p:ph idx="1"/>
          </p:nvPr>
        </p:nvSpPr>
        <p:spPr>
          <a:xfrm>
            <a:off x="182620" y="908720"/>
            <a:ext cx="8712968" cy="4525963"/>
          </a:xfrm>
        </p:spPr>
        <p:txBody>
          <a:bodyPr>
            <a:normAutofit fontScale="40000" lnSpcReduction="20000"/>
          </a:bodyPr>
          <a:lstStyle/>
          <a:p>
            <a:pPr marL="0" indent="0" algn="just" fontAlgn="t">
              <a:buNone/>
            </a:pPr>
            <a:r>
              <a:rPr lang="pt-BR" sz="1200" b="1" dirty="0"/>
              <a:t> </a:t>
            </a:r>
            <a:endParaRPr lang="pt-BR" sz="3200" dirty="0"/>
          </a:p>
          <a:p>
            <a:pPr marL="0" indent="0" algn="ctr">
              <a:buNone/>
            </a:pPr>
            <a:r>
              <a:rPr lang="pt-BR" sz="5400" b="1" dirty="0" smtClean="0">
                <a:latin typeface="Cambria" panose="02040503050406030204" pitchFamily="18" charset="0"/>
              </a:rPr>
              <a:t>BREVE HISTÓRICO</a:t>
            </a:r>
          </a:p>
          <a:p>
            <a:endParaRPr lang="pt-BR" sz="1600" b="1" dirty="0" smtClean="0"/>
          </a:p>
          <a:p>
            <a:pPr marL="0" indent="0" algn="just">
              <a:buNone/>
            </a:pPr>
            <a:endParaRPr lang="pt-BR" sz="5400" b="1" dirty="0" smtClean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5400" b="1" dirty="0" smtClean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t-BR" sz="5400" b="1" dirty="0" smtClean="0">
                <a:latin typeface="Cambria" panose="02040503050406030204" pitchFamily="18" charset="0"/>
              </a:rPr>
              <a:t>Em 2010, o </a:t>
            </a:r>
            <a:r>
              <a:rPr lang="pt-BR" sz="5400" b="1" dirty="0" smtClean="0">
                <a:latin typeface="Cambria" panose="02040503050406030204" pitchFamily="18" charset="0"/>
              </a:rPr>
              <a:t>MDSA </a:t>
            </a:r>
            <a:r>
              <a:rPr lang="pt-BR" sz="5400" dirty="0" smtClean="0">
                <a:latin typeface="Cambria" panose="02040503050406030204" pitchFamily="18" charset="0"/>
              </a:rPr>
              <a:t>em </a:t>
            </a:r>
            <a:r>
              <a:rPr lang="pt-BR" sz="5400" dirty="0" smtClean="0">
                <a:latin typeface="Cambria" panose="02040503050406030204" pitchFamily="18" charset="0"/>
              </a:rPr>
              <a:t>conjunto com a </a:t>
            </a:r>
            <a:r>
              <a:rPr lang="pt-BR" sz="5400" b="1" dirty="0" smtClean="0">
                <a:latin typeface="Cambria" panose="02040503050406030204" pitchFamily="18" charset="0"/>
              </a:rPr>
              <a:t>FIOCRUZ</a:t>
            </a:r>
            <a:r>
              <a:rPr lang="pt-BR" sz="5400" dirty="0" smtClean="0">
                <a:latin typeface="Cambria" panose="02040503050406030204" pitchFamily="18" charset="0"/>
              </a:rPr>
              <a:t>, realizou uma pesquisa sobre as formas de registros que os profissionais dos </a:t>
            </a:r>
            <a:r>
              <a:rPr lang="pt-BR" sz="5400" b="1" dirty="0" smtClean="0">
                <a:latin typeface="Cambria" panose="02040503050406030204" pitchFamily="18" charset="0"/>
              </a:rPr>
              <a:t>CRAS e CREAS </a:t>
            </a:r>
            <a:r>
              <a:rPr lang="pt-BR" sz="5400" dirty="0" smtClean="0">
                <a:latin typeface="Cambria" panose="02040503050406030204" pitchFamily="18" charset="0"/>
              </a:rPr>
              <a:t>utilizavam para </a:t>
            </a:r>
            <a:r>
              <a:rPr lang="pt-BR" sz="5400" dirty="0" smtClean="0">
                <a:latin typeface="Cambria" panose="02040503050406030204" pitchFamily="18" charset="0"/>
              </a:rPr>
              <a:t>registrar </a:t>
            </a:r>
            <a:r>
              <a:rPr lang="pt-BR" sz="5400" dirty="0" smtClean="0">
                <a:latin typeface="Cambria" panose="02040503050406030204" pitchFamily="18" charset="0"/>
              </a:rPr>
              <a:t>as anotações decorrentes da oferta do serviço de acompanhamento familiar. </a:t>
            </a:r>
          </a:p>
          <a:p>
            <a:pPr marL="0" indent="0" algn="just">
              <a:buNone/>
            </a:pPr>
            <a:endParaRPr lang="pt-BR" sz="5100" dirty="0" smtClean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6000" dirty="0">
                <a:latin typeface="Cambria" panose="02040503050406030204" pitchFamily="18" charset="0"/>
              </a:rPr>
              <a:t>U</a:t>
            </a:r>
            <a:r>
              <a:rPr lang="pt-BR" sz="6000" dirty="0" smtClean="0">
                <a:latin typeface="Cambria" panose="02040503050406030204" pitchFamily="18" charset="0"/>
              </a:rPr>
              <a:t>niformizar </a:t>
            </a:r>
            <a:r>
              <a:rPr lang="pt-BR" sz="6000" dirty="0">
                <a:latin typeface="Cambria" panose="02040503050406030204" pitchFamily="18" charset="0"/>
              </a:rPr>
              <a:t>os registros das informações do trabalho social com famílias realizado pelos equipamentos de CRAS e </a:t>
            </a:r>
            <a:r>
              <a:rPr lang="pt-BR" sz="6000" b="1" dirty="0">
                <a:latin typeface="Cambria" panose="02040503050406030204" pitchFamily="18" charset="0"/>
              </a:rPr>
              <a:t>CREAS</a:t>
            </a:r>
            <a:r>
              <a:rPr lang="pt-BR" sz="6000" dirty="0">
                <a:latin typeface="Cambria" panose="02040503050406030204" pitchFamily="18" charset="0"/>
              </a:rPr>
              <a:t>, visto que esses registros oferecem informações não só sobre o trabalho desenvolvido, mas também sobre as situações de vulnerabilidade e risco pessoal e social que incidem sobre famílias e pessoas nos diferentes ciclos de vida e no território. </a:t>
            </a:r>
            <a:endParaRPr lang="pt-BR" sz="6000" dirty="0" smtClean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5100" dirty="0" smtClean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pt-BR" sz="5100" dirty="0">
              <a:latin typeface="Cambria" panose="02040503050406030204" pitchFamily="18" charset="0"/>
            </a:endParaRPr>
          </a:p>
          <a:p>
            <a:endParaRPr lang="pt-B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727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51520" y="1214422"/>
            <a:ext cx="8640960" cy="497674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Após 2 anos de  trabalho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intenso e discussão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contou com a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participação e colaboração de: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Professores(as), 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Pesquisadores(as), </a:t>
            </a: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epresentantes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Conselhos Profissionais (CFP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CFESS), 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estores(as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do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SUAS, </a:t>
            </a: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écnicos(as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do MDS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principalmente, </a:t>
            </a:r>
          </a:p>
          <a:p>
            <a:pPr marL="800100" lvl="1" indent="-3429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rofissionais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atuam nos CRAS e nos CREAS, </a:t>
            </a:r>
            <a:endParaRPr lang="pt-B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MDSA,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meio da Secretaria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Nacional de Assistência Social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disponibilizou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modelo de referência para a utilização de prontuário no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SUAS.</a:t>
            </a: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571604" y="428605"/>
            <a:ext cx="6286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Cambria" panose="02040503050406030204" pitchFamily="18" charset="0"/>
              </a:rPr>
              <a:t>BREVE HISTÓRICO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796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51520" y="116633"/>
            <a:ext cx="8640960" cy="60916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prontuário SUAS é um Instrumento </a:t>
            </a:r>
            <a:endParaRPr lang="pt-BR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técnico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tem como objetivo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contribuir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a organização e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qualificação do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conjunto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informações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necessárias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 diagnóstico, planejamento e </a:t>
            </a:r>
            <a:endParaRPr lang="pt-BR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acompanhamento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trabalho social </a:t>
            </a:r>
            <a:endParaRPr lang="pt-BR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realizado 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família e indivíduos</a:t>
            </a:r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aos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profissionais registrar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principais características das famílias e as ações realizadas com as mesmas, preservando assim todo histórico de relacionamento da família com os serviços da Unidade.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/>
          <a:srcRect r="5308" b="2757"/>
          <a:stretch/>
        </p:blipFill>
        <p:spPr>
          <a:xfrm>
            <a:off x="6300192" y="-27384"/>
            <a:ext cx="2512680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96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251520" y="928670"/>
            <a:ext cx="5688632" cy="536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Prontuário SUAS foi elaborado com a intenção de ofertar as </a:t>
            </a:r>
            <a:r>
              <a:rPr lang="pt-BR" sz="20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equipes técnicas </a:t>
            </a:r>
            <a:r>
              <a:rPr lang="pt-BR" sz="20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sz="20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CREAS </a:t>
            </a:r>
            <a:r>
              <a:rPr lang="pt-BR" sz="20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instrumento nacional padronizado para registro das informações resultantes da dinâmica do trabalho social com as famílias realizado no âmbito do </a:t>
            </a:r>
            <a:r>
              <a:rPr lang="pt-BR" sz="20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PAEFI</a:t>
            </a:r>
            <a:r>
              <a:rPr lang="pt-BR" sz="20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dirty="0" smtClean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0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padronização dos registros  </a:t>
            </a:r>
            <a:r>
              <a:rPr lang="pt-BR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o acompanhamento das famílias contribui para </a:t>
            </a:r>
            <a:r>
              <a:rPr lang="pt-BR" sz="20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organização e sistematização das informações </a:t>
            </a:r>
            <a:r>
              <a:rPr lang="pt-BR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essenciais ao trabalho social desenvolvido, além de instrumentalizar a gestão com dados que fornecem subsídios para a realização do monitoramento e avaliação das ações e serviços ofertados nos territórios. </a:t>
            </a:r>
            <a:endParaRPr lang="pt-B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 cstate="print"/>
          <a:srcRect r="5308" b="2757"/>
          <a:stretch/>
        </p:blipFill>
        <p:spPr>
          <a:xfrm>
            <a:off x="6205484" y="785794"/>
            <a:ext cx="2728704" cy="537951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357290" y="285728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OBJETIVOS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291384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23528" y="1142984"/>
            <a:ext cx="844370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altLang="pt-BR" sz="2400" dirty="0">
                <a:latin typeface="Cambria" panose="02040503050406030204" pitchFamily="18" charset="0"/>
              </a:rPr>
              <a:t>O Prontuário SUAS permite aos profissionais </a:t>
            </a:r>
            <a:r>
              <a:rPr lang="pt-BR" altLang="pt-BR" sz="2400" dirty="0" smtClean="0">
                <a:latin typeface="Cambria" panose="02040503050406030204" pitchFamily="18" charset="0"/>
              </a:rPr>
              <a:t>dos </a:t>
            </a:r>
            <a:r>
              <a:rPr lang="pt-BR" altLang="pt-BR" sz="2400" b="1" dirty="0" smtClean="0">
                <a:latin typeface="Cambria" panose="02040503050406030204" pitchFamily="18" charset="0"/>
              </a:rPr>
              <a:t>CREAS </a:t>
            </a:r>
            <a:r>
              <a:rPr lang="pt-BR" altLang="pt-BR" sz="2400" dirty="0">
                <a:latin typeface="Cambria" panose="02040503050406030204" pitchFamily="18" charset="0"/>
              </a:rPr>
              <a:t>registrar as </a:t>
            </a:r>
            <a:r>
              <a:rPr lang="pt-BR" altLang="pt-BR" sz="2400" b="1" dirty="0">
                <a:latin typeface="Cambria" panose="02040503050406030204" pitchFamily="18" charset="0"/>
              </a:rPr>
              <a:t>principais características da família </a:t>
            </a:r>
            <a:r>
              <a:rPr lang="pt-BR" altLang="pt-BR" sz="2400" dirty="0">
                <a:latin typeface="Cambria" panose="02040503050406030204" pitchFamily="18" charset="0"/>
              </a:rPr>
              <a:t>e as ações realizadas com a mesma, preservando assim todo o histórico de relacionamento da família com os serviços da Unidade. </a:t>
            </a:r>
          </a:p>
          <a:p>
            <a:pPr algn="just"/>
            <a:endParaRPr lang="pt-BR" altLang="pt-BR" sz="2400" dirty="0">
              <a:latin typeface="Cambria" panose="020405030504060302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altLang="pt-BR" sz="2400" dirty="0">
                <a:latin typeface="Cambria" panose="02040503050406030204" pitchFamily="18" charset="0"/>
              </a:rPr>
              <a:t>É um documento </a:t>
            </a:r>
            <a:r>
              <a:rPr lang="pt-BR" altLang="pt-BR" sz="2400" dirty="0" smtClean="0">
                <a:latin typeface="Cambria" panose="02040503050406030204" pitchFamily="18" charset="0"/>
              </a:rPr>
              <a:t>formado por um </a:t>
            </a:r>
            <a:r>
              <a:rPr lang="pt-BR" altLang="pt-BR" sz="2400" b="1" dirty="0" smtClean="0">
                <a:latin typeface="Cambria" panose="02040503050406030204" pitchFamily="18" charset="0"/>
              </a:rPr>
              <a:t>conjunto de informações escritas</a:t>
            </a:r>
            <a:r>
              <a:rPr lang="pt-BR" altLang="pt-BR" sz="2400" dirty="0" smtClean="0">
                <a:latin typeface="Cambria" panose="02040503050406030204" pitchFamily="18" charset="0"/>
              </a:rPr>
              <a:t>, de </a:t>
            </a:r>
            <a:r>
              <a:rPr lang="pt-BR" altLang="pt-BR" sz="2400" dirty="0">
                <a:latin typeface="Cambria" panose="02040503050406030204" pitchFamily="18" charset="0"/>
              </a:rPr>
              <a:t>caráter legal, sigiloso e científico, que possibilita a comunicação entre os membros da equipe multiprofissional e a   continuidade da assistência prestada à 	família.</a:t>
            </a:r>
            <a:endParaRPr lang="en-US" altLang="pt-BR" sz="2400" dirty="0">
              <a:latin typeface="Cambria" panose="02040503050406030204" pitchFamily="18" charset="0"/>
            </a:endParaRPr>
          </a:p>
          <a:p>
            <a:endParaRPr lang="en-US" alt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57290" y="285728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OBJETIVOS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288170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http://sorayagervasio.com.br/coaching/wp-content/uploads/2013/12/post1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1504" t="5939"/>
          <a:stretch/>
        </p:blipFill>
        <p:spPr bwMode="auto">
          <a:xfrm>
            <a:off x="1828800" y="2133600"/>
            <a:ext cx="5479504" cy="22741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211410" y="4724400"/>
            <a:ext cx="8784976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2200" b="1" dirty="0" smtClean="0">
                <a:solidFill>
                  <a:srgbClr val="77943C"/>
                </a:solidFill>
                <a:latin typeface="Cambria" panose="02040503050406030204" pitchFamily="18" charset="0"/>
              </a:rPr>
              <a:t> </a:t>
            </a:r>
            <a:r>
              <a:rPr lang="pt-BR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Gestão da Informação e Processo de Trabalho</a:t>
            </a:r>
          </a:p>
          <a:p>
            <a:pPr algn="ctr"/>
            <a:r>
              <a:rPr lang="pt-BR" sz="2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na Assistência Social</a:t>
            </a:r>
            <a:endParaRPr lang="pt-BR" sz="2800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Título 4"/>
          <p:cNvSpPr>
            <a:spLocks noGrp="1"/>
          </p:cNvSpPr>
          <p:nvPr>
            <p:ph type="ctrTitle"/>
          </p:nvPr>
        </p:nvSpPr>
        <p:spPr>
          <a:xfrm>
            <a:off x="719572" y="548680"/>
            <a:ext cx="7704856" cy="158417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Cambria" panose="02040503050406030204" pitchFamily="18" charset="0"/>
              </a:rPr>
              <a:t>ORIENTAÇÕES PARA UTILIZAÇÃO DO PRONTUÁRIO “SUAS”</a:t>
            </a:r>
            <a:endParaRPr lang="pt-BR" sz="2800" b="1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pt-BR" dirty="0" smtClean="0"/>
              <a:t>GERENCIA DE PROTEÇÃO SOCIAL ESPECIAL 2017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6312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42844" y="1142984"/>
            <a:ext cx="7000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pt-BR" dirty="0" smtClean="0">
                <a:latin typeface="Cambria" panose="02040503050406030204" pitchFamily="18" charset="0"/>
              </a:rPr>
              <a:t>     </a:t>
            </a:r>
            <a:r>
              <a:rPr lang="pt-BR" sz="2000" dirty="0" smtClean="0">
                <a:latin typeface="Cambria" panose="02040503050406030204" pitchFamily="18" charset="0"/>
              </a:rPr>
              <a:t>O registro de informações é uma atividade inerente ao exercício de determinadas profissões, dentre as quais podemos citar o Serviço Social e a Psicologia.  Nestas profissões, o “fazer profissional” inclui a própria descrição e documentação das atividades.  Neste sentido, o registro de informações é constitutivo de uma “boa prática” do exercício profissional , e não uma atividade concorrente que prejudica este exercício.  O “fazer profissional” qualificado </a:t>
            </a:r>
            <a:r>
              <a:rPr lang="pt-BR" sz="2000" u="sng" dirty="0" smtClean="0">
                <a:latin typeface="Cambria" panose="02040503050406030204" pitchFamily="18" charset="0"/>
              </a:rPr>
              <a:t>exige</a:t>
            </a:r>
            <a:r>
              <a:rPr lang="pt-BR" sz="2000" dirty="0" smtClean="0">
                <a:latin typeface="Cambria" panose="02040503050406030204" pitchFamily="18" charset="0"/>
              </a:rPr>
              <a:t> o registro de informações.</a:t>
            </a:r>
            <a:endParaRPr lang="pt-BR" dirty="0" smtClean="0">
              <a:latin typeface="Cambria" panose="020405030504060302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53729" y="304800"/>
            <a:ext cx="6375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Cambria" panose="02040503050406030204" pitchFamily="18" charset="0"/>
              </a:rPr>
              <a:t>Algumas premissas importantes relativas ao exercício profissional</a:t>
            </a:r>
            <a:endParaRPr lang="pt-BR" sz="2000" b="1" dirty="0">
              <a:latin typeface="Cambria" panose="02040503050406030204" pitchFamily="18" charset="0"/>
            </a:endParaRPr>
          </a:p>
        </p:txBody>
      </p:sp>
      <p:sp>
        <p:nvSpPr>
          <p:cNvPr id="11" name="Título 4"/>
          <p:cNvSpPr>
            <a:spLocks noGrp="1"/>
          </p:cNvSpPr>
          <p:nvPr/>
        </p:nvSpPr>
        <p:spPr>
          <a:xfrm>
            <a:off x="1219200" y="6325346"/>
            <a:ext cx="6593160" cy="53149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Aft>
                <a:spcPts val="0"/>
              </a:spcAft>
            </a:pPr>
            <a:endParaRPr lang="pt-BR" sz="1200" dirty="0">
              <a:solidFill>
                <a:srgbClr val="627A32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7410" name="Picture 2" descr="Resultado de imagem para registro de informações psicolog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4286256"/>
            <a:ext cx="1800224" cy="1800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142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07865" y="764705"/>
            <a:ext cx="86126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endParaRPr lang="pt-BR" sz="2000" dirty="0" smtClean="0">
              <a:latin typeface="Cambria" panose="02040503050406030204" pitchFamily="18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pt-BR" sz="2000" dirty="0" smtClean="0">
                <a:latin typeface="Cambria" panose="02040503050406030204" pitchFamily="18" charset="0"/>
              </a:rPr>
              <a:t>O “fazer profissional” dos Assistentes Sociais e Psicólogos que atuam nos serviços socioassistenciais implica uma relação interpessoal entre o sujeito “operador da política – </a:t>
            </a:r>
            <a:r>
              <a:rPr lang="pt-BR" sz="2000" i="1" dirty="0" smtClean="0">
                <a:latin typeface="Cambria" panose="02040503050406030204" pitchFamily="18" charset="0"/>
              </a:rPr>
              <a:t>ou profissional</a:t>
            </a:r>
            <a:r>
              <a:rPr lang="pt-BR" sz="2000" dirty="0" smtClean="0">
                <a:latin typeface="Cambria" panose="02040503050406030204" pitchFamily="18" charset="0"/>
              </a:rPr>
              <a:t>”  e  o(s) sujeito(s)  “cidadão – </a:t>
            </a:r>
            <a:r>
              <a:rPr lang="pt-BR" sz="2000" i="1" dirty="0" smtClean="0">
                <a:latin typeface="Cambria" panose="02040503050406030204" pitchFamily="18" charset="0"/>
              </a:rPr>
              <a:t>ou usuário da política</a:t>
            </a:r>
            <a:r>
              <a:rPr lang="pt-BR" sz="2000" dirty="0" smtClean="0">
                <a:latin typeface="Cambria" panose="02040503050406030204" pitchFamily="18" charset="0"/>
              </a:rPr>
              <a:t>”.  Esta relação possui a especificidade de ser mediada pelas “técnicas e saberes profissionais” manejados pelo operador da política.</a:t>
            </a:r>
            <a:endParaRPr lang="pt-BR" sz="2000" dirty="0">
              <a:latin typeface="Cambria" panose="020405030504060302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53729" y="304800"/>
            <a:ext cx="8253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Cambria" panose="02040503050406030204" pitchFamily="18" charset="0"/>
              </a:rPr>
              <a:t>Algumas premissas importantes relativas ao exercício profissional</a:t>
            </a:r>
            <a:endParaRPr lang="pt-BR" sz="2000" b="1" dirty="0">
              <a:latin typeface="Cambria" panose="02040503050406030204" pitchFamily="18" charset="0"/>
            </a:endParaRPr>
          </a:p>
        </p:txBody>
      </p:sp>
      <p:sp>
        <p:nvSpPr>
          <p:cNvPr id="11" name="Título 4"/>
          <p:cNvSpPr>
            <a:spLocks noGrp="1"/>
          </p:cNvSpPr>
          <p:nvPr/>
        </p:nvSpPr>
        <p:spPr>
          <a:xfrm>
            <a:off x="1219200" y="6325346"/>
            <a:ext cx="6593160" cy="53149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Aft>
                <a:spcPts val="0"/>
              </a:spcAft>
            </a:pPr>
            <a:endParaRPr lang="pt-BR" sz="1200" dirty="0">
              <a:solidFill>
                <a:srgbClr val="627A32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5362" name="Picture 2" descr="Resultado de imagem para atendimento assistente social su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714752"/>
            <a:ext cx="3929090" cy="26146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142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3686</TotalTime>
  <Words>868</Words>
  <Application>Microsoft Office PowerPoint</Application>
  <PresentationFormat>Apresentação na tela (4:3)</PresentationFormat>
  <Paragraphs>99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PRONTUÁRIO “SUAS”</vt:lpstr>
      <vt:lpstr>Slide 2</vt:lpstr>
      <vt:lpstr>Slide 3</vt:lpstr>
      <vt:lpstr>Slide 4</vt:lpstr>
      <vt:lpstr>Slide 5</vt:lpstr>
      <vt:lpstr>Slide 6</vt:lpstr>
      <vt:lpstr>ORIENTAÇÕES PARA UTILIZAÇÃO DO PRONTUÁRIO “SUAS”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Rita de Cassia Alves de Abreu</dc:creator>
  <cp:lastModifiedBy>HP</cp:lastModifiedBy>
  <cp:revision>320</cp:revision>
  <dcterms:created xsi:type="dcterms:W3CDTF">2014-05-05T13:02:52Z</dcterms:created>
  <dcterms:modified xsi:type="dcterms:W3CDTF">2017-03-27T23:49:49Z</dcterms:modified>
</cp:coreProperties>
</file>