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359" r:id="rId3"/>
    <p:sldId id="371" r:id="rId4"/>
    <p:sldId id="276" r:id="rId5"/>
    <p:sldId id="316" r:id="rId6"/>
    <p:sldId id="333" r:id="rId7"/>
    <p:sldId id="318" r:id="rId8"/>
    <p:sldId id="317" r:id="rId9"/>
    <p:sldId id="374" r:id="rId10"/>
    <p:sldId id="375" r:id="rId11"/>
    <p:sldId id="329" r:id="rId12"/>
    <p:sldId id="327" r:id="rId13"/>
    <p:sldId id="328" r:id="rId14"/>
    <p:sldId id="341" r:id="rId15"/>
    <p:sldId id="372" r:id="rId16"/>
    <p:sldId id="342" r:id="rId17"/>
    <p:sldId id="305" r:id="rId18"/>
    <p:sldId id="355" r:id="rId19"/>
    <p:sldId id="356" r:id="rId20"/>
    <p:sldId id="343" r:id="rId21"/>
    <p:sldId id="349" r:id="rId22"/>
    <p:sldId id="352" r:id="rId23"/>
    <p:sldId id="353" r:id="rId24"/>
    <p:sldId id="363" r:id="rId25"/>
    <p:sldId id="364" r:id="rId26"/>
    <p:sldId id="365" r:id="rId27"/>
    <p:sldId id="366" r:id="rId28"/>
    <p:sldId id="367" r:id="rId29"/>
    <p:sldId id="368" r:id="rId30"/>
    <p:sldId id="369" r:id="rId31"/>
    <p:sldId id="370" r:id="rId32"/>
    <p:sldId id="358" r:id="rId33"/>
    <p:sldId id="292" r:id="rId34"/>
    <p:sldId id="373" r:id="rId35"/>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10D8D2B2-A5A7-465E-B6C1-5C479D18FEF3}" type="datetimeFigureOut">
              <a:rPr lang="pt-BR"/>
              <a:pPr>
                <a:defRPr/>
              </a:pPr>
              <a:t>30/05/2017</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DFAE8691-67A6-42C3-B839-D176D5FCEB19}" type="slidenum">
              <a:rPr lang="pt-BR"/>
              <a:pPr>
                <a:defRPr/>
              </a:pPr>
              <a:t>‹nº›</a:t>
            </a:fld>
            <a:endParaRPr lang="pt-BR"/>
          </a:p>
        </p:txBody>
      </p:sp>
    </p:spTree>
    <p:extLst>
      <p:ext uri="{BB962C8B-B14F-4D97-AF65-F5344CB8AC3E}">
        <p14:creationId xmlns:p14="http://schemas.microsoft.com/office/powerpoint/2010/main" val="35376586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C5D265BD-145C-4E89-95E9-7B651449937B}" type="datetimeFigureOut">
              <a:rPr lang="pt-BR"/>
              <a:pPr>
                <a:defRPr/>
              </a:pPr>
              <a:t>30/05/2017</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05A807EC-A426-4705-8DC7-1CAE9A52831F}"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573A5599-2375-4B4A-B5E6-4D80BB56C41E}" type="datetimeFigureOut">
              <a:rPr lang="pt-BR"/>
              <a:pPr>
                <a:defRPr/>
              </a:pPr>
              <a:t>30/05/2017</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33F00202-5830-4B63-AC6F-82067DAA90F9}"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EE1D1B23-11A0-4754-83D2-DC293482340E}" type="datetimeFigureOut">
              <a:rPr lang="pt-BR"/>
              <a:pPr>
                <a:defRPr/>
              </a:pPr>
              <a:t>30/05/2017</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CE7ACC55-12A3-469E-B3D4-7DCEDE1F36C8}"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9E283ED4-F921-4F2E-94D3-2722A6469D6D}" type="datetimeFigureOut">
              <a:rPr lang="pt-BR"/>
              <a:pPr>
                <a:defRPr/>
              </a:pPr>
              <a:t>30/05/2017</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C7F28B8A-5F19-46F2-A0A6-D9B8C62076E9}"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6175BBD6-28FD-4AF2-904A-5C259CC4712C}" type="datetimeFigureOut">
              <a:rPr lang="pt-BR"/>
              <a:pPr>
                <a:defRPr/>
              </a:pPr>
              <a:t>30/05/2017</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C1D63CA9-092F-41D5-BCC3-541A3CF3B8C1}"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BC4B4CC2-5917-4C7C-B4AB-81899130EB62}" type="datetimeFigureOut">
              <a:rPr lang="pt-BR"/>
              <a:pPr>
                <a:defRPr/>
              </a:pPr>
              <a:t>30/05/2017</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89333782-07E5-41C5-A126-4C9C5D2F0D1E}"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CB7DB9EC-63BD-4092-89FF-D269EE84ACFE}" type="datetimeFigureOut">
              <a:rPr lang="pt-BR"/>
              <a:pPr>
                <a:defRPr/>
              </a:pPr>
              <a:t>30/05/2017</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803103E3-B7EE-4832-911C-C934C48F13C9}"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68ED790C-43AD-4F9E-AE3B-374A243B603A}" type="datetimeFigureOut">
              <a:rPr lang="pt-BR"/>
              <a:pPr>
                <a:defRPr/>
              </a:pPr>
              <a:t>30/05/2017</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C160E130-26FF-4BB6-A696-3BEF2541FF58}"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5ED0A015-D675-4A6C-B04B-4A37323227EE}" type="datetimeFigureOut">
              <a:rPr lang="pt-BR"/>
              <a:pPr>
                <a:defRPr/>
              </a:pPr>
              <a:t>30/05/2017</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B7437CDC-0878-4FA2-9488-A2BB9A9917C2}"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F080B7DF-F8DF-463D-9B8A-6399CA2D6246}" type="datetimeFigureOut">
              <a:rPr lang="pt-BR"/>
              <a:pPr>
                <a:defRPr/>
              </a:pPr>
              <a:t>30/05/2017</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768BCD31-326E-43C7-AF06-B4323504DD3C}"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E0AF2572-2CF7-4B77-A8E4-0336AD014993}" type="datetimeFigureOut">
              <a:rPr lang="pt-BR"/>
              <a:pPr>
                <a:defRPr/>
              </a:pPr>
              <a:t>30/05/2017</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6806D44C-21C3-49AA-8FB4-2B2957C36EC8}"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Espaço Reservado para Tex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7935DAD-AF97-4B79-A9B9-5A907ADEB8C2}" type="datetimeFigureOut">
              <a:rPr lang="pt-BR"/>
              <a:pPr>
                <a:defRPr/>
              </a:pPr>
              <a:t>30/05/2017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61ECB79-36E8-4DF2-80C1-C26D02631373}"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protecaoespecial@hot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Resultado de imagem para medidas socioeducativas"/>
          <p:cNvPicPr>
            <a:picLocks noChangeAspect="1" noChangeArrowheads="1"/>
          </p:cNvPicPr>
          <p:nvPr/>
        </p:nvPicPr>
        <p:blipFill>
          <a:blip r:embed="rId2" cstate="print"/>
          <a:srcRect/>
          <a:stretch>
            <a:fillRect/>
          </a:stretch>
        </p:blipFill>
        <p:spPr bwMode="auto">
          <a:xfrm>
            <a:off x="857250" y="2214563"/>
            <a:ext cx="7605713" cy="4243387"/>
          </a:xfrm>
          <a:prstGeom prst="rect">
            <a:avLst/>
          </a:prstGeom>
          <a:noFill/>
          <a:ln w="9525">
            <a:noFill/>
            <a:miter lim="800000"/>
            <a:headEnd/>
            <a:tailEnd/>
          </a:ln>
        </p:spPr>
      </p:pic>
      <p:sp>
        <p:nvSpPr>
          <p:cNvPr id="3" name="Subtítulo 2"/>
          <p:cNvSpPr>
            <a:spLocks noGrp="1"/>
          </p:cNvSpPr>
          <p:nvPr>
            <p:ph type="subTitle" idx="1"/>
          </p:nvPr>
        </p:nvSpPr>
        <p:spPr>
          <a:xfrm>
            <a:off x="571500" y="1268413"/>
            <a:ext cx="8143875" cy="5303837"/>
          </a:xfrm>
        </p:spPr>
        <p:txBody>
          <a:bodyPr rtlCol="0">
            <a:normAutofit/>
          </a:bodyPr>
          <a:lstStyle/>
          <a:p>
            <a:pPr eaLnBrk="1" hangingPunct="1">
              <a:spcBef>
                <a:spcPct val="0"/>
              </a:spcBef>
              <a:buFont typeface="Arial" pitchFamily="34" charset="0"/>
              <a:buNone/>
              <a:tabLst>
                <a:tab pos="2700338" algn="ctr"/>
                <a:tab pos="5400675" algn="r"/>
              </a:tabLst>
              <a:defRPr/>
            </a:pPr>
            <a:endParaRPr lang="pt-BR" sz="1200" dirty="0" smtClean="0">
              <a:solidFill>
                <a:schemeClr val="tx1"/>
              </a:solidFill>
              <a:latin typeface="Arial" pitchFamily="34" charset="0"/>
              <a:cs typeface="Arial" pitchFamily="34" charset="0"/>
            </a:endParaRPr>
          </a:p>
        </p:txBody>
      </p:sp>
      <p:sp>
        <p:nvSpPr>
          <p:cNvPr id="2053" name="CaixaDeTexto 6"/>
          <p:cNvSpPr txBox="1">
            <a:spLocks noChangeArrowheads="1"/>
          </p:cNvSpPr>
          <p:nvPr/>
        </p:nvSpPr>
        <p:spPr bwMode="auto">
          <a:xfrm>
            <a:off x="1214438" y="2428875"/>
            <a:ext cx="6858000" cy="1446213"/>
          </a:xfrm>
          <a:prstGeom prst="rect">
            <a:avLst/>
          </a:prstGeom>
          <a:noFill/>
          <a:ln w="9525">
            <a:noFill/>
            <a:miter lim="800000"/>
            <a:headEnd/>
            <a:tailEnd/>
          </a:ln>
        </p:spPr>
        <p:txBody>
          <a:bodyPr>
            <a:spAutoFit/>
          </a:bodyPr>
          <a:lstStyle/>
          <a:p>
            <a:pPr algn="ctr"/>
            <a:r>
              <a:rPr lang="pt-BR" sz="4400" b="1" dirty="0"/>
              <a:t>MEDIDAS SOCIOEDUCATIVAS</a:t>
            </a:r>
          </a:p>
        </p:txBody>
      </p:sp>
      <p:pic>
        <p:nvPicPr>
          <p:cNvPr id="6" name="Imagem 5" descr="C:\Users\bruno\Desktop\SETAS\Logomarca.jpg"/>
          <p:cNvPicPr/>
          <p:nvPr/>
        </p:nvPicPr>
        <p:blipFill>
          <a:blip r:embed="rId3"/>
          <a:srcRect/>
          <a:stretch>
            <a:fillRect/>
          </a:stretch>
        </p:blipFill>
        <p:spPr bwMode="auto">
          <a:xfrm>
            <a:off x="2500298" y="285728"/>
            <a:ext cx="4143404" cy="128588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053"/>
                                        </p:tgtEl>
                                        <p:attrNameLst>
                                          <p:attrName>style.visibility</p:attrName>
                                        </p:attrNameLst>
                                      </p:cBhvr>
                                      <p:to>
                                        <p:strVal val="visible"/>
                                      </p:to>
                                    </p:set>
                                    <p:animEffect transition="in" filter="barn(inVertical)">
                                      <p:cBhvr>
                                        <p:cTn id="14"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p:cNvSpPr>
            <a:spLocks noGrp="1"/>
          </p:cNvSpPr>
          <p:nvPr>
            <p:ph type="title"/>
          </p:nvPr>
        </p:nvSpPr>
        <p:spPr>
          <a:xfrm>
            <a:off x="457200" y="274638"/>
            <a:ext cx="8229600" cy="796925"/>
          </a:xfrm>
        </p:spPr>
        <p:txBody>
          <a:bodyPr/>
          <a:lstStyle/>
          <a:p>
            <a:r>
              <a:rPr lang="pt-BR" sz="3200" b="1" dirty="0" smtClean="0">
                <a:solidFill>
                  <a:srgbClr val="FF0000"/>
                </a:solidFill>
                <a:latin typeface="Arial" charset="0"/>
                <a:cs typeface="Arial" charset="0"/>
              </a:rPr>
              <a:t>Objetivos das Medidas Socioeducativas</a:t>
            </a:r>
          </a:p>
        </p:txBody>
      </p:sp>
      <p:sp>
        <p:nvSpPr>
          <p:cNvPr id="3" name="Espaço Reservado para Conteúdo 2"/>
          <p:cNvSpPr>
            <a:spLocks noGrp="1"/>
          </p:cNvSpPr>
          <p:nvPr>
            <p:ph idx="1"/>
          </p:nvPr>
        </p:nvSpPr>
        <p:spPr>
          <a:xfrm>
            <a:off x="357188" y="1214438"/>
            <a:ext cx="8572500" cy="5383212"/>
          </a:xfrm>
        </p:spPr>
        <p:txBody>
          <a:bodyPr rtlCol="0">
            <a:normAutofit fontScale="25000" lnSpcReduction="20000"/>
          </a:bodyPr>
          <a:lstStyle/>
          <a:p>
            <a:pPr algn="just">
              <a:lnSpc>
                <a:spcPct val="120000"/>
              </a:lnSpc>
              <a:buFont typeface="Wingdings" panose="05000000000000000000" pitchFamily="2" charset="2"/>
              <a:buChar char="Ø"/>
              <a:defRPr/>
            </a:pPr>
            <a:r>
              <a:rPr lang="pt-BR" sz="9600" dirty="0" smtClean="0">
                <a:latin typeface="Arial" pitchFamily="34" charset="0"/>
                <a:cs typeface="Arial" pitchFamily="34" charset="0"/>
              </a:rPr>
              <a:t>De acordo com a Lei 12.594/2012 (Lei do SINASE) as medidas socioeducativas têm os seguintes objetivos: </a:t>
            </a:r>
          </a:p>
          <a:p>
            <a:pPr algn="just">
              <a:lnSpc>
                <a:spcPct val="170000"/>
              </a:lnSpc>
              <a:buFontTx/>
              <a:buAutoNum type="arabicPeriod"/>
              <a:defRPr/>
            </a:pPr>
            <a:r>
              <a:rPr lang="pt-BR" sz="9600" dirty="0">
                <a:latin typeface="Arial" pitchFamily="34" charset="0"/>
                <a:cs typeface="Arial" pitchFamily="34" charset="0"/>
              </a:rPr>
              <a:t>A</a:t>
            </a:r>
            <a:r>
              <a:rPr lang="pt-BR" sz="9600" dirty="0" smtClean="0">
                <a:latin typeface="Arial" pitchFamily="34" charset="0"/>
                <a:cs typeface="Arial" pitchFamily="34" charset="0"/>
              </a:rPr>
              <a:t> responsabilização do adolescente quanto às consequências lesivas do ato infracional;</a:t>
            </a:r>
          </a:p>
          <a:p>
            <a:pPr algn="just">
              <a:lnSpc>
                <a:spcPct val="170000"/>
              </a:lnSpc>
              <a:buFont typeface="Arial" charset="0"/>
              <a:buNone/>
              <a:defRPr/>
            </a:pPr>
            <a:r>
              <a:rPr lang="pt-BR" sz="9600" dirty="0" smtClean="0">
                <a:latin typeface="Arial" pitchFamily="34" charset="0"/>
                <a:cs typeface="Arial" pitchFamily="34" charset="0"/>
              </a:rPr>
              <a:t>2. A integração social do adolescente e a garantia de seus direitos individuais e sociais, por meio do cumprimento de seu plano individual de atendimento; </a:t>
            </a:r>
          </a:p>
          <a:p>
            <a:pPr algn="just">
              <a:lnSpc>
                <a:spcPct val="170000"/>
              </a:lnSpc>
              <a:buFont typeface="Arial" charset="0"/>
              <a:buNone/>
              <a:defRPr/>
            </a:pPr>
            <a:r>
              <a:rPr lang="pt-BR" sz="9600" dirty="0" smtClean="0">
                <a:latin typeface="Arial" pitchFamily="34" charset="0"/>
                <a:cs typeface="Arial" pitchFamily="34" charset="0"/>
              </a:rPr>
              <a:t>3. A desaprovação da conduta infracional.</a:t>
            </a:r>
          </a:p>
          <a:p>
            <a:pPr eaLnBrk="1" fontAlgn="auto" hangingPunct="1">
              <a:spcAft>
                <a:spcPts val="0"/>
              </a:spcAft>
              <a:buFont typeface="Arial" pitchFamily="34" charset="0"/>
              <a:buNone/>
              <a:defRPr/>
            </a:pPr>
            <a:endParaRPr lang="pt-BR" dirty="0"/>
          </a:p>
        </p:txBody>
      </p:sp>
    </p:spTree>
    <p:extLst>
      <p:ext uri="{BB962C8B-B14F-4D97-AF65-F5344CB8AC3E}">
        <p14:creationId xmlns:p14="http://schemas.microsoft.com/office/powerpoint/2010/main" val="5592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1"/>
          <p:cNvSpPr>
            <a:spLocks noGrp="1"/>
          </p:cNvSpPr>
          <p:nvPr>
            <p:ph type="title"/>
          </p:nvPr>
        </p:nvSpPr>
        <p:spPr/>
        <p:txBody>
          <a:bodyPr/>
          <a:lstStyle/>
          <a:p>
            <a:pPr eaLnBrk="1" hangingPunct="1"/>
            <a:r>
              <a:rPr lang="pt-BR" sz="3600" dirty="0" smtClean="0">
                <a:solidFill>
                  <a:srgbClr val="FF0000"/>
                </a:solidFill>
              </a:rPr>
              <a:t>Objetivo</a:t>
            </a:r>
            <a:br>
              <a:rPr lang="pt-BR" sz="3600" dirty="0" smtClean="0">
                <a:solidFill>
                  <a:srgbClr val="FF0000"/>
                </a:solidFill>
              </a:rPr>
            </a:br>
            <a:r>
              <a:rPr lang="pt-BR" sz="3600" dirty="0" smtClean="0">
                <a:solidFill>
                  <a:srgbClr val="FF0000"/>
                </a:solidFill>
              </a:rPr>
              <a:t> das Medidas Socioeducativas</a:t>
            </a:r>
          </a:p>
        </p:txBody>
      </p:sp>
      <p:sp>
        <p:nvSpPr>
          <p:cNvPr id="3" name="Espaço Reservado para Conteúdo 2"/>
          <p:cNvSpPr>
            <a:spLocks noGrp="1"/>
          </p:cNvSpPr>
          <p:nvPr>
            <p:ph idx="1"/>
          </p:nvPr>
        </p:nvSpPr>
        <p:spPr>
          <a:xfrm>
            <a:off x="285750" y="1600200"/>
            <a:ext cx="4929188" cy="4829175"/>
          </a:xfrm>
        </p:spPr>
        <p:txBody>
          <a:bodyPr rtlCol="0">
            <a:normAutofit lnSpcReduction="10000"/>
          </a:bodyPr>
          <a:lstStyle/>
          <a:p>
            <a:pPr algn="ctr" eaLnBrk="1" fontAlgn="auto" hangingPunct="1">
              <a:spcAft>
                <a:spcPts val="0"/>
              </a:spcAft>
              <a:buFont typeface="Arial" pitchFamily="34" charset="0"/>
              <a:buNone/>
              <a:defRPr/>
            </a:pPr>
            <a:r>
              <a:rPr lang="pt-BR" dirty="0" smtClean="0"/>
              <a:t>Deve contribuir para o acesso a direitos e para a resignificação de valores na vida pessoal e social dos adolescentes e jovens.  Faz-se necessário a observância </a:t>
            </a:r>
          </a:p>
          <a:p>
            <a:pPr algn="ctr" eaLnBrk="1" fontAlgn="auto" hangingPunct="1">
              <a:spcAft>
                <a:spcPts val="0"/>
              </a:spcAft>
              <a:buFont typeface="Arial" pitchFamily="34" charset="0"/>
              <a:buNone/>
              <a:defRPr/>
            </a:pPr>
            <a:r>
              <a:rPr lang="pt-BR" dirty="0" smtClean="0"/>
              <a:t> da responsabilização face ao ato </a:t>
            </a:r>
            <a:r>
              <a:rPr lang="pt-BR" dirty="0" err="1" smtClean="0"/>
              <a:t>infracional</a:t>
            </a:r>
            <a:r>
              <a:rPr lang="pt-BR" dirty="0" smtClean="0"/>
              <a:t> praticado.</a:t>
            </a:r>
          </a:p>
          <a:p>
            <a:pPr eaLnBrk="1" fontAlgn="auto" hangingPunct="1">
              <a:spcAft>
                <a:spcPts val="0"/>
              </a:spcAft>
              <a:buFont typeface="Arial" pitchFamily="34" charset="0"/>
              <a:buNone/>
              <a:defRPr/>
            </a:pPr>
            <a:endParaRPr lang="pt-BR" dirty="0"/>
          </a:p>
        </p:txBody>
      </p:sp>
      <p:sp>
        <p:nvSpPr>
          <p:cNvPr id="12292" name="AutoShape 2" descr="Resultado de imagem para medidas socioeducativas"/>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pt-BR">
              <a:latin typeface="Calibri" pitchFamily="34" charset="0"/>
            </a:endParaRPr>
          </a:p>
        </p:txBody>
      </p:sp>
      <p:sp>
        <p:nvSpPr>
          <p:cNvPr id="12293" name="AutoShape 2" descr="Resultado de imagem para medidas socioeducativas"/>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pt-BR"/>
          </a:p>
        </p:txBody>
      </p:sp>
      <p:sp>
        <p:nvSpPr>
          <p:cNvPr id="12294" name="AutoShape 4" descr="Resultado de imagem para medidas socioeducativas"/>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pt-BR"/>
          </a:p>
        </p:txBody>
      </p:sp>
      <p:sp>
        <p:nvSpPr>
          <p:cNvPr id="12295" name="AutoShape 6" descr="Resultado de imagem para medidas socioeducativas"/>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pt-BR"/>
          </a:p>
        </p:txBody>
      </p:sp>
      <p:sp>
        <p:nvSpPr>
          <p:cNvPr id="12296" name="AutoShape 8" descr="Resultado de imagem para medidas socioeducativas"/>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pt-BR"/>
          </a:p>
        </p:txBody>
      </p:sp>
      <p:pic>
        <p:nvPicPr>
          <p:cNvPr id="12297" name="Picture 10" descr="http://uploads.jusbr.com/publications/artigos/121943316/images/1410270235.jpg"/>
          <p:cNvPicPr>
            <a:picLocks noChangeAspect="1" noChangeArrowheads="1"/>
          </p:cNvPicPr>
          <p:nvPr/>
        </p:nvPicPr>
        <p:blipFill>
          <a:blip r:embed="rId2" cstate="print"/>
          <a:srcRect/>
          <a:stretch>
            <a:fillRect/>
          </a:stretch>
        </p:blipFill>
        <p:spPr bwMode="auto">
          <a:xfrm>
            <a:off x="5167313" y="3786188"/>
            <a:ext cx="3789362" cy="2838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ítulo 1"/>
          <p:cNvSpPr>
            <a:spLocks noGrp="1"/>
          </p:cNvSpPr>
          <p:nvPr>
            <p:ph type="title"/>
          </p:nvPr>
        </p:nvSpPr>
        <p:spPr/>
        <p:txBody>
          <a:bodyPr/>
          <a:lstStyle/>
          <a:p>
            <a:pPr eaLnBrk="1" hangingPunct="1"/>
            <a:r>
              <a:rPr lang="pt-BR" sz="4000" smtClean="0">
                <a:solidFill>
                  <a:srgbClr val="FF0000"/>
                </a:solidFill>
              </a:rPr>
              <a:t>Aplicação de Medidas Socioeducativas</a:t>
            </a:r>
          </a:p>
        </p:txBody>
      </p:sp>
      <p:sp>
        <p:nvSpPr>
          <p:cNvPr id="14339" name="Espaço Reservado para Conteúdo 2"/>
          <p:cNvSpPr>
            <a:spLocks noGrp="1"/>
          </p:cNvSpPr>
          <p:nvPr>
            <p:ph idx="1"/>
          </p:nvPr>
        </p:nvSpPr>
        <p:spPr>
          <a:xfrm>
            <a:off x="357188" y="1600200"/>
            <a:ext cx="4286250" cy="4972050"/>
          </a:xfrm>
        </p:spPr>
        <p:txBody>
          <a:bodyPr/>
          <a:lstStyle/>
          <a:p>
            <a:pPr algn="ctr" eaLnBrk="1" hangingPunct="1">
              <a:buFont typeface="Arial" charset="0"/>
              <a:buNone/>
            </a:pPr>
            <a:r>
              <a:rPr lang="pt-BR" smtClean="0"/>
              <a:t>Pessoas na faixa etária entre 12 e 18 anos, podendo-se, excepcionalmente, estender sua aplicação a jovens com até 21 anos incompletos, conforme previsto no art. 2º do ECA.</a:t>
            </a:r>
          </a:p>
          <a:p>
            <a:pPr eaLnBrk="1" hangingPunct="1">
              <a:buFont typeface="Arial" charset="0"/>
              <a:buNone/>
            </a:pPr>
            <a:endParaRPr lang="pt-BR" smtClean="0"/>
          </a:p>
        </p:txBody>
      </p:sp>
      <p:pic>
        <p:nvPicPr>
          <p:cNvPr id="14340" name="Picture 2" descr="Resultado de imagem para medidas socioeducativas"/>
          <p:cNvPicPr>
            <a:picLocks noChangeAspect="1" noChangeArrowheads="1"/>
          </p:cNvPicPr>
          <p:nvPr/>
        </p:nvPicPr>
        <p:blipFill>
          <a:blip r:embed="rId2" cstate="print"/>
          <a:srcRect/>
          <a:stretch>
            <a:fillRect/>
          </a:stretch>
        </p:blipFill>
        <p:spPr bwMode="auto">
          <a:xfrm>
            <a:off x="5357813" y="1628800"/>
            <a:ext cx="3549650" cy="4705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p:txBody>
          <a:bodyPr/>
          <a:lstStyle/>
          <a:p>
            <a:pPr eaLnBrk="1" hangingPunct="1"/>
            <a:r>
              <a:rPr lang="pt-BR" sz="3600" smtClean="0">
                <a:solidFill>
                  <a:srgbClr val="FF0000"/>
                </a:solidFill>
              </a:rPr>
              <a:t>Aplicação de Medidas Socioeducativas</a:t>
            </a:r>
            <a:endParaRPr lang="pt-BR" sz="3600" smtClean="0"/>
          </a:p>
        </p:txBody>
      </p:sp>
      <p:sp>
        <p:nvSpPr>
          <p:cNvPr id="3" name="Espaço Reservado para Conteúdo 2"/>
          <p:cNvSpPr>
            <a:spLocks noGrp="1"/>
          </p:cNvSpPr>
          <p:nvPr>
            <p:ph idx="1"/>
          </p:nvPr>
        </p:nvSpPr>
        <p:spPr>
          <a:xfrm>
            <a:off x="4357688" y="1600200"/>
            <a:ext cx="4572000" cy="4829175"/>
          </a:xfrm>
        </p:spPr>
        <p:txBody>
          <a:bodyPr rtlCol="0">
            <a:normAutofit fontScale="92500" lnSpcReduction="20000"/>
          </a:bodyPr>
          <a:lstStyle/>
          <a:p>
            <a:pPr algn="ctr" eaLnBrk="1" fontAlgn="auto" hangingPunct="1">
              <a:spcAft>
                <a:spcPts val="0"/>
              </a:spcAft>
              <a:buFont typeface="Arial" pitchFamily="34" charset="0"/>
              <a:buNone/>
              <a:defRPr/>
            </a:pPr>
            <a:endParaRPr lang="pt-BR" sz="3300" dirty="0" smtClean="0">
              <a:solidFill>
                <a:srgbClr val="FF0000"/>
              </a:solidFill>
            </a:endParaRPr>
          </a:p>
          <a:p>
            <a:pPr algn="ctr" eaLnBrk="1" fontAlgn="auto" hangingPunct="1">
              <a:spcAft>
                <a:spcPts val="0"/>
              </a:spcAft>
              <a:buFont typeface="Arial" pitchFamily="34" charset="0"/>
              <a:buNone/>
              <a:defRPr/>
            </a:pPr>
            <a:r>
              <a:rPr lang="pt-BR" sz="3300" dirty="0"/>
              <a:t>O Juiz da Infância e da Juventude é o competente para proferir sentenças socioeducativas, após análise da capacidade do adolescente de cumprir a medida, das circunstâncias do fato e da gravidade da infração.</a:t>
            </a:r>
          </a:p>
          <a:p>
            <a:pPr eaLnBrk="1" fontAlgn="auto" hangingPunct="1">
              <a:spcAft>
                <a:spcPts val="0"/>
              </a:spcAft>
              <a:buFont typeface="Arial" pitchFamily="34" charset="0"/>
              <a:buNone/>
              <a:defRPr/>
            </a:pPr>
            <a:endParaRPr lang="pt-BR" dirty="0"/>
          </a:p>
        </p:txBody>
      </p:sp>
      <p:sp>
        <p:nvSpPr>
          <p:cNvPr id="15364" name="AutoShape 2" descr="Resultado de imagem para juizado da infância e da juventude"/>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pt-BR"/>
          </a:p>
        </p:txBody>
      </p:sp>
      <p:sp>
        <p:nvSpPr>
          <p:cNvPr id="15365" name="AutoShape 4" descr="Resultado de imagem para juiz da infância e da juventude"/>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pt-BR"/>
          </a:p>
        </p:txBody>
      </p:sp>
      <p:sp>
        <p:nvSpPr>
          <p:cNvPr id="15366" name="AutoShape 6" descr="Resultado de imagem para juiz da infância e da juventude"/>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pt-BR"/>
          </a:p>
        </p:txBody>
      </p:sp>
      <p:pic>
        <p:nvPicPr>
          <p:cNvPr id="15367" name="Picture 8" descr="Resultado de imagem para juiz da infância e da juventude"/>
          <p:cNvPicPr>
            <a:picLocks noChangeAspect="1" noChangeArrowheads="1"/>
          </p:cNvPicPr>
          <p:nvPr/>
        </p:nvPicPr>
        <p:blipFill>
          <a:blip r:embed="rId2" cstate="print"/>
          <a:srcRect/>
          <a:stretch>
            <a:fillRect/>
          </a:stretch>
        </p:blipFill>
        <p:spPr bwMode="auto">
          <a:xfrm>
            <a:off x="357188" y="3000375"/>
            <a:ext cx="2500312" cy="31781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a:xfrm>
            <a:off x="457200" y="274638"/>
            <a:ext cx="8229600" cy="1011237"/>
          </a:xfrm>
        </p:spPr>
        <p:txBody>
          <a:bodyPr/>
          <a:lstStyle/>
          <a:p>
            <a:pPr eaLnBrk="1" hangingPunct="1"/>
            <a:r>
              <a:rPr lang="pt-BR" sz="4000" dirty="0" smtClean="0">
                <a:solidFill>
                  <a:srgbClr val="FF0000"/>
                </a:solidFill>
              </a:rPr>
              <a:t>Prestação de Serviços à Comunidade </a:t>
            </a:r>
            <a:r>
              <a:rPr lang="pt-BR" sz="4000" b="1" dirty="0" smtClean="0"/>
              <a:t/>
            </a:r>
            <a:br>
              <a:rPr lang="pt-BR" sz="4000" b="1" dirty="0" smtClean="0"/>
            </a:br>
            <a:endParaRPr lang="pt-BR" sz="4000" dirty="0" smtClean="0"/>
          </a:p>
        </p:txBody>
      </p:sp>
      <p:sp>
        <p:nvSpPr>
          <p:cNvPr id="16387" name="Espaço Reservado para Conteúdo 2"/>
          <p:cNvSpPr>
            <a:spLocks noGrp="1"/>
          </p:cNvSpPr>
          <p:nvPr>
            <p:ph idx="1"/>
          </p:nvPr>
        </p:nvSpPr>
        <p:spPr>
          <a:xfrm>
            <a:off x="214313" y="1071563"/>
            <a:ext cx="5000625" cy="5643562"/>
          </a:xfrm>
        </p:spPr>
        <p:txBody>
          <a:bodyPr/>
          <a:lstStyle/>
          <a:p>
            <a:pPr algn="ctr" eaLnBrk="1" hangingPunct="1">
              <a:buFont typeface="Arial" charset="0"/>
              <a:buNone/>
            </a:pPr>
            <a:r>
              <a:rPr lang="pt-BR" smtClean="0"/>
              <a:t>É a realização de tarefas gratuitas e de interesse comunitário por parte do adolescente em conflito com a lei, e as tarefas serão atribuídas conforme as aptidões do adolescente durante período máximo de seis meses e oito horas semanais. </a:t>
            </a:r>
          </a:p>
          <a:p>
            <a:pPr algn="ctr" eaLnBrk="1" hangingPunct="1">
              <a:buFont typeface="Arial" charset="0"/>
              <a:buNone/>
            </a:pPr>
            <a:endParaRPr lang="pt-BR" smtClean="0"/>
          </a:p>
        </p:txBody>
      </p:sp>
      <p:pic>
        <p:nvPicPr>
          <p:cNvPr id="16388" name="Picture 2" descr="Resultado de imagem para medidas socioeducativas prestação de serviço a comunidade"/>
          <p:cNvPicPr>
            <a:picLocks noChangeAspect="1" noChangeArrowheads="1"/>
          </p:cNvPicPr>
          <p:nvPr/>
        </p:nvPicPr>
        <p:blipFill>
          <a:blip r:embed="rId2" cstate="print"/>
          <a:srcRect/>
          <a:stretch>
            <a:fillRect/>
          </a:stretch>
        </p:blipFill>
        <p:spPr bwMode="auto">
          <a:xfrm>
            <a:off x="5292080" y="1916833"/>
            <a:ext cx="3591570" cy="38164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000" dirty="0" smtClean="0">
                <a:solidFill>
                  <a:srgbClr val="FF0000"/>
                </a:solidFill>
              </a:rPr>
              <a:t/>
            </a:r>
            <a:br>
              <a:rPr lang="pt-BR" sz="4000" dirty="0" smtClean="0">
                <a:solidFill>
                  <a:srgbClr val="FF0000"/>
                </a:solidFill>
              </a:rPr>
            </a:br>
            <a:r>
              <a:rPr lang="pt-BR" dirty="0" smtClean="0">
                <a:solidFill>
                  <a:srgbClr val="FF0000"/>
                </a:solidFill>
              </a:rPr>
              <a:t> Prestação de Serviços à Comunidade </a:t>
            </a:r>
            <a:r>
              <a:rPr lang="pt-BR" b="1" dirty="0" smtClean="0"/>
              <a:t/>
            </a:r>
            <a:br>
              <a:rPr lang="pt-BR" b="1" dirty="0" smtClean="0"/>
            </a:br>
            <a:endParaRPr lang="pt-BR" dirty="0"/>
          </a:p>
        </p:txBody>
      </p:sp>
      <p:sp>
        <p:nvSpPr>
          <p:cNvPr id="3" name="Espaço Reservado para Conteúdo 2"/>
          <p:cNvSpPr>
            <a:spLocks noGrp="1"/>
          </p:cNvSpPr>
          <p:nvPr>
            <p:ph idx="1"/>
          </p:nvPr>
        </p:nvSpPr>
        <p:spPr/>
        <p:txBody>
          <a:bodyPr/>
          <a:lstStyle/>
          <a:p>
            <a:pPr>
              <a:buNone/>
              <a:defRPr/>
            </a:pPr>
            <a:r>
              <a:rPr lang="pt-BR" sz="2400" b="1" dirty="0" smtClean="0">
                <a:latin typeface="Arial" pitchFamily="34" charset="0"/>
                <a:cs typeface="Arial" pitchFamily="34" charset="0"/>
              </a:rPr>
              <a:t>Art. 67 do ECA</a:t>
            </a:r>
          </a:p>
          <a:p>
            <a:pPr>
              <a:buNone/>
              <a:defRPr/>
            </a:pPr>
            <a:r>
              <a:rPr lang="pt-BR" sz="2400" dirty="0" smtClean="0">
                <a:latin typeface="Arial" pitchFamily="34" charset="0"/>
                <a:cs typeface="Arial" pitchFamily="34" charset="0"/>
              </a:rPr>
              <a:t>Ao adolescente empregado, aprendiz, em regime familiar de trabalho, aluno de escola técnica, assistido em entidade governamental ou não-governamental, é vedado trabalho:</a:t>
            </a:r>
          </a:p>
          <a:p>
            <a:pPr>
              <a:defRPr/>
            </a:pPr>
            <a:r>
              <a:rPr lang="pt-BR" sz="2400" b="1" dirty="0" smtClean="0">
                <a:latin typeface="Arial" pitchFamily="34" charset="0"/>
                <a:cs typeface="Arial" pitchFamily="34" charset="0"/>
              </a:rPr>
              <a:t>I </a:t>
            </a:r>
            <a:r>
              <a:rPr lang="pt-BR" sz="2400" dirty="0" smtClean="0">
                <a:latin typeface="Arial" pitchFamily="34" charset="0"/>
                <a:cs typeface="Arial" pitchFamily="34" charset="0"/>
              </a:rPr>
              <a:t>- noturno, realizado entre as vinte e duas horas de um dia e as cinco horas do dia seguinte; </a:t>
            </a:r>
          </a:p>
          <a:p>
            <a:pPr>
              <a:defRPr/>
            </a:pPr>
            <a:r>
              <a:rPr lang="pt-BR" sz="2400" b="1" dirty="0" smtClean="0">
                <a:latin typeface="Arial" pitchFamily="34" charset="0"/>
                <a:cs typeface="Arial" pitchFamily="34" charset="0"/>
              </a:rPr>
              <a:t>II </a:t>
            </a:r>
            <a:r>
              <a:rPr lang="pt-BR" sz="2400" dirty="0" smtClean="0">
                <a:latin typeface="Arial" pitchFamily="34" charset="0"/>
                <a:cs typeface="Arial" pitchFamily="34" charset="0"/>
              </a:rPr>
              <a:t>- perigoso, insalubre ou penoso; </a:t>
            </a:r>
          </a:p>
          <a:p>
            <a:pPr>
              <a:defRPr/>
            </a:pPr>
            <a:r>
              <a:rPr lang="pt-BR" sz="2400" b="1" dirty="0" smtClean="0">
                <a:latin typeface="Arial" pitchFamily="34" charset="0"/>
                <a:cs typeface="Arial" pitchFamily="34" charset="0"/>
              </a:rPr>
              <a:t>III </a:t>
            </a:r>
            <a:r>
              <a:rPr lang="pt-BR" sz="2400" dirty="0" smtClean="0">
                <a:latin typeface="Arial" pitchFamily="34" charset="0"/>
                <a:cs typeface="Arial" pitchFamily="34" charset="0"/>
              </a:rPr>
              <a:t>- realizado em locais prejudiciais à sua formação e ao seu desenvolvimento físico, psíquico, moral e social; </a:t>
            </a:r>
          </a:p>
          <a:p>
            <a:pPr>
              <a:defRPr/>
            </a:pPr>
            <a:r>
              <a:rPr lang="pt-BR" sz="2400" b="1" dirty="0" smtClean="0">
                <a:latin typeface="Arial" pitchFamily="34" charset="0"/>
                <a:cs typeface="Arial" pitchFamily="34" charset="0"/>
              </a:rPr>
              <a:t>IV </a:t>
            </a:r>
            <a:r>
              <a:rPr lang="pt-BR" sz="2400" dirty="0" smtClean="0">
                <a:latin typeface="Arial" pitchFamily="34" charset="0"/>
                <a:cs typeface="Arial" pitchFamily="34" charset="0"/>
              </a:rPr>
              <a:t>- realizado em horários e locais que não permitam a </a:t>
            </a:r>
            <a:r>
              <a:rPr lang="pt-BR" sz="2400" dirty="0" err="1" smtClean="0">
                <a:latin typeface="Arial" pitchFamily="34" charset="0"/>
                <a:cs typeface="Arial" pitchFamily="34" charset="0"/>
              </a:rPr>
              <a:t>frequência</a:t>
            </a:r>
            <a:r>
              <a:rPr lang="pt-BR" sz="2400" dirty="0" smtClean="0">
                <a:latin typeface="Arial" pitchFamily="34" charset="0"/>
                <a:cs typeface="Arial" pitchFamily="34" charset="0"/>
              </a:rPr>
              <a:t> à escola.</a:t>
            </a:r>
            <a:endParaRPr lang="pt-B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a:xfrm>
            <a:off x="457200" y="214313"/>
            <a:ext cx="8229600" cy="714375"/>
          </a:xfrm>
        </p:spPr>
        <p:txBody>
          <a:bodyPr/>
          <a:lstStyle/>
          <a:p>
            <a:pPr eaLnBrk="1" hangingPunct="1"/>
            <a:r>
              <a:rPr lang="pt-BR" sz="3600" dirty="0" smtClean="0">
                <a:solidFill>
                  <a:srgbClr val="FF0000"/>
                </a:solidFill>
              </a:rPr>
              <a:t/>
            </a:r>
            <a:br>
              <a:rPr lang="pt-BR" sz="3600" dirty="0" smtClean="0">
                <a:solidFill>
                  <a:srgbClr val="FF0000"/>
                </a:solidFill>
              </a:rPr>
            </a:br>
            <a:r>
              <a:rPr lang="pt-BR" sz="3600" dirty="0" smtClean="0">
                <a:solidFill>
                  <a:srgbClr val="FF0000"/>
                </a:solidFill>
              </a:rPr>
              <a:t>Liberdade Assistida </a:t>
            </a:r>
            <a:r>
              <a:rPr lang="pt-BR" b="1" dirty="0" smtClean="0"/>
              <a:t/>
            </a:r>
            <a:br>
              <a:rPr lang="pt-BR" b="1" dirty="0" smtClean="0"/>
            </a:br>
            <a:endParaRPr lang="pt-BR" dirty="0" smtClean="0"/>
          </a:p>
        </p:txBody>
      </p:sp>
      <p:sp>
        <p:nvSpPr>
          <p:cNvPr id="3" name="Espaço Reservado para Conteúdo 2"/>
          <p:cNvSpPr>
            <a:spLocks noGrp="1"/>
          </p:cNvSpPr>
          <p:nvPr>
            <p:ph idx="1"/>
          </p:nvPr>
        </p:nvSpPr>
        <p:spPr>
          <a:xfrm>
            <a:off x="214313" y="1428750"/>
            <a:ext cx="5643562" cy="5286375"/>
          </a:xfrm>
        </p:spPr>
        <p:txBody>
          <a:bodyPr rtlCol="0">
            <a:normAutofit/>
          </a:bodyPr>
          <a:lstStyle/>
          <a:p>
            <a:pPr algn="just" eaLnBrk="1" fontAlgn="auto" hangingPunct="1">
              <a:spcAft>
                <a:spcPts val="0"/>
              </a:spcAft>
              <a:buFont typeface="Arial" pitchFamily="34" charset="0"/>
              <a:buNone/>
              <a:defRPr/>
            </a:pPr>
            <a:r>
              <a:rPr lang="pt-BR" sz="2400" dirty="0" smtClean="0">
                <a:latin typeface="Arial" pitchFamily="34" charset="0"/>
                <a:cs typeface="Arial" pitchFamily="34" charset="0"/>
              </a:rPr>
              <a:t>     É o acompanhamento, auxílio e orientação do adolescente em conflito com a lei por equipes multidisciplinares, por período mínimo de 6 meses, objetivando oferecer atendimento nas diversas áreas de políticas públicas, com vistas à sua promoção social e de sua família, bem como inserção no mercado de trabalho.  garantindo-se o atendimento psicossocial e jurídico pelo próprio programa ou pela rede de serviços existentes.</a:t>
            </a:r>
          </a:p>
          <a:p>
            <a:pPr algn="ctr" eaLnBrk="1" fontAlgn="auto" hangingPunct="1">
              <a:spcAft>
                <a:spcPts val="0"/>
              </a:spcAft>
              <a:buFont typeface="Arial" pitchFamily="34" charset="0"/>
              <a:buNone/>
              <a:defRPr/>
            </a:pPr>
            <a:endParaRPr lang="pt-BR" sz="2400" dirty="0" smtClean="0">
              <a:latin typeface="Arial" pitchFamily="34" charset="0"/>
              <a:cs typeface="Arial" pitchFamily="34" charset="0"/>
            </a:endParaRPr>
          </a:p>
        </p:txBody>
      </p:sp>
      <p:pic>
        <p:nvPicPr>
          <p:cNvPr id="17412" name="Picture 2" descr="Resultado de imagem para medidas socioeducativas liberdade assistida"/>
          <p:cNvPicPr>
            <a:picLocks noChangeAspect="1" noChangeArrowheads="1"/>
          </p:cNvPicPr>
          <p:nvPr/>
        </p:nvPicPr>
        <p:blipFill>
          <a:blip r:embed="rId2" cstate="print"/>
          <a:srcRect/>
          <a:stretch>
            <a:fillRect/>
          </a:stretch>
        </p:blipFill>
        <p:spPr bwMode="auto">
          <a:xfrm>
            <a:off x="6000760" y="1785926"/>
            <a:ext cx="2928968" cy="43815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ítulo 1"/>
          <p:cNvSpPr>
            <a:spLocks noGrp="1"/>
          </p:cNvSpPr>
          <p:nvPr>
            <p:ph type="title"/>
          </p:nvPr>
        </p:nvSpPr>
        <p:spPr/>
        <p:txBody>
          <a:bodyPr/>
          <a:lstStyle/>
          <a:p>
            <a:pPr eaLnBrk="1" hangingPunct="1"/>
            <a:r>
              <a:rPr lang="pt-BR" sz="3600" smtClean="0"/>
              <a:t>MEDIDAS SOCIOEDUCATIVAS - Sinase</a:t>
            </a:r>
          </a:p>
        </p:txBody>
      </p:sp>
      <p:sp>
        <p:nvSpPr>
          <p:cNvPr id="3" name="Espaço Reservado para Conteúdo 2"/>
          <p:cNvSpPr>
            <a:spLocks noGrp="1"/>
          </p:cNvSpPr>
          <p:nvPr>
            <p:ph idx="1"/>
          </p:nvPr>
        </p:nvSpPr>
        <p:spPr>
          <a:xfrm>
            <a:off x="457200" y="1571625"/>
            <a:ext cx="8401050" cy="4929188"/>
          </a:xfrm>
        </p:spPr>
        <p:txBody>
          <a:bodyPr rtlCol="0">
            <a:normAutofit fontScale="85000" lnSpcReduction="20000"/>
          </a:bodyPr>
          <a:lstStyle/>
          <a:p>
            <a:pPr algn="just" eaLnBrk="1" fontAlgn="auto" hangingPunct="1">
              <a:spcAft>
                <a:spcPts val="0"/>
              </a:spcAft>
              <a:buFont typeface="Arial" pitchFamily="34" charset="0"/>
              <a:buNone/>
              <a:defRPr/>
            </a:pPr>
            <a:r>
              <a:rPr lang="pt-BR" dirty="0" smtClean="0"/>
              <a:t> Art. 52  o cumprimento das medidas socioeducativas, em regime de prestação de serviços à comunidade, liberdade assistida, dependerá de Plano Individual de Atendimento (PIA). </a:t>
            </a:r>
          </a:p>
          <a:p>
            <a:pPr algn="just" eaLnBrk="1" fontAlgn="auto" hangingPunct="1">
              <a:spcAft>
                <a:spcPts val="0"/>
              </a:spcAft>
              <a:buFont typeface="Arial" pitchFamily="34" charset="0"/>
              <a:buNone/>
              <a:defRPr/>
            </a:pPr>
            <a:r>
              <a:rPr lang="pt-BR" dirty="0" smtClean="0"/>
              <a:t>Art. 53.  O PIA será elaborado sob a responsabilidade da equipe técnica do respectivo programa de atendimento, com a participação efetiva do adolescente e de sua família, representada por seus pais ou responsável.</a:t>
            </a:r>
          </a:p>
          <a:p>
            <a:pPr algn="just" eaLnBrk="1" fontAlgn="auto" hangingPunct="1">
              <a:spcAft>
                <a:spcPts val="0"/>
              </a:spcAft>
              <a:buFont typeface="Arial" pitchFamily="34" charset="0"/>
              <a:buNone/>
              <a:defRPr/>
            </a:pPr>
            <a:r>
              <a:rPr lang="pt-BR" dirty="0" smtClean="0"/>
              <a:t>Art. 56.  Para o cumprimento das medidas de prestação de serviços à comunidade e de liberdade assistida, o PIA será elaborado no prazo de até 15 (quinze) dias do ingresso do adolescente no programa de atendimento. </a:t>
            </a:r>
          </a:p>
          <a:p>
            <a:pPr eaLnBrk="1" fontAlgn="auto" hangingPunct="1">
              <a:spcAft>
                <a:spcPts val="0"/>
              </a:spcAft>
              <a:buFont typeface="Arial" pitchFamily="34" charset="0"/>
              <a:buNone/>
              <a:defRPr/>
            </a:pPr>
            <a:r>
              <a:rPr lang="pt-BR" dirty="0" smtClean="0"/>
              <a:t> </a:t>
            </a:r>
          </a:p>
          <a:p>
            <a:pPr eaLnBrk="1" fontAlgn="auto" hangingPunct="1">
              <a:spcAft>
                <a:spcPts val="0"/>
              </a:spcAft>
              <a:buFont typeface="Arial" pitchFamily="34" charset="0"/>
              <a:buNone/>
              <a:defRPr/>
            </a:pPr>
            <a:endParaRPr lang="pt-B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p:cNvSpPr>
            <a:spLocks noGrp="1"/>
          </p:cNvSpPr>
          <p:nvPr>
            <p:ph type="title"/>
          </p:nvPr>
        </p:nvSpPr>
        <p:spPr>
          <a:xfrm>
            <a:off x="457200" y="274638"/>
            <a:ext cx="8229600" cy="939800"/>
          </a:xfrm>
        </p:spPr>
        <p:txBody>
          <a:bodyPr/>
          <a:lstStyle/>
          <a:p>
            <a:r>
              <a:rPr lang="pt-BR" smtClean="0">
                <a:solidFill>
                  <a:srgbClr val="FF0000"/>
                </a:solidFill>
              </a:rPr>
              <a:t>ELABORAÇÃO DO PIA</a:t>
            </a:r>
          </a:p>
        </p:txBody>
      </p:sp>
      <p:sp>
        <p:nvSpPr>
          <p:cNvPr id="22531" name="Espaço Reservado para Conteúdo 2"/>
          <p:cNvSpPr>
            <a:spLocks noGrp="1"/>
          </p:cNvSpPr>
          <p:nvPr>
            <p:ph idx="1"/>
          </p:nvPr>
        </p:nvSpPr>
        <p:spPr>
          <a:xfrm>
            <a:off x="4214813" y="1071563"/>
            <a:ext cx="4643437" cy="5572125"/>
          </a:xfrm>
        </p:spPr>
        <p:txBody>
          <a:bodyPr/>
          <a:lstStyle/>
          <a:p>
            <a:pPr algn="ctr">
              <a:buFont typeface="Arial" charset="0"/>
              <a:buNone/>
            </a:pPr>
            <a:r>
              <a:rPr lang="pt-BR" dirty="0" smtClean="0"/>
              <a:t> </a:t>
            </a:r>
          </a:p>
          <a:p>
            <a:pPr algn="ctr">
              <a:buFont typeface="Arial" charset="0"/>
              <a:buNone/>
            </a:pPr>
            <a:r>
              <a:rPr lang="pt-BR" dirty="0" smtClean="0"/>
              <a:t> O PIA é um instrumento de planejamento que deve ser pactuado entre o técnico o adolescente sua família e as demais políticas setoriais.</a:t>
            </a:r>
          </a:p>
        </p:txBody>
      </p:sp>
      <p:pic>
        <p:nvPicPr>
          <p:cNvPr id="22532" name="Imagem 3" descr="images23.jpg"/>
          <p:cNvPicPr>
            <a:picLocks noChangeAspect="1"/>
          </p:cNvPicPr>
          <p:nvPr/>
        </p:nvPicPr>
        <p:blipFill>
          <a:blip r:embed="rId2" cstate="print"/>
          <a:srcRect/>
          <a:stretch>
            <a:fillRect/>
          </a:stretch>
        </p:blipFill>
        <p:spPr bwMode="auto">
          <a:xfrm>
            <a:off x="434975" y="2000250"/>
            <a:ext cx="3695700" cy="3748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p:txBody>
          <a:bodyPr/>
          <a:lstStyle/>
          <a:p>
            <a:r>
              <a:rPr lang="pt-BR" smtClean="0">
                <a:solidFill>
                  <a:srgbClr val="FF0000"/>
                </a:solidFill>
              </a:rPr>
              <a:t>ELABORAÇÃO DO PIA</a:t>
            </a:r>
          </a:p>
        </p:txBody>
      </p:sp>
      <p:sp>
        <p:nvSpPr>
          <p:cNvPr id="23555" name="Espaço Reservado para Conteúdo 2"/>
          <p:cNvSpPr>
            <a:spLocks noGrp="1"/>
          </p:cNvSpPr>
          <p:nvPr>
            <p:ph idx="1"/>
          </p:nvPr>
        </p:nvSpPr>
        <p:spPr>
          <a:xfrm>
            <a:off x="457200" y="1600200"/>
            <a:ext cx="8229600" cy="5043488"/>
          </a:xfrm>
        </p:spPr>
        <p:txBody>
          <a:bodyPr/>
          <a:lstStyle/>
          <a:p>
            <a:pPr algn="just"/>
            <a:r>
              <a:rPr lang="pt-BR" smtClean="0"/>
              <a:t> Não se trata da aplicação de um questionário, mas de um  mecanismo de registro e planejamento que procura abarcar a trajetória, as demandas e os interesses do adolescente com o objetivo de construir, a partir  desse diálogo, propostas de projetos de vida que criem alternativas para a ruptura com a prática do ato infracional e que contribuam para a autonomia do adolescente. </a:t>
            </a:r>
          </a:p>
          <a:p>
            <a:endParaRPr lang="pt-BR"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683568" y="1700808"/>
            <a:ext cx="8064896" cy="2677656"/>
          </a:xfrm>
          <a:prstGeom prst="rect">
            <a:avLst/>
          </a:prstGeom>
        </p:spPr>
        <p:txBody>
          <a:bodyPr wrap="square">
            <a:spAutoFit/>
          </a:bodyPr>
          <a:lstStyle/>
          <a:p>
            <a:pPr marL="0" indent="0" algn="ctr">
              <a:buFont typeface="Arial" charset="0"/>
              <a:buNone/>
              <a:defRPr/>
            </a:pPr>
            <a:r>
              <a:rPr lang="pt-BR" sz="2400" i="1" dirty="0"/>
              <a:t>Um profissional incapacitado e descrente com sua própria função social, não conseguirá validar e legitimar o propósito da aplicação de uma medida socioeducativa, qual seja a garantia de um desenvolvimento, psíquico e moral, de nossas crianças e adolescentes” </a:t>
            </a:r>
          </a:p>
          <a:p>
            <a:pPr marL="0" indent="0" algn="ctr">
              <a:buFont typeface="Arial" charset="0"/>
              <a:buNone/>
              <a:defRPr/>
            </a:pPr>
            <a:endParaRPr lang="pt-BR" sz="2400" dirty="0"/>
          </a:p>
          <a:p>
            <a:pPr marL="0" indent="0" algn="r">
              <a:buFont typeface="Arial" charset="0"/>
              <a:buNone/>
              <a:defRPr/>
            </a:pPr>
            <a:r>
              <a:rPr lang="pt-BR" sz="2400" dirty="0"/>
              <a:t>(</a:t>
            </a:r>
            <a:r>
              <a:rPr lang="pt-BR" sz="2400" dirty="0" err="1"/>
              <a:t>Thadeu</a:t>
            </a:r>
            <a:r>
              <a:rPr lang="pt-BR" sz="2400" dirty="0"/>
              <a:t> Mariano Menezes de Abreu)</a:t>
            </a:r>
          </a:p>
        </p:txBody>
      </p:sp>
    </p:spTree>
    <p:extLst>
      <p:ext uri="{BB962C8B-B14F-4D97-AF65-F5344CB8AC3E}">
        <p14:creationId xmlns:p14="http://schemas.microsoft.com/office/powerpoint/2010/main" val="403374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ítulo 1"/>
          <p:cNvSpPr>
            <a:spLocks noGrp="1"/>
          </p:cNvSpPr>
          <p:nvPr>
            <p:ph type="title"/>
          </p:nvPr>
        </p:nvSpPr>
        <p:spPr/>
        <p:txBody>
          <a:bodyPr/>
          <a:lstStyle/>
          <a:p>
            <a:pPr eaLnBrk="1" hangingPunct="1"/>
            <a:r>
              <a:rPr lang="pt-BR" dirty="0" smtClean="0">
                <a:solidFill>
                  <a:srgbClr val="FF0000"/>
                </a:solidFill>
              </a:rPr>
              <a:t>MEDIDAS SOCIOEDUCATIVAS</a:t>
            </a:r>
          </a:p>
        </p:txBody>
      </p:sp>
      <p:sp>
        <p:nvSpPr>
          <p:cNvPr id="25603" name="Espaço Reservado para Conteúdo 2"/>
          <p:cNvSpPr>
            <a:spLocks noGrp="1"/>
          </p:cNvSpPr>
          <p:nvPr>
            <p:ph idx="1"/>
          </p:nvPr>
        </p:nvSpPr>
        <p:spPr>
          <a:xfrm>
            <a:off x="457200" y="1600200"/>
            <a:ext cx="8115300" cy="4972050"/>
          </a:xfrm>
        </p:spPr>
        <p:txBody>
          <a:bodyPr/>
          <a:lstStyle/>
          <a:p>
            <a:pPr eaLnBrk="1" hangingPunct="1">
              <a:buFont typeface="Arial" charset="0"/>
              <a:buNone/>
            </a:pPr>
            <a:r>
              <a:rPr lang="pt-BR" b="1" dirty="0" smtClean="0"/>
              <a:t>Impacto Social Esperado </a:t>
            </a:r>
            <a:endParaRPr lang="pt-BR" dirty="0" smtClean="0"/>
          </a:p>
          <a:p>
            <a:pPr algn="just" eaLnBrk="1" hangingPunct="1">
              <a:buFont typeface="Arial" charset="0"/>
              <a:buNone/>
            </a:pPr>
            <a:r>
              <a:rPr lang="pt-BR" dirty="0" smtClean="0"/>
              <a:t/>
            </a:r>
            <a:br>
              <a:rPr lang="pt-BR" dirty="0" smtClean="0"/>
            </a:br>
            <a:r>
              <a:rPr lang="pt-BR" dirty="0" smtClean="0"/>
              <a:t>A implantação deste serviço deve contribuir para o fortalecimento de vínculos familiares e comunitários, redução da reincidência da prática do ato infracional e redução do ciclo da violência e da prática do ato infracional.</a:t>
            </a:r>
          </a:p>
          <a:p>
            <a:pPr eaLnBrk="1" hangingPunct="1">
              <a:buFont typeface="Arial" charset="0"/>
              <a:buNone/>
            </a:pPr>
            <a:endParaRPr lang="pt-BR"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ítulo 1"/>
          <p:cNvSpPr>
            <a:spLocks noGrp="1"/>
          </p:cNvSpPr>
          <p:nvPr>
            <p:ph type="title"/>
          </p:nvPr>
        </p:nvSpPr>
        <p:spPr>
          <a:xfrm>
            <a:off x="457200" y="274638"/>
            <a:ext cx="8229600" cy="868362"/>
          </a:xfrm>
        </p:spPr>
        <p:txBody>
          <a:bodyPr/>
          <a:lstStyle/>
          <a:p>
            <a:pPr eaLnBrk="1" hangingPunct="1"/>
            <a:r>
              <a:rPr lang="pt-BR" sz="3600" dirty="0" smtClean="0">
                <a:solidFill>
                  <a:srgbClr val="FF0000"/>
                </a:solidFill>
              </a:rPr>
              <a:t>Aplicação de Medidas Socioeducativas</a:t>
            </a:r>
            <a:endParaRPr lang="pt-BR" sz="3600" b="1" dirty="0" smtClean="0">
              <a:latin typeface="Arial" charset="0"/>
              <a:cs typeface="Arial" charset="0"/>
            </a:endParaRPr>
          </a:p>
        </p:txBody>
      </p:sp>
      <p:sp>
        <p:nvSpPr>
          <p:cNvPr id="26627" name="Espaço Reservado para Conteúdo 2"/>
          <p:cNvSpPr>
            <a:spLocks noGrp="1"/>
          </p:cNvSpPr>
          <p:nvPr>
            <p:ph idx="1"/>
          </p:nvPr>
        </p:nvSpPr>
        <p:spPr>
          <a:xfrm>
            <a:off x="642938" y="1428750"/>
            <a:ext cx="3857625" cy="5214938"/>
          </a:xfrm>
        </p:spPr>
        <p:txBody>
          <a:bodyPr/>
          <a:lstStyle/>
          <a:p>
            <a:pPr algn="ctr">
              <a:buFont typeface="Arial" charset="0"/>
              <a:buNone/>
            </a:pPr>
            <a:r>
              <a:rPr lang="pt-BR" sz="2400" b="1" dirty="0" smtClean="0">
                <a:latin typeface="Arial" charset="0"/>
                <a:cs typeface="Arial" charset="0"/>
              </a:rPr>
              <a:t>   </a:t>
            </a:r>
            <a:r>
              <a:rPr lang="pt-BR" sz="2400" dirty="0" smtClean="0">
                <a:latin typeface="Arial" charset="0"/>
                <a:cs typeface="Arial" charset="0"/>
              </a:rPr>
              <a:t>As medidas socioeducativas não podem ser confundidas com  penas, pois elas possuem   caráter pedagógico.O fato de um adolescente estar cumprindo medidas não faz com que ele deixe de ser titular de direitos pois a sua condição pessoal não se reduz à circunstância do ato infracional praticado.</a:t>
            </a:r>
          </a:p>
          <a:p>
            <a:pPr algn="ctr">
              <a:buFont typeface="Arial" charset="0"/>
              <a:buNone/>
            </a:pPr>
            <a:endParaRPr lang="pt-BR" sz="2400" dirty="0" smtClean="0">
              <a:latin typeface="Arial" charset="0"/>
              <a:cs typeface="Arial" charset="0"/>
            </a:endParaRPr>
          </a:p>
          <a:p>
            <a:pPr algn="ctr">
              <a:buFont typeface="Arial" charset="0"/>
              <a:buNone/>
            </a:pPr>
            <a:endParaRPr lang="pt-BR" sz="2400" dirty="0" smtClean="0">
              <a:latin typeface="Arial" charset="0"/>
              <a:cs typeface="Arial" charset="0"/>
            </a:endParaRPr>
          </a:p>
        </p:txBody>
      </p:sp>
      <p:pic>
        <p:nvPicPr>
          <p:cNvPr id="26628" name="Imagem 3" descr="download (1).jpg"/>
          <p:cNvPicPr>
            <a:picLocks noChangeAspect="1"/>
          </p:cNvPicPr>
          <p:nvPr/>
        </p:nvPicPr>
        <p:blipFill>
          <a:blip r:embed="rId2" cstate="print"/>
          <a:srcRect/>
          <a:stretch>
            <a:fillRect/>
          </a:stretch>
        </p:blipFill>
        <p:spPr bwMode="auto">
          <a:xfrm>
            <a:off x="5286380" y="1142984"/>
            <a:ext cx="3286150" cy="2461232"/>
          </a:xfrm>
          <a:prstGeom prst="rect">
            <a:avLst/>
          </a:prstGeom>
          <a:noFill/>
          <a:ln w="9525">
            <a:noFill/>
            <a:miter lim="800000"/>
            <a:headEnd/>
            <a:tailEnd/>
          </a:ln>
        </p:spPr>
      </p:pic>
      <p:pic>
        <p:nvPicPr>
          <p:cNvPr id="5" name="Imagem 3" descr="1406746270site_-_preparacao_imagens.jpg"/>
          <p:cNvPicPr>
            <a:picLocks noChangeAspect="1"/>
          </p:cNvPicPr>
          <p:nvPr/>
        </p:nvPicPr>
        <p:blipFill>
          <a:blip r:embed="rId3" cstate="print"/>
          <a:srcRect/>
          <a:stretch>
            <a:fillRect/>
          </a:stretch>
        </p:blipFill>
        <p:spPr bwMode="auto">
          <a:xfrm>
            <a:off x="5000628" y="3929066"/>
            <a:ext cx="3857652" cy="27146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ítulo 1"/>
          <p:cNvSpPr>
            <a:spLocks noGrp="1"/>
          </p:cNvSpPr>
          <p:nvPr>
            <p:ph type="title"/>
          </p:nvPr>
        </p:nvSpPr>
        <p:spPr>
          <a:xfrm>
            <a:off x="457200" y="274638"/>
            <a:ext cx="8229600" cy="868362"/>
          </a:xfrm>
        </p:spPr>
        <p:txBody>
          <a:bodyPr/>
          <a:lstStyle/>
          <a:p>
            <a:pPr eaLnBrk="1" hangingPunct="1"/>
            <a:r>
              <a:rPr lang="pt-BR" sz="3600" dirty="0" smtClean="0">
                <a:solidFill>
                  <a:srgbClr val="FF0000"/>
                </a:solidFill>
                <a:latin typeface="Arial" pitchFamily="34" charset="0"/>
                <a:cs typeface="Arial" pitchFamily="34" charset="0"/>
              </a:rPr>
              <a:t>Medidas Socioeducativas - SUAS</a:t>
            </a:r>
          </a:p>
        </p:txBody>
      </p:sp>
      <p:sp>
        <p:nvSpPr>
          <p:cNvPr id="29699" name="Espaço Reservado para Conteúdo 2"/>
          <p:cNvSpPr>
            <a:spLocks noGrp="1"/>
          </p:cNvSpPr>
          <p:nvPr>
            <p:ph idx="1"/>
          </p:nvPr>
        </p:nvSpPr>
        <p:spPr>
          <a:xfrm>
            <a:off x="285750" y="1285875"/>
            <a:ext cx="5000625" cy="5214938"/>
          </a:xfrm>
        </p:spPr>
        <p:txBody>
          <a:bodyPr/>
          <a:lstStyle/>
          <a:p>
            <a:pPr algn="ctr" eaLnBrk="1" hangingPunct="1">
              <a:buFont typeface="Arial" charset="0"/>
              <a:buNone/>
            </a:pPr>
            <a:r>
              <a:rPr lang="pt-BR" dirty="0" smtClean="0"/>
              <a:t>   O serviço de MSE no SUAS deve  garantir aquisições aos adolescentes, que consistem em seguranças de acolhida, convivência familiar e comunitária e de desenvolvimento de autonomia individual, familiar e comunitária.</a:t>
            </a:r>
          </a:p>
        </p:txBody>
      </p:sp>
      <p:sp>
        <p:nvSpPr>
          <p:cNvPr id="29700" name="AutoShape 2" descr="data:image/jpeg;base64,/9j/4AAQSkZJRgABAQAAAQABAAD/2wCEAAkGBxISEBUSEBMVFRUVFRUVFRUVFRUWFRUWFxUWFxUVFRcYHSggGB0mGxUVITIhJSkrLi4uFx8zODMtNygtMCsBCgoKDg0OGhAQGy0lICUtLS0tLTctLS01Ly0tLS01LSstLy0tLS0tLS0tLS0tLS0tLS0tLSstLS0tLS0tLS0tLf/AABEIAMQBAgMBIgACEQEDEQH/xAAcAAABBQEBAQAAAAAAAAAAAAAAAQIEBgcFAwj/xABFEAACAQMCAwUFBAcGBQQDAAABAgMABBEFIQYSMQcTQVFhInGBkaEUMkKCI1JikrHB0RUkM0NyojSys+HwU3SDowgXY//EABoBAAIDAQEAAAAAAAAAAAAAAAACAQMEBQb/xAAyEQACAgEDAQUHAwQDAAAAAAAAAQIDEQQhMRIFEyJBURQyYXGBodEjkcFCseHwM1Jy/9oADAMBAAIRAxEAPwDVWFNGaedxSAYFUDCikJpykUwnegD0BpjNSCnlaAEk8MUHahqYxoAxztnvpXvILNyVg7rvcDIEjlmG58cBR8z51SW0+IjHIvw2PzrSe3C6gMUNuYy9yxLxMG5e6TozNtuDjGNumfDfKY47pB1V/QnJ+Zqu1N4xLBopaw8xyejaOBvG7IffkUnLcp0KyD6/yoGrcpxLGy+vUVLgvo3+6w9x2P1qpu1e8sotSrfuvBEGr8u0sbKfp9alQ6hE3Rx7jsfrUkios2mxN1QD3bfwqvNT5WB8WLh5JVFQbbTBG4ZXbG/snpU6q5qKfheSyLbW6CiiikGComp2veRkeI3X3+XxqXS00ZOLyiJRUlhmvdk3EwvLBVcjvrfEUg8SoGEfHqBj3g1dS2dh1r5q0vVZdOu1vIBkfdmj6B0J3B8s7b+BANfQ+i6pFdQpcQNzRyDKnxHmpHgQcgj0rpKSkupHMlFxeGTmNAoYUGgUR/SnZpD607IFADXG9KKazb04UANkG2PGnR7ACgkUE0AJTlzTc0ooAWiiigDyZ6UHamtHvnNOztQAmaKXl2pCMCgBTTxXmxyK9I6AGLRinUCgDIu26wKT2t5g8gVoJD4LuWQnyzzN8qpCkEZG48xWvdq+vR29mYDGs01z+jihYcwJyPbK+ODjH7WKqMXYfeLbJJFdKs5TmkhYEIG3IUOM+GAcjrmkso7xZLqrujYp5GdjUOfS4m/Dg+a7f9qna1pOoWH/AB1q6rnAlT2o/wB5cr8Mio1vexv91hny6H5Gszrtr4NSnXYQv7OlT/ClOPJun9KPt0yf4kWR+sv/AJiupS1HfZ95Jk91j3Xg8LS6WReZc4zjevekAoqmWM7FizjcWkooqCQpaSigBGUEYO4PUedTeEuKrnSWYIvfWzsGaMk8yebIfA49CDgVDpatrtcCuypT5N44X4stNQj5raQFgMtE2FlT1ZfL1GRXZzXzG1oVcS27tDKpyGQlf4dK0HhHtYZGWDVlxnAW5QbYx1kUdd/xL59PGtsJxn7phnXKHJrxamoa87W5SVBJEyujDKuhDKw8wRsa9OamKxTSltqAc70daAGqKUCjpT1NAHmRTwaVhTSKkBc0UUUAZz2bce/af7nekJdpspOAJwPEeHP6Dr1HjjQnXIr5y1Sw7wBkPJKhBRwcEEbjcbjfx8K03sz4++1f3O99i7UYUnYTgDqP28DJHj1HjiE1JZRXXYpIvy+VK1enjTWFBYOA2poag9KaaABjULXtXis7eS4nbCIM42yx/Ci56knap7EAZJwAMknoANyTWWLG/EWp8o5hplmwLMMhZ5B/M5I9F8i1TFZBnT7MdAlvrk63qC4ZtrSI5AjQZAcDxGCeXzyW8RWt0yKJVUKoAVQAANgABgAU+rhRroCMEAg9Qdwao/E3ZTpt5lu67iQ795B7O/qn3T8s+tXqigD571vsh1O2JNnIl1GNwpwknu5WOD8G+FUu5uJIH7u7gkgffZ0YZx1xkZ/jX1xVZ7RLq0h0+WW+iSaNB7MbgHmc7Iq56EnG46bnwqqdMJcothdOPDPnaNwwypBB6EUtQtHQiIZ2ySQPAAnYDNTa5k4qMmkdGDzFNhRRRSDBRRS0AJRRS0AJTZYwwwwyD4Gn0lSnjgGsi6Hqt5pzl7GQlCcvA/tI+PDH8xg+ta/wd2j2l9iNyLe46GKQgBj/APzY45vd19Kx+oLaebu6jt4QOcnLv+oviT7hv8q11X5Xj8vMx20Jbx/Y+lrrWraJxHLcQI7dEeWNXPuUnNS06isqi4KsQhQwhierszGQk9TzZ2NVrhQ3kxns7e8misoZWAZT+kIJIEaP1UYGdtvTeqae0aLYykspR5bJs0VsHFctm+sevnSGsI4l4dWxga8trm4SeNkPO0mS5Lge1sMnf3YByKsundqN5JFG66XLKCo55FYhWYbMYxyHb41op1NV0O8g9s432KrKJ1y6WtzUQc0tVDhTtDgvJzbtFJbz4yIphgttkhT4nG+CBtvVuJq8pDlop3NRQB8+VB1Ow7wBkJWVN0cEggjcbj+PhU6iqE8bo5ybTyi/dm3aB9r/ALpekJdqMAnAE4HiPAP6Dr1HjjQiBXzlqVj3mGQlZUIaNwcEEbjcdN/HwrS+zTj/AO1/3S9wl2mwJ2E4A6j9vxIGx6jxAuTUllG2uxSRoQbzpmwyTsBuSdgB5k1XuLeNrTTxiZ+aX8MEeGkOemR+Aep+tVW00LVtdIa9LWNiekK5Eko6gkMMnOerbbbLTKLZZk8+M+JW1KZNI0p+czEi4mXPIsY3YBvFcAkkbHZRnNavwvoENhax20A9lBuTjmdj952x1JP9Kbw3wza2EXd2kSxjbmbq7keLsdya7FWJYFCiiipAKKKKACvnntm4k+3X62UTZgtSTIR+Kbo37v3feWrW+0rixdNsJJQw75gUgU4yXO3NjxC9T7vWvnDS4zyF2PM8hLs2ckknO5+P1qq6zohktph1ywTBRRTZJVX7xA95ArlYbOlsh1FQJtXiXYEsf2R/M1IsLe+uf+GtJGH63KxHz2FWx0835Fcr4LzJFJXdtey/VpELPLFGfBC2/wDtG1Vq9W4tJe4vomjbwbHssP1gejD1FPLTSSytxI6mLeCRRSIwIyDkHoRTqzM0BSUtITQBG1C6EaFvHoo8zV94A4fNtB3sv+NNhmz1Veqp7/E+/wBKqvBOkfbbr7RIP0MBHKP1pOoHuGxPwFapWDtXU93H2ePL97+EXaOrrl3r4XH5OHxrq32aykkU+2w7tP8AU+2R7hk/CvPgXSPs1lGpGHf9JJnrzMBgfBQoricQf33VYbT/ACrcd7LjxbZsHw6cq/mNXsnzrFf+jpoUrmXif8Ivr/UulZ5R2X8lG4/Y3Nzbaehxzt3kh8l3A+gc/KrwiBQANgAAB5AbCqPwUftV/dXzbqD3UR8APT8oX96rvI4VSzbAAknyAGSflRr8wVemX9K3/wDTJ0vi6rX5v7IoHFt1P/bFqLRQ8sKiTGwzuzFXbwHKP93rV107tJkW5jt9StDbd6QscqP3kZYnAB28yBnJxncYqo9n0ZnuLq/b/Mcxx5HRdifpyD4GvXtTmxBAo+8bhSvn7Knp8SK7NGrdV8NIllJYb+OMnNt06srlqG/Pb5G1ctFFs3sLnryrn343orsHNPn+iiis5zDznnVFLOQoHif/ADeoelaJdatOosIiBGw5rkkoqeIyw6eYAya7PZ9wymram4nBa2tVy4BI5mJwqkjfBIY7eC19FWNlHDGsUKLGijCooAUAeQFaYV43NddeNyl8GdmFrZN385N1dHczS7gN5xqc495yfWr5RRVpcFFFFABRRRQAVwOM+LLfTbYz3B36Rxj78jfqqP4nwrv1hfadZB+JbNbv2reRIwq5OOrgjGdvb5c9MigCHpHDVzr0z32pu8cTArCibYHh3YPRR5nqah33ZBfQ8xtJ0kGTyqfYYjwznK5rcIUVQFAwAMAAYAA6AU7NVOWRlsYHZdmmrSnEzJCvmWU/IJvVp0rsYtlIa6nkmPiF9hfnua1FxS0uccDZb5OFpnBVhbY7q2jyPxMOZvm1duNABgAAeQ2FPY0KKggXAxWRdrLNd6laabkrHyd85AGTnnGd/JUO37XjWuVlPaUBDrOnT/8AqK0THzAbGP8A7aWbkoScecPA1aTmk+MlQ1zgqe1JksiZotyYju6j0x974b+lcazv0k2GzeKnr/3raarXEvBsF3lx+im8JEHU+HOvj7+tee03asZ+HUc/9vyjtW6Nw8VXHp+Ci1EnjeeVLWHd5D7X7K+JPpjJPuqXNo+owuYmtmlP4ZEBKH3sB/HBq3dn/DUlsJJrlQJpDgbhiqdSMjYEn/lFdC26Gng7Mpvy35M0YSukoJNepZdJ02O2hSGIYVBj1J8WPqTS6rfrbwSTP0jUtjzI6D4nA+NS6o3aLO00lvp8R9qZwz+iZwufkzflrzmlrep1C638W/h5nUvmqavD8kSOzaxbuJLuXeS5csT+yCcfMlj8q6XHOpdxYSsPvOvdr4HL7Z+AyfhXatYFjRY0GFRQqj0AwKpXF2brUbWyG6IRNMPDHXB/KP8AfWqqS1OtdkvdW/0XBTYu50/QuXt9Wd3gnTPs9jEh+8w7x/8AU+/0GB8Ki9oepGGyZEPtzERKPEhvv4/LkfmqzVRtSxea1HD/AJdoveN6vs2PmYx8DS6R99qpXT4WZP6cE3ru6VXHl4SLPw3potrWKHGCqjm9XO7H5k1Qu0y5769ht1OO6XmYjqGb2v8AlC/OtOkcKCzHAAJJ8gNyaxeK5NxcT3Tf5jnl/wBI6D5BR8K09lZndPUS8v7sp1uIwjSv9SOnHxJq6gKt++AABnBOBsMkjJpaj0V2vaZmH2aB0q8bucJGzn8Kk/0+te1criJiUWJBlpXVFHnuP54+dXxWXg4EFmSRsnYBpBh0szP965laQefIoCLn4qx/NWmVA0HTFtbWG3TpFGkY9eUAE/E5NT62G4KKKKACiiigCmdqnGLaXZd7EoaaRxHFzDKqcEs7DxAAO3mRWE6YdW1QtK15L97l3kkALYBwkabDqOgFbr2rcHNqll3cTBZon7yLOyscEFGPhkHr5gV872r6ppMzcgmt5FyG9kMvkTuCh28aALhpceu6bdQNJJcPAZUD5aRoypYAqyuPZznrj41Z+24d7ZWOoqmDFMM4O6q243/1Rj51yOCu2uZpVg1RUeNyFMyrysudsugHKwz5AfGtF7TdKSbQriOADlWMSpg7YjcSHHwDfOgCn9s2sSpp1tLbTSRmSVTzRuyFlaJmwSpGR0o7HNdnltwk7vKWkk9uR2dxygEDLE7dfnVS4w1AT8Nac3is3dt740kX+AFdrsSP6OP/AFzf8opMbEkXtx1q5hvYVgnmiUwAlY5XQE944yQpGT0rQOzrVXms4hKSzLBCS5JZnLKcliep261l/b7/AMdD/wC3H/UetC7Kf+FX/wBvbf8AK1Q14Q8y84rKu3HieW3jgt7eR43djK7RuyNyKCqrlTnBJJ/KK1VelfNPF98NQ1tgWHdiUQqSQB3UZwSD5HDN+aogtyWzrdlnG9yl73dzNLMkq4xLI78rKebK8xODjm9+1Xbtzgxa21yo3guV39GBP8UWsn4tt/smoCWErhuWdOVgQMk5Bx03VtvI1rfGcovOHZHU83IscmfRGUg/uGmkiEyc0q8vPn2cc2fTGc/Ksc1Pim8vp+SF2iQk8qI3JhR4uw3Jx/2rUeHJBLYwFt+aBA3r7PK38DWScQcK3NlLlQzJk8kqeXkQN1Nea7JhTG2yM8dSeFk7evlZKEHHPT54Jw0XU0XvIZpWxv7Lyb/PY1f+CdUlmgCz57xR7THYn2iNxjY7VnundoF9CQJCJFGPZdApx5BlAI+Oa0/h3VYbuMTxDDMMOPxKR4Hz38abtVXKr9WCx5SX8i6F1ufgk/kzrVHazjMglKKZFBAfA5gD1APXFSKK85GTjwzrtJ8hVV4X0eZbu6urleV5H5YwCCO72OQR6BR8KtVFW1aiVcJwX9Wwk6lOUZPyI2o3iwwvK/SNWY/AdPidvjVR7MbJjHLeS7vcOcE9eUE5+bZ/dFWzVNPS4haGXPI+M4JB2II3HqBT7C0SGJIoxhUUKvuHnV9eojXppVr3pPf5L/JXKpyuUnwl9yvdo2p9xYso+9Me6X3Hdz+6CPzCqHZQ8kar5Df3nc10uPL3v9RWEHKW6+0PDnO59/4B8DUOu7pau500Y+b8T+vH2OdbPvLpS8lshaKSlq0g6VSuBdO+167bowyluDMw8Mruv+4x/KopONz0HWrz/wDjzprFLu+cf40gjQn9VMs2PTLKPy106Vvk87Qt8mncUan9lsri4GMxQyOuehZVJUH3nArkdmWuXN7p0dzdhA7s+ORSoKKeUHBJ3ODVf7e9SKaattGT3l1MkYUfeZVPMQPjyD41eeHNNFtZwW4/yokT4qoBPzzWg1HSoqi9r/FMthYr9lbluZpUSHChjsQz+ywIOw5en4qt+kiUQRfaCDL3ad4QAAX5RzYA6DOaAJdFch+JbUXosTKBcsnOseG3XDHZscucKTjOcV16AM87YOJ7vTktri03AkcSqVLRsvKMByPu79CCN6qf/wC7rGaMfa7BzJj8JRl+DHDAVtVzCroyOAysCGB6EHqDVFg4P0e6dxbGFmjOHEfdScp8jkE/WgD5+htDqF+8kEPdRPLzlVyUiTOSOY9Tj5k19O8NWhfTu7cbOsqgH9VywHzzn40mn8FWsWNiwG4U4VP3VAzVjUYGB0FAHy/pOjzXOk3dkgLTWd2JhGOpXlaORV8znJx6VF7PeNl05+W4idkVnICYDqxXlIIbG21XXgeRo+JtRibbnadsYABxKGU7ejfWr1rHCFpcsXeJA56t3aNn1IYUjeHhkmC8W63LrOoB4oio5RHGnXlQEnmcjbqxJPwrb+z607qJlG4RYogfMopyfqK9LLgmKPYPyr5RxpHn3kZqw29mkSKkY5VHQdfiSdyT5mocljCA5HHWs/Y9Pnn/ABBOVP8AW/sr9Tn4V88cIcM/bO8LMyqnKByrkszHZQP/ADqK+n7u0jmTkmjWRcg8rqGGR0ODXHseE4YnDoSAG5+QKiqSOmeVR02+VEZJAzCuL+AJbK37/EpUMFcuqgKG2B2J8cD41bezLUPtOlXdk3XuZVHn9xin0JH5K2C7tklUpKiuh6qwBU+O4NcFeHba1LXHP3SJl3wsYUIASQxC5IwSKOrIYM74EumbSDyk88YmVcDfIBZcevtCuJpnaUQvd3sHOQMFlwCcfrI22fdiu52XRYtpime6a4cxZ68oAGT9Pka72o8P28zFpIwWPU4G/wAwa8vddpqtTbC2OU3nK5R3a67p0wlXLG37mT8Xa5BeMgtrcoRnLHd2z+EKpIAq59m9i8S4b9VmYeRYjAPrt/Gu5BwpbocqCPcFX6gV2LW2SNeVBgfU+pPjS6vtKqVHc1J4+I2n0c42d5N7ntRRRXCOkFFFFACV43tysUTyt91EZz7lBP8AKveqZ2oajyWqwKfbncLt+opBb68o+dadHR310Yer+3mU6izu63IoumuZGknf70rsx+Jz/E/Sp1Mgj5VCjwAFPr1VkuqTORCOI4FooopBzy4js7ywD212hOQRHMMlGB22bx2B2O4r6K7M9G+yaVbQkYbu+8f/AFSHnPy5sfCqD2oRm8v9N0z8Mspll335Bttjp7Il+lbGzBVydlUZ9AAK7MeDjdKXBk3EoF/xTaWwOUsY++kHXD5EmP8Ao1rlZJ2Kf3u71HVHG803dx5G4X75H7piHwrUtRvFghkmkOEjRpGPkqqWP0FMSZTr7DUuKbe16xWC96/rIOWT5c3cj4GtYvbpIo3lkYKkas7segVQSxPwBrLuwixeVbvU5hmS6mYKSc+ypJbHkOZsfkrp9uGuNBp32eLeW8cQKo68p+/j37L+agDjdj1u19fXuszAnncxQE7YXbOB6II1z/q9a16uJwZoS2NjBbL+BBzHzdvac/vE1zu0rjBNMsml2Mz5SBOuXI+8R+qvU/AeNAFI7beMXLLpdm5Ej4a4dTjlXqseRuOmT6YHjWZwaQYWWS1mkhlXo6sQSfXG4r00u3f2p5yWmmJd2PX2jn575NdCs87HnYzWWvOx3NC7WtRs8LfxC6jzvKuFkA8d1GD8QPfWg2fbBpDx87XDRnxR4pOcensgg/A1kRHgfGuItqLSYTiGOeHP6SGVeYAZ3x4j0Ph45FPCzOzHrt6tmaBwEpv9dutUjjeOA83JzZHMSFQemSAWI8M1rIri8Ha3a3dsr2QCoNjGAFMTeKso2B9Rsan6jqtvbrzXE0cQ83dV/j1qHuzQdAjYUjGqLqva1pkOySPOfKFDj95+UfLNVm97YLiTaysdvB5mJ/2rgfWpwQ2kbCBTc1gt5xhrU5DfaI4OXcJGqgE/tbNn4nFdrR+1yaIhNTt8jp30OB8ShOD8CPdUYzwQpxfBsIrH+NtbfVrs6dZsRaxMDczDo5B6KfIHOPMgnoBUzjbtBW5hjtNIcyTXOzOAyGJPEZOCrHB9wB8xUjhrQ47OBYkwT1kfG7v4n3eQ8q5/aGtWlr2958fk3aPTO6W/C5/BPsrVIo1jjXlRAFUeQH8T6170lLXjJScnl8no0klhBSUtJSki0UUlAC0V43d1HEheV1RR1ZiAPrVP1LtDi5u7sonuJDsCAQmc42H3j8hWrT6K6/8A44/XyKbdRXV7zLrWTcU3/wBp1JiCGjgHIhByCfE/vE/uirPacHaxqPtXsn2WE/5Y2JHlyL1/Ma5/EnZjd2IM1k32iLqyY/SKB48v4veN/SvSaDst6fMpNOTWPkcfU65W4iltk4dFRLO/WTb7rDqp6+uKl1ZKLi8MaMlJZQUtFFKMajGgfi+Lm/y7PK/uv18/vtVu7VtXNrpFzIpwzJ3SEdeaQ8mR7gSfhVe4v4au2u49R0yREuY07tkkHsSpucHbruR8txiqRxprmp6lPZ6bd2q2/eTKSqtkyYPKz5zsoBY/DrtXZi9jkM1Tsj0j7NpFsuMNIvfP580ntDP5eUfCuV266w0Om/Z4895dyLCoHXlBDP8APZfzVosaBQFUYAAAHkB0FZJqK/2lxVHGPag06MOw/CJQeb585jH/AMfpTEGj8KaMtnZQWy791GFJ826ufixJrNAP7V4pz1g01R5EGVW8PXvD/wDVWi8a66tjYT3LHdEPIPORvZjH7xFVjsR0JrfTvtEu8145ndj97lP+GCfHO7fnoAvl9eJDE8srBERSzsTgBQMkmvmbXtcfVr9ruQEQx+xbxnwUHIJ9SfaPqQOgq29tXFhupxpVq3sIQ1046FhhgmfJdif2sDwqqQRBFCqMBRgVVZPCwU2zwsIfRRRWYyBRRRQBz10vkdnt5ZYCww3dOVBHiNj09OleUegxZzJzSMepZjufhXVop+uXqP3kuMnjBaRp9xFHuAz869qKKXIuWFQNYvhEmMcztsi4zk+ZHiKk3lysaF36D6nwArocBaC0z/b7kdf8BD0UA7Pv9PifKq7roUVuyfC+79DXo9LK+xRR1uAeGBaRd5KB38g9r9hTuEHkfP128KtdLRXjNTqJ32OyfLPZ01RqgoxCiiiqCwKKKj315HDG0srBUUZYn+XmT0xTRi5PC5IbSWWeOsatDax95O/KvQeLMfJQNyaqC8XXt63d6Zatvt3jjOPXH3V+JNO4Z0WXXLz7VcqUs4ThEP4vHlHnnGWPuFbZaWkcSckSKijoqgKPkK9Zo+yaqop2rMvsjg6ntCc21B4RlOl9lM1wwm1a5Z2/9NGyB5jm6L+UVo+h8OWtomLaFE9QMsfex3rp0iNXW4WEc9vO7HZpud6WSlQeNBBTONOzm1vwZFHc3HhKg2J8O8UbN7+tY3rWm3mnSd3exkpnCzLurD0Pj7jg19Lk1GvLKOZGimRZEbYq4DA/A0NKSxIaMnF5R82C+j/XX50VrknY9phJPLKMknAk2HoNqKp9nh6su9pl6F+zVZ404Wa9WKWCYwXNuxaCUZ2zjmVsb4OB/wB8kVZAad4VcmZzO31PipF5O7tZM7CUBcj9rHMB/trk9kutWunTXo1ScxXskuHMoPKVXJyrjOSWZj4dBitaDezXM1jh21uwPtUEcuOhYe0Pcw3p1MjBmPanx1bajPbWcEh+yCeM3M2CsZywXYnfCqXOf6Vee0bjuDT7AJZujzSKI7dY2VuQcuBJgZ2AxjzOKnDheyEDW4tohE/3kCjfG4OeuQdwfCuRpnZrptvIJUh5mByO8Yuqn0B/nU9aDBj9zw7f6egup4i8UoDSMDzMhO/6Q9Qd/HY++pVneJKvNGcjx8x6EV9BhAQVYAgjBBGQR4gisu4z7LMMbnSf0bgZa3zhG8+7z0z+qdvdVckpFVlSluVSiufa6l7ZhnUxTKeVkYY39M9D6V0Kqaa5MkouLwwooopRQooooAKKKKAOXxHbF4DgElSGwPEbg/Q/Sr9wpxLbXMaRxEI6ooMJ2K8oAwmfvD3VVa599o8ch5vuPnPMuxz6jxqjVaWGpgoTeMcM6Gh1z0z4NbpazDTeK7yzwtypuIRgBwfbUDzPjt+t86vmi6/b3S5gkDHxQ7OPev8A4K8zquzbtPu1mPqv92PUafW1XrZ7+h06KSisBrEkcKCzEAAZJOwAHUk1QIYpdeve5iLJZQnLv05v2iPEnGAPAb0uuXs2q3Q06wP6MH9NL+E4O+4/APqfdWw8N6DDZW628AwF3Y+Lt4sa9X2V2f3Me9sXifC9P8nB1+s7x93Djz+JM0/T44IlhgQJGgwqjwH9akAGlJpK7BzQNC0pphNADjQelA33pW6YoAAKRaRPKjFAD80U2igDzBxTubIpGTNIdqgkcvlSk70inxpR1qSAkO1IopJKe52FADGanqaZiloArHGfBNtqSfpF5JgMJMoHMPIN+uvofhWOaxpl7pkgS8TnhJKpOuSD5b9fgd+uK+iiKg6/pcd5ay20oHLKpXP6rdUceoYA/Cp+DFlFSW5hqMCARuCMg+Ypa5ulK8TyWk20kDshHoDjbzGenoRXSqmSw8GCUel4CiiilFCiiigAorwvoWdCqPyNthvcc1ye8vYvvKso9Ov0wfpTqOR4xyuTu1y7nRl5u8gYwyDoyZH8OnwplvxBEdpA0beIYbfP+orqRSqwyrBh5gg0YlEldcHk9tL43uLbCX6GROgmTHN+boG+h99TOIuKGuilnpZMkkw9p1yCqn8I8j1yfAe/bnsoIwRkHqDuK5FwrWUi3lo3dvGw2/C2TuMeR8RWWOh0ztVnTh/b9jo19pWuHdtm58DcHx6bbhFw0jYMkmN2PkPHlFWdai2F6JoY5AMB0V/3gD/OvaNutb2xRVNOFIBS1AC0hWlc70h3NAC+GKBTcb0ufCgBaSgtiloASilooA8Fp+MigKMUoAxUEiAeFOC0xetLzb1JAYoUUN0pRtQA2bwr0pGGetNJzQApoVd6AKZcXCIjPIwVVBZmY4AA6kmgDJe2jRO5nj1OIdSIrgDx2wjn3gcu/ktVuNwwBG4IBHuNdzifiO41qRrSw9iyBUSzMP8AEIIYbHcDIGFG5xk46VUNGLRNJay7PCxHvGfD08fcRSSlFvpT3XK+BTfVLp68bHVoooqsxBTJ5Qilj0UEn4U+ipJIFprMMnR+U+TbH+hqfUO70uGT7yDPmNj8x1rn/wBkTRb28xx+o3T+n0FPiL4HxF8PB157ZH2dQ3vGflXLl4fQHmhdo29Dkf1+teZ1iaLa4hP+pen9PqK6Fpq0MmyuAfJtj9etTiUScTjwc5jexAgcso8D1I/gf40vDogubtU1SdoUB2XlwpPkx/APUj413aj31rHIp70DAHU9V9QfCpjZ6oaFqT3R9C2sYCKq45QoC46YA2x8K9CazfsJv5pLGRJGZkil5IS3ghXJUHyB8PDNaQKZrDNglKopDSgmoAVtzSFfGiigBAN6eD4030oPSgBxemhqUjamxjegB2KKOaigDzK7UINqKKgBD1pVooqQFopKKAHmvJRS0VADmrE+0bV5rvVxpsjlbZZEHLH7JclObmcnOSM7eHpneiih7Rb+DGjvJIuVlZxwxiKJQiLsFHT1PqfWs87R4VivraZBh5ByufBgCFGfXlOPgKKK8r2ROT1mW+U8nd7RivZmseg2iiivSnjQqPHOTKybYGPf0BooqUMvMkUUUUpAVBu9IhkBygB65XY0UUybTGi2nsVma7kt3KRu3KPBsEfKpmgc17cxwTyOUZhkLhfEelFFasLk2pLk+ndG0mG0gWC3XlReg8ST1JPiTU5aKKqHGtTmoooAYRSgUUUABpB1pKKAPQ01BvRRQAmKKKKAP//Z"/>
          <p:cNvSpPr>
            <a:spLocks noChangeAspect="1" noChangeArrowheads="1"/>
          </p:cNvSpPr>
          <p:nvPr/>
        </p:nvSpPr>
        <p:spPr bwMode="auto">
          <a:xfrm>
            <a:off x="155575" y="-1562100"/>
            <a:ext cx="4286250" cy="3257550"/>
          </a:xfrm>
          <a:prstGeom prst="rect">
            <a:avLst/>
          </a:prstGeom>
          <a:noFill/>
          <a:ln w="9525">
            <a:noFill/>
            <a:miter lim="800000"/>
            <a:headEnd/>
            <a:tailEnd/>
          </a:ln>
        </p:spPr>
        <p:txBody>
          <a:bodyPr/>
          <a:lstStyle/>
          <a:p>
            <a:endParaRPr lang="pt-BR"/>
          </a:p>
        </p:txBody>
      </p:sp>
      <p:pic>
        <p:nvPicPr>
          <p:cNvPr id="29701" name="Imagem 5" descr="9a256cff-df7e-460c-b000-e40dc137e57c.png.jpg"/>
          <p:cNvPicPr>
            <a:picLocks noChangeAspect="1"/>
          </p:cNvPicPr>
          <p:nvPr/>
        </p:nvPicPr>
        <p:blipFill>
          <a:blip r:embed="rId2" cstate="print"/>
          <a:srcRect/>
          <a:stretch>
            <a:fillRect/>
          </a:stretch>
        </p:blipFill>
        <p:spPr bwMode="auto">
          <a:xfrm>
            <a:off x="5214942" y="1928802"/>
            <a:ext cx="3643313" cy="276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ítulo 1"/>
          <p:cNvSpPr>
            <a:spLocks noGrp="1"/>
          </p:cNvSpPr>
          <p:nvPr>
            <p:ph type="title"/>
          </p:nvPr>
        </p:nvSpPr>
        <p:spPr>
          <a:xfrm>
            <a:off x="457200" y="274638"/>
            <a:ext cx="8229600" cy="868362"/>
          </a:xfrm>
        </p:spPr>
        <p:txBody>
          <a:bodyPr/>
          <a:lstStyle/>
          <a:p>
            <a:pPr eaLnBrk="1" hangingPunct="1"/>
            <a:r>
              <a:rPr lang="pt-BR" sz="3600" dirty="0" smtClean="0">
                <a:solidFill>
                  <a:srgbClr val="FF0000"/>
                </a:solidFill>
                <a:latin typeface="Arial" pitchFamily="34" charset="0"/>
                <a:cs typeface="Arial" pitchFamily="34" charset="0"/>
              </a:rPr>
              <a:t>Medidas Socioeducativas - SUAS</a:t>
            </a:r>
          </a:p>
        </p:txBody>
      </p:sp>
      <p:sp>
        <p:nvSpPr>
          <p:cNvPr id="30723" name="Espaço Reservado para Conteúdo 2"/>
          <p:cNvSpPr>
            <a:spLocks noGrp="1"/>
          </p:cNvSpPr>
          <p:nvPr>
            <p:ph idx="1"/>
          </p:nvPr>
        </p:nvSpPr>
        <p:spPr>
          <a:xfrm>
            <a:off x="285750" y="1285875"/>
            <a:ext cx="5214938" cy="5214938"/>
          </a:xfrm>
        </p:spPr>
        <p:txBody>
          <a:bodyPr/>
          <a:lstStyle/>
          <a:p>
            <a:pPr algn="ctr">
              <a:buFont typeface="Arial" charset="0"/>
              <a:buNone/>
            </a:pPr>
            <a:r>
              <a:rPr lang="pt-BR" sz="2800" dirty="0" smtClean="0"/>
              <a:t>O trabalho realizado com os adolescente requer uma formação consistente para o uso de recursos teóricos e metodológicos e de comprometimento ético.</a:t>
            </a:r>
          </a:p>
          <a:p>
            <a:pPr algn="ctr">
              <a:buFont typeface="Arial" charset="0"/>
              <a:buNone/>
            </a:pPr>
            <a:r>
              <a:rPr lang="pt-BR" sz="2800" dirty="0" smtClean="0"/>
              <a:t>Em ambos as medidas  o técnico de referência deverá acompanhar o adolescente durante seu período de cumprimento de medidas. </a:t>
            </a:r>
          </a:p>
          <a:p>
            <a:pPr algn="ctr" eaLnBrk="1" hangingPunct="1">
              <a:buFont typeface="Arial" charset="0"/>
              <a:buNone/>
            </a:pPr>
            <a:endParaRPr lang="pt-BR" dirty="0" smtClean="0"/>
          </a:p>
        </p:txBody>
      </p:sp>
      <p:pic>
        <p:nvPicPr>
          <p:cNvPr id="30724" name="Imagem 5" descr="suas.jpg"/>
          <p:cNvPicPr>
            <a:picLocks noChangeAspect="1"/>
          </p:cNvPicPr>
          <p:nvPr/>
        </p:nvPicPr>
        <p:blipFill>
          <a:blip r:embed="rId2" cstate="print"/>
          <a:srcRect/>
          <a:stretch>
            <a:fillRect/>
          </a:stretch>
        </p:blipFill>
        <p:spPr bwMode="auto">
          <a:xfrm>
            <a:off x="5715008" y="2071678"/>
            <a:ext cx="3182938" cy="3502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30723">
                                            <p:txEl>
                                              <p:pRg st="0" end="0"/>
                                            </p:txEl>
                                          </p:spTgt>
                                        </p:tgtEl>
                                        <p:attrNameLst>
                                          <p:attrName>r</p:attrName>
                                        </p:attrNameLst>
                                      </p:cBhvr>
                                    </p:animRot>
                                    <p:animRot by="-240000">
                                      <p:cBhvr>
                                        <p:cTn id="7" dur="200" fill="hold">
                                          <p:stCondLst>
                                            <p:cond delay="200"/>
                                          </p:stCondLst>
                                        </p:cTn>
                                        <p:tgtEl>
                                          <p:spTgt spid="30723">
                                            <p:txEl>
                                              <p:pRg st="0" end="0"/>
                                            </p:txEl>
                                          </p:spTgt>
                                        </p:tgtEl>
                                        <p:attrNameLst>
                                          <p:attrName>r</p:attrName>
                                        </p:attrNameLst>
                                      </p:cBhvr>
                                    </p:animRot>
                                    <p:animRot by="240000">
                                      <p:cBhvr>
                                        <p:cTn id="8" dur="200" fill="hold">
                                          <p:stCondLst>
                                            <p:cond delay="400"/>
                                          </p:stCondLst>
                                        </p:cTn>
                                        <p:tgtEl>
                                          <p:spTgt spid="30723">
                                            <p:txEl>
                                              <p:pRg st="0" end="0"/>
                                            </p:txEl>
                                          </p:spTgt>
                                        </p:tgtEl>
                                        <p:attrNameLst>
                                          <p:attrName>r</p:attrName>
                                        </p:attrNameLst>
                                      </p:cBhvr>
                                    </p:animRot>
                                    <p:animRot by="-240000">
                                      <p:cBhvr>
                                        <p:cTn id="9" dur="200" fill="hold">
                                          <p:stCondLst>
                                            <p:cond delay="600"/>
                                          </p:stCondLst>
                                        </p:cTn>
                                        <p:tgtEl>
                                          <p:spTgt spid="30723">
                                            <p:txEl>
                                              <p:pRg st="0" end="0"/>
                                            </p:txEl>
                                          </p:spTgt>
                                        </p:tgtEl>
                                        <p:attrNameLst>
                                          <p:attrName>r</p:attrName>
                                        </p:attrNameLst>
                                      </p:cBhvr>
                                    </p:animRot>
                                    <p:animRot by="120000">
                                      <p:cBhvr>
                                        <p:cTn id="10" dur="200" fill="hold">
                                          <p:stCondLst>
                                            <p:cond delay="800"/>
                                          </p:stCondLst>
                                        </p:cTn>
                                        <p:tgtEl>
                                          <p:spTgt spid="30723">
                                            <p:txEl>
                                              <p:pRg st="0" end="0"/>
                                            </p:txEl>
                                          </p:spTgt>
                                        </p:tgtEl>
                                        <p:attrNameLst>
                                          <p:attrName>r</p:attrName>
                                        </p:attrNameLst>
                                      </p:cBhvr>
                                    </p:animRot>
                                  </p:childTnLst>
                                </p:cTn>
                              </p:par>
                              <p:par>
                                <p:cTn id="11" presetID="32" presetClass="emph" presetSubtype="0" fill="hold" nodeType="withEffect">
                                  <p:stCondLst>
                                    <p:cond delay="0"/>
                                  </p:stCondLst>
                                  <p:childTnLst>
                                    <p:animRot by="120000">
                                      <p:cBhvr>
                                        <p:cTn id="12" dur="100" fill="hold">
                                          <p:stCondLst>
                                            <p:cond delay="0"/>
                                          </p:stCondLst>
                                        </p:cTn>
                                        <p:tgtEl>
                                          <p:spTgt spid="30723">
                                            <p:txEl>
                                              <p:pRg st="1" end="1"/>
                                            </p:txEl>
                                          </p:spTgt>
                                        </p:tgtEl>
                                        <p:attrNameLst>
                                          <p:attrName>r</p:attrName>
                                        </p:attrNameLst>
                                      </p:cBhvr>
                                    </p:animRot>
                                    <p:animRot by="-240000">
                                      <p:cBhvr>
                                        <p:cTn id="13" dur="200" fill="hold">
                                          <p:stCondLst>
                                            <p:cond delay="200"/>
                                          </p:stCondLst>
                                        </p:cTn>
                                        <p:tgtEl>
                                          <p:spTgt spid="30723">
                                            <p:txEl>
                                              <p:pRg st="1" end="1"/>
                                            </p:txEl>
                                          </p:spTgt>
                                        </p:tgtEl>
                                        <p:attrNameLst>
                                          <p:attrName>r</p:attrName>
                                        </p:attrNameLst>
                                      </p:cBhvr>
                                    </p:animRot>
                                    <p:animRot by="240000">
                                      <p:cBhvr>
                                        <p:cTn id="14" dur="200" fill="hold">
                                          <p:stCondLst>
                                            <p:cond delay="400"/>
                                          </p:stCondLst>
                                        </p:cTn>
                                        <p:tgtEl>
                                          <p:spTgt spid="30723">
                                            <p:txEl>
                                              <p:pRg st="1" end="1"/>
                                            </p:txEl>
                                          </p:spTgt>
                                        </p:tgtEl>
                                        <p:attrNameLst>
                                          <p:attrName>r</p:attrName>
                                        </p:attrNameLst>
                                      </p:cBhvr>
                                    </p:animRot>
                                    <p:animRot by="-240000">
                                      <p:cBhvr>
                                        <p:cTn id="15" dur="200" fill="hold">
                                          <p:stCondLst>
                                            <p:cond delay="600"/>
                                          </p:stCondLst>
                                        </p:cTn>
                                        <p:tgtEl>
                                          <p:spTgt spid="30723">
                                            <p:txEl>
                                              <p:pRg st="1" end="1"/>
                                            </p:txEl>
                                          </p:spTgt>
                                        </p:tgtEl>
                                        <p:attrNameLst>
                                          <p:attrName>r</p:attrName>
                                        </p:attrNameLst>
                                      </p:cBhvr>
                                    </p:animRot>
                                    <p:animRot by="120000">
                                      <p:cBhvr>
                                        <p:cTn id="16" dur="200" fill="hold">
                                          <p:stCondLst>
                                            <p:cond delay="800"/>
                                          </p:stCondLst>
                                        </p:cTn>
                                        <p:tgtEl>
                                          <p:spTgt spid="3072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solidFill>
                  <a:srgbClr val="FF0000"/>
                </a:solidFill>
              </a:rPr>
              <a:t>Acolhida inicial</a:t>
            </a:r>
            <a:endParaRPr lang="pt-BR" dirty="0"/>
          </a:p>
        </p:txBody>
      </p:sp>
      <p:sp>
        <p:nvSpPr>
          <p:cNvPr id="3" name="Espaço Reservado para Conteúdo 2"/>
          <p:cNvSpPr>
            <a:spLocks noGrp="1"/>
          </p:cNvSpPr>
          <p:nvPr>
            <p:ph idx="1"/>
          </p:nvPr>
        </p:nvSpPr>
        <p:spPr/>
        <p:txBody>
          <a:bodyPr/>
          <a:lstStyle/>
          <a:p>
            <a:pPr algn="just" eaLnBrk="1" hangingPunct="1"/>
            <a:r>
              <a:rPr lang="pt-BR" altLang="pt-BR" sz="2400" dirty="0" smtClean="0">
                <a:latin typeface="Arial" pitchFamily="34" charset="0"/>
                <a:cs typeface="Arial" pitchFamily="34" charset="0"/>
              </a:rPr>
              <a:t>Ao sair da audiência, o (a) adolescente juntamente com o responsável são acolhidos no Serviço.</a:t>
            </a:r>
          </a:p>
          <a:p>
            <a:pPr algn="just" eaLnBrk="1" hangingPunct="1"/>
            <a:r>
              <a:rPr lang="pt-BR" altLang="pt-BR" sz="2400" dirty="0" smtClean="0">
                <a:latin typeface="Arial" pitchFamily="34" charset="0"/>
                <a:cs typeface="Arial" pitchFamily="34" charset="0"/>
              </a:rPr>
              <a:t>Preenche-se um instrumental contendo seus dados gerais para início do acompanhamento.</a:t>
            </a:r>
          </a:p>
          <a:p>
            <a:pPr algn="just" eaLnBrk="1" hangingPunct="1"/>
            <a:r>
              <a:rPr lang="pt-BR" altLang="pt-BR" sz="2400" dirty="0" smtClean="0">
                <a:latin typeface="Arial" pitchFamily="34" charset="0"/>
                <a:cs typeface="Arial" pitchFamily="34" charset="0"/>
              </a:rPr>
              <a:t>Identifica-se vulnerabilidades, necessidades e interesses.  </a:t>
            </a:r>
          </a:p>
          <a:p>
            <a:pPr algn="just" eaLnBrk="1" hangingPunct="1"/>
            <a:r>
              <a:rPr lang="pt-BR" altLang="pt-BR" sz="2400" dirty="0" smtClean="0">
                <a:latin typeface="Arial" pitchFamily="34" charset="0"/>
                <a:cs typeface="Arial" pitchFamily="34" charset="0"/>
              </a:rPr>
              <a:t>Busca-se conhecer o histórico do (a) adolescente no sistema </a:t>
            </a:r>
            <a:r>
              <a:rPr lang="pt-BR" altLang="pt-BR" sz="2400" dirty="0" err="1" smtClean="0">
                <a:latin typeface="Arial" pitchFamily="34" charset="0"/>
                <a:cs typeface="Arial" pitchFamily="34" charset="0"/>
              </a:rPr>
              <a:t>socioeducativo</a:t>
            </a:r>
            <a:r>
              <a:rPr lang="pt-BR" altLang="pt-BR" sz="2400" dirty="0" smtClean="0">
                <a:latin typeface="Arial" pitchFamily="34" charset="0"/>
                <a:cs typeface="Arial" pitchFamily="34" charset="0"/>
              </a:rPr>
              <a:t>. </a:t>
            </a:r>
          </a:p>
          <a:p>
            <a:pPr algn="just" eaLnBrk="1" hangingPunct="1"/>
            <a:r>
              <a:rPr lang="pt-BR" altLang="pt-BR" sz="2400" dirty="0" smtClean="0">
                <a:latin typeface="Arial" pitchFamily="34" charset="0"/>
                <a:cs typeface="Arial" pitchFamily="34" charset="0"/>
              </a:rPr>
              <a:t>Adolescente deve saber do conteúdo da decisão judicial e de seus direitos e deveres, como também o esclarecer sobre as atividades do serviço. </a:t>
            </a:r>
          </a:p>
          <a:p>
            <a:pPr>
              <a:buNone/>
            </a:pPr>
            <a:endParaRPr lang="pt-B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solidFill>
                  <a:srgbClr val="FF0000"/>
                </a:solidFill>
              </a:rPr>
              <a:t>Acolhida inicial</a:t>
            </a:r>
            <a:endParaRPr lang="pt-BR" dirty="0"/>
          </a:p>
        </p:txBody>
      </p:sp>
      <p:sp>
        <p:nvSpPr>
          <p:cNvPr id="3" name="Espaço Reservado para Conteúdo 2"/>
          <p:cNvSpPr>
            <a:spLocks noGrp="1"/>
          </p:cNvSpPr>
          <p:nvPr>
            <p:ph idx="1"/>
          </p:nvPr>
        </p:nvSpPr>
        <p:spPr/>
        <p:txBody>
          <a:bodyPr/>
          <a:lstStyle/>
          <a:p>
            <a:pPr algn="just"/>
            <a:r>
              <a:rPr lang="pt-BR" altLang="pt-BR" sz="2800" dirty="0" smtClean="0">
                <a:latin typeface="Arial" pitchFamily="34" charset="0"/>
                <a:cs typeface="Arial" pitchFamily="34" charset="0"/>
              </a:rPr>
              <a:t>O acolhimento e não “julgamento” do adolescente fortalecem o vínculo com a equipe.</a:t>
            </a:r>
          </a:p>
          <a:p>
            <a:pPr algn="just"/>
            <a:r>
              <a:rPr lang="pt-BR" altLang="pt-BR" sz="2800" dirty="0" smtClean="0">
                <a:latin typeface="Arial" pitchFamily="34" charset="0"/>
                <a:cs typeface="Arial" pitchFamily="34" charset="0"/>
              </a:rPr>
              <a:t>A construção de um novo projeto de vida e a possibilidade de ruptura com a trajetória </a:t>
            </a:r>
            <a:r>
              <a:rPr lang="pt-BR" altLang="pt-BR" sz="2800" dirty="0" err="1" smtClean="0">
                <a:latin typeface="Arial" pitchFamily="34" charset="0"/>
                <a:cs typeface="Arial" pitchFamily="34" charset="0"/>
              </a:rPr>
              <a:t>infracional</a:t>
            </a:r>
            <a:r>
              <a:rPr lang="pt-BR" altLang="pt-BR" sz="2800" dirty="0" smtClean="0">
                <a:latin typeface="Arial" pitchFamily="34" charset="0"/>
                <a:cs typeface="Arial" pitchFamily="34" charset="0"/>
              </a:rPr>
              <a:t> são as principais metas do atendimento.</a:t>
            </a:r>
          </a:p>
          <a:p>
            <a:pPr algn="just"/>
            <a:r>
              <a:rPr lang="pt-BR" altLang="pt-BR" sz="2800" dirty="0" smtClean="0">
                <a:latin typeface="Arial" pitchFamily="34" charset="0"/>
                <a:cs typeface="Arial" pitchFamily="34" charset="0"/>
              </a:rPr>
              <a:t>A visita domiciliar é realizada já no primeiro contato, com vistas a estabelecer uma primeira aproximação/ levantamento de demandas sociais para posteriores encaminhamentos.</a:t>
            </a:r>
          </a:p>
          <a:p>
            <a:endParaRPr lang="pt-B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ltLang="pt-BR"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ENCAMINHAMENTO À PSC</a:t>
            </a:r>
            <a:endParaRPr lang="pt-BR" sz="3600" dirty="0">
              <a:solidFill>
                <a:srgbClr val="FF0000"/>
              </a:solidFill>
              <a:latin typeface="Arial" pitchFamily="34" charset="0"/>
              <a:cs typeface="Arial" pitchFamily="34" charset="0"/>
            </a:endParaRPr>
          </a:p>
        </p:txBody>
      </p:sp>
      <p:sp>
        <p:nvSpPr>
          <p:cNvPr id="3" name="Espaço Reservado para Conteúdo 2"/>
          <p:cNvSpPr>
            <a:spLocks noGrp="1"/>
          </p:cNvSpPr>
          <p:nvPr>
            <p:ph idx="1"/>
          </p:nvPr>
        </p:nvSpPr>
        <p:spPr/>
        <p:txBody>
          <a:bodyPr/>
          <a:lstStyle/>
          <a:p>
            <a:pPr algn="just" eaLnBrk="1" hangingPunct="1"/>
            <a:r>
              <a:rPr lang="pt-BR" altLang="pt-BR" dirty="0" smtClean="0">
                <a:latin typeface="Arial" pitchFamily="34" charset="0"/>
                <a:cs typeface="Arial" pitchFamily="34" charset="0"/>
              </a:rPr>
              <a:t>Definição da instituição ou entidade de acordo com o perfil do adolescente;</a:t>
            </a:r>
          </a:p>
          <a:p>
            <a:pPr algn="just" eaLnBrk="1" hangingPunct="1"/>
            <a:r>
              <a:rPr lang="pt-BR" altLang="pt-BR" dirty="0" smtClean="0">
                <a:latin typeface="Arial" pitchFamily="34" charset="0"/>
                <a:cs typeface="Arial" pitchFamily="34" charset="0"/>
              </a:rPr>
              <a:t>Visita institucional para definição ao orientador </a:t>
            </a:r>
            <a:r>
              <a:rPr lang="pt-BR" altLang="pt-BR" dirty="0" err="1" smtClean="0">
                <a:latin typeface="Arial" pitchFamily="34" charset="0"/>
                <a:cs typeface="Arial" pitchFamily="34" charset="0"/>
              </a:rPr>
              <a:t>socioeducativo</a:t>
            </a:r>
            <a:r>
              <a:rPr lang="pt-BR" altLang="pt-BR" dirty="0" smtClean="0">
                <a:latin typeface="Arial" pitchFamily="34" charset="0"/>
                <a:cs typeface="Arial" pitchFamily="34" charset="0"/>
              </a:rPr>
              <a:t>;</a:t>
            </a:r>
          </a:p>
          <a:p>
            <a:pPr algn="just" eaLnBrk="1" hangingPunct="1"/>
            <a:r>
              <a:rPr lang="pt-BR" altLang="pt-BR" dirty="0" smtClean="0">
                <a:latin typeface="Arial" pitchFamily="34" charset="0"/>
                <a:cs typeface="Arial" pitchFamily="34" charset="0"/>
              </a:rPr>
              <a:t>Visita institucional com o adolescente para apresentação e acolhimento;</a:t>
            </a:r>
          </a:p>
          <a:p>
            <a:pPr algn="just" eaLnBrk="1" hangingPunct="1"/>
            <a:r>
              <a:rPr lang="pt-BR" altLang="pt-BR" dirty="0" smtClean="0">
                <a:latin typeface="Arial" pitchFamily="34" charset="0"/>
                <a:cs typeface="Arial" pitchFamily="34" charset="0"/>
              </a:rPr>
              <a:t>Entrega do pasta do adolescente, contendo: informações gerais, ficha de </a:t>
            </a:r>
            <a:r>
              <a:rPr lang="pt-BR" altLang="pt-BR" dirty="0" err="1" smtClean="0">
                <a:latin typeface="Arial" pitchFamily="34" charset="0"/>
                <a:cs typeface="Arial" pitchFamily="34" charset="0"/>
              </a:rPr>
              <a:t>frequência</a:t>
            </a:r>
            <a:r>
              <a:rPr lang="pt-BR" altLang="pt-BR" dirty="0" smtClean="0">
                <a:latin typeface="Arial" pitchFamily="34" charset="0"/>
                <a:cs typeface="Arial" pitchFamily="34" charset="0"/>
              </a:rPr>
              <a:t> e de avaliação.</a:t>
            </a:r>
          </a:p>
          <a:p>
            <a:endParaRPr lang="pt-B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ltLang="pt-BR" b="1" dirty="0" smtClean="0"/>
              <a:t/>
            </a:r>
            <a:br>
              <a:rPr lang="pt-BR" altLang="pt-BR" b="1" dirty="0" smtClean="0"/>
            </a:br>
            <a:r>
              <a:rPr lang="pt-BR" altLang="pt-BR" sz="3200" b="1" dirty="0" smtClean="0">
                <a:solidFill>
                  <a:srgbClr val="FF0000"/>
                </a:solidFill>
                <a:latin typeface="Arial" pitchFamily="34" charset="0"/>
                <a:cs typeface="Arial" pitchFamily="34" charset="0"/>
              </a:rPr>
              <a:t> Elaboração articulada do Plano Individual de Atendimento - PIA</a:t>
            </a:r>
            <a:r>
              <a:rPr lang="pt-BR" altLang="pt-BR" sz="3600" b="1" dirty="0" smtClean="0">
                <a:latin typeface="Arial" pitchFamily="34" charset="0"/>
                <a:cs typeface="Arial" pitchFamily="34" charset="0"/>
              </a:rPr>
              <a:t/>
            </a:r>
            <a:br>
              <a:rPr lang="pt-BR" altLang="pt-BR" sz="3600" b="1" dirty="0" smtClean="0">
                <a:latin typeface="Arial" pitchFamily="34" charset="0"/>
                <a:cs typeface="Arial" pitchFamily="34" charset="0"/>
              </a:rPr>
            </a:br>
            <a:endParaRPr lang="pt-BR" sz="3600" dirty="0">
              <a:latin typeface="Arial" pitchFamily="34" charset="0"/>
              <a:cs typeface="Arial" pitchFamily="34" charset="0"/>
            </a:endParaRPr>
          </a:p>
        </p:txBody>
      </p:sp>
      <p:sp>
        <p:nvSpPr>
          <p:cNvPr id="3" name="Espaço Reservado para Conteúdo 2"/>
          <p:cNvSpPr>
            <a:spLocks noGrp="1"/>
          </p:cNvSpPr>
          <p:nvPr>
            <p:ph idx="1"/>
          </p:nvPr>
        </p:nvSpPr>
        <p:spPr/>
        <p:txBody>
          <a:bodyPr/>
          <a:lstStyle/>
          <a:p>
            <a:pPr algn="just" eaLnBrk="1" hangingPunct="1"/>
            <a:r>
              <a:rPr lang="pt-BR" altLang="pt-BR" sz="2400" dirty="0" smtClean="0">
                <a:latin typeface="Arial" pitchFamily="34" charset="0"/>
                <a:cs typeface="Arial" pitchFamily="34" charset="0"/>
              </a:rPr>
              <a:t>O Plano Individual de Atendimento - PIA está previsto na Lei do SINASE, que estabelece a obrigatoriedade de sua elaboração na execução das medidas socioeducativas, definindo-o como “instrumento de previsão, registro e gestão das atividades a serem desenvolvidas com o adolescente”</a:t>
            </a:r>
          </a:p>
          <a:p>
            <a:pPr algn="just" eaLnBrk="1" hangingPunct="1"/>
            <a:r>
              <a:rPr lang="pt-BR" altLang="pt-BR" sz="2400" dirty="0" smtClean="0">
                <a:latin typeface="Arial" pitchFamily="34" charset="0"/>
                <a:cs typeface="Arial" pitchFamily="34" charset="0"/>
              </a:rPr>
              <a:t>É elaborado pelo técnico de referência do adolescente;</a:t>
            </a:r>
          </a:p>
          <a:p>
            <a:pPr algn="just" eaLnBrk="1" hangingPunct="1"/>
            <a:r>
              <a:rPr lang="pt-BR" altLang="pt-BR" sz="2400" dirty="0" smtClean="0">
                <a:latin typeface="Arial" pitchFamily="34" charset="0"/>
                <a:cs typeface="Arial" pitchFamily="34" charset="0"/>
              </a:rPr>
              <a:t>Deve constar a identificação do adolescente e sua família, sua história de vida e trajetória em outras instituições ou serviços de atendimento, atividades de participação social, sua convivência comunitária, suas potencialidades, habilidades e aspirações. </a:t>
            </a:r>
          </a:p>
          <a:p>
            <a:endParaRPr lang="pt-B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ltLang="pt-BR" sz="3600" b="1" dirty="0" smtClean="0">
                <a:solidFill>
                  <a:srgbClr val="FF0000"/>
                </a:solidFill>
                <a:latin typeface="Arial" pitchFamily="34" charset="0"/>
                <a:cs typeface="Arial" pitchFamily="34" charset="0"/>
              </a:rPr>
              <a:t> Atividades individuais</a:t>
            </a:r>
            <a:endParaRPr lang="pt-BR" sz="3600" dirty="0">
              <a:solidFill>
                <a:srgbClr val="FF0000"/>
              </a:solidFill>
              <a:latin typeface="Arial" pitchFamily="34" charset="0"/>
              <a:cs typeface="Arial" pitchFamily="34" charset="0"/>
            </a:endParaRPr>
          </a:p>
        </p:txBody>
      </p:sp>
      <p:sp>
        <p:nvSpPr>
          <p:cNvPr id="3" name="Espaço Reservado para Conteúdo 2"/>
          <p:cNvSpPr>
            <a:spLocks noGrp="1"/>
          </p:cNvSpPr>
          <p:nvPr>
            <p:ph idx="1"/>
          </p:nvPr>
        </p:nvSpPr>
        <p:spPr/>
        <p:txBody>
          <a:bodyPr/>
          <a:lstStyle/>
          <a:p>
            <a:pPr algn="just" eaLnBrk="1" hangingPunct="1"/>
            <a:r>
              <a:rPr lang="pt-BR" altLang="pt-BR" sz="2400" dirty="0" smtClean="0">
                <a:latin typeface="Arial" pitchFamily="34" charset="0"/>
                <a:cs typeface="Arial" pitchFamily="34" charset="0"/>
              </a:rPr>
              <a:t>As atividades de acompanhamento individual consistem em atendimentos que privilegiam o </a:t>
            </a:r>
            <a:r>
              <a:rPr lang="pt-BR" altLang="pt-BR" sz="2400" b="1" dirty="0" smtClean="0">
                <a:latin typeface="Arial" pitchFamily="34" charset="0"/>
                <a:cs typeface="Arial" pitchFamily="34" charset="0"/>
              </a:rPr>
              <a:t>espaço da escuta</a:t>
            </a:r>
            <a:r>
              <a:rPr lang="pt-BR" altLang="pt-BR" sz="2400" dirty="0" smtClean="0">
                <a:latin typeface="Arial" pitchFamily="34" charset="0"/>
                <a:cs typeface="Arial" pitchFamily="34" charset="0"/>
              </a:rPr>
              <a:t>, </a:t>
            </a:r>
            <a:r>
              <a:rPr lang="pt-BR" altLang="pt-BR" sz="2400" b="1" dirty="0" smtClean="0">
                <a:latin typeface="Arial" pitchFamily="34" charset="0"/>
                <a:cs typeface="Arial" pitchFamily="34" charset="0"/>
              </a:rPr>
              <a:t>visitas domiciliares </a:t>
            </a:r>
            <a:r>
              <a:rPr lang="pt-BR" altLang="pt-BR" sz="2400" dirty="0" smtClean="0">
                <a:latin typeface="Arial" pitchFamily="34" charset="0"/>
                <a:cs typeface="Arial" pitchFamily="34" charset="0"/>
              </a:rPr>
              <a:t>e as </a:t>
            </a:r>
            <a:r>
              <a:rPr lang="pt-BR" altLang="pt-BR" sz="2400" b="1" dirty="0" smtClean="0">
                <a:latin typeface="Arial" pitchFamily="34" charset="0"/>
                <a:cs typeface="Arial" pitchFamily="34" charset="0"/>
              </a:rPr>
              <a:t>visitas às instituições </a:t>
            </a:r>
            <a:r>
              <a:rPr lang="pt-BR" altLang="pt-BR" sz="2400" dirty="0" smtClean="0">
                <a:latin typeface="Arial" pitchFamily="34" charset="0"/>
                <a:cs typeface="Arial" pitchFamily="34" charset="0"/>
              </a:rPr>
              <a:t>para as quais foram encaminhados os adolescentes e suas famílias.</a:t>
            </a:r>
          </a:p>
          <a:p>
            <a:pPr algn="just" eaLnBrk="1" hangingPunct="1"/>
            <a:r>
              <a:rPr lang="pt-BR" altLang="pt-BR" sz="2400" dirty="0" smtClean="0">
                <a:latin typeface="Arial" pitchFamily="34" charset="0"/>
                <a:cs typeface="Arial" pitchFamily="34" charset="0"/>
              </a:rPr>
              <a:t> Inicialmente, o adolescente em LA deve comparecer ao Serviço uma vez por semana. Após avaliação do técnico de referência, o adolescente poderá comparecer a cada quinze dias.</a:t>
            </a:r>
          </a:p>
          <a:p>
            <a:pPr algn="just" eaLnBrk="1" hangingPunct="1"/>
            <a:r>
              <a:rPr lang="pt-BR" altLang="pt-BR" sz="2400" dirty="0" smtClean="0">
                <a:latin typeface="Arial" pitchFamily="34" charset="0"/>
                <a:cs typeface="Arial" pitchFamily="34" charset="0"/>
              </a:rPr>
              <a:t>As orientações repassadas em atendimento individual ao adolescente são também direcionadas às famílias.</a:t>
            </a:r>
          </a:p>
          <a:p>
            <a:endParaRPr lang="pt-B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ltLang="pt-BR" sz="3600" b="1" dirty="0" smtClean="0">
                <a:solidFill>
                  <a:srgbClr val="FF0000"/>
                </a:solidFill>
                <a:latin typeface="Arial" pitchFamily="34" charset="0"/>
                <a:cs typeface="Arial" pitchFamily="34" charset="0"/>
              </a:rPr>
              <a:t> Atividades coletivas</a:t>
            </a:r>
            <a:endParaRPr lang="pt-BR" sz="3600" dirty="0">
              <a:solidFill>
                <a:srgbClr val="FF0000"/>
              </a:solidFill>
              <a:latin typeface="Arial" pitchFamily="34" charset="0"/>
              <a:cs typeface="Arial" pitchFamily="34" charset="0"/>
            </a:endParaRPr>
          </a:p>
        </p:txBody>
      </p:sp>
      <p:sp>
        <p:nvSpPr>
          <p:cNvPr id="3" name="Espaço Reservado para Conteúdo 2"/>
          <p:cNvSpPr>
            <a:spLocks noGrp="1"/>
          </p:cNvSpPr>
          <p:nvPr>
            <p:ph idx="1"/>
          </p:nvPr>
        </p:nvSpPr>
        <p:spPr/>
        <p:txBody>
          <a:bodyPr/>
          <a:lstStyle/>
          <a:p>
            <a:r>
              <a:rPr lang="pt-BR" altLang="pt-BR" sz="2800" dirty="0" smtClean="0">
                <a:latin typeface="Arial" pitchFamily="34" charset="0"/>
                <a:cs typeface="Arial" pitchFamily="34" charset="0"/>
              </a:rPr>
              <a:t>As atividades coletivas devem ser compatíveis com as realidades locais e considerar tanto as atividades (artísticas, culturais, educacionais, esportivas, de saúde, de lazer e de profissionalização) já ofertadas por entidades privadas, associações, grupos culturais locais e igrejas, quanto as ações, programas e projetos realizados pelas políticas setoriais no território em que vive o adolescente.</a:t>
            </a:r>
            <a:r>
              <a:rPr lang="pt-BR" altLang="pt-BR" dirty="0" smtClean="0"/>
              <a:t> </a:t>
            </a:r>
          </a:p>
          <a:p>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latin typeface="Arial" charset="0"/>
                <a:cs typeface="Arial" charset="0"/>
              </a:rPr>
              <a:t>BASES LEGAIS</a:t>
            </a:r>
            <a:endParaRPr lang="pt-BR" dirty="0"/>
          </a:p>
        </p:txBody>
      </p:sp>
      <p:pic>
        <p:nvPicPr>
          <p:cNvPr id="6" name="Espaço Reservado para Conteúdo 5" descr="eca-300x300.png"/>
          <p:cNvPicPr>
            <a:picLocks noGrp="1" noChangeAspect="1"/>
          </p:cNvPicPr>
          <p:nvPr>
            <p:ph idx="1"/>
          </p:nvPr>
        </p:nvPicPr>
        <p:blipFill>
          <a:blip r:embed="rId2" cstate="print"/>
          <a:stretch>
            <a:fillRect/>
          </a:stretch>
        </p:blipFill>
        <p:spPr>
          <a:xfrm>
            <a:off x="2786050" y="1857364"/>
            <a:ext cx="1571635" cy="1571635"/>
          </a:xfrm>
        </p:spPr>
      </p:pic>
      <p:pic>
        <p:nvPicPr>
          <p:cNvPr id="7" name="Imagem 6" descr="loas.jpg"/>
          <p:cNvPicPr>
            <a:picLocks noChangeAspect="1"/>
          </p:cNvPicPr>
          <p:nvPr/>
        </p:nvPicPr>
        <p:blipFill>
          <a:blip r:embed="rId3" cstate="print"/>
          <a:stretch>
            <a:fillRect/>
          </a:stretch>
        </p:blipFill>
        <p:spPr>
          <a:xfrm>
            <a:off x="4786314" y="1714488"/>
            <a:ext cx="1477412" cy="1785950"/>
          </a:xfrm>
          <a:prstGeom prst="rect">
            <a:avLst/>
          </a:prstGeom>
        </p:spPr>
      </p:pic>
      <p:pic>
        <p:nvPicPr>
          <p:cNvPr id="8" name="Imagem 7" descr="orientac3a7c3b5es-tc3a9cnicas-mse.jpg"/>
          <p:cNvPicPr>
            <a:picLocks noChangeAspect="1"/>
          </p:cNvPicPr>
          <p:nvPr/>
        </p:nvPicPr>
        <p:blipFill>
          <a:blip r:embed="rId4" cstate="print"/>
          <a:stretch>
            <a:fillRect/>
          </a:stretch>
        </p:blipFill>
        <p:spPr>
          <a:xfrm>
            <a:off x="4714876" y="3929066"/>
            <a:ext cx="1857375" cy="2352675"/>
          </a:xfrm>
          <a:prstGeom prst="rect">
            <a:avLst/>
          </a:prstGeom>
        </p:spPr>
      </p:pic>
      <p:pic>
        <p:nvPicPr>
          <p:cNvPr id="9" name="Imagem 8" descr="sinase_head.png"/>
          <p:cNvPicPr>
            <a:picLocks noChangeAspect="1"/>
          </p:cNvPicPr>
          <p:nvPr/>
        </p:nvPicPr>
        <p:blipFill>
          <a:blip r:embed="rId5" cstate="print"/>
          <a:stretch>
            <a:fillRect/>
          </a:stretch>
        </p:blipFill>
        <p:spPr>
          <a:xfrm>
            <a:off x="428597" y="4143380"/>
            <a:ext cx="2071702" cy="1500198"/>
          </a:xfrm>
          <a:prstGeom prst="rect">
            <a:avLst/>
          </a:prstGeom>
        </p:spPr>
      </p:pic>
      <p:pic>
        <p:nvPicPr>
          <p:cNvPr id="10" name="Imagem 9" descr="Índice.png"/>
          <p:cNvPicPr>
            <a:picLocks noChangeAspect="1"/>
          </p:cNvPicPr>
          <p:nvPr/>
        </p:nvPicPr>
        <p:blipFill>
          <a:blip r:embed="rId6" cstate="print"/>
          <a:stretch>
            <a:fillRect/>
          </a:stretch>
        </p:blipFill>
        <p:spPr>
          <a:xfrm>
            <a:off x="6858016" y="1857364"/>
            <a:ext cx="1790700" cy="2552700"/>
          </a:xfrm>
          <a:prstGeom prst="rect">
            <a:avLst/>
          </a:prstGeom>
        </p:spPr>
      </p:pic>
      <p:pic>
        <p:nvPicPr>
          <p:cNvPr id="14" name="Imagem 13" descr="3-pnas2004nobsuas-130717211937-phpapp01-thumbnail-4.jpg"/>
          <p:cNvPicPr>
            <a:picLocks noChangeAspect="1"/>
          </p:cNvPicPr>
          <p:nvPr/>
        </p:nvPicPr>
        <p:blipFill>
          <a:blip r:embed="rId7" cstate="print"/>
          <a:stretch>
            <a:fillRect/>
          </a:stretch>
        </p:blipFill>
        <p:spPr>
          <a:xfrm>
            <a:off x="2714612" y="3929066"/>
            <a:ext cx="1857388" cy="2428892"/>
          </a:xfrm>
          <a:prstGeom prst="rect">
            <a:avLst/>
          </a:prstGeom>
        </p:spPr>
      </p:pic>
      <p:pic>
        <p:nvPicPr>
          <p:cNvPr id="15" name="Imagem 14" descr="Índice.jpeg"/>
          <p:cNvPicPr>
            <a:picLocks noChangeAspect="1"/>
          </p:cNvPicPr>
          <p:nvPr/>
        </p:nvPicPr>
        <p:blipFill>
          <a:blip r:embed="rId8" cstate="print"/>
          <a:stretch>
            <a:fillRect/>
          </a:stretch>
        </p:blipFill>
        <p:spPr>
          <a:xfrm>
            <a:off x="857224" y="1714488"/>
            <a:ext cx="1447800" cy="20193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ltLang="pt-BR" sz="3600" b="1" dirty="0" smtClean="0">
                <a:solidFill>
                  <a:srgbClr val="FF0000"/>
                </a:solidFill>
                <a:latin typeface="Arial" pitchFamily="34" charset="0"/>
                <a:cs typeface="Arial" pitchFamily="34" charset="0"/>
              </a:rPr>
              <a:t>Acompanhamento </a:t>
            </a:r>
            <a:endParaRPr lang="pt-BR" sz="3600" dirty="0">
              <a:solidFill>
                <a:srgbClr val="FF0000"/>
              </a:solidFill>
              <a:latin typeface="Arial" pitchFamily="34" charset="0"/>
              <a:cs typeface="Arial" pitchFamily="34" charset="0"/>
            </a:endParaRPr>
          </a:p>
        </p:txBody>
      </p:sp>
      <p:sp>
        <p:nvSpPr>
          <p:cNvPr id="3" name="Espaço Reservado para Conteúdo 2"/>
          <p:cNvSpPr>
            <a:spLocks noGrp="1"/>
          </p:cNvSpPr>
          <p:nvPr>
            <p:ph idx="1"/>
          </p:nvPr>
        </p:nvSpPr>
        <p:spPr/>
        <p:txBody>
          <a:bodyPr/>
          <a:lstStyle/>
          <a:p>
            <a:pPr algn="just" eaLnBrk="1" hangingPunct="1"/>
            <a:r>
              <a:rPr lang="pt-BR" altLang="pt-BR" sz="2400" dirty="0" smtClean="0">
                <a:latin typeface="Arial" pitchFamily="34" charset="0"/>
                <a:cs typeface="Arial" pitchFamily="34" charset="0"/>
              </a:rPr>
              <a:t>Contato telefônico semanal com o orientador </a:t>
            </a:r>
            <a:r>
              <a:rPr lang="pt-BR" altLang="pt-BR" sz="2400" dirty="0" err="1" smtClean="0">
                <a:latin typeface="Arial" pitchFamily="34" charset="0"/>
                <a:cs typeface="Arial" pitchFamily="34" charset="0"/>
              </a:rPr>
              <a:t>socioeducativo</a:t>
            </a:r>
            <a:r>
              <a:rPr lang="pt-BR" altLang="pt-BR" sz="2400" dirty="0" smtClean="0">
                <a:latin typeface="Arial" pitchFamily="34" charset="0"/>
                <a:cs typeface="Arial" pitchFamily="34" charset="0"/>
              </a:rPr>
              <a:t> de PSC e com as famílias, visitas sempre que necessário;</a:t>
            </a:r>
          </a:p>
          <a:p>
            <a:pPr algn="just" eaLnBrk="1" hangingPunct="1"/>
            <a:r>
              <a:rPr lang="pt-BR" altLang="pt-BR" sz="2400" dirty="0" smtClean="0">
                <a:latin typeface="Arial" pitchFamily="34" charset="0"/>
                <a:cs typeface="Arial" pitchFamily="34" charset="0"/>
              </a:rPr>
              <a:t>Preenchimento da avaliação mensal (PSC). Evolução do prontuário de cada adolescente. Solicitação de relatório escolar bimestral;</a:t>
            </a:r>
          </a:p>
          <a:p>
            <a:pPr algn="just" eaLnBrk="1" hangingPunct="1"/>
            <a:r>
              <a:rPr lang="pt-BR" altLang="pt-BR" sz="2400" dirty="0" smtClean="0">
                <a:latin typeface="Arial" pitchFamily="34" charset="0"/>
                <a:cs typeface="Arial" pitchFamily="34" charset="0"/>
              </a:rPr>
              <a:t>Orientador de PSC informa à equipe técnica sobre as faltas do adolescente;</a:t>
            </a:r>
          </a:p>
          <a:p>
            <a:pPr algn="just" eaLnBrk="1" hangingPunct="1"/>
            <a:r>
              <a:rPr lang="pt-BR" altLang="pt-BR" sz="2400" dirty="0" smtClean="0">
                <a:latin typeface="Arial" pitchFamily="34" charset="0"/>
                <a:cs typeface="Arial" pitchFamily="34" charset="0"/>
              </a:rPr>
              <a:t>LA e PSC - Advertência a cada falta. Três faltas geram o encaminhamento de relatório de DESCUMPRIMENTO ao Juizado da Infância e Juventude.</a:t>
            </a:r>
          </a:p>
          <a:p>
            <a:endParaRPr lang="pt-B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ltLang="pt-BR" sz="3600" b="1" dirty="0" smtClean="0">
                <a:solidFill>
                  <a:srgbClr val="FF0000"/>
                </a:solidFill>
                <a:latin typeface="Arial" pitchFamily="34" charset="0"/>
                <a:cs typeface="Arial" pitchFamily="34" charset="0"/>
              </a:rPr>
              <a:t>Relatórios</a:t>
            </a:r>
            <a:endParaRPr lang="pt-BR" sz="3600" dirty="0">
              <a:solidFill>
                <a:srgbClr val="FF0000"/>
              </a:solidFill>
              <a:latin typeface="Arial" pitchFamily="34" charset="0"/>
              <a:cs typeface="Arial" pitchFamily="34" charset="0"/>
            </a:endParaRPr>
          </a:p>
        </p:txBody>
      </p:sp>
      <p:sp>
        <p:nvSpPr>
          <p:cNvPr id="3" name="Espaço Reservado para Conteúdo 2"/>
          <p:cNvSpPr>
            <a:spLocks noGrp="1"/>
          </p:cNvSpPr>
          <p:nvPr>
            <p:ph idx="1"/>
          </p:nvPr>
        </p:nvSpPr>
        <p:spPr/>
        <p:txBody>
          <a:bodyPr/>
          <a:lstStyle/>
          <a:p>
            <a:pPr algn="just"/>
            <a:r>
              <a:rPr lang="pt-BR" altLang="pt-BR" sz="2400" dirty="0">
                <a:latin typeface="Arial" pitchFamily="34" charset="0"/>
                <a:cs typeface="Arial" pitchFamily="34" charset="0"/>
              </a:rPr>
              <a:t>P</a:t>
            </a:r>
            <a:r>
              <a:rPr lang="pt-BR" altLang="pt-BR" sz="2400" dirty="0" smtClean="0">
                <a:latin typeface="Arial" pitchFamily="34" charset="0"/>
                <a:cs typeface="Arial" pitchFamily="34" charset="0"/>
              </a:rPr>
              <a:t>rincipal forma de comunicação com o Juiz da Infância e da Juventude. O relatório é elaborado pela equipe técnica na chegada do adolescente (primeiros três meses) ou sempre que solicitado pelo Juiz. É também utilizado para informar </a:t>
            </a:r>
            <a:r>
              <a:rPr lang="pt-BR" altLang="pt-BR" sz="2400" dirty="0" err="1" smtClean="0">
                <a:latin typeface="Arial" pitchFamily="34" charset="0"/>
                <a:cs typeface="Arial" pitchFamily="34" charset="0"/>
              </a:rPr>
              <a:t>intercorrências</a:t>
            </a:r>
            <a:r>
              <a:rPr lang="pt-BR" altLang="pt-BR" sz="2400" dirty="0" smtClean="0">
                <a:latin typeface="Arial" pitchFamily="34" charset="0"/>
                <a:cs typeface="Arial" pitchFamily="34" charset="0"/>
              </a:rPr>
              <a:t> no atendimento (quando o adolescente não é localizado, quando há necessidade de transferência, por evasão, cometimento de outro ato </a:t>
            </a:r>
            <a:r>
              <a:rPr lang="pt-BR" altLang="pt-BR" sz="2400" dirty="0" err="1" smtClean="0">
                <a:latin typeface="Arial" pitchFamily="34" charset="0"/>
                <a:cs typeface="Arial" pitchFamily="34" charset="0"/>
              </a:rPr>
              <a:t>infracional</a:t>
            </a:r>
            <a:r>
              <a:rPr lang="pt-BR" altLang="pt-BR" sz="2400" dirty="0" smtClean="0">
                <a:latin typeface="Arial" pitchFamily="34" charset="0"/>
                <a:cs typeface="Arial" pitchFamily="34" charset="0"/>
              </a:rPr>
              <a:t>, entre outras situações). O relatório é postado no E- PROC.</a:t>
            </a:r>
          </a:p>
          <a:p>
            <a:pPr algn="just"/>
            <a:endParaRPr lang="pt-BR" altLang="pt-BR" sz="2400" dirty="0" smtClean="0">
              <a:latin typeface="Arial" pitchFamily="34" charset="0"/>
              <a:cs typeface="Arial" pitchFamily="34" charset="0"/>
            </a:endParaRPr>
          </a:p>
          <a:p>
            <a:pPr algn="just"/>
            <a:r>
              <a:rPr lang="pt-BR" altLang="pt-BR" sz="2400" dirty="0" smtClean="0">
                <a:latin typeface="Arial" pitchFamily="34" charset="0"/>
                <a:cs typeface="Arial" pitchFamily="34" charset="0"/>
              </a:rPr>
              <a:t>É obrigatória a reavaliação da medida a cada seis meses. Por este motivo, a equipe expressa seu </a:t>
            </a:r>
            <a:r>
              <a:rPr lang="pt-BR" altLang="pt-BR" sz="2400" b="1" dirty="0" smtClean="0">
                <a:latin typeface="Arial" pitchFamily="34" charset="0"/>
                <a:cs typeface="Arial" pitchFamily="34" charset="0"/>
              </a:rPr>
              <a:t>parecer sugestivo </a:t>
            </a:r>
            <a:r>
              <a:rPr lang="pt-BR" altLang="pt-BR" sz="2400" dirty="0" smtClean="0">
                <a:latin typeface="Arial" pitchFamily="34" charset="0"/>
                <a:cs typeface="Arial" pitchFamily="34" charset="0"/>
              </a:rPr>
              <a:t>no relatório.</a:t>
            </a:r>
            <a:endParaRPr lang="pt-BR" altLang="pt-BR" sz="2400" b="1" dirty="0" smtClean="0">
              <a:latin typeface="Arial" pitchFamily="34" charset="0"/>
              <a:cs typeface="Arial" pitchFamily="34" charset="0"/>
            </a:endParaRPr>
          </a:p>
          <a:p>
            <a:endParaRPr lang="pt-B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ítulo 1"/>
          <p:cNvSpPr>
            <a:spLocks noGrp="1"/>
          </p:cNvSpPr>
          <p:nvPr>
            <p:ph type="title"/>
          </p:nvPr>
        </p:nvSpPr>
        <p:spPr>
          <a:xfrm>
            <a:off x="457200" y="214313"/>
            <a:ext cx="8229600" cy="1071562"/>
          </a:xfrm>
        </p:spPr>
        <p:txBody>
          <a:bodyPr/>
          <a:lstStyle/>
          <a:p>
            <a:pPr eaLnBrk="1" hangingPunct="1"/>
            <a:r>
              <a:rPr lang="pt-BR" smtClean="0">
                <a:solidFill>
                  <a:srgbClr val="FF0000"/>
                </a:solidFill>
              </a:rPr>
              <a:t>Equipe Técnica</a:t>
            </a:r>
            <a:r>
              <a:rPr lang="pt-BR" b="1" smtClean="0"/>
              <a:t/>
            </a:r>
            <a:br>
              <a:rPr lang="pt-BR" b="1" smtClean="0"/>
            </a:br>
            <a:endParaRPr lang="pt-BR" smtClean="0"/>
          </a:p>
        </p:txBody>
      </p:sp>
      <p:sp>
        <p:nvSpPr>
          <p:cNvPr id="33795" name="Espaço Reservado para Conteúdo 2"/>
          <p:cNvSpPr>
            <a:spLocks noGrp="1"/>
          </p:cNvSpPr>
          <p:nvPr>
            <p:ph idx="1"/>
          </p:nvPr>
        </p:nvSpPr>
        <p:spPr>
          <a:xfrm>
            <a:off x="214313" y="928688"/>
            <a:ext cx="5715000" cy="5643562"/>
          </a:xfrm>
        </p:spPr>
        <p:txBody>
          <a:bodyPr/>
          <a:lstStyle/>
          <a:p>
            <a:pPr algn="just" eaLnBrk="1" hangingPunct="1">
              <a:buFont typeface="Arial" charset="0"/>
              <a:buNone/>
            </a:pPr>
            <a:r>
              <a:rPr lang="pt-BR" smtClean="0"/>
              <a:t>O  trabalho dos técnicos que atuam no serviço de Medidas devem compreender que sua ação  irá contribuir para a mudança de trajetórias de vida sendo necessário dedicar-se não apenas a oferta do serviço mas também  comprometer-se com a superação das causas que levaram a prática do ato infracional.</a:t>
            </a:r>
          </a:p>
          <a:p>
            <a:pPr eaLnBrk="1" hangingPunct="1">
              <a:buFont typeface="Arial" charset="0"/>
              <a:buNone/>
            </a:pPr>
            <a:endParaRPr lang="pt-BR" smtClean="0"/>
          </a:p>
        </p:txBody>
      </p:sp>
      <p:pic>
        <p:nvPicPr>
          <p:cNvPr id="33796" name="Imagem 3" descr="Índice01.jpg"/>
          <p:cNvPicPr>
            <a:picLocks noChangeAspect="1"/>
          </p:cNvPicPr>
          <p:nvPr/>
        </p:nvPicPr>
        <p:blipFill>
          <a:blip r:embed="rId2" cstate="print"/>
          <a:srcRect/>
          <a:stretch>
            <a:fillRect/>
          </a:stretch>
        </p:blipFill>
        <p:spPr bwMode="auto">
          <a:xfrm>
            <a:off x="6143625" y="3571875"/>
            <a:ext cx="2714625"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ítulo 1"/>
          <p:cNvSpPr>
            <a:spLocks noGrp="1"/>
          </p:cNvSpPr>
          <p:nvPr>
            <p:ph type="title"/>
          </p:nvPr>
        </p:nvSpPr>
        <p:spPr/>
        <p:txBody>
          <a:bodyPr/>
          <a:lstStyle/>
          <a:p>
            <a:pPr eaLnBrk="1" hangingPunct="1"/>
            <a:r>
              <a:rPr lang="pt-BR" smtClean="0"/>
              <a:t>MEDIDAS SOCIOEDUCATIVAS</a:t>
            </a:r>
          </a:p>
        </p:txBody>
      </p:sp>
      <p:sp>
        <p:nvSpPr>
          <p:cNvPr id="34819" name="Espaço Reservado para Conteúdo 2"/>
          <p:cNvSpPr>
            <a:spLocks noGrp="1"/>
          </p:cNvSpPr>
          <p:nvPr>
            <p:ph idx="1"/>
          </p:nvPr>
        </p:nvSpPr>
        <p:spPr>
          <a:xfrm>
            <a:off x="457200" y="1357313"/>
            <a:ext cx="8115300" cy="5214937"/>
          </a:xfrm>
        </p:spPr>
        <p:txBody>
          <a:bodyPr/>
          <a:lstStyle/>
          <a:p>
            <a:pPr algn="ctr" eaLnBrk="1" hangingPunct="1">
              <a:buFont typeface="Arial" charset="0"/>
              <a:buNone/>
            </a:pPr>
            <a:r>
              <a:rPr lang="pt-BR" sz="2800" smtClean="0"/>
              <a:t>ATO INFRACIONAL</a:t>
            </a:r>
          </a:p>
          <a:p>
            <a:pPr algn="ctr" eaLnBrk="1" hangingPunct="1">
              <a:buFont typeface="Arial" charset="0"/>
              <a:buNone/>
            </a:pPr>
            <a:endParaRPr lang="pt-BR" sz="2800" smtClean="0"/>
          </a:p>
          <a:p>
            <a:pPr algn="ctr" eaLnBrk="1" hangingPunct="1">
              <a:buFont typeface="Arial" charset="0"/>
              <a:buNone/>
            </a:pPr>
            <a:r>
              <a:rPr lang="pt-BR" sz="2800" smtClean="0"/>
              <a:t>DELEGACIA DE PROTEÇÃO A CRIANÇA E AO ADOLESCENTE</a:t>
            </a:r>
          </a:p>
          <a:p>
            <a:pPr algn="ctr" eaLnBrk="1" hangingPunct="1">
              <a:buFont typeface="Arial" charset="0"/>
              <a:buNone/>
            </a:pPr>
            <a:endParaRPr lang="pt-BR" sz="2800" smtClean="0"/>
          </a:p>
          <a:p>
            <a:pPr algn="ctr" eaLnBrk="1" hangingPunct="1">
              <a:buFont typeface="Arial" charset="0"/>
              <a:buNone/>
            </a:pPr>
            <a:r>
              <a:rPr lang="pt-BR" sz="2800" smtClean="0"/>
              <a:t>PROMOTORIA DA INFÂNCIA E JUVENTUDE</a:t>
            </a:r>
          </a:p>
          <a:p>
            <a:pPr algn="ctr" eaLnBrk="1" hangingPunct="1">
              <a:buFont typeface="Arial" charset="0"/>
              <a:buNone/>
            </a:pPr>
            <a:endParaRPr lang="pt-BR" sz="2800" smtClean="0"/>
          </a:p>
          <a:p>
            <a:pPr algn="ctr" eaLnBrk="1" hangingPunct="1">
              <a:buFont typeface="Arial" charset="0"/>
              <a:buNone/>
            </a:pPr>
            <a:r>
              <a:rPr lang="pt-BR" sz="2800" smtClean="0"/>
              <a:t>JUIZADO DA INFÂNCIA E JUVENTUDE</a:t>
            </a:r>
          </a:p>
          <a:p>
            <a:pPr algn="ctr" eaLnBrk="1" hangingPunct="1">
              <a:buFont typeface="Arial" charset="0"/>
              <a:buNone/>
            </a:pPr>
            <a:endParaRPr lang="pt-BR" sz="2800" smtClean="0"/>
          </a:p>
          <a:p>
            <a:pPr algn="ctr" eaLnBrk="1" hangingPunct="1">
              <a:buFont typeface="Arial" charset="0"/>
              <a:buNone/>
            </a:pPr>
            <a:r>
              <a:rPr lang="pt-BR" sz="2800" smtClean="0"/>
              <a:t>MEDIDAS SÓCIOEDUCATIVA</a:t>
            </a:r>
          </a:p>
        </p:txBody>
      </p:sp>
      <p:sp>
        <p:nvSpPr>
          <p:cNvPr id="5" name="Seta para baixo 4"/>
          <p:cNvSpPr/>
          <p:nvPr/>
        </p:nvSpPr>
        <p:spPr>
          <a:xfrm>
            <a:off x="4429125" y="1928813"/>
            <a:ext cx="285750"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a:p>
        </p:txBody>
      </p:sp>
      <p:sp>
        <p:nvSpPr>
          <p:cNvPr id="6" name="Seta para baixo 5"/>
          <p:cNvSpPr/>
          <p:nvPr/>
        </p:nvSpPr>
        <p:spPr>
          <a:xfrm>
            <a:off x="4429125" y="3286125"/>
            <a:ext cx="285750"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a:p>
        </p:txBody>
      </p:sp>
      <p:sp>
        <p:nvSpPr>
          <p:cNvPr id="8" name="Seta para baixo 7"/>
          <p:cNvSpPr/>
          <p:nvPr/>
        </p:nvSpPr>
        <p:spPr>
          <a:xfrm>
            <a:off x="4500563" y="4357688"/>
            <a:ext cx="285750" cy="500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a:p>
        </p:txBody>
      </p:sp>
      <p:sp>
        <p:nvSpPr>
          <p:cNvPr id="9" name="Seta para baixo 8"/>
          <p:cNvSpPr/>
          <p:nvPr/>
        </p:nvSpPr>
        <p:spPr>
          <a:xfrm>
            <a:off x="4500563" y="5286375"/>
            <a:ext cx="357187"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algn="ctr">
              <a:buNone/>
            </a:pPr>
            <a:r>
              <a:rPr lang="pt-BR" sz="4000" b="1" dirty="0" smtClean="0">
                <a:latin typeface="Arial" pitchFamily="34" charset="0"/>
                <a:cs typeface="Arial" pitchFamily="34" charset="0"/>
              </a:rPr>
              <a:t>Nosso trabalho é a apresentação das nossas capacidades.</a:t>
            </a:r>
          </a:p>
          <a:p>
            <a:pPr algn="ctr">
              <a:buNone/>
            </a:pPr>
            <a:r>
              <a:rPr lang="pt-BR" sz="4000" dirty="0" smtClean="0">
                <a:latin typeface="Arial" pitchFamily="34" charset="0"/>
                <a:cs typeface="Arial" pitchFamily="34" charset="0"/>
              </a:rPr>
              <a:t>(Johann Goethe)</a:t>
            </a:r>
          </a:p>
          <a:p>
            <a:pPr marL="0" lvl="0" indent="0" algn="ctr">
              <a:buNone/>
              <a:defRPr/>
            </a:pPr>
            <a:r>
              <a:rPr lang="pt-BR" sz="4000" dirty="0">
                <a:solidFill>
                  <a:prstClr val="black"/>
                </a:solidFill>
                <a:latin typeface="Arial" pitchFamily="34" charset="0"/>
                <a:cs typeface="Arial" pitchFamily="34" charset="0"/>
              </a:rPr>
              <a:t>Katiuscia Aguiar- técnica</a:t>
            </a:r>
          </a:p>
          <a:p>
            <a:pPr marL="0" lvl="0" indent="0" algn="ctr">
              <a:buNone/>
              <a:defRPr/>
            </a:pPr>
            <a:r>
              <a:rPr lang="pt-BR" dirty="0">
                <a:solidFill>
                  <a:prstClr val="black"/>
                </a:solidFill>
                <a:latin typeface="Arial" pitchFamily="34" charset="0"/>
                <a:cs typeface="Arial" pitchFamily="34" charset="0"/>
              </a:rPr>
              <a:t>Gerência de Proteção Social Especial</a:t>
            </a:r>
          </a:p>
          <a:p>
            <a:pPr marL="0" lvl="0" indent="0" algn="ctr">
              <a:buNone/>
              <a:defRPr/>
            </a:pPr>
            <a:r>
              <a:rPr lang="pt-BR" dirty="0" smtClean="0">
                <a:solidFill>
                  <a:prstClr val="black"/>
                </a:solidFill>
                <a:latin typeface="Arial" pitchFamily="34" charset="0"/>
                <a:cs typeface="Arial" pitchFamily="34" charset="0"/>
                <a:hlinkClick r:id="rId2"/>
              </a:rPr>
              <a:t>protecaoespecial@hotmail.com</a:t>
            </a:r>
            <a:endParaRPr lang="pt-BR" dirty="0">
              <a:solidFill>
                <a:prstClr val="black"/>
              </a:solidFill>
              <a:latin typeface="Arial" pitchFamily="34" charset="0"/>
              <a:cs typeface="Arial" pitchFamily="34" charset="0"/>
            </a:endParaRPr>
          </a:p>
          <a:p>
            <a:pPr marL="0" lvl="0" indent="0" algn="ctr">
              <a:buNone/>
              <a:defRPr/>
            </a:pPr>
            <a:r>
              <a:rPr lang="pt-BR" dirty="0" smtClean="0">
                <a:solidFill>
                  <a:prstClr val="black"/>
                </a:solidFill>
                <a:latin typeface="Arial" pitchFamily="34" charset="0"/>
                <a:cs typeface="Arial" pitchFamily="34" charset="0"/>
              </a:rPr>
              <a:t>Telefone</a:t>
            </a:r>
            <a:r>
              <a:rPr lang="pt-BR" dirty="0">
                <a:solidFill>
                  <a:prstClr val="black"/>
                </a:solidFill>
                <a:latin typeface="Arial" pitchFamily="34" charset="0"/>
                <a:cs typeface="Arial" pitchFamily="34" charset="0"/>
              </a:rPr>
              <a:t>: 3216-6903</a:t>
            </a:r>
          </a:p>
          <a:p>
            <a:pPr algn="ctr">
              <a:buNone/>
            </a:pPr>
            <a:endParaRPr lang="pt-BR" sz="4000" dirty="0" smtClean="0">
              <a:latin typeface="Arial" pitchFamily="34" charset="0"/>
              <a:cs typeface="Arial" pitchFamily="34" charset="0"/>
            </a:endParaRPr>
          </a:p>
          <a:p>
            <a:pPr algn="ctr">
              <a:buNone/>
            </a:pPr>
            <a:endParaRPr lang="pt-BR" sz="4000" dirty="0" smtClean="0">
              <a:latin typeface="Arial" pitchFamily="34" charset="0"/>
              <a:cs typeface="Arial" pitchFamily="34" charset="0"/>
            </a:endParaRPr>
          </a:p>
          <a:p>
            <a:pPr>
              <a:buNone/>
            </a:pPr>
            <a:endParaRPr lang="pt-BR" sz="4800" b="1" dirty="0" smtClean="0">
              <a:latin typeface="Arial" pitchFamily="34" charset="0"/>
              <a:cs typeface="Arial" pitchFamily="34" charset="0"/>
            </a:endParaRPr>
          </a:p>
        </p:txBody>
      </p:sp>
      <p:pic>
        <p:nvPicPr>
          <p:cNvPr id="4" name="Imagem 3" descr="Logomarca"/>
          <p:cNvPicPr/>
          <p:nvPr/>
        </p:nvPicPr>
        <p:blipFill>
          <a:blip r:embed="rId3" cstate="print"/>
          <a:srcRect/>
          <a:stretch>
            <a:fillRect/>
          </a:stretch>
        </p:blipFill>
        <p:spPr bwMode="auto">
          <a:xfrm>
            <a:off x="1928794" y="285728"/>
            <a:ext cx="4786346" cy="121444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ítulo 1"/>
          <p:cNvSpPr>
            <a:spLocks noGrp="1"/>
          </p:cNvSpPr>
          <p:nvPr>
            <p:ph type="title"/>
          </p:nvPr>
        </p:nvSpPr>
        <p:spPr>
          <a:xfrm>
            <a:off x="457200" y="274638"/>
            <a:ext cx="8229600" cy="561975"/>
          </a:xfrm>
        </p:spPr>
        <p:txBody>
          <a:bodyPr/>
          <a:lstStyle/>
          <a:p>
            <a:pPr eaLnBrk="1" hangingPunct="1"/>
            <a:r>
              <a:rPr lang="pt-BR" sz="2800" b="1" dirty="0" smtClean="0">
                <a:solidFill>
                  <a:srgbClr val="FF0000"/>
                </a:solidFill>
                <a:latin typeface="Arial" charset="0"/>
                <a:cs typeface="Arial" charset="0"/>
              </a:rPr>
              <a:t>BASES LEGAIS</a:t>
            </a:r>
            <a:endParaRPr lang="pt-BR" sz="2800" b="1" dirty="0" smtClean="0">
              <a:latin typeface="Arial" charset="0"/>
              <a:cs typeface="Arial" charset="0"/>
            </a:endParaRPr>
          </a:p>
        </p:txBody>
      </p:sp>
      <p:sp>
        <p:nvSpPr>
          <p:cNvPr id="4099" name="Espaço Reservado para Conteúdo 2"/>
          <p:cNvSpPr>
            <a:spLocks noGrp="1"/>
          </p:cNvSpPr>
          <p:nvPr>
            <p:ph idx="1"/>
          </p:nvPr>
        </p:nvSpPr>
        <p:spPr>
          <a:xfrm>
            <a:off x="214313" y="908050"/>
            <a:ext cx="8534400" cy="5735638"/>
          </a:xfrm>
        </p:spPr>
        <p:txBody>
          <a:bodyPr/>
          <a:lstStyle/>
          <a:p>
            <a:endParaRPr lang="pt-BR" altLang="pt-BR" sz="2400" b="1" dirty="0" smtClean="0">
              <a:latin typeface="Arial" charset="0"/>
              <a:cs typeface="Arial" charset="0"/>
            </a:endParaRPr>
          </a:p>
          <a:p>
            <a:r>
              <a:rPr lang="pt-BR" altLang="pt-BR" sz="2000" b="1" dirty="0" smtClean="0">
                <a:latin typeface="Arial" charset="0"/>
                <a:cs typeface="Arial" charset="0"/>
              </a:rPr>
              <a:t>2006 – Resolução nº 119 do CONANDA</a:t>
            </a:r>
            <a:r>
              <a:rPr lang="pt-BR" altLang="pt-BR" sz="2000" dirty="0" smtClean="0">
                <a:latin typeface="Arial" charset="0"/>
                <a:cs typeface="Arial" charset="0"/>
              </a:rPr>
              <a:t>. Estabelece parâmetros e diretrizes do SINASE;</a:t>
            </a:r>
            <a:endParaRPr lang="pt-BR" altLang="pt-BR" sz="2000" b="1" dirty="0" smtClean="0">
              <a:latin typeface="Arial" charset="0"/>
              <a:cs typeface="Arial" charset="0"/>
            </a:endParaRPr>
          </a:p>
          <a:p>
            <a:r>
              <a:rPr lang="pt-BR" altLang="pt-BR" sz="2000" b="1" dirty="0" smtClean="0">
                <a:latin typeface="Arial" charset="0"/>
                <a:cs typeface="Arial" charset="0"/>
              </a:rPr>
              <a:t>2009- </a:t>
            </a:r>
            <a:r>
              <a:rPr lang="pt-BR" altLang="pt-BR" sz="2000" b="1" u="sng" dirty="0" smtClean="0">
                <a:latin typeface="Arial" charset="0"/>
                <a:cs typeface="Arial" charset="0"/>
              </a:rPr>
              <a:t>Resolução nº 109  do CNAS (Tipificação Nacional dos Serviços Socioassistenciais</a:t>
            </a:r>
            <a:r>
              <a:rPr lang="pt-BR" altLang="pt-BR" sz="2000" b="1" dirty="0" smtClean="0">
                <a:latin typeface="Arial" charset="0"/>
                <a:cs typeface="Arial" charset="0"/>
              </a:rPr>
              <a:t>). </a:t>
            </a:r>
            <a:r>
              <a:rPr lang="pt-BR" altLang="pt-BR" sz="2000" dirty="0" smtClean="0">
                <a:latin typeface="Arial" charset="0"/>
                <a:cs typeface="Arial" charset="0"/>
              </a:rPr>
              <a:t>Descreve o Serviço e define  o CREAS como unidade de oferta; </a:t>
            </a:r>
          </a:p>
          <a:p>
            <a:r>
              <a:rPr lang="pt-BR" altLang="pt-BR" sz="2000" b="1" dirty="0" smtClean="0">
                <a:latin typeface="Arial" charset="0"/>
                <a:cs typeface="Arial" charset="0"/>
              </a:rPr>
              <a:t>2010- </a:t>
            </a:r>
            <a:r>
              <a:rPr lang="pt-BR" altLang="pt-BR" sz="2000" b="1" dirty="0" smtClean="0">
                <a:latin typeface="Arial" charset="0"/>
                <a:cs typeface="Arial" charset="0"/>
              </a:rPr>
              <a:t>Portaria nº 843 MDS.</a:t>
            </a:r>
            <a:r>
              <a:rPr lang="pt-BR" altLang="pt-BR" sz="2000" dirty="0" smtClean="0">
                <a:latin typeface="Arial" charset="0"/>
                <a:cs typeface="Arial" charset="0"/>
              </a:rPr>
              <a:t> Dispõe sobre o </a:t>
            </a:r>
            <a:r>
              <a:rPr lang="pt-BR" altLang="pt-BR" sz="2000" dirty="0" err="1" smtClean="0">
                <a:latin typeface="Arial" charset="0"/>
                <a:cs typeface="Arial" charset="0"/>
              </a:rPr>
              <a:t>cofinanciamento</a:t>
            </a:r>
            <a:r>
              <a:rPr lang="pt-BR" altLang="pt-BR" sz="2000" dirty="0" smtClean="0">
                <a:latin typeface="Arial" charset="0"/>
                <a:cs typeface="Arial" charset="0"/>
              </a:rPr>
              <a:t> – PFMC;</a:t>
            </a:r>
          </a:p>
          <a:p>
            <a:r>
              <a:rPr lang="pt-BR" altLang="pt-BR" sz="2000" b="1" dirty="0" smtClean="0">
                <a:latin typeface="Arial" charset="0"/>
                <a:cs typeface="Arial" charset="0"/>
              </a:rPr>
              <a:t>2010 - Resolução nº 7</a:t>
            </a:r>
            <a:r>
              <a:rPr lang="pt-BR" altLang="pt-BR" sz="2000" dirty="0" smtClean="0">
                <a:latin typeface="Arial" charset="0"/>
                <a:cs typeface="Arial" charset="0"/>
              </a:rPr>
              <a:t>  da CIT. Dispõe sobre a expansão da Oferta do Serviço de MSE em Meio Aberto no âmbito do SUAS; </a:t>
            </a:r>
          </a:p>
          <a:p>
            <a:pPr algn="just"/>
            <a:r>
              <a:rPr lang="pt-BR" altLang="pt-BR" sz="2000" b="1" dirty="0" smtClean="0">
                <a:latin typeface="Arial" charset="0"/>
                <a:cs typeface="Arial" charset="0"/>
              </a:rPr>
              <a:t>2013- Resolução nº 160 do CONANDA- </a:t>
            </a:r>
            <a:r>
              <a:rPr lang="pt-BR" altLang="pt-BR" sz="2000" dirty="0" smtClean="0">
                <a:latin typeface="Arial" charset="0"/>
                <a:cs typeface="Arial" charset="0"/>
              </a:rPr>
              <a:t>Aprova o Plano Nacional de Atendimento Socioeducativo</a:t>
            </a:r>
            <a:r>
              <a:rPr lang="pt-BR" altLang="pt-BR" sz="2000" dirty="0" smtClean="0">
                <a:latin typeface="Arial" charset="0"/>
                <a:cs typeface="Arial" charset="0"/>
              </a:rPr>
              <a:t>.</a:t>
            </a:r>
          </a:p>
          <a:p>
            <a:pPr lvl="0" algn="just"/>
            <a:r>
              <a:rPr lang="pt-BR" altLang="pt-BR" sz="2000" b="1" dirty="0">
                <a:solidFill>
                  <a:prstClr val="black"/>
                </a:solidFill>
                <a:latin typeface="Arial" charset="0"/>
                <a:cs typeface="Arial" charset="0"/>
              </a:rPr>
              <a:t>2014- </a:t>
            </a:r>
            <a:r>
              <a:rPr lang="pt-BR" altLang="pt-BR" sz="2000" b="1" u="sng" dirty="0">
                <a:solidFill>
                  <a:prstClr val="black"/>
                </a:solidFill>
                <a:latin typeface="Arial" charset="0"/>
                <a:cs typeface="Arial" charset="0"/>
              </a:rPr>
              <a:t>Resolução nº 18 do CNAS</a:t>
            </a:r>
            <a:r>
              <a:rPr lang="pt-BR" altLang="pt-BR" sz="2000" dirty="0">
                <a:solidFill>
                  <a:prstClr val="black"/>
                </a:solidFill>
                <a:latin typeface="Arial" charset="0"/>
                <a:cs typeface="Arial" charset="0"/>
              </a:rPr>
              <a:t>. Dispõe sobre Expansão  e qualificação do Serviço de Proteção Social aos Adolescentes em Cumprimento de MSE em Meio Aberto. </a:t>
            </a:r>
            <a:endParaRPr lang="pt-BR" altLang="pt-BR" sz="2000" b="1" dirty="0">
              <a:solidFill>
                <a:prstClr val="black"/>
              </a:solidFill>
              <a:latin typeface="Arial" charset="0"/>
              <a:cs typeface="Arial" charset="0"/>
            </a:endParaRPr>
          </a:p>
          <a:p>
            <a:pPr marL="0" indent="0" algn="just">
              <a:buNone/>
            </a:pPr>
            <a:endParaRPr lang="pt-BR" altLang="pt-BR" sz="2000" dirty="0" smtClean="0">
              <a:latin typeface="Arial" charset="0"/>
              <a:cs typeface="Arial" charset="0"/>
            </a:endParaRPr>
          </a:p>
          <a:p>
            <a:pPr algn="ctr" eaLnBrk="1" hangingPunct="1">
              <a:buFont typeface="Arial" charset="0"/>
              <a:buNone/>
            </a:pPr>
            <a:endParaRPr lang="pt-B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barn(inVertical)">
                                      <p:cBhvr>
                                        <p:cTn id="7" dur="5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barn(inVertical)">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barn(inVertical)">
                                      <p:cBhvr>
                                        <p:cTn id="17" dur="500"/>
                                        <p:tgtEl>
                                          <p:spTgt spid="40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barn(inVertical)">
                                      <p:cBhvr>
                                        <p:cTn id="22" dur="500"/>
                                        <p:tgtEl>
                                          <p:spTgt spid="40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animEffect transition="in" filter="barn(inVertical)">
                                      <p:cBhvr>
                                        <p:cTn id="27" dur="500"/>
                                        <p:tgtEl>
                                          <p:spTgt spid="40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099">
                                            <p:txEl>
                                              <p:pRg st="6" end="6"/>
                                            </p:txEl>
                                          </p:spTgt>
                                        </p:tgtEl>
                                        <p:attrNameLst>
                                          <p:attrName>style.visibility</p:attrName>
                                        </p:attrNameLst>
                                      </p:cBhvr>
                                      <p:to>
                                        <p:strVal val="visible"/>
                                      </p:to>
                                    </p:set>
                                    <p:animEffect transition="in" filter="barn(inVertical)">
                                      <p:cBhvr>
                                        <p:cTn id="32" dur="500"/>
                                        <p:tgtEl>
                                          <p:spTgt spid="4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ítulo 1"/>
          <p:cNvSpPr>
            <a:spLocks noGrp="1"/>
          </p:cNvSpPr>
          <p:nvPr>
            <p:ph type="title"/>
          </p:nvPr>
        </p:nvSpPr>
        <p:spPr/>
        <p:txBody>
          <a:bodyPr/>
          <a:lstStyle/>
          <a:p>
            <a:pPr eaLnBrk="1" hangingPunct="1"/>
            <a:r>
              <a:rPr lang="pt-BR" smtClean="0"/>
              <a:t> </a:t>
            </a:r>
            <a:r>
              <a:rPr lang="pt-BR" sz="2800" b="1" smtClean="0">
                <a:solidFill>
                  <a:srgbClr val="FF0000"/>
                </a:solidFill>
                <a:latin typeface="Arial" charset="0"/>
                <a:cs typeface="Arial" charset="0"/>
              </a:rPr>
              <a:t>Princípios e Diretrizes da Aplicação de Medidas Socioeducativas</a:t>
            </a:r>
          </a:p>
        </p:txBody>
      </p:sp>
      <p:sp>
        <p:nvSpPr>
          <p:cNvPr id="6147" name="Espaço Reservado para Conteúdo 2"/>
          <p:cNvSpPr>
            <a:spLocks noGrp="1"/>
          </p:cNvSpPr>
          <p:nvPr>
            <p:ph idx="1"/>
          </p:nvPr>
        </p:nvSpPr>
        <p:spPr>
          <a:xfrm>
            <a:off x="357188" y="1600200"/>
            <a:ext cx="8462962" cy="5043488"/>
          </a:xfrm>
        </p:spPr>
        <p:txBody>
          <a:bodyPr/>
          <a:lstStyle/>
          <a:p>
            <a:pPr algn="just" eaLnBrk="1" hangingPunct="1">
              <a:buFont typeface="Arial" charset="0"/>
              <a:buNone/>
            </a:pPr>
            <a:r>
              <a:rPr lang="pt-BR" sz="2400" smtClean="0">
                <a:latin typeface="Arial" charset="0"/>
                <a:cs typeface="Arial" charset="0"/>
              </a:rPr>
              <a:t> Todos os documentos legais  partem  do princípio da Doutrina da Proteção Integral onde todos os  direitos inerentes a todas as crianças e adolescentes possuem características específicas devido à peculiar condição de pessoas em vias de desenvolvimento em que se encontram. </a:t>
            </a:r>
            <a:br>
              <a:rPr lang="pt-BR" sz="2400" smtClean="0">
                <a:latin typeface="Arial" charset="0"/>
                <a:cs typeface="Arial" charset="0"/>
              </a:rPr>
            </a:br>
            <a:endParaRPr lang="pt-BR" sz="2400" smtClean="0">
              <a:latin typeface="Arial" charset="0"/>
              <a:cs typeface="Arial" charset="0"/>
            </a:endParaRPr>
          </a:p>
        </p:txBody>
      </p:sp>
      <p:pic>
        <p:nvPicPr>
          <p:cNvPr id="6148" name="Espaço Reservado para Conteúdo 3" descr="imagem.png"/>
          <p:cNvPicPr>
            <a:picLocks noChangeAspect="1"/>
          </p:cNvPicPr>
          <p:nvPr/>
        </p:nvPicPr>
        <p:blipFill>
          <a:blip r:embed="rId2" cstate="print"/>
          <a:srcRect/>
          <a:stretch>
            <a:fillRect/>
          </a:stretch>
        </p:blipFill>
        <p:spPr bwMode="auto">
          <a:xfrm>
            <a:off x="1857375" y="4143375"/>
            <a:ext cx="4564063" cy="23987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ítulo 1"/>
          <p:cNvSpPr>
            <a:spLocks noGrp="1"/>
          </p:cNvSpPr>
          <p:nvPr>
            <p:ph type="title"/>
          </p:nvPr>
        </p:nvSpPr>
        <p:spPr>
          <a:xfrm>
            <a:off x="457200" y="274638"/>
            <a:ext cx="8229600" cy="1154112"/>
          </a:xfrm>
        </p:spPr>
        <p:txBody>
          <a:bodyPr/>
          <a:lstStyle/>
          <a:p>
            <a:pPr eaLnBrk="1" hangingPunct="1"/>
            <a:r>
              <a:rPr lang="pt-BR" sz="3200" b="1" dirty="0" smtClean="0">
                <a:solidFill>
                  <a:srgbClr val="FF0000"/>
                </a:solidFill>
                <a:latin typeface="Arial" charset="0"/>
                <a:cs typeface="Arial" charset="0"/>
              </a:rPr>
              <a:t>Princípios e Diretrizes da Aplicação de Medidas Socioeducativas</a:t>
            </a:r>
            <a:endParaRPr lang="pt-BR" sz="3200" dirty="0" smtClean="0"/>
          </a:p>
        </p:txBody>
      </p:sp>
      <p:sp>
        <p:nvSpPr>
          <p:cNvPr id="7171" name="Espaço Reservado para Conteúdo 2"/>
          <p:cNvSpPr>
            <a:spLocks noGrp="1"/>
          </p:cNvSpPr>
          <p:nvPr>
            <p:ph idx="1"/>
          </p:nvPr>
        </p:nvSpPr>
        <p:spPr>
          <a:xfrm>
            <a:off x="214313" y="1600200"/>
            <a:ext cx="4714875" cy="4972050"/>
          </a:xfrm>
        </p:spPr>
        <p:txBody>
          <a:bodyPr/>
          <a:lstStyle/>
          <a:p>
            <a:pPr algn="ctr" eaLnBrk="1" hangingPunct="1">
              <a:buFont typeface="Arial" charset="0"/>
              <a:buNone/>
            </a:pPr>
            <a:r>
              <a:rPr lang="pt-BR" dirty="0" smtClean="0"/>
              <a:t>No ECA a aplicação das medidas deve levar em conta as necessidades pedagógicas, dando preferência àquelas que fortalecem os laços familiares.</a:t>
            </a:r>
          </a:p>
          <a:p>
            <a:pPr algn="ctr" eaLnBrk="1" hangingPunct="1">
              <a:buFont typeface="Arial" charset="0"/>
              <a:buNone/>
            </a:pPr>
            <a:r>
              <a:rPr lang="pt-BR" sz="3300" dirty="0" smtClean="0"/>
              <a:t>   </a:t>
            </a:r>
          </a:p>
          <a:p>
            <a:pPr eaLnBrk="1" hangingPunct="1"/>
            <a:endParaRPr lang="pt-BR" dirty="0" smtClean="0"/>
          </a:p>
        </p:txBody>
      </p:sp>
      <p:pic>
        <p:nvPicPr>
          <p:cNvPr id="7172" name="Picture 1" descr="C:\Documents and Settings\joelma.coelho\Desktop\010.jpeg"/>
          <p:cNvPicPr>
            <a:picLocks noChangeAspect="1" noChangeArrowheads="1"/>
          </p:cNvPicPr>
          <p:nvPr/>
        </p:nvPicPr>
        <p:blipFill>
          <a:blip r:embed="rId2" cstate="print"/>
          <a:srcRect/>
          <a:stretch>
            <a:fillRect/>
          </a:stretch>
        </p:blipFill>
        <p:spPr bwMode="auto">
          <a:xfrm>
            <a:off x="4740275" y="3714750"/>
            <a:ext cx="4403725" cy="2867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p:cNvSpPr>
            <a:spLocks noGrp="1"/>
          </p:cNvSpPr>
          <p:nvPr>
            <p:ph type="title"/>
          </p:nvPr>
        </p:nvSpPr>
        <p:spPr>
          <a:xfrm>
            <a:off x="457200" y="274638"/>
            <a:ext cx="8229600" cy="725487"/>
          </a:xfrm>
        </p:spPr>
        <p:txBody>
          <a:bodyPr/>
          <a:lstStyle/>
          <a:p>
            <a:pPr eaLnBrk="1" hangingPunct="1"/>
            <a:r>
              <a:rPr lang="pt-BR" sz="3200" b="1" smtClean="0">
                <a:solidFill>
                  <a:srgbClr val="FF0000"/>
                </a:solidFill>
                <a:latin typeface="Arial" charset="0"/>
                <a:cs typeface="Arial" charset="0"/>
              </a:rPr>
              <a:t>Ato Infracional</a:t>
            </a:r>
          </a:p>
        </p:txBody>
      </p:sp>
      <p:sp>
        <p:nvSpPr>
          <p:cNvPr id="8195" name="Espaço Reservado para Conteúdo 2"/>
          <p:cNvSpPr>
            <a:spLocks noGrp="1"/>
          </p:cNvSpPr>
          <p:nvPr>
            <p:ph idx="1"/>
          </p:nvPr>
        </p:nvSpPr>
        <p:spPr>
          <a:xfrm>
            <a:off x="214313" y="1071563"/>
            <a:ext cx="4862512" cy="5500687"/>
          </a:xfrm>
        </p:spPr>
        <p:txBody>
          <a:bodyPr/>
          <a:lstStyle/>
          <a:p>
            <a:pPr algn="ctr" eaLnBrk="1" hangingPunct="1">
              <a:buFont typeface="Arial" charset="0"/>
              <a:buNone/>
            </a:pPr>
            <a:endParaRPr lang="pt-BR" smtClean="0">
              <a:solidFill>
                <a:srgbClr val="FF0000"/>
              </a:solidFill>
            </a:endParaRPr>
          </a:p>
          <a:p>
            <a:pPr algn="ctr" eaLnBrk="1" hangingPunct="1">
              <a:buFont typeface="Arial" charset="0"/>
              <a:buNone/>
            </a:pPr>
            <a:endParaRPr lang="pt-BR" smtClean="0"/>
          </a:p>
          <a:p>
            <a:pPr algn="ctr" eaLnBrk="1" hangingPunct="1">
              <a:buFont typeface="Arial" charset="0"/>
              <a:buNone/>
            </a:pPr>
            <a:r>
              <a:rPr lang="pt-BR" sz="3600" smtClean="0"/>
              <a:t>O artigo 103 do ECA considera ato infracional a conduta descrita como crime ou contravenção penal.</a:t>
            </a:r>
            <a:r>
              <a:rPr lang="pt-BR" sz="3300" smtClean="0"/>
              <a:t>    </a:t>
            </a:r>
          </a:p>
          <a:p>
            <a:pPr algn="ctr" eaLnBrk="1" hangingPunct="1">
              <a:buFont typeface="Arial" charset="0"/>
              <a:buNone/>
            </a:pPr>
            <a:endParaRPr lang="pt-BR" sz="3300" smtClean="0"/>
          </a:p>
          <a:p>
            <a:pPr eaLnBrk="1" hangingPunct="1"/>
            <a:endParaRPr lang="pt-BR" smtClean="0"/>
          </a:p>
        </p:txBody>
      </p:sp>
      <p:pic>
        <p:nvPicPr>
          <p:cNvPr id="8196" name="Picture 1" descr="C:\Documents and Settings\joelma.coelho\Desktop\020.jpeg"/>
          <p:cNvPicPr>
            <a:picLocks noChangeAspect="1" noChangeArrowheads="1"/>
          </p:cNvPicPr>
          <p:nvPr/>
        </p:nvPicPr>
        <p:blipFill>
          <a:blip r:embed="rId2" cstate="print"/>
          <a:srcRect/>
          <a:stretch>
            <a:fillRect/>
          </a:stretch>
        </p:blipFill>
        <p:spPr bwMode="auto">
          <a:xfrm>
            <a:off x="5267325" y="1557338"/>
            <a:ext cx="3452813" cy="48577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blinds(horizontal)">
                                      <p:cBhvr>
                                        <p:cTn id="7" dur="5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ulo 1"/>
          <p:cNvSpPr>
            <a:spLocks noGrp="1"/>
          </p:cNvSpPr>
          <p:nvPr>
            <p:ph type="title"/>
          </p:nvPr>
        </p:nvSpPr>
        <p:spPr>
          <a:xfrm>
            <a:off x="457200" y="274638"/>
            <a:ext cx="8229600" cy="706437"/>
          </a:xfrm>
        </p:spPr>
        <p:txBody>
          <a:bodyPr/>
          <a:lstStyle/>
          <a:p>
            <a:pPr eaLnBrk="1" hangingPunct="1"/>
            <a:r>
              <a:rPr lang="pt-BR" sz="3200" b="1" smtClean="0">
                <a:solidFill>
                  <a:srgbClr val="FF0000"/>
                </a:solidFill>
                <a:latin typeface="Arial" charset="0"/>
                <a:cs typeface="Arial" charset="0"/>
              </a:rPr>
              <a:t>Medidas socioeducativas</a:t>
            </a:r>
          </a:p>
        </p:txBody>
      </p:sp>
      <p:sp>
        <p:nvSpPr>
          <p:cNvPr id="3" name="Espaço Reservado para Conteúdo 2"/>
          <p:cNvSpPr>
            <a:spLocks noGrp="1"/>
          </p:cNvSpPr>
          <p:nvPr>
            <p:ph idx="1"/>
          </p:nvPr>
        </p:nvSpPr>
        <p:spPr>
          <a:xfrm>
            <a:off x="285750" y="1214438"/>
            <a:ext cx="8501063" cy="2714625"/>
          </a:xfrm>
        </p:spPr>
        <p:txBody>
          <a:bodyPr rtlCol="0">
            <a:noAutofit/>
          </a:bodyPr>
          <a:lstStyle/>
          <a:p>
            <a:pPr algn="ctr" eaLnBrk="1" fontAlgn="auto" hangingPunct="1">
              <a:spcAft>
                <a:spcPts val="0"/>
              </a:spcAft>
              <a:buFont typeface="Arial" pitchFamily="34" charset="0"/>
              <a:buNone/>
              <a:defRPr/>
            </a:pPr>
            <a:endParaRPr lang="pt-BR" sz="2800" dirty="0" smtClean="0">
              <a:solidFill>
                <a:srgbClr val="FF0000"/>
              </a:solidFill>
            </a:endParaRPr>
          </a:p>
          <a:p>
            <a:pPr algn="just" eaLnBrk="1" fontAlgn="auto" hangingPunct="1">
              <a:spcAft>
                <a:spcPts val="0"/>
              </a:spcAft>
              <a:buFont typeface="Arial" pitchFamily="34" charset="0"/>
              <a:buNone/>
              <a:defRPr/>
            </a:pPr>
            <a:r>
              <a:rPr lang="pt-BR" sz="2800" dirty="0" smtClean="0"/>
              <a:t> </a:t>
            </a:r>
            <a:r>
              <a:rPr lang="pt-BR" sz="2800" dirty="0" smtClean="0">
                <a:latin typeface="Arial" pitchFamily="34" charset="0"/>
                <a:cs typeface="Arial" pitchFamily="34" charset="0"/>
              </a:rPr>
              <a:t>O Serviço de MSE em Meio Aberto, são </a:t>
            </a:r>
            <a:r>
              <a:rPr lang="pt-BR" sz="2800" dirty="0" smtClean="0">
                <a:effectLst>
                  <a:outerShdw blurRad="38100" dist="38100" dir="2700000" algn="tl">
                    <a:srgbClr val="000000">
                      <a:alpha val="43137"/>
                    </a:srgbClr>
                  </a:outerShdw>
                </a:effectLst>
                <a:latin typeface="Arial" pitchFamily="34" charset="0"/>
                <a:cs typeface="Arial" pitchFamily="34" charset="0"/>
              </a:rPr>
              <a:t>executado no CREAS</a:t>
            </a:r>
            <a:r>
              <a:rPr lang="pt-BR" sz="2800" dirty="0" smtClean="0">
                <a:latin typeface="Arial" pitchFamily="34" charset="0"/>
                <a:cs typeface="Arial" pitchFamily="34" charset="0"/>
              </a:rPr>
              <a:t>, sob a </a:t>
            </a:r>
            <a:r>
              <a:rPr lang="pt-BR" sz="2800" dirty="0" smtClean="0">
                <a:effectLst>
                  <a:outerShdw blurRad="38100" dist="38100" dir="2700000" algn="tl">
                    <a:srgbClr val="000000">
                      <a:alpha val="43137"/>
                    </a:srgbClr>
                  </a:outerShdw>
                </a:effectLst>
                <a:latin typeface="Arial" pitchFamily="34" charset="0"/>
                <a:cs typeface="Arial" pitchFamily="34" charset="0"/>
              </a:rPr>
              <a:t>gestão </a:t>
            </a:r>
            <a:r>
              <a:rPr lang="pt-BR" sz="2800" dirty="0" smtClean="0">
                <a:latin typeface="Arial" pitchFamily="34" charset="0"/>
                <a:cs typeface="Arial" pitchFamily="34" charset="0"/>
              </a:rPr>
              <a:t>da Política Pública de </a:t>
            </a:r>
            <a:r>
              <a:rPr lang="pt-BR" sz="2800" dirty="0" smtClean="0">
                <a:effectLst>
                  <a:outerShdw blurRad="38100" dist="38100" dir="2700000" algn="tl">
                    <a:srgbClr val="000000">
                      <a:alpha val="43137"/>
                    </a:srgbClr>
                  </a:outerShdw>
                </a:effectLst>
                <a:latin typeface="Arial" pitchFamily="34" charset="0"/>
                <a:cs typeface="Arial" pitchFamily="34" charset="0"/>
              </a:rPr>
              <a:t>Assistência Social e </a:t>
            </a:r>
            <a:r>
              <a:rPr lang="pt-BR" sz="2800" dirty="0" smtClean="0">
                <a:latin typeface="Arial" pitchFamily="34" charset="0"/>
                <a:cs typeface="Arial" pitchFamily="34" charset="0"/>
              </a:rPr>
              <a:t> tem por finalidade prover atenção socioassistencial e o acompanhamento aos adolescentes e jovens de ambos os sexos em cumprimento de medidas socioeducativas, de Liberdade Assistida e/ou Prestação de Serviços à Comunidade, determinadas judicialmente.</a:t>
            </a:r>
            <a:endParaRPr lang="pt-BR" sz="2800" dirty="0">
              <a:latin typeface="Arial" pitchFamily="34" charset="0"/>
              <a:cs typeface="Arial" pitchFamily="34" charset="0"/>
            </a:endParaRPr>
          </a:p>
        </p:txBody>
      </p:sp>
      <p:pic>
        <p:nvPicPr>
          <p:cNvPr id="9220" name="Picture 3" descr="C:\Documents and Settings\joelma.coelho\Desktop\images.jpeg"/>
          <p:cNvPicPr>
            <a:picLocks noChangeAspect="1" noChangeArrowheads="1"/>
          </p:cNvPicPr>
          <p:nvPr/>
        </p:nvPicPr>
        <p:blipFill>
          <a:blip r:embed="rId2" cstate="print"/>
          <a:srcRect/>
          <a:stretch>
            <a:fillRect/>
          </a:stretch>
        </p:blipFill>
        <p:spPr bwMode="auto">
          <a:xfrm>
            <a:off x="7500958" y="5000636"/>
            <a:ext cx="1285884" cy="15360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a:xfrm>
            <a:off x="457200" y="274638"/>
            <a:ext cx="8229600" cy="939800"/>
          </a:xfrm>
        </p:spPr>
        <p:txBody>
          <a:bodyPr/>
          <a:lstStyle/>
          <a:p>
            <a:r>
              <a:rPr lang="pt-BR" sz="3200" b="1" dirty="0" smtClean="0">
                <a:solidFill>
                  <a:srgbClr val="FF0000"/>
                </a:solidFill>
                <a:latin typeface="Arial" charset="0"/>
                <a:cs typeface="Arial" charset="0"/>
              </a:rPr>
              <a:t>Medidas socioeducativas </a:t>
            </a:r>
            <a:r>
              <a:rPr lang="pt-BR" sz="3200" b="1" dirty="0" smtClean="0">
                <a:cs typeface="Arial" charset="0"/>
              </a:rPr>
              <a:t>ARTIGO 112 DO ESTATUTO DA CRIANÇA E DO ADOLESCENTE</a:t>
            </a:r>
            <a:endParaRPr lang="pt-BR" sz="3200" dirty="0" smtClean="0"/>
          </a:p>
        </p:txBody>
      </p:sp>
      <p:sp>
        <p:nvSpPr>
          <p:cNvPr id="4" name="Espaço Reservado para Conteúdo 3"/>
          <p:cNvSpPr>
            <a:spLocks noGrp="1"/>
          </p:cNvSpPr>
          <p:nvPr>
            <p:ph idx="1"/>
          </p:nvPr>
        </p:nvSpPr>
        <p:spPr>
          <a:xfrm>
            <a:off x="428596" y="1571612"/>
            <a:ext cx="8229600" cy="4525963"/>
          </a:xfrm>
        </p:spPr>
        <p:txBody>
          <a:bodyPr/>
          <a:lstStyle/>
          <a:p>
            <a:pPr>
              <a:buFontTx/>
              <a:buChar char="-"/>
              <a:defRPr/>
            </a:pPr>
            <a:r>
              <a:rPr lang="pt-BR" dirty="0" smtClean="0">
                <a:cs typeface="Arial" charset="0"/>
              </a:rPr>
              <a:t>Advertência;</a:t>
            </a:r>
          </a:p>
          <a:p>
            <a:pPr>
              <a:buFontTx/>
              <a:buChar char="-"/>
              <a:defRPr/>
            </a:pPr>
            <a:r>
              <a:rPr lang="pt-BR" dirty="0" smtClean="0">
                <a:cs typeface="Arial" charset="0"/>
              </a:rPr>
              <a:t>Obrigação de Reparar o dano;</a:t>
            </a:r>
          </a:p>
          <a:p>
            <a:pPr>
              <a:buFontTx/>
              <a:buChar char="-"/>
              <a:defRPr/>
            </a:pPr>
            <a:r>
              <a:rPr lang="pt-BR" b="1" dirty="0" smtClean="0">
                <a:solidFill>
                  <a:srgbClr val="FF0000"/>
                </a:solidFill>
                <a:effectLst>
                  <a:outerShdw blurRad="38100" dist="38100" dir="2700000" algn="tl">
                    <a:srgbClr val="000000">
                      <a:alpha val="43137"/>
                    </a:srgbClr>
                  </a:outerShdw>
                </a:effectLst>
                <a:cs typeface="Arial" charset="0"/>
              </a:rPr>
              <a:t>Prestação de Serviços à Comunidade;</a:t>
            </a:r>
          </a:p>
          <a:p>
            <a:pPr>
              <a:buFontTx/>
              <a:buChar char="-"/>
              <a:defRPr/>
            </a:pPr>
            <a:r>
              <a:rPr lang="pt-BR" b="1" dirty="0" smtClean="0">
                <a:solidFill>
                  <a:srgbClr val="FF0000"/>
                </a:solidFill>
                <a:effectLst>
                  <a:outerShdw blurRad="38100" dist="38100" dir="2700000" algn="tl">
                    <a:srgbClr val="000000">
                      <a:alpha val="43137"/>
                    </a:srgbClr>
                  </a:outerShdw>
                </a:effectLst>
                <a:cs typeface="Arial" charset="0"/>
              </a:rPr>
              <a:t>Liberdade Assistida;</a:t>
            </a:r>
          </a:p>
          <a:p>
            <a:pPr>
              <a:buFontTx/>
              <a:buChar char="-"/>
              <a:defRPr/>
            </a:pPr>
            <a:endParaRPr lang="pt-BR" dirty="0" smtClean="0">
              <a:cs typeface="Arial" charset="0"/>
            </a:endParaRPr>
          </a:p>
          <a:p>
            <a:pPr marL="0" indent="0">
              <a:buNone/>
            </a:pPr>
            <a:r>
              <a:rPr lang="pt-BR" dirty="0" smtClean="0">
                <a:cs typeface="Arial" charset="0"/>
              </a:rPr>
              <a:t>   - Semiliberdade;</a:t>
            </a:r>
            <a:r>
              <a:rPr lang="pt-BR" altLang="pt-BR" b="1" dirty="0" smtClean="0"/>
              <a:t>       </a:t>
            </a:r>
            <a:r>
              <a:rPr lang="pt-BR" altLang="pt-BR" sz="1600" b="1" dirty="0" smtClean="0">
                <a:latin typeface="Arial" pitchFamily="34" charset="0"/>
                <a:cs typeface="Arial" pitchFamily="34" charset="0"/>
              </a:rPr>
              <a:t>Privativas de Liberdade </a:t>
            </a:r>
          </a:p>
          <a:p>
            <a:pPr>
              <a:buNone/>
            </a:pPr>
            <a:r>
              <a:rPr lang="pt-BR" altLang="pt-BR" sz="1600" b="1" dirty="0" smtClean="0">
                <a:latin typeface="Arial" pitchFamily="34" charset="0"/>
                <a:cs typeface="Arial" pitchFamily="34" charset="0"/>
              </a:rPr>
              <a:t>     -   </a:t>
            </a:r>
            <a:r>
              <a:rPr lang="pt-BR" dirty="0" smtClean="0">
                <a:cs typeface="Arial" charset="0"/>
              </a:rPr>
              <a:t>Internação.</a:t>
            </a:r>
          </a:p>
          <a:p>
            <a:endParaRPr lang="pt-BR" dirty="0"/>
          </a:p>
        </p:txBody>
      </p:sp>
      <p:sp>
        <p:nvSpPr>
          <p:cNvPr id="5" name="Chave direita 4"/>
          <p:cNvSpPr/>
          <p:nvPr/>
        </p:nvSpPr>
        <p:spPr>
          <a:xfrm>
            <a:off x="6929454" y="1643050"/>
            <a:ext cx="495300" cy="2571768"/>
          </a:xfrm>
          <a:prstGeom prst="rightBrace">
            <a:avLst/>
          </a:prstGeom>
        </p:spPr>
        <p:style>
          <a:lnRef idx="2">
            <a:schemeClr val="dk1"/>
          </a:lnRef>
          <a:fillRef idx="0">
            <a:schemeClr val="dk1"/>
          </a:fillRef>
          <a:effectRef idx="1">
            <a:schemeClr val="dk1"/>
          </a:effectRef>
          <a:fontRef idx="minor">
            <a:schemeClr val="tx1"/>
          </a:fontRef>
        </p:style>
        <p:txBody>
          <a:bodyPr anchor="ctr"/>
          <a:lstStyle/>
          <a:p>
            <a:pPr algn="ctr">
              <a:defRPr/>
            </a:pPr>
            <a:endParaRPr lang="pt-BR">
              <a:solidFill>
                <a:prstClr val="black"/>
              </a:solidFill>
            </a:endParaRPr>
          </a:p>
        </p:txBody>
      </p:sp>
      <p:sp>
        <p:nvSpPr>
          <p:cNvPr id="6" name="Retângulo 5"/>
          <p:cNvSpPr/>
          <p:nvPr/>
        </p:nvSpPr>
        <p:spPr>
          <a:xfrm>
            <a:off x="7429520" y="2357430"/>
            <a:ext cx="1428760" cy="923330"/>
          </a:xfrm>
          <a:prstGeom prst="rect">
            <a:avLst/>
          </a:prstGeom>
        </p:spPr>
        <p:txBody>
          <a:bodyPr wrap="square">
            <a:spAutoFit/>
          </a:bodyPr>
          <a:lstStyle/>
          <a:p>
            <a:pPr algn="ctr"/>
            <a:r>
              <a:rPr lang="pt-BR" altLang="pt-BR" dirty="0" smtClean="0">
                <a:solidFill>
                  <a:prstClr val="black"/>
                </a:solidFill>
              </a:rPr>
              <a:t>Executadas em meio aberto</a:t>
            </a:r>
            <a:endParaRPr lang="pt-BR" altLang="pt-BR" dirty="0">
              <a:solidFill>
                <a:prstClr val="black"/>
              </a:solidFill>
            </a:endParaRPr>
          </a:p>
        </p:txBody>
      </p:sp>
      <p:sp>
        <p:nvSpPr>
          <p:cNvPr id="7" name="Chave direita 6"/>
          <p:cNvSpPr/>
          <p:nvPr/>
        </p:nvSpPr>
        <p:spPr>
          <a:xfrm>
            <a:off x="3500430" y="4429132"/>
            <a:ext cx="430212" cy="1285884"/>
          </a:xfrm>
          <a:prstGeom prst="rightBrace">
            <a:avLst>
              <a:gd name="adj1" fmla="val 31963"/>
              <a:gd name="adj2" fmla="val 50000"/>
            </a:avLst>
          </a:prstGeom>
        </p:spPr>
        <p:style>
          <a:lnRef idx="2">
            <a:schemeClr val="dk1"/>
          </a:lnRef>
          <a:fillRef idx="0">
            <a:schemeClr val="dk1"/>
          </a:fillRef>
          <a:effectRef idx="1">
            <a:schemeClr val="dk1"/>
          </a:effectRef>
          <a:fontRef idx="minor">
            <a:schemeClr val="tx1"/>
          </a:fontRef>
        </p:style>
        <p:txBody>
          <a:bodyPr anchor="ctr"/>
          <a:lstStyle/>
          <a:p>
            <a:pPr algn="ctr">
              <a:defRPr/>
            </a:pPr>
            <a:endParaRPr lang="pt-BR">
              <a:solidFill>
                <a:prstClr val="black"/>
              </a:solidFill>
            </a:endParaRPr>
          </a:p>
        </p:txBody>
      </p:sp>
    </p:spTree>
    <p:extLst>
      <p:ext uri="{BB962C8B-B14F-4D97-AF65-F5344CB8AC3E}">
        <p14:creationId xmlns:p14="http://schemas.microsoft.com/office/powerpoint/2010/main" val="101557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blinds(horizontal)">
                                      <p:cBhvr>
                                        <p:cTn id="19" dur="500"/>
                                        <p:tgtEl>
                                          <p:spTgt spid="4">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linds(horizontal)">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2316</TotalTime>
  <Words>1705</Words>
  <Application>Microsoft Office PowerPoint</Application>
  <PresentationFormat>Apresentação na tela (4:3)</PresentationFormat>
  <Paragraphs>131</Paragraphs>
  <Slides>34</Slides>
  <Notes>0</Notes>
  <HiddenSlides>0</HiddenSlides>
  <MMClips>0</MMClips>
  <ScaleCrop>false</ScaleCrop>
  <HeadingPairs>
    <vt:vector size="4" baseType="variant">
      <vt:variant>
        <vt:lpstr>Tema</vt:lpstr>
      </vt:variant>
      <vt:variant>
        <vt:i4>1</vt:i4>
      </vt:variant>
      <vt:variant>
        <vt:lpstr>Títulos de slides</vt:lpstr>
      </vt:variant>
      <vt:variant>
        <vt:i4>34</vt:i4>
      </vt:variant>
    </vt:vector>
  </HeadingPairs>
  <TitlesOfParts>
    <vt:vector size="35" baseType="lpstr">
      <vt:lpstr>Tema do Office</vt:lpstr>
      <vt:lpstr>Apresentação do PowerPoint</vt:lpstr>
      <vt:lpstr>Apresentação do PowerPoint</vt:lpstr>
      <vt:lpstr>BASES LEGAIS</vt:lpstr>
      <vt:lpstr>BASES LEGAIS</vt:lpstr>
      <vt:lpstr> Princípios e Diretrizes da Aplicação de Medidas Socioeducativas</vt:lpstr>
      <vt:lpstr>Princípios e Diretrizes da Aplicação de Medidas Socioeducativas</vt:lpstr>
      <vt:lpstr>Ato Infracional</vt:lpstr>
      <vt:lpstr>Medidas socioeducativas</vt:lpstr>
      <vt:lpstr>Medidas socioeducativas ARTIGO 112 DO ESTATUTO DA CRIANÇA E DO ADOLESCENTE</vt:lpstr>
      <vt:lpstr>Objetivos das Medidas Socioeducativas</vt:lpstr>
      <vt:lpstr>Objetivo  das Medidas Socioeducativas</vt:lpstr>
      <vt:lpstr>Aplicação de Medidas Socioeducativas</vt:lpstr>
      <vt:lpstr>Aplicação de Medidas Socioeducativas</vt:lpstr>
      <vt:lpstr>Prestação de Serviços à Comunidade  </vt:lpstr>
      <vt:lpstr>  Prestação de Serviços à Comunidade  </vt:lpstr>
      <vt:lpstr> Liberdade Assistida  </vt:lpstr>
      <vt:lpstr>MEDIDAS SOCIOEDUCATIVAS - Sinase</vt:lpstr>
      <vt:lpstr>ELABORAÇÃO DO PIA</vt:lpstr>
      <vt:lpstr>ELABORAÇÃO DO PIA</vt:lpstr>
      <vt:lpstr>MEDIDAS SOCIOEDUCATIVAS</vt:lpstr>
      <vt:lpstr>Aplicação de Medidas Socioeducativas</vt:lpstr>
      <vt:lpstr>Medidas Socioeducativas - SUAS</vt:lpstr>
      <vt:lpstr>Medidas Socioeducativas - SUAS</vt:lpstr>
      <vt:lpstr>Acolhida inicial</vt:lpstr>
      <vt:lpstr>Acolhida inicial</vt:lpstr>
      <vt:lpstr>ENCAMINHAMENTO À PSC</vt:lpstr>
      <vt:lpstr>  Elaboração articulada do Plano Individual de Atendimento - PIA </vt:lpstr>
      <vt:lpstr> Atividades individuais</vt:lpstr>
      <vt:lpstr> Atividades coletivas</vt:lpstr>
      <vt:lpstr>Acompanhamento </vt:lpstr>
      <vt:lpstr>Relatórios</vt:lpstr>
      <vt:lpstr>Equipe Técnica </vt:lpstr>
      <vt:lpstr>MEDIDAS SOCIOEDUCATIVAS</vt:lpstr>
      <vt:lpstr>Apresentação do PowerPoint</vt:lpstr>
    </vt:vector>
  </TitlesOfParts>
  <Company>fsdf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joelma.coelho</dc:creator>
  <cp:lastModifiedBy>Delita</cp:lastModifiedBy>
  <cp:revision>215</cp:revision>
  <dcterms:created xsi:type="dcterms:W3CDTF">2015-08-20T12:53:30Z</dcterms:created>
  <dcterms:modified xsi:type="dcterms:W3CDTF">2017-05-31T02:37:29Z</dcterms:modified>
</cp:coreProperties>
</file>