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6" r:id="rId3"/>
    <p:sldId id="297" r:id="rId4"/>
    <p:sldId id="311" r:id="rId5"/>
    <p:sldId id="307" r:id="rId6"/>
    <p:sldId id="312" r:id="rId7"/>
    <p:sldId id="309" r:id="rId8"/>
    <p:sldId id="313" r:id="rId9"/>
    <p:sldId id="310" r:id="rId10"/>
    <p:sldId id="315" r:id="rId11"/>
    <p:sldId id="268" r:id="rId12"/>
    <p:sldId id="269" r:id="rId13"/>
    <p:sldId id="270" r:id="rId14"/>
    <p:sldId id="304" r:id="rId15"/>
    <p:sldId id="273" r:id="rId16"/>
    <p:sldId id="275" r:id="rId17"/>
    <p:sldId id="276" r:id="rId18"/>
    <p:sldId id="277" r:id="rId19"/>
    <p:sldId id="308" r:id="rId20"/>
    <p:sldId id="274" r:id="rId21"/>
    <p:sldId id="289" r:id="rId22"/>
    <p:sldId id="299" r:id="rId23"/>
    <p:sldId id="278" r:id="rId24"/>
    <p:sldId id="279" r:id="rId25"/>
    <p:sldId id="280" r:id="rId26"/>
    <p:sldId id="281" r:id="rId27"/>
    <p:sldId id="290" r:id="rId28"/>
    <p:sldId id="291" r:id="rId29"/>
    <p:sldId id="259" r:id="rId30"/>
    <p:sldId id="292" r:id="rId31"/>
    <p:sldId id="263" r:id="rId32"/>
    <p:sldId id="272" r:id="rId33"/>
    <p:sldId id="266" r:id="rId34"/>
    <p:sldId id="294" r:id="rId35"/>
    <p:sldId id="285" r:id="rId36"/>
    <p:sldId id="295" r:id="rId37"/>
    <p:sldId id="29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45" d="100"/>
          <a:sy n="45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AEEA-535D-4E0B-A326-310400CFCEF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7A2E-4E02-4D5F-98F2-DCC208C5F7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/>
          <p:cNvSpPr>
            <a:spLocks noGrp="1"/>
          </p:cNvSpPr>
          <p:nvPr>
            <p:ph idx="1"/>
          </p:nvPr>
        </p:nvSpPr>
        <p:spPr>
          <a:xfrm>
            <a:off x="393995" y="1285577"/>
            <a:ext cx="8356011" cy="40011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pt-BR" altLang="pt-BR" sz="2800" u="sng" dirty="0" smtClean="0"/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altLang="pt-BR" sz="2800" b="1" dirty="0" smtClean="0"/>
          </a:p>
        </p:txBody>
      </p:sp>
      <p:sp>
        <p:nvSpPr>
          <p:cNvPr id="33794" name="AutoShape 2" descr="Resultado de imagem para PAEF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pae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6000792" cy="4494976"/>
          </a:xfrm>
          <a:prstGeom prst="rect">
            <a:avLst/>
          </a:prstGeom>
        </p:spPr>
      </p:pic>
      <p:pic>
        <p:nvPicPr>
          <p:cNvPr id="5" name="Imagem 4" descr="nova logo brasao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290"/>
            <a:ext cx="2214578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MARCOS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</a:t>
            </a:r>
          </a:p>
          <a:p>
            <a:pPr algn="just"/>
            <a:r>
              <a:rPr lang="pt-BR" dirty="0" smtClean="0"/>
              <a:t>A Resolução 109 do Conselho Nacional de Assistência Social A TIPIFICAÇÃO DOS SERVIÇOS SOCIOASISTENCIAIS passa a  tipificar os Serviços </a:t>
            </a:r>
            <a:r>
              <a:rPr lang="pt-BR" dirty="0" err="1" smtClean="0"/>
              <a:t>Socioassistenciais</a:t>
            </a:r>
            <a:r>
              <a:rPr lang="pt-BR" dirty="0" smtClean="0"/>
              <a:t> disponíveis no Brasil organizando-os por nível de complexidade do Sistema Único de Assistência Social: Proteção Social Básica e Proteção Social Especial de Média e Alta Complexidade.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7224" y="1933574"/>
            <a:ext cx="7929618" cy="471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tabLst>
                <a:tab pos="278130" algn="l"/>
              </a:tabLst>
            </a:pPr>
            <a:r>
              <a:rPr lang="pt-BR" sz="2000" spc="-5" dirty="0" smtClean="0">
                <a:latin typeface="Arial"/>
                <a:cs typeface="Arial"/>
              </a:rPr>
              <a:t>Atribuições:</a:t>
            </a:r>
          </a:p>
          <a:p>
            <a:pPr marL="277495" indent="-264795">
              <a:lnSpc>
                <a:spcPct val="100000"/>
              </a:lnSpc>
              <a:tabLst>
                <a:tab pos="278130" algn="l"/>
              </a:tabLst>
            </a:pPr>
            <a:endParaRPr lang="pt-BR" sz="2000" spc="-5" dirty="0" smtClean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buFont typeface="Wingdings"/>
              <a:buChar char=""/>
              <a:tabLst>
                <a:tab pos="278130" algn="l"/>
              </a:tabLst>
            </a:pPr>
            <a:r>
              <a:rPr sz="2000" spc="-5" smtClean="0">
                <a:latin typeface="Arial"/>
                <a:cs typeface="Arial"/>
              </a:rPr>
              <a:t>Garantir </a:t>
            </a:r>
            <a:r>
              <a:rPr sz="2000" spc="-5" dirty="0">
                <a:latin typeface="Arial"/>
                <a:cs typeface="Arial"/>
              </a:rPr>
              <a:t>proteção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social;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10" dirty="0">
                <a:latin typeface="Arial"/>
                <a:cs typeface="Arial"/>
              </a:rPr>
              <a:t>Prevenir/ </a:t>
            </a:r>
            <a:r>
              <a:rPr sz="2000" spc="-5" dirty="0">
                <a:latin typeface="Arial"/>
                <a:cs typeface="Arial"/>
              </a:rPr>
              <a:t>reduzir situações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risco social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pessoal;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ct val="100000"/>
              </a:lnSpc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Proteger pessoas e famílias em situação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vulnerabilidade,  considerando a </a:t>
            </a:r>
            <a:r>
              <a:rPr sz="2000" dirty="0">
                <a:latin typeface="Arial"/>
                <a:cs typeface="Arial"/>
              </a:rPr>
              <a:t>multidimensionalidade da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pobreza;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875030" lvl="1" indent="-405130">
              <a:lnSpc>
                <a:spcPct val="100000"/>
              </a:lnSpc>
              <a:buFont typeface="Wingdings"/>
              <a:buChar char=""/>
              <a:tabLst>
                <a:tab pos="875030" algn="l"/>
                <a:tab pos="875665" algn="l"/>
              </a:tabLst>
            </a:pPr>
            <a:r>
              <a:rPr sz="2000" spc="-5" dirty="0">
                <a:latin typeface="Arial"/>
                <a:cs typeface="Arial"/>
              </a:rPr>
              <a:t>Criar medidas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possibilidades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socialização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inclusão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social;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277495" indent="-264795">
              <a:lnSpc>
                <a:spcPct val="100000"/>
              </a:lnSpc>
              <a:buFont typeface="Wingdings"/>
              <a:buChar char=""/>
              <a:tabLst>
                <a:tab pos="278130" algn="l"/>
              </a:tabLst>
            </a:pPr>
            <a:r>
              <a:rPr sz="2000" spc="-5" dirty="0">
                <a:latin typeface="Arial"/>
                <a:cs typeface="Arial"/>
              </a:rPr>
              <a:t>Efetuar vigilância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socioassistencial;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"/>
                <a:cs typeface="Arial"/>
              </a:rPr>
              <a:t>Monitorar </a:t>
            </a:r>
            <a:r>
              <a:rPr sz="2000" spc="-5" dirty="0">
                <a:latin typeface="Arial"/>
                <a:cs typeface="Arial"/>
              </a:rPr>
              <a:t>as exclusões e riscos sociais 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população;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69240" algn="l"/>
              </a:tabLst>
            </a:pPr>
            <a:r>
              <a:rPr sz="2000" spc="-10" dirty="0">
                <a:latin typeface="Arial"/>
                <a:cs typeface="Arial"/>
              </a:rPr>
              <a:t>Assegurar </a:t>
            </a:r>
            <a:r>
              <a:rPr sz="2000" spc="-5" dirty="0">
                <a:latin typeface="Arial"/>
                <a:cs typeface="Arial"/>
              </a:rPr>
              <a:t>direitos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socioassistenciais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910" y="214290"/>
            <a:ext cx="8266176" cy="15716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8662" y="285728"/>
            <a:ext cx="7574915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35"/>
              </a:lnSpc>
            </a:pPr>
            <a:r>
              <a:rPr lang="pt-BR" sz="3600" spc="-5" dirty="0" smtClean="0">
                <a:latin typeface="Arial" pitchFamily="34" charset="0"/>
                <a:cs typeface="Arial" pitchFamily="34" charset="0"/>
              </a:rPr>
              <a:t>FUNÇÕES DA POLÍTICA </a:t>
            </a:r>
            <a:r>
              <a:rPr lang="pt-BR" sz="3600" spc="-10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3600" spc="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spc="-10" dirty="0" smtClean="0">
                <a:latin typeface="Arial" pitchFamily="34" charset="0"/>
                <a:cs typeface="Arial" pitchFamily="34" charset="0"/>
              </a:rPr>
              <a:t>ASSISTÊNCIA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spc="-5" dirty="0" smtClean="0">
                <a:latin typeface="Arial" pitchFamily="34" charset="0"/>
                <a:cs typeface="Arial" pitchFamily="34" charset="0"/>
              </a:rPr>
              <a:t>SOCIAL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15466" y="2071679"/>
            <a:ext cx="7857061" cy="352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735"/>
              </a:lnSpc>
            </a:pPr>
            <a:r>
              <a:rPr sz="2800" spc="-5" dirty="0">
                <a:latin typeface="Arial"/>
                <a:cs typeface="Arial"/>
              </a:rPr>
              <a:t>A Assistência Social </a:t>
            </a:r>
            <a:r>
              <a:rPr sz="2800" spc="-5">
                <a:latin typeface="Arial"/>
                <a:cs typeface="Arial"/>
              </a:rPr>
              <a:t>deve </a:t>
            </a:r>
            <a:r>
              <a:rPr lang="pt-BR" sz="2800" spc="-5" dirty="0" smtClean="0">
                <a:latin typeface="Arial"/>
                <a:cs typeface="Arial"/>
              </a:rPr>
              <a:t>prover</a:t>
            </a:r>
            <a:r>
              <a:rPr sz="2800" spc="-5" smtClean="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as</a:t>
            </a:r>
            <a:r>
              <a:rPr sz="2800" spc="-85">
                <a:latin typeface="Arial"/>
                <a:cs typeface="Arial"/>
              </a:rPr>
              <a:t> </a:t>
            </a:r>
            <a:r>
              <a:rPr sz="2800" spc="-5" smtClean="0">
                <a:latin typeface="Arial"/>
                <a:cs typeface="Arial"/>
              </a:rPr>
              <a:t>seguintes</a:t>
            </a:r>
            <a:r>
              <a:rPr lang="pt-BR" sz="2800" spc="-5" dirty="0" smtClean="0">
                <a:latin typeface="Arial"/>
                <a:cs typeface="Arial"/>
              </a:rPr>
              <a:t> </a:t>
            </a:r>
            <a:r>
              <a:rPr sz="2800" spc="-5" smtClean="0">
                <a:latin typeface="Arial"/>
                <a:cs typeface="Arial"/>
              </a:rPr>
              <a:t>Seguranças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Segurança de sobrevivência (de rendimento e de  autonomia);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Segurança de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acolhida;</a:t>
            </a:r>
            <a:endParaRPr sz="2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73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Segurança de convívio </a:t>
            </a:r>
            <a:r>
              <a:rPr sz="2800" dirty="0">
                <a:latin typeface="Arial"/>
                <a:cs typeface="Arial"/>
              </a:rPr>
              <a:t>ou </a:t>
            </a:r>
            <a:r>
              <a:rPr sz="2800" spc="-5" dirty="0">
                <a:latin typeface="Arial"/>
                <a:cs typeface="Arial"/>
              </a:rPr>
              <a:t>vivência </a:t>
            </a:r>
            <a:r>
              <a:rPr sz="2800" dirty="0">
                <a:latin typeface="Arial"/>
                <a:cs typeface="Arial"/>
              </a:rPr>
              <a:t>familiar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 algn="just">
              <a:lnSpc>
                <a:spcPts val="2735"/>
              </a:lnSpc>
            </a:pPr>
            <a:r>
              <a:rPr sz="2800" spc="-5" dirty="0">
                <a:latin typeface="Arial"/>
                <a:cs typeface="Arial"/>
              </a:rPr>
              <a:t>comunitária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158" y="357166"/>
            <a:ext cx="8453628" cy="11064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0100" y="500042"/>
            <a:ext cx="7374890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A PROTEÇÃO </a:t>
            </a:r>
            <a:r>
              <a:rPr sz="2800" spc="-10" dirty="0">
                <a:latin typeface="Verdana"/>
                <a:cs typeface="Verdana"/>
              </a:rPr>
              <a:t>SOCIAL </a:t>
            </a:r>
            <a:r>
              <a:rPr sz="2800" spc="-5" dirty="0">
                <a:latin typeface="Verdana"/>
                <a:cs typeface="Verdana"/>
              </a:rPr>
              <a:t>NO ÂMBITO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DA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ASSISTÊNCIA</a:t>
            </a:r>
            <a:r>
              <a:rPr sz="2800" spc="-8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SOCIAL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8976"/>
                </a:moveTo>
                <a:lnTo>
                  <a:pt x="9144000" y="188976"/>
                </a:lnTo>
                <a:lnTo>
                  <a:pt x="9144000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84375"/>
            <a:ext cx="9144000" cy="5374005"/>
          </a:xfrm>
          <a:custGeom>
            <a:avLst/>
            <a:gdLst/>
            <a:ahLst/>
            <a:cxnLst/>
            <a:rect l="l" t="t" r="r" b="b"/>
            <a:pathLst>
              <a:path w="9144000" h="5374005">
                <a:moveTo>
                  <a:pt x="0" y="5373623"/>
                </a:moveTo>
                <a:lnTo>
                  <a:pt x="9144000" y="5373623"/>
                </a:lnTo>
                <a:lnTo>
                  <a:pt x="9144000" y="0"/>
                </a:lnTo>
                <a:lnTo>
                  <a:pt x="0" y="0"/>
                </a:lnTo>
                <a:lnTo>
                  <a:pt x="0" y="5373623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552" y="300227"/>
            <a:ext cx="8691372" cy="635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28675"/>
            <a:ext cx="8532749" cy="61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28675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0" y="128904"/>
                </a:moveTo>
                <a:lnTo>
                  <a:pt x="10135" y="78706"/>
                </a:lnTo>
                <a:lnTo>
                  <a:pt x="37776" y="37734"/>
                </a:lnTo>
                <a:lnTo>
                  <a:pt x="78770" y="10122"/>
                </a:lnTo>
                <a:lnTo>
                  <a:pt x="128968" y="0"/>
                </a:lnTo>
                <a:lnTo>
                  <a:pt x="8403844" y="0"/>
                </a:lnTo>
                <a:lnTo>
                  <a:pt x="8454060" y="10122"/>
                </a:lnTo>
                <a:lnTo>
                  <a:pt x="8495061" y="37734"/>
                </a:lnTo>
                <a:lnTo>
                  <a:pt x="8522680" y="78706"/>
                </a:lnTo>
                <a:lnTo>
                  <a:pt x="8532749" y="128904"/>
                </a:lnTo>
                <a:lnTo>
                  <a:pt x="8532876" y="6068568"/>
                </a:lnTo>
                <a:lnTo>
                  <a:pt x="8522626" y="6118765"/>
                </a:lnTo>
                <a:lnTo>
                  <a:pt x="8495014" y="6159760"/>
                </a:lnTo>
                <a:lnTo>
                  <a:pt x="8454042" y="6187400"/>
                </a:lnTo>
                <a:lnTo>
                  <a:pt x="8403844" y="6197536"/>
                </a:lnTo>
                <a:lnTo>
                  <a:pt x="128968" y="6197536"/>
                </a:lnTo>
                <a:lnTo>
                  <a:pt x="78770" y="6187400"/>
                </a:lnTo>
                <a:lnTo>
                  <a:pt x="37776" y="6159760"/>
                </a:lnTo>
                <a:lnTo>
                  <a:pt x="10135" y="6118765"/>
                </a:lnTo>
                <a:lnTo>
                  <a:pt x="0" y="606856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188976"/>
            <a:ext cx="914400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591185" marR="422275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Ministério do Desenvolvimento social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5" dirty="0">
                <a:latin typeface="Verdana"/>
                <a:cs typeface="Verdana"/>
              </a:rPr>
              <a:t>Combate </a:t>
            </a:r>
            <a:r>
              <a:rPr sz="1200" dirty="0">
                <a:latin typeface="Verdana"/>
                <a:cs typeface="Verdana"/>
              </a:rPr>
              <a:t>à </a:t>
            </a:r>
            <a:r>
              <a:rPr sz="1200" spc="-10" dirty="0">
                <a:latin typeface="Verdana"/>
                <a:cs typeface="Verdana"/>
              </a:rPr>
              <a:t>Fome  </a:t>
            </a:r>
            <a:r>
              <a:rPr sz="1200" spc="-5" dirty="0">
                <a:latin typeface="Verdana"/>
                <a:cs typeface="Verdana"/>
              </a:rPr>
              <a:t>Secretaria Nacional de Assistência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Social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2225" y="404812"/>
            <a:ext cx="2087499" cy="576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484375"/>
            <a:ext cx="9144000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47828"/>
            <a:ext cx="9144000" cy="4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15823"/>
            <a:ext cx="9144000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8976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8976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3649" y="446572"/>
            <a:ext cx="8756015" cy="979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8530" marR="5080" indent="-2196465">
              <a:lnSpc>
                <a:spcPct val="94800"/>
              </a:lnSpc>
            </a:pPr>
            <a:r>
              <a:rPr sz="4300" spc="-5" dirty="0">
                <a:latin typeface="Verdana"/>
                <a:cs typeface="Verdana"/>
              </a:rPr>
              <a:t>SUAS - </a:t>
            </a:r>
            <a:r>
              <a:rPr sz="2400" dirty="0">
                <a:latin typeface="Verdana"/>
                <a:cs typeface="Verdana"/>
              </a:rPr>
              <a:t>UM NOVO </a:t>
            </a:r>
            <a:r>
              <a:rPr sz="2400" spc="-5" dirty="0">
                <a:latin typeface="Verdana"/>
                <a:cs typeface="Verdana"/>
              </a:rPr>
              <a:t>MODELO DE ORGANIZAÇÃO  DA </a:t>
            </a:r>
            <a:r>
              <a:rPr sz="2400" spc="-10" dirty="0">
                <a:latin typeface="Verdana"/>
                <a:cs typeface="Verdana"/>
              </a:rPr>
              <a:t>ASSISTÊNCIA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SOCIAL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2438400"/>
            <a:ext cx="8274684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pt-BR" sz="2800" spc="-5" dirty="0">
                <a:latin typeface="Arial"/>
                <a:cs typeface="Arial"/>
              </a:rPr>
              <a:t>R</a:t>
            </a:r>
            <a:r>
              <a:rPr sz="2800" spc="-5" smtClean="0">
                <a:latin typeface="Arial"/>
                <a:cs typeface="Arial"/>
              </a:rPr>
              <a:t>eorganiza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ações </a:t>
            </a:r>
            <a:r>
              <a:rPr sz="2800" spc="-5" dirty="0">
                <a:latin typeface="Arial"/>
                <a:cs typeface="Arial"/>
              </a:rPr>
              <a:t>por </a:t>
            </a:r>
            <a:r>
              <a:rPr sz="2800" dirty="0">
                <a:latin typeface="Arial"/>
                <a:cs typeface="Arial"/>
              </a:rPr>
              <a:t>níveis 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complexidade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Proteção Social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Básica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Proteção Social Especial de Média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Complexidade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Proteção Social Especial de Alta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Complexidade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8976"/>
                </a:moveTo>
                <a:lnTo>
                  <a:pt x="9144000" y="188976"/>
                </a:lnTo>
                <a:lnTo>
                  <a:pt x="9144000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84375"/>
            <a:ext cx="9144000" cy="5374005"/>
          </a:xfrm>
          <a:custGeom>
            <a:avLst/>
            <a:gdLst/>
            <a:ahLst/>
            <a:cxnLst/>
            <a:rect l="l" t="t" r="r" b="b"/>
            <a:pathLst>
              <a:path w="9144000" h="5374005">
                <a:moveTo>
                  <a:pt x="0" y="5373623"/>
                </a:moveTo>
                <a:lnTo>
                  <a:pt x="9144000" y="5373623"/>
                </a:lnTo>
                <a:lnTo>
                  <a:pt x="9144000" y="0"/>
                </a:lnTo>
                <a:lnTo>
                  <a:pt x="0" y="0"/>
                </a:lnTo>
                <a:lnTo>
                  <a:pt x="0" y="5373623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552" y="300227"/>
            <a:ext cx="8691372" cy="635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28675"/>
            <a:ext cx="8532749" cy="61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28675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0" y="128904"/>
                </a:moveTo>
                <a:lnTo>
                  <a:pt x="10135" y="78706"/>
                </a:lnTo>
                <a:lnTo>
                  <a:pt x="37776" y="37734"/>
                </a:lnTo>
                <a:lnTo>
                  <a:pt x="78770" y="10122"/>
                </a:lnTo>
                <a:lnTo>
                  <a:pt x="128968" y="0"/>
                </a:lnTo>
                <a:lnTo>
                  <a:pt x="8403844" y="0"/>
                </a:lnTo>
                <a:lnTo>
                  <a:pt x="8454060" y="10122"/>
                </a:lnTo>
                <a:lnTo>
                  <a:pt x="8495061" y="37734"/>
                </a:lnTo>
                <a:lnTo>
                  <a:pt x="8522680" y="78706"/>
                </a:lnTo>
                <a:lnTo>
                  <a:pt x="8532749" y="128904"/>
                </a:lnTo>
                <a:lnTo>
                  <a:pt x="8532876" y="6068568"/>
                </a:lnTo>
                <a:lnTo>
                  <a:pt x="8522626" y="6118765"/>
                </a:lnTo>
                <a:lnTo>
                  <a:pt x="8495014" y="6159760"/>
                </a:lnTo>
                <a:lnTo>
                  <a:pt x="8454042" y="6187400"/>
                </a:lnTo>
                <a:lnTo>
                  <a:pt x="8403844" y="6197536"/>
                </a:lnTo>
                <a:lnTo>
                  <a:pt x="128968" y="6197536"/>
                </a:lnTo>
                <a:lnTo>
                  <a:pt x="78770" y="6187400"/>
                </a:lnTo>
                <a:lnTo>
                  <a:pt x="37776" y="6159760"/>
                </a:lnTo>
                <a:lnTo>
                  <a:pt x="10135" y="6118765"/>
                </a:lnTo>
                <a:lnTo>
                  <a:pt x="0" y="606856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188976"/>
            <a:ext cx="914400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591185" marR="422275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Ministério do Desenvolvimento social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5" dirty="0">
                <a:latin typeface="Verdana"/>
                <a:cs typeface="Verdana"/>
              </a:rPr>
              <a:t>Combate </a:t>
            </a:r>
            <a:r>
              <a:rPr sz="1200" dirty="0">
                <a:latin typeface="Verdana"/>
                <a:cs typeface="Verdana"/>
              </a:rPr>
              <a:t>à </a:t>
            </a:r>
            <a:r>
              <a:rPr sz="1200" spc="-10" dirty="0">
                <a:latin typeface="Verdana"/>
                <a:cs typeface="Verdana"/>
              </a:rPr>
              <a:t>Fome  </a:t>
            </a:r>
            <a:r>
              <a:rPr sz="1200" spc="-5" dirty="0">
                <a:latin typeface="Verdana"/>
                <a:cs typeface="Verdana"/>
              </a:rPr>
              <a:t>Secretaria Nacional de Assistência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Social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2225" y="404812"/>
            <a:ext cx="2087499" cy="576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484375"/>
            <a:ext cx="9144000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47828"/>
            <a:ext cx="9144000" cy="4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15823"/>
            <a:ext cx="9144000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8976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8976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3649" y="446572"/>
            <a:ext cx="8756015" cy="979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8530" marR="5080" indent="-2196465">
              <a:lnSpc>
                <a:spcPct val="94800"/>
              </a:lnSpc>
            </a:pPr>
            <a:r>
              <a:rPr sz="4300" spc="-5" dirty="0">
                <a:latin typeface="Verdana"/>
                <a:cs typeface="Verdana"/>
              </a:rPr>
              <a:t>SUAS - </a:t>
            </a:r>
            <a:r>
              <a:rPr sz="2400" dirty="0">
                <a:latin typeface="Verdana"/>
                <a:cs typeface="Verdana"/>
              </a:rPr>
              <a:t>UM NOVO </a:t>
            </a:r>
            <a:r>
              <a:rPr sz="2400" spc="-5" dirty="0">
                <a:latin typeface="Verdana"/>
                <a:cs typeface="Verdana"/>
              </a:rPr>
              <a:t>MODELO DE ORGANIZAÇÃO  DA </a:t>
            </a:r>
            <a:r>
              <a:rPr sz="2400" spc="-10" dirty="0">
                <a:latin typeface="Verdana"/>
                <a:cs typeface="Verdana"/>
              </a:rPr>
              <a:t>ASSISTÊNCIA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SOCIAL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2438400"/>
            <a:ext cx="8274684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ea typeface="Verdana" pitchFamily="34" charset="0"/>
                <a:cs typeface="Verdana" pitchFamily="34" charset="0"/>
              </a:rPr>
              <a:t>É política de garantia de direitos que opera programas, serviços e benefícios para:</a:t>
            </a:r>
          </a:p>
          <a:p>
            <a:pPr marL="342663" indent="-342663">
              <a:lnSpc>
                <a:spcPct val="45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t-BR" sz="2400" b="1" dirty="0" smtClean="0">
              <a:ea typeface="Verdana" pitchFamily="34" charset="0"/>
              <a:cs typeface="Verdana" pitchFamily="34" charset="0"/>
            </a:endParaRPr>
          </a:p>
          <a:p>
            <a:pPr marL="342663" indent="-342663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b="1" dirty="0" smtClean="0">
                <a:ea typeface="Verdana" pitchFamily="34" charset="0"/>
                <a:cs typeface="Verdana" pitchFamily="34" charset="0"/>
              </a:rPr>
              <a:t>Prevenir/reduzir situações de risco social e pessoal;</a:t>
            </a:r>
          </a:p>
          <a:p>
            <a:pPr marL="342663" indent="-342663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b="1" dirty="0" smtClean="0">
                <a:ea typeface="Verdana" pitchFamily="34" charset="0"/>
                <a:cs typeface="Verdana" pitchFamily="34" charset="0"/>
              </a:rPr>
              <a:t>Proteger pessoas e famílias em situações de vulnerabilidade;</a:t>
            </a:r>
          </a:p>
          <a:p>
            <a:pPr marL="342663" indent="-342663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b="1" dirty="0" smtClean="0">
                <a:ea typeface="Verdana" pitchFamily="34" charset="0"/>
                <a:cs typeface="Verdana" pitchFamily="34" charset="0"/>
              </a:rPr>
              <a:t>Criar medidas e possibilidades de socialização e inclusão social.</a:t>
            </a:r>
          </a:p>
          <a:p>
            <a:pPr marL="12700" marR="5080"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</a:rPr>
              <a:t>PROTEÇÃO SOCIAL BÁSICA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757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PAIF - SERVIÇO DE PROTEÇÃO E ATENDIMENTO INTEGRAL A FAMÍLIA</a:t>
            </a:r>
          </a:p>
          <a:p>
            <a:pPr algn="just"/>
            <a:r>
              <a:rPr lang="pt-BR" dirty="0" smtClean="0"/>
              <a:t>SERVIÇO DE CONVIVÊNCIA E FORTALECIMENTO DE VÍCULOS</a:t>
            </a:r>
          </a:p>
          <a:p>
            <a:pPr algn="just"/>
            <a:r>
              <a:rPr lang="pt-BR" dirty="0" smtClean="0"/>
              <a:t>SERVIÇO DE PROTEÇÃO SOCIAL BÁSICA NO DOMICÍLIO PARA PESSOAS COM DEFICIÊNCIA E IDOSAS</a:t>
            </a:r>
            <a:endParaRPr lang="pt-BR" dirty="0"/>
          </a:p>
        </p:txBody>
      </p:sp>
      <p:pic>
        <p:nvPicPr>
          <p:cNvPr id="4" name="Imagem 3" descr="c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378621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6"/>
            <a:ext cx="82153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A PROTEÇÃO SOCIAL ESPECIAL DIVIDE-SE EM DOIS NÍVEIS DE COMPLEXIDADE: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pt-BR" b="1" dirty="0" smtClean="0"/>
              <a:t>Serviços </a:t>
            </a:r>
            <a:r>
              <a:rPr lang="pt-BR" b="1" dirty="0"/>
              <a:t>de Média Complexidade</a:t>
            </a:r>
            <a:r>
              <a:rPr lang="pt-BR" dirty="0"/>
              <a:t>: são serviços que atendem famílias e indivíduos com direitos </a:t>
            </a:r>
            <a:r>
              <a:rPr lang="pt-BR" dirty="0" smtClean="0"/>
              <a:t>violados </a:t>
            </a:r>
            <a:r>
              <a:rPr lang="pt-BR" dirty="0"/>
              <a:t>em que os vínculos familiares podem estar fragilizados ou ameaçados. </a:t>
            </a:r>
          </a:p>
          <a:p>
            <a:pPr lvl="0" algn="just"/>
            <a:r>
              <a:rPr lang="pt-BR" b="1" dirty="0"/>
              <a:t>Serviços de Alta Complexidade</a:t>
            </a:r>
            <a:r>
              <a:rPr lang="pt-BR" dirty="0"/>
              <a:t>: são serviços ofertados as famílias e aos indivíduos que se encontram em situação de abandono, ameaça ou violação de direitos, necessitando de acolhimento provisório, fora de seu núcleo familiar de origem.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SERVIÇOS DE MÉDIA COMPLEXIDADE: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                                         </a:t>
            </a: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51920" y="1556792"/>
            <a:ext cx="432048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9436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cs typeface="Arial" pitchFamily="34" charset="0"/>
              </a:rPr>
              <a:t>SERVIÇOS OFERTADOS NO CREAS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SERVIÇO E DE PROTEÇÃO  E ATENDIMENTO ESPECIALIZADO A FAMÍLIA E INDIVÍDUOS - PAEFI</a:t>
            </a:r>
            <a:endParaRPr lang="pt-BR" sz="3200" dirty="0"/>
          </a:p>
        </p:txBody>
      </p:sp>
      <p:pic>
        <p:nvPicPr>
          <p:cNvPr id="4" name="Espaço Reservado para Conteúdo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7867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dirty="0" smtClean="0"/>
              <a:t>MARCOS  LEGAIS 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 smtClean="0"/>
              <a:t>A Constituição de 1988 reconheceu a Assistência Social como política pública não contributiva, dever do Estado e direito do cidadão que dela necessitar.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PAEFI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357298"/>
            <a:ext cx="8286808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dirty="0" smtClean="0"/>
              <a:t>   Serviço de apoio, orientação e acompanhamento a famílias</a:t>
            </a:r>
            <a:r>
              <a:rPr lang="pt-BR" b="1" dirty="0" smtClean="0"/>
              <a:t> </a:t>
            </a:r>
            <a:r>
              <a:rPr lang="pt-BR" dirty="0" smtClean="0"/>
              <a:t>com um ou mais de seus membros em situação de ameaça ou violação de direitos. </a:t>
            </a:r>
            <a:endParaRPr lang="pt-BR" dirty="0"/>
          </a:p>
        </p:txBody>
      </p:sp>
      <p:pic>
        <p:nvPicPr>
          <p:cNvPr id="5" name="Imagem 4" descr="fam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86190"/>
            <a:ext cx="442915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PAEFI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357298"/>
            <a:ext cx="8286808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dirty="0" smtClean="0"/>
              <a:t>   </a:t>
            </a:r>
            <a:endParaRPr lang="pt-BR" dirty="0"/>
          </a:p>
        </p:txBody>
      </p:sp>
      <p:pic>
        <p:nvPicPr>
          <p:cNvPr id="5" name="Imagem 4" descr="fam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86190"/>
            <a:ext cx="4429156" cy="23574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8596" y="164305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Família:</a:t>
            </a:r>
          </a:p>
          <a:p>
            <a:pPr algn="just"/>
            <a:r>
              <a:rPr lang="pt-BR" sz="3600" dirty="0" smtClean="0"/>
              <a:t>Conjunto de pessoas  que se acham unidas por laços </a:t>
            </a:r>
            <a:r>
              <a:rPr lang="pt-BR" sz="3600" dirty="0" err="1" smtClean="0"/>
              <a:t>consanguíneos</a:t>
            </a:r>
            <a:r>
              <a:rPr lang="pt-BR" sz="3600" dirty="0" smtClean="0"/>
              <a:t>, afetivos, ou, de solidariedade.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PAEFI – Trabalho com famílias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0006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4000" dirty="0" smtClean="0"/>
              <a:t>Conjunto de procedimentos efetuados a partir de pressupostos éticos, conhecimento teórico-metodológico e técnico-operativo, com a finalidade de contribuir para a convivência, reconhecimento de direitos e possibilidades de intervenção na vida social de um conjunto de pessoas, unidas por laços </a:t>
            </a:r>
            <a:r>
              <a:rPr lang="pt-BR" sz="4000" dirty="0" err="1" smtClean="0"/>
              <a:t>consanguíneos</a:t>
            </a:r>
            <a:r>
              <a:rPr lang="pt-BR" sz="4000" dirty="0" smtClean="0"/>
              <a:t>, afetivos e/ou de solidariedade com o objetivo de proteger seus direitos, apoiá-las no desempenho da sua função </a:t>
            </a:r>
            <a:r>
              <a:rPr lang="pt-BR" sz="4000" dirty="0" err="1" smtClean="0"/>
              <a:t>protetiva</a:t>
            </a:r>
            <a:r>
              <a:rPr lang="pt-BR" sz="4000" dirty="0" smtClean="0"/>
              <a:t> e assegurar o convívio familiar e comunitário.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ATENDIMENTO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O atendimento fundamenta-se no respeito à heterogeneidade, potencialidades, valores, crenças e identidades das famílias.</a:t>
            </a:r>
          </a:p>
          <a:p>
            <a:pPr algn="just">
              <a:buNone/>
            </a:pPr>
            <a:r>
              <a:rPr lang="pt-BR" dirty="0" smtClean="0"/>
              <a:t>    O serviço articula-se com as atividades e atenções prestadas às famílias nos demais serviços socioassistenciais, nas diversas políticas públicas e com os demais órgãos do Sistema de Garantia de Direitos.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143536"/>
          </a:xfrm>
        </p:spPr>
        <p:txBody>
          <a:bodyPr>
            <a:normAutofit fontScale="85000" lnSpcReduction="10000"/>
          </a:bodyPr>
          <a:lstStyle/>
          <a:p>
            <a:pPr marL="195263" indent="-195263" algn="just">
              <a:defRPr/>
            </a:pPr>
            <a:r>
              <a:rPr lang="pt-BR" dirty="0" smtClean="0"/>
              <a:t>Contribuir para o fortalecimento da família no desempenho de sua função protetiva;</a:t>
            </a:r>
          </a:p>
          <a:p>
            <a:pPr marL="195263" indent="-1952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dirty="0" smtClean="0"/>
              <a:t>Processar a inclusão das famílias no sistema de proteção social e nos serviços públicos, conforme necessidades;</a:t>
            </a:r>
          </a:p>
          <a:p>
            <a:pPr marL="195263" indent="-1952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dirty="0" smtClean="0"/>
              <a:t>Contribuir para restaurar e preservar a integridade e as condições de autonomia dos usuários;</a:t>
            </a:r>
          </a:p>
          <a:p>
            <a:r>
              <a:rPr lang="pt-BR" dirty="0" smtClean="0"/>
              <a:t>Contribuir para romper com padrões violadores de direitos no interior da família;</a:t>
            </a:r>
          </a:p>
          <a:p>
            <a:pPr marL="195263" indent="-1952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dirty="0" smtClean="0"/>
              <a:t>Contribuir para a reparação de danos e da incidência de violação de direitos;</a:t>
            </a:r>
          </a:p>
          <a:p>
            <a:pPr marL="195263" indent="-1952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dirty="0" smtClean="0"/>
              <a:t>Prevenir a reincidência de violações de direitos.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OBJETIVOS</a:t>
            </a:r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pt-BR" i="1" dirty="0" smtClean="0"/>
              <a:t>    Famílias e indivíduos que vivenciam violações de direitos por ocorrência de</a:t>
            </a:r>
            <a:r>
              <a:rPr lang="pt-BR" dirty="0" smtClean="0"/>
              <a:t>:</a:t>
            </a:r>
          </a:p>
          <a:p>
            <a:pPr marL="536575" indent="-171450" algn="just">
              <a:buFont typeface="Arial" charset="0"/>
              <a:buChar char="•"/>
              <a:defRPr/>
            </a:pPr>
            <a:r>
              <a:rPr lang="pt-BR" dirty="0" smtClean="0"/>
              <a:t> Violência física, psicológica e negligência;</a:t>
            </a:r>
          </a:p>
          <a:p>
            <a:pPr marL="536575" indent="-171450" algn="just">
              <a:buFont typeface="Arial" charset="0"/>
              <a:buChar char="•"/>
              <a:defRPr/>
            </a:pPr>
            <a:r>
              <a:rPr lang="pt-BR" dirty="0" smtClean="0"/>
              <a:t> Violência sexual (abuso e/ou exploração sexual) </a:t>
            </a:r>
          </a:p>
          <a:p>
            <a:pPr marL="536575" indent="-171450" algn="just">
              <a:buFont typeface="Arial" charset="0"/>
              <a:buChar char="•"/>
              <a:defRPr/>
            </a:pPr>
            <a:r>
              <a:rPr lang="pt-BR" dirty="0" smtClean="0"/>
              <a:t> Afastamento do convívio familiar devido à aplicação de medida </a:t>
            </a:r>
            <a:r>
              <a:rPr lang="pt-BR" dirty="0" err="1" smtClean="0"/>
              <a:t>socioeducativa</a:t>
            </a:r>
            <a:r>
              <a:rPr lang="pt-BR" dirty="0" smtClean="0"/>
              <a:t> ou medida de proteção;</a:t>
            </a:r>
          </a:p>
          <a:p>
            <a:pPr marL="536575" indent="-171450" algn="just">
              <a:buFont typeface="Arial" charset="0"/>
              <a:buChar char="•"/>
              <a:defRPr/>
            </a:pPr>
            <a:r>
              <a:rPr lang="pt-BR" dirty="0" smtClean="0"/>
              <a:t> Tráfico de pessoas;</a:t>
            </a:r>
          </a:p>
          <a:p>
            <a:pPr marL="536575" indent="-171450" algn="just">
              <a:buFont typeface="Arial" charset="0"/>
              <a:buChar char="•"/>
              <a:defRPr/>
            </a:pPr>
            <a:r>
              <a:rPr lang="pt-BR" dirty="0" smtClean="0"/>
              <a:t> Situação de rua;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USUÁRIOS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171450" algn="just">
              <a:defRPr/>
            </a:pPr>
            <a:r>
              <a:rPr lang="pt-BR" dirty="0" smtClean="0"/>
              <a:t> Abandono;</a:t>
            </a:r>
          </a:p>
          <a:p>
            <a:pPr marL="536575" indent="-171450" algn="just">
              <a:defRPr/>
            </a:pPr>
            <a:r>
              <a:rPr lang="pt-BR" dirty="0" smtClean="0"/>
              <a:t> Trabalho infantil;</a:t>
            </a:r>
          </a:p>
          <a:p>
            <a:pPr marL="536575" indent="-171450" algn="just">
              <a:defRPr/>
            </a:pPr>
            <a:r>
              <a:rPr lang="pt-BR" dirty="0" smtClean="0"/>
              <a:t> Discriminação em decorrência da orientação sexual, raça e etnia;</a:t>
            </a:r>
          </a:p>
          <a:p>
            <a:pPr marL="536575" indent="-171450" algn="just">
              <a:defRPr/>
            </a:pPr>
            <a:r>
              <a:rPr lang="pt-BR" dirty="0" smtClean="0"/>
              <a:t> Outras formas de violação de direitos.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USUÁRIOS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pt-BR" sz="3600" dirty="0" smtClean="0"/>
              <a:t>Este serviço deve ser ofertado exclusivamente no CREAS e deverá funcionar no  período mínimo de cinco dias por semana, oito horas diárias, com possibilidade de  operar em feriados e finais de semana.</a:t>
            </a:r>
          </a:p>
          <a:p>
            <a:pPr marL="536575" indent="-171450" algn="just">
              <a:buNone/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642918"/>
            <a:ext cx="8229600" cy="928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pt-BR" sz="800" dirty="0" smtClean="0"/>
              <a:t> </a:t>
            </a:r>
          </a:p>
          <a:p>
            <a:pPr algn="ctr">
              <a:spcBef>
                <a:spcPct val="0"/>
              </a:spcBef>
            </a:pPr>
            <a:endParaRPr lang="pt-BR" sz="8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sz="4100" dirty="0" smtClean="0">
                <a:solidFill>
                  <a:schemeClr val="tx1"/>
                </a:solidFill>
              </a:rPr>
              <a:t>LOCAL DE OFERTA DO SERVIÇO</a:t>
            </a:r>
          </a:p>
          <a:p>
            <a:pPr lvl="0" algn="ctr">
              <a:spcBef>
                <a:spcPct val="0"/>
              </a:spcBef>
            </a:pPr>
            <a:endParaRPr kumimoji="0" lang="pt-BR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Por identificação e encaminhamento dos serviços de proteção e vigilância social; </a:t>
            </a:r>
          </a:p>
          <a:p>
            <a:pPr algn="just"/>
            <a:r>
              <a:rPr lang="pt-BR" dirty="0" smtClean="0"/>
              <a:t>Por encaminhamento de outros serviços sócio assistenciais, das demais políticas públicas setoriais, dos demais órgãos do Sistema de Garantia de Direitos e do Sistema de Segurança Pública; </a:t>
            </a:r>
          </a:p>
          <a:p>
            <a:pPr algn="just"/>
            <a:r>
              <a:rPr lang="pt-BR" dirty="0" smtClean="0"/>
              <a:t>Por demanda espontânea.</a:t>
            </a:r>
          </a:p>
          <a:p>
            <a:pPr marL="536575" indent="-171450" algn="just">
              <a:buNone/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285728"/>
            <a:ext cx="8229600" cy="7254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800" dirty="0" smtClean="0"/>
              <a:t> </a:t>
            </a:r>
            <a:r>
              <a:rPr lang="pt-BR" sz="4100" dirty="0" smtClean="0">
                <a:solidFill>
                  <a:schemeClr val="tx1"/>
                </a:solidFill>
              </a:rPr>
              <a:t>FORMAS DE ACESSO AO PAEFI</a:t>
            </a:r>
            <a:endParaRPr kumimoji="0" lang="pt-BR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pt-BR" dirty="0" smtClean="0"/>
              <a:t>      </a:t>
            </a:r>
            <a:r>
              <a:rPr lang="pt-BR" sz="2400" dirty="0" smtClean="0"/>
              <a:t>INTEGRAÇÃO E RECIPROCIDADE DOS CONHECIMENTOS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6" name="Imagem 5" descr="im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5114332" cy="4828852"/>
          </a:xfrm>
          <a:prstGeom prst="rect">
            <a:avLst/>
          </a:prstGeom>
        </p:spPr>
      </p:pic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ACOMPANHAMENTO</a:t>
            </a:r>
            <a:r>
              <a:rPr kumimoji="0" lang="pt-BR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MARCOS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Constituição Federal, inclui a assistência social como parte do tripé da Seguridade Social brasileira e afirma no seu artigo 203 que ela será prestada a quem dela necessitar, independentemente de </a:t>
            </a:r>
            <a:r>
              <a:rPr lang="pt-BR" dirty="0" smtClean="0"/>
              <a:t>contribuição.</a:t>
            </a:r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43042" y="1857364"/>
            <a:ext cx="5934456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3042" y="1928802"/>
            <a:ext cx="5839460" cy="4089400"/>
          </a:xfrm>
          <a:custGeom>
            <a:avLst/>
            <a:gdLst/>
            <a:ahLst/>
            <a:cxnLst/>
            <a:rect l="l" t="t" r="r" b="b"/>
            <a:pathLst>
              <a:path w="5839459" h="4089400">
                <a:moveTo>
                  <a:pt x="3256007" y="4076700"/>
                </a:moveTo>
                <a:lnTo>
                  <a:pt x="2582944" y="4076700"/>
                </a:lnTo>
                <a:lnTo>
                  <a:pt x="2638309" y="4089400"/>
                </a:lnTo>
                <a:lnTo>
                  <a:pt x="3200642" y="4089400"/>
                </a:lnTo>
                <a:lnTo>
                  <a:pt x="3256007" y="4076700"/>
                </a:lnTo>
                <a:close/>
              </a:path>
              <a:path w="5839459" h="4089400">
                <a:moveTo>
                  <a:pt x="3420189" y="4064000"/>
                </a:moveTo>
                <a:lnTo>
                  <a:pt x="2418762" y="4064000"/>
                </a:lnTo>
                <a:lnTo>
                  <a:pt x="2473160" y="4076700"/>
                </a:lnTo>
                <a:lnTo>
                  <a:pt x="3365791" y="4076700"/>
                </a:lnTo>
                <a:lnTo>
                  <a:pt x="3420189" y="4064000"/>
                </a:lnTo>
                <a:close/>
              </a:path>
              <a:path w="5839459" h="4089400">
                <a:moveTo>
                  <a:pt x="3581297" y="4038600"/>
                </a:moveTo>
                <a:lnTo>
                  <a:pt x="2257654" y="4038600"/>
                </a:lnTo>
                <a:lnTo>
                  <a:pt x="2364704" y="4064000"/>
                </a:lnTo>
                <a:lnTo>
                  <a:pt x="3474247" y="4064000"/>
                </a:lnTo>
                <a:lnTo>
                  <a:pt x="3581297" y="4038600"/>
                </a:lnTo>
                <a:close/>
              </a:path>
              <a:path w="5839459" h="4089400">
                <a:moveTo>
                  <a:pt x="3634271" y="63500"/>
                </a:moveTo>
                <a:lnTo>
                  <a:pt x="2204680" y="63500"/>
                </a:lnTo>
                <a:lnTo>
                  <a:pt x="2099885" y="88900"/>
                </a:lnTo>
                <a:lnTo>
                  <a:pt x="1649255" y="203200"/>
                </a:lnTo>
                <a:lnTo>
                  <a:pt x="1601497" y="228600"/>
                </a:lnTo>
                <a:lnTo>
                  <a:pt x="1507485" y="254000"/>
                </a:lnTo>
                <a:lnTo>
                  <a:pt x="1461250" y="279400"/>
                </a:lnTo>
                <a:lnTo>
                  <a:pt x="1415544" y="292100"/>
                </a:lnTo>
                <a:lnTo>
                  <a:pt x="1370374" y="317500"/>
                </a:lnTo>
                <a:lnTo>
                  <a:pt x="1325752" y="330200"/>
                </a:lnTo>
                <a:lnTo>
                  <a:pt x="1238189" y="381000"/>
                </a:lnTo>
                <a:lnTo>
                  <a:pt x="1195267" y="393700"/>
                </a:lnTo>
                <a:lnTo>
                  <a:pt x="1152931" y="419100"/>
                </a:lnTo>
                <a:lnTo>
                  <a:pt x="1070058" y="469900"/>
                </a:lnTo>
                <a:lnTo>
                  <a:pt x="989647" y="520700"/>
                </a:lnTo>
                <a:lnTo>
                  <a:pt x="950390" y="546100"/>
                </a:lnTo>
                <a:lnTo>
                  <a:pt x="911778" y="558800"/>
                </a:lnTo>
                <a:lnTo>
                  <a:pt x="873821" y="596900"/>
                </a:lnTo>
                <a:lnTo>
                  <a:pt x="836528" y="622300"/>
                </a:lnTo>
                <a:lnTo>
                  <a:pt x="799909" y="647700"/>
                </a:lnTo>
                <a:lnTo>
                  <a:pt x="763975" y="673100"/>
                </a:lnTo>
                <a:lnTo>
                  <a:pt x="728735" y="698500"/>
                </a:lnTo>
                <a:lnTo>
                  <a:pt x="694199" y="723900"/>
                </a:lnTo>
                <a:lnTo>
                  <a:pt x="660376" y="749300"/>
                </a:lnTo>
                <a:lnTo>
                  <a:pt x="627276" y="787400"/>
                </a:lnTo>
                <a:lnTo>
                  <a:pt x="594910" y="812800"/>
                </a:lnTo>
                <a:lnTo>
                  <a:pt x="563286" y="838200"/>
                </a:lnTo>
                <a:lnTo>
                  <a:pt x="532415" y="876300"/>
                </a:lnTo>
                <a:lnTo>
                  <a:pt x="502307" y="901700"/>
                </a:lnTo>
                <a:lnTo>
                  <a:pt x="472971" y="939800"/>
                </a:lnTo>
                <a:lnTo>
                  <a:pt x="444417" y="965200"/>
                </a:lnTo>
                <a:lnTo>
                  <a:pt x="416655" y="990600"/>
                </a:lnTo>
                <a:lnTo>
                  <a:pt x="389694" y="1028700"/>
                </a:lnTo>
                <a:lnTo>
                  <a:pt x="363545" y="1066800"/>
                </a:lnTo>
                <a:lnTo>
                  <a:pt x="338217" y="1092200"/>
                </a:lnTo>
                <a:lnTo>
                  <a:pt x="313720" y="1130300"/>
                </a:lnTo>
                <a:lnTo>
                  <a:pt x="290064" y="1155700"/>
                </a:lnTo>
                <a:lnTo>
                  <a:pt x="267259" y="1193800"/>
                </a:lnTo>
                <a:lnTo>
                  <a:pt x="245313" y="1231900"/>
                </a:lnTo>
                <a:lnTo>
                  <a:pt x="224238" y="1257300"/>
                </a:lnTo>
                <a:lnTo>
                  <a:pt x="204043" y="1295400"/>
                </a:lnTo>
                <a:lnTo>
                  <a:pt x="184738" y="1333500"/>
                </a:lnTo>
                <a:lnTo>
                  <a:pt x="166332" y="1371600"/>
                </a:lnTo>
                <a:lnTo>
                  <a:pt x="148835" y="1409700"/>
                </a:lnTo>
                <a:lnTo>
                  <a:pt x="132258" y="1435100"/>
                </a:lnTo>
                <a:lnTo>
                  <a:pt x="116609" y="1473200"/>
                </a:lnTo>
                <a:lnTo>
                  <a:pt x="101899" y="1511300"/>
                </a:lnTo>
                <a:lnTo>
                  <a:pt x="88138" y="1549400"/>
                </a:lnTo>
                <a:lnTo>
                  <a:pt x="75334" y="1587500"/>
                </a:lnTo>
                <a:lnTo>
                  <a:pt x="63499" y="1625600"/>
                </a:lnTo>
                <a:lnTo>
                  <a:pt x="52642" y="1663700"/>
                </a:lnTo>
                <a:lnTo>
                  <a:pt x="42772" y="1701800"/>
                </a:lnTo>
                <a:lnTo>
                  <a:pt x="33899" y="1739900"/>
                </a:lnTo>
                <a:lnTo>
                  <a:pt x="26034" y="1778000"/>
                </a:lnTo>
                <a:lnTo>
                  <a:pt x="19186" y="1816100"/>
                </a:lnTo>
                <a:lnTo>
                  <a:pt x="13364" y="1854200"/>
                </a:lnTo>
                <a:lnTo>
                  <a:pt x="8579" y="1892300"/>
                </a:lnTo>
                <a:lnTo>
                  <a:pt x="4840" y="1930400"/>
                </a:lnTo>
                <a:lnTo>
                  <a:pt x="2157" y="1968500"/>
                </a:lnTo>
                <a:lnTo>
                  <a:pt x="541" y="2006600"/>
                </a:lnTo>
                <a:lnTo>
                  <a:pt x="0" y="2044700"/>
                </a:lnTo>
                <a:lnTo>
                  <a:pt x="541" y="2095500"/>
                </a:lnTo>
                <a:lnTo>
                  <a:pt x="2157" y="2133600"/>
                </a:lnTo>
                <a:lnTo>
                  <a:pt x="4840" y="2171700"/>
                </a:lnTo>
                <a:lnTo>
                  <a:pt x="8579" y="2209800"/>
                </a:lnTo>
                <a:lnTo>
                  <a:pt x="13364" y="2247900"/>
                </a:lnTo>
                <a:lnTo>
                  <a:pt x="19186" y="2286000"/>
                </a:lnTo>
                <a:lnTo>
                  <a:pt x="26034" y="2324100"/>
                </a:lnTo>
                <a:lnTo>
                  <a:pt x="33899" y="2362200"/>
                </a:lnTo>
                <a:lnTo>
                  <a:pt x="42772" y="2400300"/>
                </a:lnTo>
                <a:lnTo>
                  <a:pt x="52642" y="2438400"/>
                </a:lnTo>
                <a:lnTo>
                  <a:pt x="63499" y="2476500"/>
                </a:lnTo>
                <a:lnTo>
                  <a:pt x="75334" y="2514600"/>
                </a:lnTo>
                <a:lnTo>
                  <a:pt x="88138" y="2552700"/>
                </a:lnTo>
                <a:lnTo>
                  <a:pt x="101899" y="2590800"/>
                </a:lnTo>
                <a:lnTo>
                  <a:pt x="116609" y="2628900"/>
                </a:lnTo>
                <a:lnTo>
                  <a:pt x="132258" y="2667000"/>
                </a:lnTo>
                <a:lnTo>
                  <a:pt x="148835" y="2692400"/>
                </a:lnTo>
                <a:lnTo>
                  <a:pt x="166332" y="2730500"/>
                </a:lnTo>
                <a:lnTo>
                  <a:pt x="184738" y="2768600"/>
                </a:lnTo>
                <a:lnTo>
                  <a:pt x="204043" y="2806700"/>
                </a:lnTo>
                <a:lnTo>
                  <a:pt x="224238" y="2832100"/>
                </a:lnTo>
                <a:lnTo>
                  <a:pt x="245313" y="2870200"/>
                </a:lnTo>
                <a:lnTo>
                  <a:pt x="267259" y="2908300"/>
                </a:lnTo>
                <a:lnTo>
                  <a:pt x="290064" y="2946400"/>
                </a:lnTo>
                <a:lnTo>
                  <a:pt x="313720" y="2971800"/>
                </a:lnTo>
                <a:lnTo>
                  <a:pt x="338217" y="3009900"/>
                </a:lnTo>
                <a:lnTo>
                  <a:pt x="363545" y="3035300"/>
                </a:lnTo>
                <a:lnTo>
                  <a:pt x="389694" y="3073400"/>
                </a:lnTo>
                <a:lnTo>
                  <a:pt x="416655" y="3098800"/>
                </a:lnTo>
                <a:lnTo>
                  <a:pt x="444417" y="3136900"/>
                </a:lnTo>
                <a:lnTo>
                  <a:pt x="472971" y="3162300"/>
                </a:lnTo>
                <a:lnTo>
                  <a:pt x="502307" y="3200400"/>
                </a:lnTo>
                <a:lnTo>
                  <a:pt x="532415" y="3225800"/>
                </a:lnTo>
                <a:lnTo>
                  <a:pt x="563286" y="3263900"/>
                </a:lnTo>
                <a:lnTo>
                  <a:pt x="594910" y="3289300"/>
                </a:lnTo>
                <a:lnTo>
                  <a:pt x="627276" y="3314700"/>
                </a:lnTo>
                <a:lnTo>
                  <a:pt x="660376" y="3340100"/>
                </a:lnTo>
                <a:lnTo>
                  <a:pt x="694199" y="3378200"/>
                </a:lnTo>
                <a:lnTo>
                  <a:pt x="728735" y="3403600"/>
                </a:lnTo>
                <a:lnTo>
                  <a:pt x="763975" y="3429000"/>
                </a:lnTo>
                <a:lnTo>
                  <a:pt x="799909" y="3454400"/>
                </a:lnTo>
                <a:lnTo>
                  <a:pt x="836528" y="3479800"/>
                </a:lnTo>
                <a:lnTo>
                  <a:pt x="873821" y="3505200"/>
                </a:lnTo>
                <a:lnTo>
                  <a:pt x="911778" y="3530600"/>
                </a:lnTo>
                <a:lnTo>
                  <a:pt x="950390" y="3556000"/>
                </a:lnTo>
                <a:lnTo>
                  <a:pt x="989647" y="3581400"/>
                </a:lnTo>
                <a:lnTo>
                  <a:pt x="1070058" y="3632200"/>
                </a:lnTo>
                <a:lnTo>
                  <a:pt x="1152931" y="3683000"/>
                </a:lnTo>
                <a:lnTo>
                  <a:pt x="1195267" y="3695700"/>
                </a:lnTo>
                <a:lnTo>
                  <a:pt x="1281687" y="3746500"/>
                </a:lnTo>
                <a:lnTo>
                  <a:pt x="1325752" y="3759200"/>
                </a:lnTo>
                <a:lnTo>
                  <a:pt x="1415544" y="3810000"/>
                </a:lnTo>
                <a:lnTo>
                  <a:pt x="1507485" y="3835400"/>
                </a:lnTo>
                <a:lnTo>
                  <a:pt x="1554237" y="3860800"/>
                </a:lnTo>
                <a:lnTo>
                  <a:pt x="1649255" y="3886200"/>
                </a:lnTo>
                <a:lnTo>
                  <a:pt x="1697502" y="3911600"/>
                </a:lnTo>
                <a:lnTo>
                  <a:pt x="1746227" y="3924300"/>
                </a:lnTo>
                <a:lnTo>
                  <a:pt x="2204680" y="4038600"/>
                </a:lnTo>
                <a:lnTo>
                  <a:pt x="3634271" y="4038600"/>
                </a:lnTo>
                <a:lnTo>
                  <a:pt x="4092724" y="3924300"/>
                </a:lnTo>
                <a:lnTo>
                  <a:pt x="4141449" y="3911600"/>
                </a:lnTo>
                <a:lnTo>
                  <a:pt x="4189696" y="3886200"/>
                </a:lnTo>
                <a:lnTo>
                  <a:pt x="4284714" y="3860800"/>
                </a:lnTo>
                <a:lnTo>
                  <a:pt x="4331466" y="3835400"/>
                </a:lnTo>
                <a:lnTo>
                  <a:pt x="4423407" y="3810000"/>
                </a:lnTo>
                <a:lnTo>
                  <a:pt x="4513199" y="3759200"/>
                </a:lnTo>
                <a:lnTo>
                  <a:pt x="4557264" y="3746500"/>
                </a:lnTo>
                <a:lnTo>
                  <a:pt x="4643684" y="3695700"/>
                </a:lnTo>
                <a:lnTo>
                  <a:pt x="4686020" y="3683000"/>
                </a:lnTo>
                <a:lnTo>
                  <a:pt x="4768893" y="3632200"/>
                </a:lnTo>
                <a:lnTo>
                  <a:pt x="4849304" y="3581400"/>
                </a:lnTo>
                <a:lnTo>
                  <a:pt x="4888561" y="3556000"/>
                </a:lnTo>
                <a:lnTo>
                  <a:pt x="4927173" y="3530600"/>
                </a:lnTo>
                <a:lnTo>
                  <a:pt x="4965130" y="3505200"/>
                </a:lnTo>
                <a:lnTo>
                  <a:pt x="5002423" y="3479800"/>
                </a:lnTo>
                <a:lnTo>
                  <a:pt x="5039042" y="3454400"/>
                </a:lnTo>
                <a:lnTo>
                  <a:pt x="5074976" y="3429000"/>
                </a:lnTo>
                <a:lnTo>
                  <a:pt x="5110216" y="3403600"/>
                </a:lnTo>
                <a:lnTo>
                  <a:pt x="5144752" y="3378200"/>
                </a:lnTo>
                <a:lnTo>
                  <a:pt x="5178575" y="3340100"/>
                </a:lnTo>
                <a:lnTo>
                  <a:pt x="5211675" y="3314700"/>
                </a:lnTo>
                <a:lnTo>
                  <a:pt x="5244041" y="3289300"/>
                </a:lnTo>
                <a:lnTo>
                  <a:pt x="5275665" y="3263900"/>
                </a:lnTo>
                <a:lnTo>
                  <a:pt x="5306536" y="3225800"/>
                </a:lnTo>
                <a:lnTo>
                  <a:pt x="5336644" y="3200400"/>
                </a:lnTo>
                <a:lnTo>
                  <a:pt x="5365980" y="3162300"/>
                </a:lnTo>
                <a:lnTo>
                  <a:pt x="5394534" y="3136900"/>
                </a:lnTo>
                <a:lnTo>
                  <a:pt x="5422296" y="3098800"/>
                </a:lnTo>
                <a:lnTo>
                  <a:pt x="5449257" y="3073400"/>
                </a:lnTo>
                <a:lnTo>
                  <a:pt x="5475406" y="3035300"/>
                </a:lnTo>
                <a:lnTo>
                  <a:pt x="5500734" y="3009900"/>
                </a:lnTo>
                <a:lnTo>
                  <a:pt x="5525231" y="2971800"/>
                </a:lnTo>
                <a:lnTo>
                  <a:pt x="5548887" y="2946400"/>
                </a:lnTo>
                <a:lnTo>
                  <a:pt x="5571692" y="2908300"/>
                </a:lnTo>
                <a:lnTo>
                  <a:pt x="5593638" y="2870200"/>
                </a:lnTo>
                <a:lnTo>
                  <a:pt x="5614713" y="2832100"/>
                </a:lnTo>
                <a:lnTo>
                  <a:pt x="5634908" y="2806700"/>
                </a:lnTo>
                <a:lnTo>
                  <a:pt x="5654213" y="2768600"/>
                </a:lnTo>
                <a:lnTo>
                  <a:pt x="5672619" y="2730500"/>
                </a:lnTo>
                <a:lnTo>
                  <a:pt x="5690116" y="2692400"/>
                </a:lnTo>
                <a:lnTo>
                  <a:pt x="5706693" y="2667000"/>
                </a:lnTo>
                <a:lnTo>
                  <a:pt x="5722342" y="2628900"/>
                </a:lnTo>
                <a:lnTo>
                  <a:pt x="5737052" y="2590800"/>
                </a:lnTo>
                <a:lnTo>
                  <a:pt x="5750813" y="2552700"/>
                </a:lnTo>
                <a:lnTo>
                  <a:pt x="5763617" y="2514600"/>
                </a:lnTo>
                <a:lnTo>
                  <a:pt x="5775452" y="2476500"/>
                </a:lnTo>
                <a:lnTo>
                  <a:pt x="5786309" y="2438400"/>
                </a:lnTo>
                <a:lnTo>
                  <a:pt x="5796179" y="2400300"/>
                </a:lnTo>
                <a:lnTo>
                  <a:pt x="5805052" y="2362200"/>
                </a:lnTo>
                <a:lnTo>
                  <a:pt x="5812917" y="2324100"/>
                </a:lnTo>
                <a:lnTo>
                  <a:pt x="5819765" y="2286000"/>
                </a:lnTo>
                <a:lnTo>
                  <a:pt x="5825587" y="2247900"/>
                </a:lnTo>
                <a:lnTo>
                  <a:pt x="5830372" y="2209800"/>
                </a:lnTo>
                <a:lnTo>
                  <a:pt x="5834111" y="2171700"/>
                </a:lnTo>
                <a:lnTo>
                  <a:pt x="5836794" y="2133600"/>
                </a:lnTo>
                <a:lnTo>
                  <a:pt x="5838410" y="2095500"/>
                </a:lnTo>
                <a:lnTo>
                  <a:pt x="5838952" y="2044700"/>
                </a:lnTo>
                <a:lnTo>
                  <a:pt x="5838410" y="2006600"/>
                </a:lnTo>
                <a:lnTo>
                  <a:pt x="5836794" y="1968500"/>
                </a:lnTo>
                <a:lnTo>
                  <a:pt x="5834111" y="1930400"/>
                </a:lnTo>
                <a:lnTo>
                  <a:pt x="5830372" y="1892300"/>
                </a:lnTo>
                <a:lnTo>
                  <a:pt x="5825587" y="1854200"/>
                </a:lnTo>
                <a:lnTo>
                  <a:pt x="5819765" y="1816100"/>
                </a:lnTo>
                <a:lnTo>
                  <a:pt x="5812917" y="1778000"/>
                </a:lnTo>
                <a:lnTo>
                  <a:pt x="5805052" y="1739900"/>
                </a:lnTo>
                <a:lnTo>
                  <a:pt x="5796179" y="1701800"/>
                </a:lnTo>
                <a:lnTo>
                  <a:pt x="5786309" y="1663700"/>
                </a:lnTo>
                <a:lnTo>
                  <a:pt x="5775452" y="1625600"/>
                </a:lnTo>
                <a:lnTo>
                  <a:pt x="5763617" y="1587500"/>
                </a:lnTo>
                <a:lnTo>
                  <a:pt x="5750813" y="1549400"/>
                </a:lnTo>
                <a:lnTo>
                  <a:pt x="5737052" y="1511300"/>
                </a:lnTo>
                <a:lnTo>
                  <a:pt x="5722342" y="1473200"/>
                </a:lnTo>
                <a:lnTo>
                  <a:pt x="5706693" y="1435100"/>
                </a:lnTo>
                <a:lnTo>
                  <a:pt x="5690116" y="1409700"/>
                </a:lnTo>
                <a:lnTo>
                  <a:pt x="5672619" y="1371600"/>
                </a:lnTo>
                <a:lnTo>
                  <a:pt x="5654213" y="1333500"/>
                </a:lnTo>
                <a:lnTo>
                  <a:pt x="5634908" y="1295400"/>
                </a:lnTo>
                <a:lnTo>
                  <a:pt x="5614713" y="1257300"/>
                </a:lnTo>
                <a:lnTo>
                  <a:pt x="5593638" y="1231900"/>
                </a:lnTo>
                <a:lnTo>
                  <a:pt x="5571692" y="1193800"/>
                </a:lnTo>
                <a:lnTo>
                  <a:pt x="5548887" y="1155700"/>
                </a:lnTo>
                <a:lnTo>
                  <a:pt x="5525231" y="1130300"/>
                </a:lnTo>
                <a:lnTo>
                  <a:pt x="5500734" y="1092200"/>
                </a:lnTo>
                <a:lnTo>
                  <a:pt x="5475406" y="1066800"/>
                </a:lnTo>
                <a:lnTo>
                  <a:pt x="5449257" y="1028700"/>
                </a:lnTo>
                <a:lnTo>
                  <a:pt x="5422296" y="990600"/>
                </a:lnTo>
                <a:lnTo>
                  <a:pt x="5394534" y="965200"/>
                </a:lnTo>
                <a:lnTo>
                  <a:pt x="5365980" y="939800"/>
                </a:lnTo>
                <a:lnTo>
                  <a:pt x="5336644" y="901700"/>
                </a:lnTo>
                <a:lnTo>
                  <a:pt x="5306536" y="876300"/>
                </a:lnTo>
                <a:lnTo>
                  <a:pt x="5275665" y="838200"/>
                </a:lnTo>
                <a:lnTo>
                  <a:pt x="5244041" y="812800"/>
                </a:lnTo>
                <a:lnTo>
                  <a:pt x="5211675" y="787400"/>
                </a:lnTo>
                <a:lnTo>
                  <a:pt x="5178575" y="749300"/>
                </a:lnTo>
                <a:lnTo>
                  <a:pt x="5144752" y="723900"/>
                </a:lnTo>
                <a:lnTo>
                  <a:pt x="5110216" y="698500"/>
                </a:lnTo>
                <a:lnTo>
                  <a:pt x="5074976" y="673100"/>
                </a:lnTo>
                <a:lnTo>
                  <a:pt x="5039042" y="647700"/>
                </a:lnTo>
                <a:lnTo>
                  <a:pt x="5002423" y="622300"/>
                </a:lnTo>
                <a:lnTo>
                  <a:pt x="4965130" y="596900"/>
                </a:lnTo>
                <a:lnTo>
                  <a:pt x="4927173" y="558800"/>
                </a:lnTo>
                <a:lnTo>
                  <a:pt x="4888561" y="546100"/>
                </a:lnTo>
                <a:lnTo>
                  <a:pt x="4849304" y="520700"/>
                </a:lnTo>
                <a:lnTo>
                  <a:pt x="4768893" y="469900"/>
                </a:lnTo>
                <a:lnTo>
                  <a:pt x="4686020" y="419100"/>
                </a:lnTo>
                <a:lnTo>
                  <a:pt x="4643684" y="393700"/>
                </a:lnTo>
                <a:lnTo>
                  <a:pt x="4600762" y="381000"/>
                </a:lnTo>
                <a:lnTo>
                  <a:pt x="4513199" y="330200"/>
                </a:lnTo>
                <a:lnTo>
                  <a:pt x="4468577" y="317500"/>
                </a:lnTo>
                <a:lnTo>
                  <a:pt x="4423407" y="292100"/>
                </a:lnTo>
                <a:lnTo>
                  <a:pt x="4377701" y="279400"/>
                </a:lnTo>
                <a:lnTo>
                  <a:pt x="4331466" y="254000"/>
                </a:lnTo>
                <a:lnTo>
                  <a:pt x="4237454" y="228600"/>
                </a:lnTo>
                <a:lnTo>
                  <a:pt x="4189696" y="203200"/>
                </a:lnTo>
                <a:lnTo>
                  <a:pt x="3739066" y="88900"/>
                </a:lnTo>
                <a:lnTo>
                  <a:pt x="3634271" y="63500"/>
                </a:lnTo>
                <a:close/>
              </a:path>
              <a:path w="5839459" h="4089400">
                <a:moveTo>
                  <a:pt x="3474247" y="38100"/>
                </a:moveTo>
                <a:lnTo>
                  <a:pt x="2364704" y="38100"/>
                </a:lnTo>
                <a:lnTo>
                  <a:pt x="2257654" y="63500"/>
                </a:lnTo>
                <a:lnTo>
                  <a:pt x="3581297" y="63500"/>
                </a:lnTo>
                <a:lnTo>
                  <a:pt x="3474247" y="38100"/>
                </a:lnTo>
                <a:close/>
              </a:path>
              <a:path w="5839459" h="4089400">
                <a:moveTo>
                  <a:pt x="3365791" y="25400"/>
                </a:moveTo>
                <a:lnTo>
                  <a:pt x="2473160" y="25400"/>
                </a:lnTo>
                <a:lnTo>
                  <a:pt x="2418762" y="38100"/>
                </a:lnTo>
                <a:lnTo>
                  <a:pt x="3420189" y="38100"/>
                </a:lnTo>
                <a:lnTo>
                  <a:pt x="3365791" y="25400"/>
                </a:lnTo>
                <a:close/>
              </a:path>
              <a:path w="5839459" h="4089400">
                <a:moveTo>
                  <a:pt x="3256007" y="12700"/>
                </a:moveTo>
                <a:lnTo>
                  <a:pt x="2582944" y="12700"/>
                </a:lnTo>
                <a:lnTo>
                  <a:pt x="2527891" y="25400"/>
                </a:lnTo>
                <a:lnTo>
                  <a:pt x="3311060" y="25400"/>
                </a:lnTo>
                <a:lnTo>
                  <a:pt x="3256007" y="12700"/>
                </a:lnTo>
                <a:close/>
              </a:path>
              <a:path w="5839459" h="4089400">
                <a:moveTo>
                  <a:pt x="3032771" y="0"/>
                </a:moveTo>
                <a:lnTo>
                  <a:pt x="2806180" y="0"/>
                </a:lnTo>
                <a:lnTo>
                  <a:pt x="2749937" y="12700"/>
                </a:lnTo>
                <a:lnTo>
                  <a:pt x="3089014" y="12700"/>
                </a:lnTo>
                <a:lnTo>
                  <a:pt x="3032771" y="0"/>
                </a:lnTo>
                <a:close/>
              </a:path>
            </a:pathLst>
          </a:custGeom>
          <a:solidFill>
            <a:srgbClr val="B45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3042" y="1928802"/>
            <a:ext cx="5839460" cy="4091304"/>
          </a:xfrm>
          <a:custGeom>
            <a:avLst/>
            <a:gdLst/>
            <a:ahLst/>
            <a:cxnLst/>
            <a:rect l="l" t="t" r="r" b="b"/>
            <a:pathLst>
              <a:path w="5839459" h="4091304">
                <a:moveTo>
                  <a:pt x="0" y="2045589"/>
                </a:moveTo>
                <a:lnTo>
                  <a:pt x="541" y="2005808"/>
                </a:lnTo>
                <a:lnTo>
                  <a:pt x="2157" y="1966212"/>
                </a:lnTo>
                <a:lnTo>
                  <a:pt x="4840" y="1926807"/>
                </a:lnTo>
                <a:lnTo>
                  <a:pt x="8579" y="1887600"/>
                </a:lnTo>
                <a:lnTo>
                  <a:pt x="13364" y="1848598"/>
                </a:lnTo>
                <a:lnTo>
                  <a:pt x="19186" y="1809807"/>
                </a:lnTo>
                <a:lnTo>
                  <a:pt x="26034" y="1771236"/>
                </a:lnTo>
                <a:lnTo>
                  <a:pt x="33899" y="1732890"/>
                </a:lnTo>
                <a:lnTo>
                  <a:pt x="42772" y="1694776"/>
                </a:lnTo>
                <a:lnTo>
                  <a:pt x="52642" y="1656902"/>
                </a:lnTo>
                <a:lnTo>
                  <a:pt x="63499" y="1619273"/>
                </a:lnTo>
                <a:lnTo>
                  <a:pt x="75334" y="1581898"/>
                </a:lnTo>
                <a:lnTo>
                  <a:pt x="88138" y="1544782"/>
                </a:lnTo>
                <a:lnTo>
                  <a:pt x="101899" y="1507934"/>
                </a:lnTo>
                <a:lnTo>
                  <a:pt x="116609" y="1471358"/>
                </a:lnTo>
                <a:lnTo>
                  <a:pt x="132258" y="1435063"/>
                </a:lnTo>
                <a:lnTo>
                  <a:pt x="148835" y="1399056"/>
                </a:lnTo>
                <a:lnTo>
                  <a:pt x="166332" y="1363342"/>
                </a:lnTo>
                <a:lnTo>
                  <a:pt x="184738" y="1327930"/>
                </a:lnTo>
                <a:lnTo>
                  <a:pt x="204043" y="1292825"/>
                </a:lnTo>
                <a:lnTo>
                  <a:pt x="224238" y="1258035"/>
                </a:lnTo>
                <a:lnTo>
                  <a:pt x="245313" y="1223567"/>
                </a:lnTo>
                <a:lnTo>
                  <a:pt x="267259" y="1189427"/>
                </a:lnTo>
                <a:lnTo>
                  <a:pt x="290064" y="1155622"/>
                </a:lnTo>
                <a:lnTo>
                  <a:pt x="313720" y="1122160"/>
                </a:lnTo>
                <a:lnTo>
                  <a:pt x="338217" y="1089046"/>
                </a:lnTo>
                <a:lnTo>
                  <a:pt x="363545" y="1056289"/>
                </a:lnTo>
                <a:lnTo>
                  <a:pt x="389694" y="1023894"/>
                </a:lnTo>
                <a:lnTo>
                  <a:pt x="416655" y="991868"/>
                </a:lnTo>
                <a:lnTo>
                  <a:pt x="444417" y="960220"/>
                </a:lnTo>
                <a:lnTo>
                  <a:pt x="472971" y="928954"/>
                </a:lnTo>
                <a:lnTo>
                  <a:pt x="502307" y="898079"/>
                </a:lnTo>
                <a:lnTo>
                  <a:pt x="532415" y="867600"/>
                </a:lnTo>
                <a:lnTo>
                  <a:pt x="563286" y="837526"/>
                </a:lnTo>
                <a:lnTo>
                  <a:pt x="594910" y="807862"/>
                </a:lnTo>
                <a:lnTo>
                  <a:pt x="627276" y="778616"/>
                </a:lnTo>
                <a:lnTo>
                  <a:pt x="660376" y="749794"/>
                </a:lnTo>
                <a:lnTo>
                  <a:pt x="694199" y="721404"/>
                </a:lnTo>
                <a:lnTo>
                  <a:pt x="728735" y="693452"/>
                </a:lnTo>
                <a:lnTo>
                  <a:pt x="763975" y="665945"/>
                </a:lnTo>
                <a:lnTo>
                  <a:pt x="799909" y="638890"/>
                </a:lnTo>
                <a:lnTo>
                  <a:pt x="836528" y="612294"/>
                </a:lnTo>
                <a:lnTo>
                  <a:pt x="873821" y="586163"/>
                </a:lnTo>
                <a:lnTo>
                  <a:pt x="911778" y="560505"/>
                </a:lnTo>
                <a:lnTo>
                  <a:pt x="950390" y="535326"/>
                </a:lnTo>
                <a:lnTo>
                  <a:pt x="989647" y="510633"/>
                </a:lnTo>
                <a:lnTo>
                  <a:pt x="1029540" y="486434"/>
                </a:lnTo>
                <a:lnTo>
                  <a:pt x="1070058" y="462734"/>
                </a:lnTo>
                <a:lnTo>
                  <a:pt x="1111191" y="439541"/>
                </a:lnTo>
                <a:lnTo>
                  <a:pt x="1152931" y="416862"/>
                </a:lnTo>
                <a:lnTo>
                  <a:pt x="1195267" y="394703"/>
                </a:lnTo>
                <a:lnTo>
                  <a:pt x="1238189" y="373072"/>
                </a:lnTo>
                <a:lnTo>
                  <a:pt x="1281687" y="351975"/>
                </a:lnTo>
                <a:lnTo>
                  <a:pt x="1325752" y="331419"/>
                </a:lnTo>
                <a:lnTo>
                  <a:pt x="1370374" y="311411"/>
                </a:lnTo>
                <a:lnTo>
                  <a:pt x="1415544" y="291958"/>
                </a:lnTo>
                <a:lnTo>
                  <a:pt x="1461250" y="273066"/>
                </a:lnTo>
                <a:lnTo>
                  <a:pt x="1507485" y="254743"/>
                </a:lnTo>
                <a:lnTo>
                  <a:pt x="1554237" y="236996"/>
                </a:lnTo>
                <a:lnTo>
                  <a:pt x="1601497" y="219831"/>
                </a:lnTo>
                <a:lnTo>
                  <a:pt x="1649255" y="203254"/>
                </a:lnTo>
                <a:lnTo>
                  <a:pt x="1697502" y="187274"/>
                </a:lnTo>
                <a:lnTo>
                  <a:pt x="1746227" y="171897"/>
                </a:lnTo>
                <a:lnTo>
                  <a:pt x="1795421" y="157129"/>
                </a:lnTo>
                <a:lnTo>
                  <a:pt x="1845075" y="142978"/>
                </a:lnTo>
                <a:lnTo>
                  <a:pt x="1895177" y="129451"/>
                </a:lnTo>
                <a:lnTo>
                  <a:pt x="1945720" y="116553"/>
                </a:lnTo>
                <a:lnTo>
                  <a:pt x="1996691" y="104293"/>
                </a:lnTo>
                <a:lnTo>
                  <a:pt x="2048083" y="92677"/>
                </a:lnTo>
                <a:lnTo>
                  <a:pt x="2099885" y="81711"/>
                </a:lnTo>
                <a:lnTo>
                  <a:pt x="2152087" y="71404"/>
                </a:lnTo>
                <a:lnTo>
                  <a:pt x="2204680" y="61761"/>
                </a:lnTo>
                <a:lnTo>
                  <a:pt x="2257654" y="52789"/>
                </a:lnTo>
                <a:lnTo>
                  <a:pt x="2310999" y="44496"/>
                </a:lnTo>
                <a:lnTo>
                  <a:pt x="2364704" y="36888"/>
                </a:lnTo>
                <a:lnTo>
                  <a:pt x="2418762" y="29971"/>
                </a:lnTo>
                <a:lnTo>
                  <a:pt x="2473160" y="23754"/>
                </a:lnTo>
                <a:lnTo>
                  <a:pt x="2527891" y="18243"/>
                </a:lnTo>
                <a:lnTo>
                  <a:pt x="2582944" y="13444"/>
                </a:lnTo>
                <a:lnTo>
                  <a:pt x="2638309" y="9364"/>
                </a:lnTo>
                <a:lnTo>
                  <a:pt x="2693976" y="6011"/>
                </a:lnTo>
                <a:lnTo>
                  <a:pt x="2749937" y="3391"/>
                </a:lnTo>
                <a:lnTo>
                  <a:pt x="2806180" y="1512"/>
                </a:lnTo>
                <a:lnTo>
                  <a:pt x="2862696" y="379"/>
                </a:lnTo>
                <a:lnTo>
                  <a:pt x="2919476" y="0"/>
                </a:lnTo>
                <a:lnTo>
                  <a:pt x="2976255" y="379"/>
                </a:lnTo>
                <a:lnTo>
                  <a:pt x="3032771" y="1512"/>
                </a:lnTo>
                <a:lnTo>
                  <a:pt x="3089014" y="3391"/>
                </a:lnTo>
                <a:lnTo>
                  <a:pt x="3144975" y="6011"/>
                </a:lnTo>
                <a:lnTo>
                  <a:pt x="3200642" y="9364"/>
                </a:lnTo>
                <a:lnTo>
                  <a:pt x="3256007" y="13444"/>
                </a:lnTo>
                <a:lnTo>
                  <a:pt x="3311060" y="18243"/>
                </a:lnTo>
                <a:lnTo>
                  <a:pt x="3365791" y="23754"/>
                </a:lnTo>
                <a:lnTo>
                  <a:pt x="3420189" y="29971"/>
                </a:lnTo>
                <a:lnTo>
                  <a:pt x="3474247" y="36888"/>
                </a:lnTo>
                <a:lnTo>
                  <a:pt x="3527952" y="44496"/>
                </a:lnTo>
                <a:lnTo>
                  <a:pt x="3581297" y="52789"/>
                </a:lnTo>
                <a:lnTo>
                  <a:pt x="3634271" y="61761"/>
                </a:lnTo>
                <a:lnTo>
                  <a:pt x="3686864" y="71404"/>
                </a:lnTo>
                <a:lnTo>
                  <a:pt x="3739066" y="81711"/>
                </a:lnTo>
                <a:lnTo>
                  <a:pt x="3790868" y="92677"/>
                </a:lnTo>
                <a:lnTo>
                  <a:pt x="3842260" y="104293"/>
                </a:lnTo>
                <a:lnTo>
                  <a:pt x="3893231" y="116553"/>
                </a:lnTo>
                <a:lnTo>
                  <a:pt x="3943774" y="129451"/>
                </a:lnTo>
                <a:lnTo>
                  <a:pt x="3993876" y="142978"/>
                </a:lnTo>
                <a:lnTo>
                  <a:pt x="4043530" y="157129"/>
                </a:lnTo>
                <a:lnTo>
                  <a:pt x="4092724" y="171897"/>
                </a:lnTo>
                <a:lnTo>
                  <a:pt x="4141449" y="187274"/>
                </a:lnTo>
                <a:lnTo>
                  <a:pt x="4189696" y="203254"/>
                </a:lnTo>
                <a:lnTo>
                  <a:pt x="4237454" y="219831"/>
                </a:lnTo>
                <a:lnTo>
                  <a:pt x="4284714" y="236996"/>
                </a:lnTo>
                <a:lnTo>
                  <a:pt x="4331466" y="254743"/>
                </a:lnTo>
                <a:lnTo>
                  <a:pt x="4377701" y="273066"/>
                </a:lnTo>
                <a:lnTo>
                  <a:pt x="4423407" y="291958"/>
                </a:lnTo>
                <a:lnTo>
                  <a:pt x="4468577" y="311411"/>
                </a:lnTo>
                <a:lnTo>
                  <a:pt x="4513199" y="331419"/>
                </a:lnTo>
                <a:lnTo>
                  <a:pt x="4557264" y="351975"/>
                </a:lnTo>
                <a:lnTo>
                  <a:pt x="4600762" y="373072"/>
                </a:lnTo>
                <a:lnTo>
                  <a:pt x="4643684" y="394703"/>
                </a:lnTo>
                <a:lnTo>
                  <a:pt x="4686020" y="416862"/>
                </a:lnTo>
                <a:lnTo>
                  <a:pt x="4727760" y="439541"/>
                </a:lnTo>
                <a:lnTo>
                  <a:pt x="4768893" y="462734"/>
                </a:lnTo>
                <a:lnTo>
                  <a:pt x="4809411" y="486434"/>
                </a:lnTo>
                <a:lnTo>
                  <a:pt x="4849304" y="510633"/>
                </a:lnTo>
                <a:lnTo>
                  <a:pt x="4888561" y="535326"/>
                </a:lnTo>
                <a:lnTo>
                  <a:pt x="4927173" y="560505"/>
                </a:lnTo>
                <a:lnTo>
                  <a:pt x="4965130" y="586163"/>
                </a:lnTo>
                <a:lnTo>
                  <a:pt x="5002423" y="612294"/>
                </a:lnTo>
                <a:lnTo>
                  <a:pt x="5039042" y="638890"/>
                </a:lnTo>
                <a:lnTo>
                  <a:pt x="5074976" y="665945"/>
                </a:lnTo>
                <a:lnTo>
                  <a:pt x="5110216" y="693452"/>
                </a:lnTo>
                <a:lnTo>
                  <a:pt x="5144752" y="721404"/>
                </a:lnTo>
                <a:lnTo>
                  <a:pt x="5178575" y="749794"/>
                </a:lnTo>
                <a:lnTo>
                  <a:pt x="5211675" y="778616"/>
                </a:lnTo>
                <a:lnTo>
                  <a:pt x="5244041" y="807862"/>
                </a:lnTo>
                <a:lnTo>
                  <a:pt x="5275665" y="837526"/>
                </a:lnTo>
                <a:lnTo>
                  <a:pt x="5306536" y="867600"/>
                </a:lnTo>
                <a:lnTo>
                  <a:pt x="5336644" y="898079"/>
                </a:lnTo>
                <a:lnTo>
                  <a:pt x="5365980" y="928954"/>
                </a:lnTo>
                <a:lnTo>
                  <a:pt x="5394534" y="960220"/>
                </a:lnTo>
                <a:lnTo>
                  <a:pt x="5422296" y="991868"/>
                </a:lnTo>
                <a:lnTo>
                  <a:pt x="5449257" y="1023894"/>
                </a:lnTo>
                <a:lnTo>
                  <a:pt x="5475406" y="1056289"/>
                </a:lnTo>
                <a:lnTo>
                  <a:pt x="5500734" y="1089046"/>
                </a:lnTo>
                <a:lnTo>
                  <a:pt x="5525231" y="1122160"/>
                </a:lnTo>
                <a:lnTo>
                  <a:pt x="5548887" y="1155622"/>
                </a:lnTo>
                <a:lnTo>
                  <a:pt x="5571692" y="1189427"/>
                </a:lnTo>
                <a:lnTo>
                  <a:pt x="5593638" y="1223567"/>
                </a:lnTo>
                <a:lnTo>
                  <a:pt x="5614713" y="1258035"/>
                </a:lnTo>
                <a:lnTo>
                  <a:pt x="5634908" y="1292825"/>
                </a:lnTo>
                <a:lnTo>
                  <a:pt x="5654213" y="1327930"/>
                </a:lnTo>
                <a:lnTo>
                  <a:pt x="5672619" y="1363342"/>
                </a:lnTo>
                <a:lnTo>
                  <a:pt x="5690116" y="1399056"/>
                </a:lnTo>
                <a:lnTo>
                  <a:pt x="5706693" y="1435063"/>
                </a:lnTo>
                <a:lnTo>
                  <a:pt x="5722342" y="1471358"/>
                </a:lnTo>
                <a:lnTo>
                  <a:pt x="5737052" y="1507934"/>
                </a:lnTo>
                <a:lnTo>
                  <a:pt x="5750813" y="1544782"/>
                </a:lnTo>
                <a:lnTo>
                  <a:pt x="5763617" y="1581898"/>
                </a:lnTo>
                <a:lnTo>
                  <a:pt x="5775452" y="1619273"/>
                </a:lnTo>
                <a:lnTo>
                  <a:pt x="5786309" y="1656902"/>
                </a:lnTo>
                <a:lnTo>
                  <a:pt x="5796179" y="1694776"/>
                </a:lnTo>
                <a:lnTo>
                  <a:pt x="5805052" y="1732890"/>
                </a:lnTo>
                <a:lnTo>
                  <a:pt x="5812917" y="1771236"/>
                </a:lnTo>
                <a:lnTo>
                  <a:pt x="5819765" y="1809807"/>
                </a:lnTo>
                <a:lnTo>
                  <a:pt x="5825587" y="1848598"/>
                </a:lnTo>
                <a:lnTo>
                  <a:pt x="5830372" y="1887600"/>
                </a:lnTo>
                <a:lnTo>
                  <a:pt x="5834111" y="1926807"/>
                </a:lnTo>
                <a:lnTo>
                  <a:pt x="5836794" y="1966212"/>
                </a:lnTo>
                <a:lnTo>
                  <a:pt x="5838410" y="2005808"/>
                </a:lnTo>
                <a:lnTo>
                  <a:pt x="5838952" y="2045589"/>
                </a:lnTo>
                <a:lnTo>
                  <a:pt x="5838410" y="2085374"/>
                </a:lnTo>
                <a:lnTo>
                  <a:pt x="5836794" y="2124974"/>
                </a:lnTo>
                <a:lnTo>
                  <a:pt x="5834111" y="2164383"/>
                </a:lnTo>
                <a:lnTo>
                  <a:pt x="5830372" y="2203594"/>
                </a:lnTo>
                <a:lnTo>
                  <a:pt x="5825587" y="2242599"/>
                </a:lnTo>
                <a:lnTo>
                  <a:pt x="5819765" y="2281393"/>
                </a:lnTo>
                <a:lnTo>
                  <a:pt x="5812917" y="2319967"/>
                </a:lnTo>
                <a:lnTo>
                  <a:pt x="5805052" y="2358316"/>
                </a:lnTo>
                <a:lnTo>
                  <a:pt x="5796179" y="2396432"/>
                </a:lnTo>
                <a:lnTo>
                  <a:pt x="5786309" y="2434309"/>
                </a:lnTo>
                <a:lnTo>
                  <a:pt x="5775452" y="2471940"/>
                </a:lnTo>
                <a:lnTo>
                  <a:pt x="5763617" y="2509317"/>
                </a:lnTo>
                <a:lnTo>
                  <a:pt x="5750813" y="2546435"/>
                </a:lnTo>
                <a:lnTo>
                  <a:pt x="5737052" y="2583285"/>
                </a:lnTo>
                <a:lnTo>
                  <a:pt x="5722342" y="2619862"/>
                </a:lnTo>
                <a:lnTo>
                  <a:pt x="5706693" y="2656158"/>
                </a:lnTo>
                <a:lnTo>
                  <a:pt x="5690116" y="2692167"/>
                </a:lnTo>
                <a:lnTo>
                  <a:pt x="5672619" y="2727882"/>
                </a:lnTo>
                <a:lnTo>
                  <a:pt x="5654213" y="2763295"/>
                </a:lnTo>
                <a:lnTo>
                  <a:pt x="5634908" y="2798401"/>
                </a:lnTo>
                <a:lnTo>
                  <a:pt x="5614713" y="2833191"/>
                </a:lnTo>
                <a:lnTo>
                  <a:pt x="5593638" y="2867660"/>
                </a:lnTo>
                <a:lnTo>
                  <a:pt x="5571692" y="2901800"/>
                </a:lnTo>
                <a:lnTo>
                  <a:pt x="5548887" y="2935605"/>
                </a:lnTo>
                <a:lnTo>
                  <a:pt x="5525231" y="2969068"/>
                </a:lnTo>
                <a:lnTo>
                  <a:pt x="5500734" y="3002181"/>
                </a:lnTo>
                <a:lnTo>
                  <a:pt x="5475406" y="3034939"/>
                </a:lnTo>
                <a:lnTo>
                  <a:pt x="5449257" y="3067333"/>
                </a:lnTo>
                <a:lnTo>
                  <a:pt x="5422296" y="3099358"/>
                </a:lnTo>
                <a:lnTo>
                  <a:pt x="5394534" y="3131006"/>
                </a:lnTo>
                <a:lnTo>
                  <a:pt x="5365980" y="3162271"/>
                </a:lnTo>
                <a:lnTo>
                  <a:pt x="5336644" y="3193146"/>
                </a:lnTo>
                <a:lnTo>
                  <a:pt x="5306536" y="3223624"/>
                </a:lnTo>
                <a:lnTo>
                  <a:pt x="5275665" y="3253697"/>
                </a:lnTo>
                <a:lnTo>
                  <a:pt x="5244041" y="3283360"/>
                </a:lnTo>
                <a:lnTo>
                  <a:pt x="5211675" y="3312605"/>
                </a:lnTo>
                <a:lnTo>
                  <a:pt x="5178575" y="3341425"/>
                </a:lnTo>
                <a:lnTo>
                  <a:pt x="5144752" y="3369814"/>
                </a:lnTo>
                <a:lnTo>
                  <a:pt x="5110216" y="3397765"/>
                </a:lnTo>
                <a:lnTo>
                  <a:pt x="5074976" y="3425271"/>
                </a:lnTo>
                <a:lnTo>
                  <a:pt x="5039042" y="3452324"/>
                </a:lnTo>
                <a:lnTo>
                  <a:pt x="5002423" y="3478919"/>
                </a:lnTo>
                <a:lnTo>
                  <a:pt x="4965130" y="3505048"/>
                </a:lnTo>
                <a:lnTo>
                  <a:pt x="4927173" y="3530705"/>
                </a:lnTo>
                <a:lnTo>
                  <a:pt x="4888561" y="3555882"/>
                </a:lnTo>
                <a:lnTo>
                  <a:pt x="4849304" y="3580573"/>
                </a:lnTo>
                <a:lnTo>
                  <a:pt x="4809411" y="3604771"/>
                </a:lnTo>
                <a:lnTo>
                  <a:pt x="4768893" y="3628469"/>
                </a:lnTo>
                <a:lnTo>
                  <a:pt x="4727760" y="3651660"/>
                </a:lnTo>
                <a:lnTo>
                  <a:pt x="4686020" y="3674337"/>
                </a:lnTo>
                <a:lnTo>
                  <a:pt x="4643684" y="3696494"/>
                </a:lnTo>
                <a:lnTo>
                  <a:pt x="4600762" y="3718123"/>
                </a:lnTo>
                <a:lnTo>
                  <a:pt x="4557264" y="3739218"/>
                </a:lnTo>
                <a:lnTo>
                  <a:pt x="4513199" y="3759772"/>
                </a:lnTo>
                <a:lnTo>
                  <a:pt x="4468577" y="3779779"/>
                </a:lnTo>
                <a:lnTo>
                  <a:pt x="4423407" y="3799230"/>
                </a:lnTo>
                <a:lnTo>
                  <a:pt x="4377701" y="3818119"/>
                </a:lnTo>
                <a:lnTo>
                  <a:pt x="4331466" y="3836440"/>
                </a:lnTo>
                <a:lnTo>
                  <a:pt x="4284714" y="3854186"/>
                </a:lnTo>
                <a:lnTo>
                  <a:pt x="4237454" y="3871350"/>
                </a:lnTo>
                <a:lnTo>
                  <a:pt x="4189696" y="3887924"/>
                </a:lnTo>
                <a:lnTo>
                  <a:pt x="4141449" y="3903902"/>
                </a:lnTo>
                <a:lnTo>
                  <a:pt x="4092724" y="3919278"/>
                </a:lnTo>
                <a:lnTo>
                  <a:pt x="4043530" y="3934044"/>
                </a:lnTo>
                <a:lnTo>
                  <a:pt x="3993876" y="3948193"/>
                </a:lnTo>
                <a:lnTo>
                  <a:pt x="3943774" y="3961719"/>
                </a:lnTo>
                <a:lnTo>
                  <a:pt x="3893231" y="3974615"/>
                </a:lnTo>
                <a:lnTo>
                  <a:pt x="3842260" y="3986874"/>
                </a:lnTo>
                <a:lnTo>
                  <a:pt x="3790868" y="3998488"/>
                </a:lnTo>
                <a:lnTo>
                  <a:pt x="3739066" y="4009452"/>
                </a:lnTo>
                <a:lnTo>
                  <a:pt x="3686864" y="4019758"/>
                </a:lnTo>
                <a:lnTo>
                  <a:pt x="3634271" y="4029400"/>
                </a:lnTo>
                <a:lnTo>
                  <a:pt x="3581297" y="4038370"/>
                </a:lnTo>
                <a:lnTo>
                  <a:pt x="3527952" y="4046663"/>
                </a:lnTo>
                <a:lnTo>
                  <a:pt x="3474247" y="4054270"/>
                </a:lnTo>
                <a:lnTo>
                  <a:pt x="3420189" y="4061185"/>
                </a:lnTo>
                <a:lnTo>
                  <a:pt x="3365791" y="4067401"/>
                </a:lnTo>
                <a:lnTo>
                  <a:pt x="3311060" y="4072912"/>
                </a:lnTo>
                <a:lnTo>
                  <a:pt x="3256007" y="4077710"/>
                </a:lnTo>
                <a:lnTo>
                  <a:pt x="3200642" y="4081789"/>
                </a:lnTo>
                <a:lnTo>
                  <a:pt x="3144975" y="4085141"/>
                </a:lnTo>
                <a:lnTo>
                  <a:pt x="3089014" y="4087761"/>
                </a:lnTo>
                <a:lnTo>
                  <a:pt x="3032771" y="4089640"/>
                </a:lnTo>
                <a:lnTo>
                  <a:pt x="2976255" y="4090773"/>
                </a:lnTo>
                <a:lnTo>
                  <a:pt x="2919476" y="4091152"/>
                </a:lnTo>
                <a:lnTo>
                  <a:pt x="2862696" y="4090773"/>
                </a:lnTo>
                <a:lnTo>
                  <a:pt x="2806180" y="4089640"/>
                </a:lnTo>
                <a:lnTo>
                  <a:pt x="2749937" y="4087761"/>
                </a:lnTo>
                <a:lnTo>
                  <a:pt x="2693976" y="4085141"/>
                </a:lnTo>
                <a:lnTo>
                  <a:pt x="2638309" y="4081789"/>
                </a:lnTo>
                <a:lnTo>
                  <a:pt x="2582944" y="4077710"/>
                </a:lnTo>
                <a:lnTo>
                  <a:pt x="2527891" y="4072912"/>
                </a:lnTo>
                <a:lnTo>
                  <a:pt x="2473160" y="4067401"/>
                </a:lnTo>
                <a:lnTo>
                  <a:pt x="2418762" y="4061185"/>
                </a:lnTo>
                <a:lnTo>
                  <a:pt x="2364704" y="4054270"/>
                </a:lnTo>
                <a:lnTo>
                  <a:pt x="2310999" y="4046663"/>
                </a:lnTo>
                <a:lnTo>
                  <a:pt x="2257654" y="4038370"/>
                </a:lnTo>
                <a:lnTo>
                  <a:pt x="2204680" y="4029400"/>
                </a:lnTo>
                <a:lnTo>
                  <a:pt x="2152087" y="4019758"/>
                </a:lnTo>
                <a:lnTo>
                  <a:pt x="2099885" y="4009452"/>
                </a:lnTo>
                <a:lnTo>
                  <a:pt x="2048083" y="3998488"/>
                </a:lnTo>
                <a:lnTo>
                  <a:pt x="1996691" y="3986874"/>
                </a:lnTo>
                <a:lnTo>
                  <a:pt x="1945720" y="3974615"/>
                </a:lnTo>
                <a:lnTo>
                  <a:pt x="1895177" y="3961719"/>
                </a:lnTo>
                <a:lnTo>
                  <a:pt x="1845075" y="3948193"/>
                </a:lnTo>
                <a:lnTo>
                  <a:pt x="1795421" y="3934044"/>
                </a:lnTo>
                <a:lnTo>
                  <a:pt x="1746227" y="3919278"/>
                </a:lnTo>
                <a:lnTo>
                  <a:pt x="1697502" y="3903902"/>
                </a:lnTo>
                <a:lnTo>
                  <a:pt x="1649255" y="3887924"/>
                </a:lnTo>
                <a:lnTo>
                  <a:pt x="1601497" y="3871350"/>
                </a:lnTo>
                <a:lnTo>
                  <a:pt x="1554237" y="3854186"/>
                </a:lnTo>
                <a:lnTo>
                  <a:pt x="1507485" y="3836440"/>
                </a:lnTo>
                <a:lnTo>
                  <a:pt x="1461250" y="3818119"/>
                </a:lnTo>
                <a:lnTo>
                  <a:pt x="1415544" y="3799230"/>
                </a:lnTo>
                <a:lnTo>
                  <a:pt x="1370374" y="3779779"/>
                </a:lnTo>
                <a:lnTo>
                  <a:pt x="1325752" y="3759772"/>
                </a:lnTo>
                <a:lnTo>
                  <a:pt x="1281687" y="3739218"/>
                </a:lnTo>
                <a:lnTo>
                  <a:pt x="1238189" y="3718123"/>
                </a:lnTo>
                <a:lnTo>
                  <a:pt x="1195267" y="3696494"/>
                </a:lnTo>
                <a:lnTo>
                  <a:pt x="1152931" y="3674337"/>
                </a:lnTo>
                <a:lnTo>
                  <a:pt x="1111191" y="3651660"/>
                </a:lnTo>
                <a:lnTo>
                  <a:pt x="1070058" y="3628469"/>
                </a:lnTo>
                <a:lnTo>
                  <a:pt x="1029540" y="3604771"/>
                </a:lnTo>
                <a:lnTo>
                  <a:pt x="989647" y="3580573"/>
                </a:lnTo>
                <a:lnTo>
                  <a:pt x="950390" y="3555882"/>
                </a:lnTo>
                <a:lnTo>
                  <a:pt x="911778" y="3530705"/>
                </a:lnTo>
                <a:lnTo>
                  <a:pt x="873821" y="3505048"/>
                </a:lnTo>
                <a:lnTo>
                  <a:pt x="836528" y="3478919"/>
                </a:lnTo>
                <a:lnTo>
                  <a:pt x="799909" y="3452324"/>
                </a:lnTo>
                <a:lnTo>
                  <a:pt x="763975" y="3425271"/>
                </a:lnTo>
                <a:lnTo>
                  <a:pt x="728735" y="3397765"/>
                </a:lnTo>
                <a:lnTo>
                  <a:pt x="694199" y="3369814"/>
                </a:lnTo>
                <a:lnTo>
                  <a:pt x="660376" y="3341425"/>
                </a:lnTo>
                <a:lnTo>
                  <a:pt x="627276" y="3312605"/>
                </a:lnTo>
                <a:lnTo>
                  <a:pt x="594910" y="3283360"/>
                </a:lnTo>
                <a:lnTo>
                  <a:pt x="563286" y="3253697"/>
                </a:lnTo>
                <a:lnTo>
                  <a:pt x="532415" y="3223624"/>
                </a:lnTo>
                <a:lnTo>
                  <a:pt x="502307" y="3193146"/>
                </a:lnTo>
                <a:lnTo>
                  <a:pt x="472971" y="3162271"/>
                </a:lnTo>
                <a:lnTo>
                  <a:pt x="444417" y="3131006"/>
                </a:lnTo>
                <a:lnTo>
                  <a:pt x="416655" y="3099358"/>
                </a:lnTo>
                <a:lnTo>
                  <a:pt x="389694" y="3067333"/>
                </a:lnTo>
                <a:lnTo>
                  <a:pt x="363545" y="3034939"/>
                </a:lnTo>
                <a:lnTo>
                  <a:pt x="338217" y="3002181"/>
                </a:lnTo>
                <a:lnTo>
                  <a:pt x="313720" y="2969068"/>
                </a:lnTo>
                <a:lnTo>
                  <a:pt x="290064" y="2935605"/>
                </a:lnTo>
                <a:lnTo>
                  <a:pt x="267259" y="2901800"/>
                </a:lnTo>
                <a:lnTo>
                  <a:pt x="245313" y="2867660"/>
                </a:lnTo>
                <a:lnTo>
                  <a:pt x="224238" y="2833191"/>
                </a:lnTo>
                <a:lnTo>
                  <a:pt x="204043" y="2798401"/>
                </a:lnTo>
                <a:lnTo>
                  <a:pt x="184738" y="2763295"/>
                </a:lnTo>
                <a:lnTo>
                  <a:pt x="166332" y="2727882"/>
                </a:lnTo>
                <a:lnTo>
                  <a:pt x="148835" y="2692167"/>
                </a:lnTo>
                <a:lnTo>
                  <a:pt x="132258" y="2656158"/>
                </a:lnTo>
                <a:lnTo>
                  <a:pt x="116609" y="2619862"/>
                </a:lnTo>
                <a:lnTo>
                  <a:pt x="101899" y="2583285"/>
                </a:lnTo>
                <a:lnTo>
                  <a:pt x="88138" y="2546435"/>
                </a:lnTo>
                <a:lnTo>
                  <a:pt x="75334" y="2509317"/>
                </a:lnTo>
                <a:lnTo>
                  <a:pt x="63499" y="2471940"/>
                </a:lnTo>
                <a:lnTo>
                  <a:pt x="52642" y="2434309"/>
                </a:lnTo>
                <a:lnTo>
                  <a:pt x="42772" y="2396432"/>
                </a:lnTo>
                <a:lnTo>
                  <a:pt x="33899" y="2358316"/>
                </a:lnTo>
                <a:lnTo>
                  <a:pt x="26034" y="2319967"/>
                </a:lnTo>
                <a:lnTo>
                  <a:pt x="19186" y="2281393"/>
                </a:lnTo>
                <a:lnTo>
                  <a:pt x="13364" y="2242599"/>
                </a:lnTo>
                <a:lnTo>
                  <a:pt x="8579" y="2203594"/>
                </a:lnTo>
                <a:lnTo>
                  <a:pt x="4840" y="2164383"/>
                </a:lnTo>
                <a:lnTo>
                  <a:pt x="2157" y="2124974"/>
                </a:lnTo>
                <a:lnTo>
                  <a:pt x="541" y="2085374"/>
                </a:lnTo>
                <a:lnTo>
                  <a:pt x="0" y="2045589"/>
                </a:lnTo>
                <a:close/>
              </a:path>
            </a:pathLst>
          </a:custGeom>
          <a:ln w="9525">
            <a:solidFill>
              <a:srgbClr val="BE94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86182" y="2071678"/>
            <a:ext cx="17437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Contexto</a:t>
            </a:r>
          </a:p>
        </p:txBody>
      </p:sp>
      <p:sp>
        <p:nvSpPr>
          <p:cNvPr id="9" name="object 9"/>
          <p:cNvSpPr/>
          <p:nvPr/>
        </p:nvSpPr>
        <p:spPr>
          <a:xfrm>
            <a:off x="2857488" y="2428868"/>
            <a:ext cx="3527425" cy="2814955"/>
          </a:xfrm>
          <a:custGeom>
            <a:avLst/>
            <a:gdLst/>
            <a:ahLst/>
            <a:cxnLst/>
            <a:rect l="l" t="t" r="r" b="b"/>
            <a:pathLst>
              <a:path w="3527425" h="2814954">
                <a:moveTo>
                  <a:pt x="1763776" y="0"/>
                </a:moveTo>
                <a:lnTo>
                  <a:pt x="1709853" y="645"/>
                </a:lnTo>
                <a:lnTo>
                  <a:pt x="1656333" y="2568"/>
                </a:lnTo>
                <a:lnTo>
                  <a:pt x="1603238" y="5750"/>
                </a:lnTo>
                <a:lnTo>
                  <a:pt x="1550593" y="10174"/>
                </a:lnTo>
                <a:lnTo>
                  <a:pt x="1498418" y="15821"/>
                </a:lnTo>
                <a:lnTo>
                  <a:pt x="1446739" y="22672"/>
                </a:lnTo>
                <a:lnTo>
                  <a:pt x="1395577" y="30709"/>
                </a:lnTo>
                <a:lnTo>
                  <a:pt x="1344957" y="39914"/>
                </a:lnTo>
                <a:lnTo>
                  <a:pt x="1294900" y="50268"/>
                </a:lnTo>
                <a:lnTo>
                  <a:pt x="1245430" y="61753"/>
                </a:lnTo>
                <a:lnTo>
                  <a:pt x="1196570" y="74350"/>
                </a:lnTo>
                <a:lnTo>
                  <a:pt x="1148344" y="88041"/>
                </a:lnTo>
                <a:lnTo>
                  <a:pt x="1100773" y="102808"/>
                </a:lnTo>
                <a:lnTo>
                  <a:pt x="1053882" y="118632"/>
                </a:lnTo>
                <a:lnTo>
                  <a:pt x="1007693" y="135494"/>
                </a:lnTo>
                <a:lnTo>
                  <a:pt x="962230" y="153378"/>
                </a:lnTo>
                <a:lnTo>
                  <a:pt x="917515" y="172263"/>
                </a:lnTo>
                <a:lnTo>
                  <a:pt x="873571" y="192132"/>
                </a:lnTo>
                <a:lnTo>
                  <a:pt x="830422" y="212966"/>
                </a:lnTo>
                <a:lnTo>
                  <a:pt x="788091" y="234747"/>
                </a:lnTo>
                <a:lnTo>
                  <a:pt x="746601" y="257456"/>
                </a:lnTo>
                <a:lnTo>
                  <a:pt x="705974" y="281075"/>
                </a:lnTo>
                <a:lnTo>
                  <a:pt x="666234" y="305586"/>
                </a:lnTo>
                <a:lnTo>
                  <a:pt x="627404" y="330970"/>
                </a:lnTo>
                <a:lnTo>
                  <a:pt x="589507" y="357209"/>
                </a:lnTo>
                <a:lnTo>
                  <a:pt x="552566" y="384285"/>
                </a:lnTo>
                <a:lnTo>
                  <a:pt x="516604" y="412178"/>
                </a:lnTo>
                <a:lnTo>
                  <a:pt x="481644" y="440871"/>
                </a:lnTo>
                <a:lnTo>
                  <a:pt x="447709" y="470345"/>
                </a:lnTo>
                <a:lnTo>
                  <a:pt x="414823" y="500582"/>
                </a:lnTo>
                <a:lnTo>
                  <a:pt x="383008" y="531564"/>
                </a:lnTo>
                <a:lnTo>
                  <a:pt x="352287" y="563272"/>
                </a:lnTo>
                <a:lnTo>
                  <a:pt x="322684" y="595687"/>
                </a:lnTo>
                <a:lnTo>
                  <a:pt x="294222" y="628791"/>
                </a:lnTo>
                <a:lnTo>
                  <a:pt x="266923" y="662567"/>
                </a:lnTo>
                <a:lnTo>
                  <a:pt x="240810" y="696994"/>
                </a:lnTo>
                <a:lnTo>
                  <a:pt x="215908" y="732056"/>
                </a:lnTo>
                <a:lnTo>
                  <a:pt x="192238" y="767734"/>
                </a:lnTo>
                <a:lnTo>
                  <a:pt x="169824" y="804008"/>
                </a:lnTo>
                <a:lnTo>
                  <a:pt x="148689" y="840862"/>
                </a:lnTo>
                <a:lnTo>
                  <a:pt x="128856" y="878276"/>
                </a:lnTo>
                <a:lnTo>
                  <a:pt x="110348" y="916232"/>
                </a:lnTo>
                <a:lnTo>
                  <a:pt x="93188" y="954711"/>
                </a:lnTo>
                <a:lnTo>
                  <a:pt x="77399" y="993696"/>
                </a:lnTo>
                <a:lnTo>
                  <a:pt x="63004" y="1033168"/>
                </a:lnTo>
                <a:lnTo>
                  <a:pt x="50027" y="1073108"/>
                </a:lnTo>
                <a:lnTo>
                  <a:pt x="38490" y="1113499"/>
                </a:lnTo>
                <a:lnTo>
                  <a:pt x="28417" y="1154320"/>
                </a:lnTo>
                <a:lnTo>
                  <a:pt x="19830" y="1195556"/>
                </a:lnTo>
                <a:lnTo>
                  <a:pt x="12752" y="1237186"/>
                </a:lnTo>
                <a:lnTo>
                  <a:pt x="7208" y="1279192"/>
                </a:lnTo>
                <a:lnTo>
                  <a:pt x="3218" y="1321557"/>
                </a:lnTo>
                <a:lnTo>
                  <a:pt x="808" y="1364261"/>
                </a:lnTo>
                <a:lnTo>
                  <a:pt x="0" y="1407287"/>
                </a:lnTo>
                <a:lnTo>
                  <a:pt x="808" y="1450312"/>
                </a:lnTo>
                <a:lnTo>
                  <a:pt x="3218" y="1493017"/>
                </a:lnTo>
                <a:lnTo>
                  <a:pt x="7208" y="1535382"/>
                </a:lnTo>
                <a:lnTo>
                  <a:pt x="12752" y="1577389"/>
                </a:lnTo>
                <a:lnTo>
                  <a:pt x="19830" y="1619020"/>
                </a:lnTo>
                <a:lnTo>
                  <a:pt x="28417" y="1660257"/>
                </a:lnTo>
                <a:lnTo>
                  <a:pt x="38490" y="1701080"/>
                </a:lnTo>
                <a:lnTo>
                  <a:pt x="50027" y="1741472"/>
                </a:lnTo>
                <a:lnTo>
                  <a:pt x="63004" y="1781414"/>
                </a:lnTo>
                <a:lnTo>
                  <a:pt x="77399" y="1820888"/>
                </a:lnTo>
                <a:lnTo>
                  <a:pt x="93188" y="1859875"/>
                </a:lnTo>
                <a:lnTo>
                  <a:pt x="110348" y="1898357"/>
                </a:lnTo>
                <a:lnTo>
                  <a:pt x="128856" y="1936316"/>
                </a:lnTo>
                <a:lnTo>
                  <a:pt x="148689" y="1973732"/>
                </a:lnTo>
                <a:lnTo>
                  <a:pt x="169824" y="2010589"/>
                </a:lnTo>
                <a:lnTo>
                  <a:pt x="192238" y="2046866"/>
                </a:lnTo>
                <a:lnTo>
                  <a:pt x="215908" y="2082547"/>
                </a:lnTo>
                <a:lnTo>
                  <a:pt x="240810" y="2117612"/>
                </a:lnTo>
                <a:lnTo>
                  <a:pt x="266923" y="2152043"/>
                </a:lnTo>
                <a:lnTo>
                  <a:pt x="294222" y="2185821"/>
                </a:lnTo>
                <a:lnTo>
                  <a:pt x="322684" y="2218929"/>
                </a:lnTo>
                <a:lnTo>
                  <a:pt x="352287" y="2251347"/>
                </a:lnTo>
                <a:lnTo>
                  <a:pt x="383008" y="2283058"/>
                </a:lnTo>
                <a:lnTo>
                  <a:pt x="414823" y="2314044"/>
                </a:lnTo>
                <a:lnTo>
                  <a:pt x="447709" y="2344284"/>
                </a:lnTo>
                <a:lnTo>
                  <a:pt x="481644" y="2373762"/>
                </a:lnTo>
                <a:lnTo>
                  <a:pt x="516604" y="2402459"/>
                </a:lnTo>
                <a:lnTo>
                  <a:pt x="552566" y="2430355"/>
                </a:lnTo>
                <a:lnTo>
                  <a:pt x="589507" y="2457434"/>
                </a:lnTo>
                <a:lnTo>
                  <a:pt x="627404" y="2483677"/>
                </a:lnTo>
                <a:lnTo>
                  <a:pt x="666234" y="2509064"/>
                </a:lnTo>
                <a:lnTo>
                  <a:pt x="705974" y="2533579"/>
                </a:lnTo>
                <a:lnTo>
                  <a:pt x="746601" y="2557201"/>
                </a:lnTo>
                <a:lnTo>
                  <a:pt x="788091" y="2579914"/>
                </a:lnTo>
                <a:lnTo>
                  <a:pt x="830422" y="2601698"/>
                </a:lnTo>
                <a:lnTo>
                  <a:pt x="873571" y="2622535"/>
                </a:lnTo>
                <a:lnTo>
                  <a:pt x="917515" y="2642407"/>
                </a:lnTo>
                <a:lnTo>
                  <a:pt x="962230" y="2661295"/>
                </a:lnTo>
                <a:lnTo>
                  <a:pt x="1007693" y="2679182"/>
                </a:lnTo>
                <a:lnTo>
                  <a:pt x="1053882" y="2696047"/>
                </a:lnTo>
                <a:lnTo>
                  <a:pt x="1100773" y="2711874"/>
                </a:lnTo>
                <a:lnTo>
                  <a:pt x="1148344" y="2726643"/>
                </a:lnTo>
                <a:lnTo>
                  <a:pt x="1196570" y="2740336"/>
                </a:lnTo>
                <a:lnTo>
                  <a:pt x="1245430" y="2752936"/>
                </a:lnTo>
                <a:lnTo>
                  <a:pt x="1294900" y="2764423"/>
                </a:lnTo>
                <a:lnTo>
                  <a:pt x="1344957" y="2774778"/>
                </a:lnTo>
                <a:lnTo>
                  <a:pt x="1395577" y="2783985"/>
                </a:lnTo>
                <a:lnTo>
                  <a:pt x="1446739" y="2792023"/>
                </a:lnTo>
                <a:lnTo>
                  <a:pt x="1498418" y="2798876"/>
                </a:lnTo>
                <a:lnTo>
                  <a:pt x="1550593" y="2804524"/>
                </a:lnTo>
                <a:lnTo>
                  <a:pt x="1603238" y="2808948"/>
                </a:lnTo>
                <a:lnTo>
                  <a:pt x="1656333" y="2812132"/>
                </a:lnTo>
                <a:lnTo>
                  <a:pt x="1709853" y="2814055"/>
                </a:lnTo>
                <a:lnTo>
                  <a:pt x="1763776" y="2814701"/>
                </a:lnTo>
                <a:lnTo>
                  <a:pt x="1817691" y="2814055"/>
                </a:lnTo>
                <a:lnTo>
                  <a:pt x="1871205" y="2812132"/>
                </a:lnTo>
                <a:lnTo>
                  <a:pt x="1924293" y="2808948"/>
                </a:lnTo>
                <a:lnTo>
                  <a:pt x="1976932" y="2804524"/>
                </a:lnTo>
                <a:lnTo>
                  <a:pt x="2029101" y="2798876"/>
                </a:lnTo>
                <a:lnTo>
                  <a:pt x="2080774" y="2792023"/>
                </a:lnTo>
                <a:lnTo>
                  <a:pt x="2131930" y="2783985"/>
                </a:lnTo>
                <a:lnTo>
                  <a:pt x="2182546" y="2774778"/>
                </a:lnTo>
                <a:lnTo>
                  <a:pt x="2232598" y="2764423"/>
                </a:lnTo>
                <a:lnTo>
                  <a:pt x="2282063" y="2752936"/>
                </a:lnTo>
                <a:lnTo>
                  <a:pt x="2330918" y="2740336"/>
                </a:lnTo>
                <a:lnTo>
                  <a:pt x="2379140" y="2726643"/>
                </a:lnTo>
                <a:lnTo>
                  <a:pt x="2426706" y="2711874"/>
                </a:lnTo>
                <a:lnTo>
                  <a:pt x="2473594" y="2696047"/>
                </a:lnTo>
                <a:lnTo>
                  <a:pt x="2519779" y="2679182"/>
                </a:lnTo>
                <a:lnTo>
                  <a:pt x="2565238" y="2661295"/>
                </a:lnTo>
                <a:lnTo>
                  <a:pt x="2609950" y="2642407"/>
                </a:lnTo>
                <a:lnTo>
                  <a:pt x="2653890" y="2622535"/>
                </a:lnTo>
                <a:lnTo>
                  <a:pt x="2697036" y="2601698"/>
                </a:lnTo>
                <a:lnTo>
                  <a:pt x="2739364" y="2579914"/>
                </a:lnTo>
                <a:lnTo>
                  <a:pt x="2780852" y="2557201"/>
                </a:lnTo>
                <a:lnTo>
                  <a:pt x="2821477" y="2533579"/>
                </a:lnTo>
                <a:lnTo>
                  <a:pt x="2861214" y="2509064"/>
                </a:lnTo>
                <a:lnTo>
                  <a:pt x="2900042" y="2483677"/>
                </a:lnTo>
                <a:lnTo>
                  <a:pt x="2937937" y="2457434"/>
                </a:lnTo>
                <a:lnTo>
                  <a:pt x="2974876" y="2430355"/>
                </a:lnTo>
                <a:lnTo>
                  <a:pt x="3010836" y="2402459"/>
                </a:lnTo>
                <a:lnTo>
                  <a:pt x="3045794" y="2373762"/>
                </a:lnTo>
                <a:lnTo>
                  <a:pt x="3079727" y="2344284"/>
                </a:lnTo>
                <a:lnTo>
                  <a:pt x="3112612" y="2314044"/>
                </a:lnTo>
                <a:lnTo>
                  <a:pt x="3144426" y="2283058"/>
                </a:lnTo>
                <a:lnTo>
                  <a:pt x="3175145" y="2251347"/>
                </a:lnTo>
                <a:lnTo>
                  <a:pt x="3204747" y="2218929"/>
                </a:lnTo>
                <a:lnTo>
                  <a:pt x="3233209" y="2185821"/>
                </a:lnTo>
                <a:lnTo>
                  <a:pt x="3260507" y="2152043"/>
                </a:lnTo>
                <a:lnTo>
                  <a:pt x="3286618" y="2117612"/>
                </a:lnTo>
                <a:lnTo>
                  <a:pt x="3311520" y="2082547"/>
                </a:lnTo>
                <a:lnTo>
                  <a:pt x="3335189" y="2046866"/>
                </a:lnTo>
                <a:lnTo>
                  <a:pt x="3357603" y="2010589"/>
                </a:lnTo>
                <a:lnTo>
                  <a:pt x="3378737" y="1973732"/>
                </a:lnTo>
                <a:lnTo>
                  <a:pt x="3398570" y="1936316"/>
                </a:lnTo>
                <a:lnTo>
                  <a:pt x="3417078" y="1898357"/>
                </a:lnTo>
                <a:lnTo>
                  <a:pt x="3434237" y="1859875"/>
                </a:lnTo>
                <a:lnTo>
                  <a:pt x="3450026" y="1820888"/>
                </a:lnTo>
                <a:lnTo>
                  <a:pt x="3464420" y="1781414"/>
                </a:lnTo>
                <a:lnTo>
                  <a:pt x="3477397" y="1741472"/>
                </a:lnTo>
                <a:lnTo>
                  <a:pt x="3488934" y="1701080"/>
                </a:lnTo>
                <a:lnTo>
                  <a:pt x="3499007" y="1660257"/>
                </a:lnTo>
                <a:lnTo>
                  <a:pt x="3507594" y="1619020"/>
                </a:lnTo>
                <a:lnTo>
                  <a:pt x="3514672" y="1577389"/>
                </a:lnTo>
                <a:lnTo>
                  <a:pt x="3520216" y="1535382"/>
                </a:lnTo>
                <a:lnTo>
                  <a:pt x="3524206" y="1493017"/>
                </a:lnTo>
                <a:lnTo>
                  <a:pt x="3526616" y="1450312"/>
                </a:lnTo>
                <a:lnTo>
                  <a:pt x="3527425" y="1407287"/>
                </a:lnTo>
                <a:lnTo>
                  <a:pt x="3526616" y="1364261"/>
                </a:lnTo>
                <a:lnTo>
                  <a:pt x="3524206" y="1321557"/>
                </a:lnTo>
                <a:lnTo>
                  <a:pt x="3520216" y="1279192"/>
                </a:lnTo>
                <a:lnTo>
                  <a:pt x="3514672" y="1237186"/>
                </a:lnTo>
                <a:lnTo>
                  <a:pt x="3507594" y="1195556"/>
                </a:lnTo>
                <a:lnTo>
                  <a:pt x="3499007" y="1154320"/>
                </a:lnTo>
                <a:lnTo>
                  <a:pt x="3488934" y="1113499"/>
                </a:lnTo>
                <a:lnTo>
                  <a:pt x="3477397" y="1073108"/>
                </a:lnTo>
                <a:lnTo>
                  <a:pt x="3464420" y="1033168"/>
                </a:lnTo>
                <a:lnTo>
                  <a:pt x="3450026" y="993696"/>
                </a:lnTo>
                <a:lnTo>
                  <a:pt x="3434237" y="954711"/>
                </a:lnTo>
                <a:lnTo>
                  <a:pt x="3417078" y="916232"/>
                </a:lnTo>
                <a:lnTo>
                  <a:pt x="3398570" y="878276"/>
                </a:lnTo>
                <a:lnTo>
                  <a:pt x="3378737" y="840862"/>
                </a:lnTo>
                <a:lnTo>
                  <a:pt x="3357603" y="804008"/>
                </a:lnTo>
                <a:lnTo>
                  <a:pt x="3335189" y="767734"/>
                </a:lnTo>
                <a:lnTo>
                  <a:pt x="3311520" y="732056"/>
                </a:lnTo>
                <a:lnTo>
                  <a:pt x="3286618" y="696994"/>
                </a:lnTo>
                <a:lnTo>
                  <a:pt x="3260507" y="662567"/>
                </a:lnTo>
                <a:lnTo>
                  <a:pt x="3233209" y="628791"/>
                </a:lnTo>
                <a:lnTo>
                  <a:pt x="3204747" y="595687"/>
                </a:lnTo>
                <a:lnTo>
                  <a:pt x="3175145" y="563272"/>
                </a:lnTo>
                <a:lnTo>
                  <a:pt x="3144426" y="531564"/>
                </a:lnTo>
                <a:lnTo>
                  <a:pt x="3112612" y="500582"/>
                </a:lnTo>
                <a:lnTo>
                  <a:pt x="3079727" y="470345"/>
                </a:lnTo>
                <a:lnTo>
                  <a:pt x="3045794" y="440871"/>
                </a:lnTo>
                <a:lnTo>
                  <a:pt x="3010836" y="412178"/>
                </a:lnTo>
                <a:lnTo>
                  <a:pt x="2974876" y="384285"/>
                </a:lnTo>
                <a:lnTo>
                  <a:pt x="2937937" y="357209"/>
                </a:lnTo>
                <a:lnTo>
                  <a:pt x="2900042" y="330970"/>
                </a:lnTo>
                <a:lnTo>
                  <a:pt x="2861214" y="305586"/>
                </a:lnTo>
                <a:lnTo>
                  <a:pt x="2821477" y="281075"/>
                </a:lnTo>
                <a:lnTo>
                  <a:pt x="2780852" y="257456"/>
                </a:lnTo>
                <a:lnTo>
                  <a:pt x="2739364" y="234747"/>
                </a:lnTo>
                <a:lnTo>
                  <a:pt x="2697036" y="212966"/>
                </a:lnTo>
                <a:lnTo>
                  <a:pt x="2653890" y="192132"/>
                </a:lnTo>
                <a:lnTo>
                  <a:pt x="2609950" y="172263"/>
                </a:lnTo>
                <a:lnTo>
                  <a:pt x="2565238" y="153378"/>
                </a:lnTo>
                <a:lnTo>
                  <a:pt x="2519779" y="135494"/>
                </a:lnTo>
                <a:lnTo>
                  <a:pt x="2473594" y="118632"/>
                </a:lnTo>
                <a:lnTo>
                  <a:pt x="2426706" y="102808"/>
                </a:lnTo>
                <a:lnTo>
                  <a:pt x="2379140" y="88041"/>
                </a:lnTo>
                <a:lnTo>
                  <a:pt x="2330918" y="74350"/>
                </a:lnTo>
                <a:lnTo>
                  <a:pt x="2282063" y="61753"/>
                </a:lnTo>
                <a:lnTo>
                  <a:pt x="2232598" y="50268"/>
                </a:lnTo>
                <a:lnTo>
                  <a:pt x="2182546" y="39914"/>
                </a:lnTo>
                <a:lnTo>
                  <a:pt x="2131930" y="30709"/>
                </a:lnTo>
                <a:lnTo>
                  <a:pt x="2080774" y="22672"/>
                </a:lnTo>
                <a:lnTo>
                  <a:pt x="2029101" y="15821"/>
                </a:lnTo>
                <a:lnTo>
                  <a:pt x="1976932" y="10174"/>
                </a:lnTo>
                <a:lnTo>
                  <a:pt x="1924293" y="5750"/>
                </a:lnTo>
                <a:lnTo>
                  <a:pt x="1871205" y="2568"/>
                </a:lnTo>
                <a:lnTo>
                  <a:pt x="1817691" y="645"/>
                </a:lnTo>
                <a:lnTo>
                  <a:pt x="1763776" y="0"/>
                </a:lnTo>
                <a:close/>
              </a:path>
            </a:pathLst>
          </a:custGeom>
          <a:solidFill>
            <a:srgbClr val="C19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500" y="2457450"/>
            <a:ext cx="3527425" cy="2814955"/>
          </a:xfrm>
          <a:custGeom>
            <a:avLst/>
            <a:gdLst/>
            <a:ahLst/>
            <a:cxnLst/>
            <a:rect l="l" t="t" r="r" b="b"/>
            <a:pathLst>
              <a:path w="3527425" h="2814954">
                <a:moveTo>
                  <a:pt x="0" y="1407287"/>
                </a:moveTo>
                <a:lnTo>
                  <a:pt x="808" y="1364261"/>
                </a:lnTo>
                <a:lnTo>
                  <a:pt x="3218" y="1321557"/>
                </a:lnTo>
                <a:lnTo>
                  <a:pt x="7208" y="1279192"/>
                </a:lnTo>
                <a:lnTo>
                  <a:pt x="12752" y="1237186"/>
                </a:lnTo>
                <a:lnTo>
                  <a:pt x="19830" y="1195556"/>
                </a:lnTo>
                <a:lnTo>
                  <a:pt x="28417" y="1154320"/>
                </a:lnTo>
                <a:lnTo>
                  <a:pt x="38490" y="1113499"/>
                </a:lnTo>
                <a:lnTo>
                  <a:pt x="50027" y="1073108"/>
                </a:lnTo>
                <a:lnTo>
                  <a:pt x="63004" y="1033168"/>
                </a:lnTo>
                <a:lnTo>
                  <a:pt x="77399" y="993696"/>
                </a:lnTo>
                <a:lnTo>
                  <a:pt x="93188" y="954711"/>
                </a:lnTo>
                <a:lnTo>
                  <a:pt x="110348" y="916232"/>
                </a:lnTo>
                <a:lnTo>
                  <a:pt x="128856" y="878276"/>
                </a:lnTo>
                <a:lnTo>
                  <a:pt x="148689" y="840862"/>
                </a:lnTo>
                <a:lnTo>
                  <a:pt x="169824" y="804008"/>
                </a:lnTo>
                <a:lnTo>
                  <a:pt x="192238" y="767734"/>
                </a:lnTo>
                <a:lnTo>
                  <a:pt x="215908" y="732056"/>
                </a:lnTo>
                <a:lnTo>
                  <a:pt x="240810" y="696994"/>
                </a:lnTo>
                <a:lnTo>
                  <a:pt x="266923" y="662567"/>
                </a:lnTo>
                <a:lnTo>
                  <a:pt x="294222" y="628791"/>
                </a:lnTo>
                <a:lnTo>
                  <a:pt x="322684" y="595687"/>
                </a:lnTo>
                <a:lnTo>
                  <a:pt x="352287" y="563272"/>
                </a:lnTo>
                <a:lnTo>
                  <a:pt x="383008" y="531564"/>
                </a:lnTo>
                <a:lnTo>
                  <a:pt x="414823" y="500582"/>
                </a:lnTo>
                <a:lnTo>
                  <a:pt x="447709" y="470345"/>
                </a:lnTo>
                <a:lnTo>
                  <a:pt x="481644" y="440871"/>
                </a:lnTo>
                <a:lnTo>
                  <a:pt x="516604" y="412178"/>
                </a:lnTo>
                <a:lnTo>
                  <a:pt x="552566" y="384285"/>
                </a:lnTo>
                <a:lnTo>
                  <a:pt x="589507" y="357209"/>
                </a:lnTo>
                <a:lnTo>
                  <a:pt x="627404" y="330970"/>
                </a:lnTo>
                <a:lnTo>
                  <a:pt x="666234" y="305586"/>
                </a:lnTo>
                <a:lnTo>
                  <a:pt x="705974" y="281075"/>
                </a:lnTo>
                <a:lnTo>
                  <a:pt x="746601" y="257456"/>
                </a:lnTo>
                <a:lnTo>
                  <a:pt x="788091" y="234747"/>
                </a:lnTo>
                <a:lnTo>
                  <a:pt x="830422" y="212966"/>
                </a:lnTo>
                <a:lnTo>
                  <a:pt x="873571" y="192132"/>
                </a:lnTo>
                <a:lnTo>
                  <a:pt x="917515" y="172263"/>
                </a:lnTo>
                <a:lnTo>
                  <a:pt x="962230" y="153378"/>
                </a:lnTo>
                <a:lnTo>
                  <a:pt x="1007693" y="135494"/>
                </a:lnTo>
                <a:lnTo>
                  <a:pt x="1053882" y="118632"/>
                </a:lnTo>
                <a:lnTo>
                  <a:pt x="1100773" y="102808"/>
                </a:lnTo>
                <a:lnTo>
                  <a:pt x="1148344" y="88041"/>
                </a:lnTo>
                <a:lnTo>
                  <a:pt x="1196570" y="74350"/>
                </a:lnTo>
                <a:lnTo>
                  <a:pt x="1245430" y="61753"/>
                </a:lnTo>
                <a:lnTo>
                  <a:pt x="1294900" y="50268"/>
                </a:lnTo>
                <a:lnTo>
                  <a:pt x="1344957" y="39914"/>
                </a:lnTo>
                <a:lnTo>
                  <a:pt x="1395577" y="30709"/>
                </a:lnTo>
                <a:lnTo>
                  <a:pt x="1446739" y="22672"/>
                </a:lnTo>
                <a:lnTo>
                  <a:pt x="1498418" y="15821"/>
                </a:lnTo>
                <a:lnTo>
                  <a:pt x="1550593" y="10174"/>
                </a:lnTo>
                <a:lnTo>
                  <a:pt x="1603238" y="5750"/>
                </a:lnTo>
                <a:lnTo>
                  <a:pt x="1656333" y="2568"/>
                </a:lnTo>
                <a:lnTo>
                  <a:pt x="1709853" y="645"/>
                </a:lnTo>
                <a:lnTo>
                  <a:pt x="1763776" y="0"/>
                </a:lnTo>
                <a:lnTo>
                  <a:pt x="1817691" y="645"/>
                </a:lnTo>
                <a:lnTo>
                  <a:pt x="1871205" y="2568"/>
                </a:lnTo>
                <a:lnTo>
                  <a:pt x="1924293" y="5750"/>
                </a:lnTo>
                <a:lnTo>
                  <a:pt x="1976932" y="10174"/>
                </a:lnTo>
                <a:lnTo>
                  <a:pt x="2029101" y="15821"/>
                </a:lnTo>
                <a:lnTo>
                  <a:pt x="2080774" y="22672"/>
                </a:lnTo>
                <a:lnTo>
                  <a:pt x="2131930" y="30709"/>
                </a:lnTo>
                <a:lnTo>
                  <a:pt x="2182546" y="39914"/>
                </a:lnTo>
                <a:lnTo>
                  <a:pt x="2232598" y="50268"/>
                </a:lnTo>
                <a:lnTo>
                  <a:pt x="2282063" y="61753"/>
                </a:lnTo>
                <a:lnTo>
                  <a:pt x="2330918" y="74350"/>
                </a:lnTo>
                <a:lnTo>
                  <a:pt x="2379140" y="88041"/>
                </a:lnTo>
                <a:lnTo>
                  <a:pt x="2426706" y="102808"/>
                </a:lnTo>
                <a:lnTo>
                  <a:pt x="2473594" y="118632"/>
                </a:lnTo>
                <a:lnTo>
                  <a:pt x="2519779" y="135494"/>
                </a:lnTo>
                <a:lnTo>
                  <a:pt x="2565238" y="153378"/>
                </a:lnTo>
                <a:lnTo>
                  <a:pt x="2609950" y="172263"/>
                </a:lnTo>
                <a:lnTo>
                  <a:pt x="2653890" y="192132"/>
                </a:lnTo>
                <a:lnTo>
                  <a:pt x="2697036" y="212966"/>
                </a:lnTo>
                <a:lnTo>
                  <a:pt x="2739364" y="234747"/>
                </a:lnTo>
                <a:lnTo>
                  <a:pt x="2780852" y="257456"/>
                </a:lnTo>
                <a:lnTo>
                  <a:pt x="2821477" y="281075"/>
                </a:lnTo>
                <a:lnTo>
                  <a:pt x="2861214" y="305586"/>
                </a:lnTo>
                <a:lnTo>
                  <a:pt x="2900042" y="330970"/>
                </a:lnTo>
                <a:lnTo>
                  <a:pt x="2937937" y="357209"/>
                </a:lnTo>
                <a:lnTo>
                  <a:pt x="2974876" y="384285"/>
                </a:lnTo>
                <a:lnTo>
                  <a:pt x="3010836" y="412178"/>
                </a:lnTo>
                <a:lnTo>
                  <a:pt x="3045794" y="440871"/>
                </a:lnTo>
                <a:lnTo>
                  <a:pt x="3079727" y="470345"/>
                </a:lnTo>
                <a:lnTo>
                  <a:pt x="3112612" y="500582"/>
                </a:lnTo>
                <a:lnTo>
                  <a:pt x="3144426" y="531564"/>
                </a:lnTo>
                <a:lnTo>
                  <a:pt x="3175145" y="563272"/>
                </a:lnTo>
                <a:lnTo>
                  <a:pt x="3204747" y="595687"/>
                </a:lnTo>
                <a:lnTo>
                  <a:pt x="3233209" y="628791"/>
                </a:lnTo>
                <a:lnTo>
                  <a:pt x="3260507" y="662567"/>
                </a:lnTo>
                <a:lnTo>
                  <a:pt x="3286618" y="696994"/>
                </a:lnTo>
                <a:lnTo>
                  <a:pt x="3311520" y="732056"/>
                </a:lnTo>
                <a:lnTo>
                  <a:pt x="3335189" y="767734"/>
                </a:lnTo>
                <a:lnTo>
                  <a:pt x="3357603" y="804008"/>
                </a:lnTo>
                <a:lnTo>
                  <a:pt x="3378737" y="840862"/>
                </a:lnTo>
                <a:lnTo>
                  <a:pt x="3398570" y="878276"/>
                </a:lnTo>
                <a:lnTo>
                  <a:pt x="3417078" y="916232"/>
                </a:lnTo>
                <a:lnTo>
                  <a:pt x="3434237" y="954711"/>
                </a:lnTo>
                <a:lnTo>
                  <a:pt x="3450026" y="993696"/>
                </a:lnTo>
                <a:lnTo>
                  <a:pt x="3464420" y="1033168"/>
                </a:lnTo>
                <a:lnTo>
                  <a:pt x="3477397" y="1073108"/>
                </a:lnTo>
                <a:lnTo>
                  <a:pt x="3488934" y="1113499"/>
                </a:lnTo>
                <a:lnTo>
                  <a:pt x="3499007" y="1154320"/>
                </a:lnTo>
                <a:lnTo>
                  <a:pt x="3507594" y="1195556"/>
                </a:lnTo>
                <a:lnTo>
                  <a:pt x="3514672" y="1237186"/>
                </a:lnTo>
                <a:lnTo>
                  <a:pt x="3520216" y="1279192"/>
                </a:lnTo>
                <a:lnTo>
                  <a:pt x="3524206" y="1321557"/>
                </a:lnTo>
                <a:lnTo>
                  <a:pt x="3526616" y="1364261"/>
                </a:lnTo>
                <a:lnTo>
                  <a:pt x="3527425" y="1407287"/>
                </a:lnTo>
                <a:lnTo>
                  <a:pt x="3526616" y="1450312"/>
                </a:lnTo>
                <a:lnTo>
                  <a:pt x="3524206" y="1493017"/>
                </a:lnTo>
                <a:lnTo>
                  <a:pt x="3520216" y="1535382"/>
                </a:lnTo>
                <a:lnTo>
                  <a:pt x="3514672" y="1577389"/>
                </a:lnTo>
                <a:lnTo>
                  <a:pt x="3507594" y="1619020"/>
                </a:lnTo>
                <a:lnTo>
                  <a:pt x="3499007" y="1660257"/>
                </a:lnTo>
                <a:lnTo>
                  <a:pt x="3488934" y="1701080"/>
                </a:lnTo>
                <a:lnTo>
                  <a:pt x="3477397" y="1741472"/>
                </a:lnTo>
                <a:lnTo>
                  <a:pt x="3464420" y="1781414"/>
                </a:lnTo>
                <a:lnTo>
                  <a:pt x="3450026" y="1820888"/>
                </a:lnTo>
                <a:lnTo>
                  <a:pt x="3434237" y="1859875"/>
                </a:lnTo>
                <a:lnTo>
                  <a:pt x="3417078" y="1898357"/>
                </a:lnTo>
                <a:lnTo>
                  <a:pt x="3398570" y="1936316"/>
                </a:lnTo>
                <a:lnTo>
                  <a:pt x="3378737" y="1973732"/>
                </a:lnTo>
                <a:lnTo>
                  <a:pt x="3357603" y="2010589"/>
                </a:lnTo>
                <a:lnTo>
                  <a:pt x="3335189" y="2046866"/>
                </a:lnTo>
                <a:lnTo>
                  <a:pt x="3311520" y="2082547"/>
                </a:lnTo>
                <a:lnTo>
                  <a:pt x="3286618" y="2117612"/>
                </a:lnTo>
                <a:lnTo>
                  <a:pt x="3260507" y="2152043"/>
                </a:lnTo>
                <a:lnTo>
                  <a:pt x="3233209" y="2185821"/>
                </a:lnTo>
                <a:lnTo>
                  <a:pt x="3204747" y="2218929"/>
                </a:lnTo>
                <a:lnTo>
                  <a:pt x="3175145" y="2251347"/>
                </a:lnTo>
                <a:lnTo>
                  <a:pt x="3144426" y="2283058"/>
                </a:lnTo>
                <a:lnTo>
                  <a:pt x="3112612" y="2314044"/>
                </a:lnTo>
                <a:lnTo>
                  <a:pt x="3079727" y="2344284"/>
                </a:lnTo>
                <a:lnTo>
                  <a:pt x="3045794" y="2373762"/>
                </a:lnTo>
                <a:lnTo>
                  <a:pt x="3010836" y="2402459"/>
                </a:lnTo>
                <a:lnTo>
                  <a:pt x="2974876" y="2430355"/>
                </a:lnTo>
                <a:lnTo>
                  <a:pt x="2937937" y="2457434"/>
                </a:lnTo>
                <a:lnTo>
                  <a:pt x="2900042" y="2483677"/>
                </a:lnTo>
                <a:lnTo>
                  <a:pt x="2861214" y="2509064"/>
                </a:lnTo>
                <a:lnTo>
                  <a:pt x="2821477" y="2533579"/>
                </a:lnTo>
                <a:lnTo>
                  <a:pt x="2780852" y="2557201"/>
                </a:lnTo>
                <a:lnTo>
                  <a:pt x="2739364" y="2579914"/>
                </a:lnTo>
                <a:lnTo>
                  <a:pt x="2697036" y="2601698"/>
                </a:lnTo>
                <a:lnTo>
                  <a:pt x="2653890" y="2622535"/>
                </a:lnTo>
                <a:lnTo>
                  <a:pt x="2609950" y="2642407"/>
                </a:lnTo>
                <a:lnTo>
                  <a:pt x="2565238" y="2661295"/>
                </a:lnTo>
                <a:lnTo>
                  <a:pt x="2519779" y="2679182"/>
                </a:lnTo>
                <a:lnTo>
                  <a:pt x="2473594" y="2696047"/>
                </a:lnTo>
                <a:lnTo>
                  <a:pt x="2426706" y="2711874"/>
                </a:lnTo>
                <a:lnTo>
                  <a:pt x="2379140" y="2726643"/>
                </a:lnTo>
                <a:lnTo>
                  <a:pt x="2330918" y="2740336"/>
                </a:lnTo>
                <a:lnTo>
                  <a:pt x="2282063" y="2752936"/>
                </a:lnTo>
                <a:lnTo>
                  <a:pt x="2232598" y="2764423"/>
                </a:lnTo>
                <a:lnTo>
                  <a:pt x="2182546" y="2774778"/>
                </a:lnTo>
                <a:lnTo>
                  <a:pt x="2131930" y="2783985"/>
                </a:lnTo>
                <a:lnTo>
                  <a:pt x="2080774" y="2792023"/>
                </a:lnTo>
                <a:lnTo>
                  <a:pt x="2029101" y="2798876"/>
                </a:lnTo>
                <a:lnTo>
                  <a:pt x="1976932" y="2804524"/>
                </a:lnTo>
                <a:lnTo>
                  <a:pt x="1924293" y="2808948"/>
                </a:lnTo>
                <a:lnTo>
                  <a:pt x="1871205" y="2812132"/>
                </a:lnTo>
                <a:lnTo>
                  <a:pt x="1817691" y="2814055"/>
                </a:lnTo>
                <a:lnTo>
                  <a:pt x="1763776" y="2814701"/>
                </a:lnTo>
                <a:lnTo>
                  <a:pt x="1709853" y="2814055"/>
                </a:lnTo>
                <a:lnTo>
                  <a:pt x="1656333" y="2812132"/>
                </a:lnTo>
                <a:lnTo>
                  <a:pt x="1603238" y="2808948"/>
                </a:lnTo>
                <a:lnTo>
                  <a:pt x="1550593" y="2804524"/>
                </a:lnTo>
                <a:lnTo>
                  <a:pt x="1498418" y="2798876"/>
                </a:lnTo>
                <a:lnTo>
                  <a:pt x="1446739" y="2792023"/>
                </a:lnTo>
                <a:lnTo>
                  <a:pt x="1395577" y="2783985"/>
                </a:lnTo>
                <a:lnTo>
                  <a:pt x="1344957" y="2774778"/>
                </a:lnTo>
                <a:lnTo>
                  <a:pt x="1294900" y="2764423"/>
                </a:lnTo>
                <a:lnTo>
                  <a:pt x="1245430" y="2752936"/>
                </a:lnTo>
                <a:lnTo>
                  <a:pt x="1196570" y="2740336"/>
                </a:lnTo>
                <a:lnTo>
                  <a:pt x="1148344" y="2726643"/>
                </a:lnTo>
                <a:lnTo>
                  <a:pt x="1100773" y="2711874"/>
                </a:lnTo>
                <a:lnTo>
                  <a:pt x="1053882" y="2696047"/>
                </a:lnTo>
                <a:lnTo>
                  <a:pt x="1007693" y="2679182"/>
                </a:lnTo>
                <a:lnTo>
                  <a:pt x="962230" y="2661295"/>
                </a:lnTo>
                <a:lnTo>
                  <a:pt x="917515" y="2642407"/>
                </a:lnTo>
                <a:lnTo>
                  <a:pt x="873571" y="2622535"/>
                </a:lnTo>
                <a:lnTo>
                  <a:pt x="830422" y="2601698"/>
                </a:lnTo>
                <a:lnTo>
                  <a:pt x="788091" y="2579914"/>
                </a:lnTo>
                <a:lnTo>
                  <a:pt x="746601" y="2557201"/>
                </a:lnTo>
                <a:lnTo>
                  <a:pt x="705974" y="2533579"/>
                </a:lnTo>
                <a:lnTo>
                  <a:pt x="666234" y="2509064"/>
                </a:lnTo>
                <a:lnTo>
                  <a:pt x="627404" y="2483677"/>
                </a:lnTo>
                <a:lnTo>
                  <a:pt x="589507" y="2457434"/>
                </a:lnTo>
                <a:lnTo>
                  <a:pt x="552566" y="2430355"/>
                </a:lnTo>
                <a:lnTo>
                  <a:pt x="516604" y="2402459"/>
                </a:lnTo>
                <a:lnTo>
                  <a:pt x="481644" y="2373762"/>
                </a:lnTo>
                <a:lnTo>
                  <a:pt x="447709" y="2344284"/>
                </a:lnTo>
                <a:lnTo>
                  <a:pt x="414823" y="2314044"/>
                </a:lnTo>
                <a:lnTo>
                  <a:pt x="383008" y="2283058"/>
                </a:lnTo>
                <a:lnTo>
                  <a:pt x="352287" y="2251347"/>
                </a:lnTo>
                <a:lnTo>
                  <a:pt x="322684" y="2218929"/>
                </a:lnTo>
                <a:lnTo>
                  <a:pt x="294222" y="2185821"/>
                </a:lnTo>
                <a:lnTo>
                  <a:pt x="266923" y="2152043"/>
                </a:lnTo>
                <a:lnTo>
                  <a:pt x="240810" y="2117612"/>
                </a:lnTo>
                <a:lnTo>
                  <a:pt x="215908" y="2082547"/>
                </a:lnTo>
                <a:lnTo>
                  <a:pt x="192238" y="2046866"/>
                </a:lnTo>
                <a:lnTo>
                  <a:pt x="169824" y="2010589"/>
                </a:lnTo>
                <a:lnTo>
                  <a:pt x="148689" y="1973732"/>
                </a:lnTo>
                <a:lnTo>
                  <a:pt x="128856" y="1936316"/>
                </a:lnTo>
                <a:lnTo>
                  <a:pt x="110348" y="1898357"/>
                </a:lnTo>
                <a:lnTo>
                  <a:pt x="93188" y="1859875"/>
                </a:lnTo>
                <a:lnTo>
                  <a:pt x="77399" y="1820888"/>
                </a:lnTo>
                <a:lnTo>
                  <a:pt x="63004" y="1781414"/>
                </a:lnTo>
                <a:lnTo>
                  <a:pt x="50027" y="1741472"/>
                </a:lnTo>
                <a:lnTo>
                  <a:pt x="38490" y="1701080"/>
                </a:lnTo>
                <a:lnTo>
                  <a:pt x="28417" y="1660257"/>
                </a:lnTo>
                <a:lnTo>
                  <a:pt x="19830" y="1619020"/>
                </a:lnTo>
                <a:lnTo>
                  <a:pt x="12752" y="1577389"/>
                </a:lnTo>
                <a:lnTo>
                  <a:pt x="7208" y="1535382"/>
                </a:lnTo>
                <a:lnTo>
                  <a:pt x="3218" y="1493017"/>
                </a:lnTo>
                <a:lnTo>
                  <a:pt x="808" y="1450312"/>
                </a:lnTo>
                <a:lnTo>
                  <a:pt x="0" y="1407287"/>
                </a:lnTo>
                <a:close/>
              </a:path>
            </a:pathLst>
          </a:custGeom>
          <a:ln w="25400">
            <a:solidFill>
              <a:srgbClr val="8D6D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6248" y="2857496"/>
            <a:ext cx="8343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Família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3306" y="3357562"/>
            <a:ext cx="2034539" cy="161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14810" y="4000504"/>
            <a:ext cx="10966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Indivíduo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ACOMPANHAMENTO</a:t>
            </a:r>
            <a:br>
              <a:rPr kumimoji="0" lang="pt-BR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INDIVIDUAL                       </a:t>
            </a:r>
            <a:endParaRPr lang="pt-BR" dirty="0"/>
          </a:p>
        </p:txBody>
      </p:sp>
      <p:pic>
        <p:nvPicPr>
          <p:cNvPr id="7" name="Imagem 6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68"/>
            <a:ext cx="2643207" cy="1785950"/>
          </a:xfrm>
          <a:prstGeom prst="rect">
            <a:avLst/>
          </a:prstGeom>
        </p:spPr>
      </p:pic>
      <p:pic>
        <p:nvPicPr>
          <p:cNvPr id="5" name="Imagem 4" descr="im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000636"/>
            <a:ext cx="3214710" cy="15716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000760" y="4143380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200" dirty="0" smtClean="0"/>
              <a:t>GRUPO</a:t>
            </a:r>
            <a:endParaRPr lang="pt-BR" sz="32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ACOMPANHAMENTO</a:t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5720" y="1500174"/>
            <a:ext cx="8501122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8989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Plano </a:t>
            </a:r>
            <a:r>
              <a:rPr sz="1600" b="1" spc="-5" dirty="0">
                <a:latin typeface="Arial"/>
                <a:cs typeface="Arial"/>
              </a:rPr>
              <a:t>de Acompanhamento Individual e/ou</a:t>
            </a:r>
            <a:r>
              <a:rPr sz="1600" b="1" spc="-2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Familiar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2137410" indent="-108585">
              <a:lnSpc>
                <a:spcPct val="100000"/>
              </a:lnSpc>
              <a:buChar char="-"/>
              <a:tabLst>
                <a:tab pos="2138045" algn="l"/>
              </a:tabLst>
            </a:pPr>
            <a:r>
              <a:rPr sz="1600" smtClean="0">
                <a:latin typeface="Arial"/>
                <a:cs typeface="Arial"/>
              </a:rPr>
              <a:t>Construído </a:t>
            </a:r>
            <a:r>
              <a:rPr sz="1600" spc="-5" smtClean="0">
                <a:latin typeface="Arial"/>
                <a:cs typeface="Arial"/>
              </a:rPr>
              <a:t>de </a:t>
            </a:r>
            <a:r>
              <a:rPr sz="1600" smtClean="0">
                <a:latin typeface="Arial"/>
                <a:cs typeface="Arial"/>
              </a:rPr>
              <a:t>forma participativa junto com </a:t>
            </a:r>
            <a:r>
              <a:rPr sz="1600" spc="-5" smtClean="0">
                <a:latin typeface="Arial"/>
                <a:cs typeface="Arial"/>
              </a:rPr>
              <a:t>os </a:t>
            </a:r>
            <a:r>
              <a:rPr sz="1600" smtClean="0">
                <a:latin typeface="Arial"/>
                <a:cs typeface="Arial"/>
              </a:rPr>
              <a:t>(as) usuários</a:t>
            </a:r>
            <a:r>
              <a:rPr sz="1600" spc="-265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(as).</a:t>
            </a:r>
          </a:p>
          <a:p>
            <a:pPr marL="2096135">
              <a:lnSpc>
                <a:spcPct val="100000"/>
              </a:lnSpc>
            </a:pPr>
            <a:r>
              <a:rPr sz="1600" smtClean="0">
                <a:latin typeface="Arial"/>
                <a:cs typeface="Arial"/>
              </a:rPr>
              <a:t>- </a:t>
            </a:r>
            <a:r>
              <a:rPr sz="1600" spc="-10" smtClean="0">
                <a:latin typeface="Arial"/>
                <a:cs typeface="Arial"/>
              </a:rPr>
              <a:t>Deve </a:t>
            </a:r>
            <a:r>
              <a:rPr sz="1600" smtClean="0">
                <a:latin typeface="Arial"/>
                <a:cs typeface="Arial"/>
              </a:rPr>
              <a:t>ser </a:t>
            </a:r>
            <a:r>
              <a:rPr sz="1600" spc="-5" smtClean="0">
                <a:latin typeface="Arial"/>
                <a:cs typeface="Arial"/>
              </a:rPr>
              <a:t>flexível, </a:t>
            </a:r>
            <a:r>
              <a:rPr sz="1600" smtClean="0">
                <a:latin typeface="Arial"/>
                <a:cs typeface="Arial"/>
              </a:rPr>
              <a:t>dinâmico e repactuado sempre </a:t>
            </a:r>
            <a:r>
              <a:rPr sz="1600" spc="-5" smtClean="0">
                <a:latin typeface="Arial"/>
                <a:cs typeface="Arial"/>
              </a:rPr>
              <a:t>que</a:t>
            </a:r>
            <a:r>
              <a:rPr sz="1600" spc="-155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necessário.</a:t>
            </a:r>
          </a:p>
          <a:p>
            <a:pPr marL="2187575" indent="-158750">
              <a:lnSpc>
                <a:spcPct val="100000"/>
              </a:lnSpc>
              <a:buChar char="-"/>
              <a:tabLst>
                <a:tab pos="2188210" algn="l"/>
              </a:tabLst>
            </a:pPr>
            <a:r>
              <a:rPr sz="1600" spc="-5" smtClean="0">
                <a:latin typeface="Arial"/>
                <a:cs typeface="Arial"/>
              </a:rPr>
              <a:t>Reconhecimento da </a:t>
            </a:r>
            <a:r>
              <a:rPr sz="1600" smtClean="0">
                <a:latin typeface="Arial"/>
                <a:cs typeface="Arial"/>
              </a:rPr>
              <a:t>especificidade </a:t>
            </a:r>
            <a:r>
              <a:rPr sz="1600" spc="-5" smtClean="0">
                <a:latin typeface="Arial"/>
                <a:cs typeface="Arial"/>
              </a:rPr>
              <a:t>de </a:t>
            </a:r>
            <a:r>
              <a:rPr sz="1600" smtClean="0">
                <a:latin typeface="Arial"/>
                <a:cs typeface="Arial"/>
              </a:rPr>
              <a:t>cada situação</a:t>
            </a:r>
            <a:r>
              <a:rPr sz="1600" spc="-165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atendida.</a:t>
            </a:r>
          </a:p>
          <a:p>
            <a:pPr marL="2185670" indent="-153670">
              <a:lnSpc>
                <a:spcPct val="100000"/>
              </a:lnSpc>
              <a:buChar char="-"/>
              <a:tabLst>
                <a:tab pos="2186305" algn="l"/>
              </a:tabLst>
            </a:pPr>
            <a:r>
              <a:rPr sz="1600" spc="-5" smtClean="0">
                <a:latin typeface="Arial"/>
                <a:cs typeface="Arial"/>
              </a:rPr>
              <a:t>Reflete  necessidades  </a:t>
            </a:r>
            <a:r>
              <a:rPr sz="1600" smtClean="0">
                <a:latin typeface="Arial"/>
                <a:cs typeface="Arial"/>
              </a:rPr>
              <a:t>e  </a:t>
            </a:r>
            <a:r>
              <a:rPr sz="1600" spc="-5" smtClean="0">
                <a:latin typeface="Arial"/>
                <a:cs typeface="Arial"/>
              </a:rPr>
              <a:t>demandas  dos  (as)  usuários  (as)  </a:t>
            </a:r>
            <a:r>
              <a:rPr sz="1600" smtClean="0">
                <a:latin typeface="Arial"/>
                <a:cs typeface="Arial"/>
              </a:rPr>
              <a:t>,  </a:t>
            </a:r>
            <a:r>
              <a:rPr sz="1600" spc="-5" smtClean="0">
                <a:latin typeface="Arial"/>
                <a:cs typeface="Arial"/>
              </a:rPr>
              <a:t>bem</a:t>
            </a:r>
            <a:r>
              <a:rPr sz="1600" spc="80" smtClean="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como</a:t>
            </a:r>
            <a:r>
              <a:rPr lang="pt-BR" sz="1600" spc="-5" dirty="0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metas e </a:t>
            </a:r>
            <a:r>
              <a:rPr sz="1600" spc="-5" smtClean="0">
                <a:latin typeface="Arial"/>
                <a:cs typeface="Arial"/>
              </a:rPr>
              <a:t>objetivos </a:t>
            </a:r>
            <a:r>
              <a:rPr sz="1600" smtClean="0">
                <a:latin typeface="Arial"/>
                <a:cs typeface="Arial"/>
              </a:rPr>
              <a:t>traçados </a:t>
            </a:r>
            <a:r>
              <a:rPr sz="1600" spc="-5" smtClean="0">
                <a:latin typeface="Arial"/>
                <a:cs typeface="Arial"/>
              </a:rPr>
              <a:t>que </a:t>
            </a:r>
            <a:r>
              <a:rPr sz="1600" smtClean="0">
                <a:latin typeface="Arial"/>
                <a:cs typeface="Arial"/>
              </a:rPr>
              <a:t>se pretenda</a:t>
            </a:r>
            <a:r>
              <a:rPr sz="1600" spc="-150" smtClean="0">
                <a:latin typeface="Arial"/>
                <a:cs typeface="Arial"/>
              </a:rPr>
              <a:t> </a:t>
            </a:r>
            <a:r>
              <a:rPr sz="1600" spc="-10" smtClean="0">
                <a:latin typeface="Arial"/>
                <a:cs typeface="Arial"/>
              </a:rPr>
              <a:t>alcançar.</a:t>
            </a:r>
            <a:endParaRPr sz="160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smtClean="0">
                <a:latin typeface="Arial"/>
                <a:cs typeface="Arial"/>
              </a:rPr>
              <a:t>ACOMPANHAMENTO</a:t>
            </a:r>
            <a:endParaRPr sz="1600" smtClean="0">
              <a:latin typeface="Arial"/>
              <a:cs typeface="Arial"/>
            </a:endParaRPr>
          </a:p>
          <a:p>
            <a:pPr marL="2178050">
              <a:lnSpc>
                <a:spcPct val="100000"/>
              </a:lnSpc>
            </a:pPr>
            <a:r>
              <a:rPr sz="1600" b="1" spc="-5" smtClean="0">
                <a:latin typeface="Arial"/>
                <a:cs typeface="Arial"/>
              </a:rPr>
              <a:t>Metodologias </a:t>
            </a:r>
            <a:r>
              <a:rPr sz="1600" b="1" smtClean="0">
                <a:latin typeface="Arial"/>
                <a:cs typeface="Arial"/>
              </a:rPr>
              <a:t>e técnicas </a:t>
            </a:r>
            <a:r>
              <a:rPr sz="1600" b="1" spc="-5" smtClean="0">
                <a:latin typeface="Arial"/>
                <a:cs typeface="Arial"/>
              </a:rPr>
              <a:t>possíveis ao</a:t>
            </a:r>
            <a:r>
              <a:rPr sz="1600" b="1" spc="-140" smtClean="0">
                <a:latin typeface="Arial"/>
                <a:cs typeface="Arial"/>
              </a:rPr>
              <a:t> </a:t>
            </a:r>
            <a:r>
              <a:rPr sz="1600" b="1" spc="-5" smtClean="0">
                <a:latin typeface="Arial"/>
                <a:cs typeface="Arial"/>
              </a:rPr>
              <a:t>acompanhamento</a:t>
            </a:r>
            <a:endParaRPr sz="160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smtClean="0">
                <a:latin typeface="Arial"/>
                <a:cs typeface="Arial"/>
              </a:rPr>
              <a:t>ESPECIALIZADO</a:t>
            </a:r>
            <a:endParaRPr sz="1600" smtClean="0">
              <a:latin typeface="Arial"/>
              <a:cs typeface="Arial"/>
            </a:endParaRPr>
          </a:p>
          <a:p>
            <a:pPr marL="2252980" indent="-106680">
              <a:lnSpc>
                <a:spcPct val="100000"/>
              </a:lnSpc>
              <a:buChar char="-"/>
              <a:tabLst>
                <a:tab pos="2253615" algn="l"/>
              </a:tabLst>
            </a:pPr>
            <a:r>
              <a:rPr sz="1600" spc="-5" smtClean="0">
                <a:latin typeface="Arial"/>
                <a:cs typeface="Arial"/>
              </a:rPr>
              <a:t>Entrevista Individual </a:t>
            </a:r>
            <a:r>
              <a:rPr sz="1600" smtClean="0">
                <a:latin typeface="Arial"/>
                <a:cs typeface="Arial"/>
              </a:rPr>
              <a:t>e/ou</a:t>
            </a:r>
            <a:r>
              <a:rPr sz="1600" spc="-35" smtClean="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Familiar</a:t>
            </a:r>
            <a:endParaRPr sz="1600" smtClean="0">
              <a:latin typeface="Arial"/>
              <a:cs typeface="Arial"/>
            </a:endParaRPr>
          </a:p>
          <a:p>
            <a:pPr marL="2244090" indent="-97790">
              <a:lnSpc>
                <a:spcPct val="100000"/>
              </a:lnSpc>
              <a:buChar char="-"/>
              <a:tabLst>
                <a:tab pos="2244725" algn="l"/>
              </a:tabLst>
            </a:pPr>
            <a:r>
              <a:rPr sz="1600" smtClean="0">
                <a:latin typeface="Arial"/>
                <a:cs typeface="Arial"/>
              </a:rPr>
              <a:t>Atendimento </a:t>
            </a:r>
            <a:r>
              <a:rPr sz="1600" spc="-5" smtClean="0">
                <a:latin typeface="Arial"/>
                <a:cs typeface="Arial"/>
              </a:rPr>
              <a:t>Individual </a:t>
            </a:r>
            <a:r>
              <a:rPr sz="1600" smtClean="0">
                <a:latin typeface="Arial"/>
                <a:cs typeface="Arial"/>
              </a:rPr>
              <a:t>e/ou</a:t>
            </a:r>
            <a:r>
              <a:rPr sz="1600" spc="-130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Familiar</a:t>
            </a:r>
          </a:p>
          <a:p>
            <a:pPr marL="2204085" indent="-107950">
              <a:lnSpc>
                <a:spcPct val="100000"/>
              </a:lnSpc>
              <a:buChar char="-"/>
              <a:tabLst>
                <a:tab pos="2204720" algn="l"/>
              </a:tabLst>
            </a:pPr>
            <a:r>
              <a:rPr sz="1600" smtClean="0">
                <a:latin typeface="Arial"/>
                <a:cs typeface="Arial"/>
              </a:rPr>
              <a:t>Orientação e Atendimento em</a:t>
            </a:r>
            <a:r>
              <a:rPr sz="1600" spc="-250" smtClean="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Grupo</a:t>
            </a:r>
            <a:endParaRPr sz="1600" smtClean="0">
              <a:latin typeface="Arial"/>
              <a:cs typeface="Arial"/>
            </a:endParaRPr>
          </a:p>
          <a:p>
            <a:pPr marL="2204085" indent="-107950">
              <a:lnSpc>
                <a:spcPct val="100000"/>
              </a:lnSpc>
              <a:buChar char="-"/>
              <a:tabLst>
                <a:tab pos="2204720" algn="l"/>
              </a:tabLst>
            </a:pPr>
            <a:r>
              <a:rPr sz="1600" smtClean="0">
                <a:latin typeface="Arial"/>
                <a:cs typeface="Arial"/>
              </a:rPr>
              <a:t>Orientação</a:t>
            </a:r>
            <a:r>
              <a:rPr sz="1600" spc="265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jurídico-social</a:t>
            </a:r>
          </a:p>
          <a:p>
            <a:pPr marL="2204085" indent="-107950">
              <a:lnSpc>
                <a:spcPct val="100000"/>
              </a:lnSpc>
              <a:buChar char="-"/>
              <a:tabLst>
                <a:tab pos="2204720" algn="l"/>
              </a:tabLst>
            </a:pPr>
            <a:r>
              <a:rPr sz="1600" smtClean="0">
                <a:latin typeface="Arial"/>
                <a:cs typeface="Arial"/>
              </a:rPr>
              <a:t>Estudos </a:t>
            </a:r>
            <a:r>
              <a:rPr sz="1600" spc="-5" smtClean="0">
                <a:latin typeface="Arial"/>
                <a:cs typeface="Arial"/>
              </a:rPr>
              <a:t>de</a:t>
            </a:r>
            <a:r>
              <a:rPr sz="1600" spc="-114" smtClean="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Caso</a:t>
            </a:r>
            <a:endParaRPr sz="1600" smtClean="0">
              <a:latin typeface="Arial"/>
              <a:cs typeface="Arial"/>
            </a:endParaRPr>
          </a:p>
          <a:p>
            <a:pPr marL="2204085" indent="-107950">
              <a:lnSpc>
                <a:spcPct val="100000"/>
              </a:lnSpc>
              <a:buChar char="-"/>
              <a:tabLst>
                <a:tab pos="2204720" algn="l"/>
              </a:tabLst>
            </a:pPr>
            <a:r>
              <a:rPr sz="1600" smtClean="0">
                <a:latin typeface="Arial"/>
                <a:cs typeface="Arial"/>
              </a:rPr>
              <a:t>Oficinas e </a:t>
            </a:r>
            <a:r>
              <a:rPr sz="1600" spc="-5" smtClean="0">
                <a:latin typeface="Arial"/>
                <a:cs typeface="Arial"/>
              </a:rPr>
              <a:t>Atividades de Convívio </a:t>
            </a:r>
            <a:r>
              <a:rPr sz="1600" smtClean="0">
                <a:latin typeface="Arial"/>
                <a:cs typeface="Arial"/>
              </a:rPr>
              <a:t>e</a:t>
            </a:r>
            <a:r>
              <a:rPr sz="1600" spc="-135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Socialização</a:t>
            </a:r>
          </a:p>
          <a:p>
            <a:pPr marL="2145030" indent="-97790">
              <a:lnSpc>
                <a:spcPct val="100000"/>
              </a:lnSpc>
              <a:buChar char="-"/>
              <a:tabLst>
                <a:tab pos="2145665" algn="l"/>
              </a:tabLst>
            </a:pPr>
            <a:r>
              <a:rPr sz="1600" smtClean="0">
                <a:latin typeface="Arial"/>
                <a:cs typeface="Arial"/>
              </a:rPr>
              <a:t>Ações </a:t>
            </a:r>
            <a:r>
              <a:rPr sz="1600" spc="-5" smtClean="0">
                <a:latin typeface="Arial"/>
                <a:cs typeface="Arial"/>
              </a:rPr>
              <a:t>de </a:t>
            </a:r>
            <a:r>
              <a:rPr sz="1600" smtClean="0">
                <a:latin typeface="Arial"/>
                <a:cs typeface="Arial"/>
              </a:rPr>
              <a:t>Mobilização e Participação</a:t>
            </a:r>
            <a:r>
              <a:rPr sz="1600" spc="-170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Social</a:t>
            </a:r>
          </a:p>
          <a:p>
            <a:pPr marL="2155190" indent="-107950">
              <a:lnSpc>
                <a:spcPct val="100000"/>
              </a:lnSpc>
              <a:buChar char="-"/>
              <a:tabLst>
                <a:tab pos="2155825" algn="l"/>
              </a:tabLst>
            </a:pPr>
            <a:r>
              <a:rPr sz="1600" smtClean="0">
                <a:latin typeface="Arial"/>
                <a:cs typeface="Arial"/>
              </a:rPr>
              <a:t>Encaminhamentos</a:t>
            </a:r>
            <a:r>
              <a:rPr sz="1600" spc="-15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monitorados</a:t>
            </a:r>
            <a:endParaRPr sz="1600">
              <a:latin typeface="Arial"/>
              <a:cs typeface="Arial"/>
            </a:endParaRPr>
          </a:p>
          <a:p>
            <a:pPr marL="2155190" indent="-107950">
              <a:lnSpc>
                <a:spcPct val="100000"/>
              </a:lnSpc>
              <a:buChar char="-"/>
              <a:tabLst>
                <a:tab pos="2155825" algn="l"/>
              </a:tabLst>
            </a:pPr>
            <a:r>
              <a:rPr sz="1600" smtClean="0">
                <a:latin typeface="Arial"/>
                <a:cs typeface="Arial"/>
              </a:rPr>
              <a:t>Registros </a:t>
            </a:r>
            <a:r>
              <a:rPr sz="1600" spc="-5" smtClean="0">
                <a:latin typeface="Arial"/>
                <a:cs typeface="Arial"/>
              </a:rPr>
              <a:t>de Informações no</a:t>
            </a:r>
            <a:r>
              <a:rPr sz="1600" spc="-110" smtClean="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Serviço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0232" y="2000240"/>
            <a:ext cx="503555" cy="4177029"/>
          </a:xfrm>
          <a:custGeom>
            <a:avLst/>
            <a:gdLst/>
            <a:ahLst/>
            <a:cxnLst/>
            <a:rect l="l" t="t" r="r" b="b"/>
            <a:pathLst>
              <a:path w="503555" h="4177029">
                <a:moveTo>
                  <a:pt x="503300" y="4176649"/>
                </a:moveTo>
                <a:lnTo>
                  <a:pt x="423721" y="4174511"/>
                </a:lnTo>
                <a:lnTo>
                  <a:pt x="354621" y="4168559"/>
                </a:lnTo>
                <a:lnTo>
                  <a:pt x="300139" y="4159482"/>
                </a:lnTo>
                <a:lnTo>
                  <a:pt x="251587" y="4134713"/>
                </a:lnTo>
                <a:lnTo>
                  <a:pt x="251587" y="2130171"/>
                </a:lnTo>
                <a:lnTo>
                  <a:pt x="238760" y="2116936"/>
                </a:lnTo>
                <a:lnTo>
                  <a:pt x="203042" y="2105433"/>
                </a:lnTo>
                <a:lnTo>
                  <a:pt x="148579" y="2096356"/>
                </a:lnTo>
                <a:lnTo>
                  <a:pt x="79517" y="2090400"/>
                </a:lnTo>
                <a:lnTo>
                  <a:pt x="0" y="2088261"/>
                </a:lnTo>
                <a:lnTo>
                  <a:pt x="79517" y="2086121"/>
                </a:lnTo>
                <a:lnTo>
                  <a:pt x="148579" y="2080165"/>
                </a:lnTo>
                <a:lnTo>
                  <a:pt x="203042" y="2071088"/>
                </a:lnTo>
                <a:lnTo>
                  <a:pt x="238759" y="2059585"/>
                </a:lnTo>
                <a:lnTo>
                  <a:pt x="251587" y="2046351"/>
                </a:lnTo>
                <a:lnTo>
                  <a:pt x="251587" y="41910"/>
                </a:lnTo>
                <a:lnTo>
                  <a:pt x="264415" y="28626"/>
                </a:lnTo>
                <a:lnTo>
                  <a:pt x="300139" y="17117"/>
                </a:lnTo>
                <a:lnTo>
                  <a:pt x="354621" y="8058"/>
                </a:lnTo>
                <a:lnTo>
                  <a:pt x="423721" y="2127"/>
                </a:lnTo>
                <a:lnTo>
                  <a:pt x="503300" y="0"/>
                </a:lnTo>
              </a:path>
            </a:pathLst>
          </a:custGeom>
          <a:ln w="9524">
            <a:solidFill>
              <a:srgbClr val="9F2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14290"/>
            <a:ext cx="8229600" cy="107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PAEFI – PLANO DE  ACOMPANHAMENTO</a:t>
            </a:r>
            <a:r>
              <a:rPr lang="pt-BR" sz="4000" dirty="0" smtClean="0">
                <a:solidFill>
                  <a:schemeClr val="tx1"/>
                </a:solidFill>
              </a:rPr>
              <a:t> 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u="sng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Aspectos jurídicos 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Mitos sobre o abuso sexual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Consequências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abuso sexual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Como falar de sexo?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Bullying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sexual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 x criança e adolescente</a:t>
            </a:r>
          </a:p>
          <a:p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endParaRPr lang="pt-BR" u="sng" dirty="0" smtClean="0"/>
          </a:p>
          <a:p>
            <a:endParaRPr lang="pt-BR" dirty="0"/>
          </a:p>
        </p:txBody>
      </p:sp>
      <p:pic>
        <p:nvPicPr>
          <p:cNvPr id="8" name="Imagem 7" descr="crianç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952624"/>
            <a:ext cx="3214710" cy="354807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EXEMPLOS DE TEMAS ABORDADOS 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Registro Mensal de Atendimento é um sistema onde são registradas as informações sobre o volume de atendimentos e quais as famílias atendidas no CREAS. O objetivo é uniformizar informações em âmbito nacional e dessa forma, proporcionar dados qualificados que contribuam para o desenvolvimento do Sistema Único de Assistência Social (SUAS).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REGISTRO MENSAL DE ATENDIMENTO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900634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Estatuto da Criança e do Adolescente</a:t>
            </a:r>
          </a:p>
          <a:p>
            <a:r>
              <a:rPr lang="pt-BR" dirty="0" smtClean="0"/>
              <a:t>Estatuto do idoso</a:t>
            </a:r>
          </a:p>
          <a:p>
            <a:r>
              <a:rPr lang="pt-BR" dirty="0" smtClean="0"/>
              <a:t>Lei  Maria da Penha</a:t>
            </a:r>
          </a:p>
          <a:p>
            <a:r>
              <a:rPr lang="pt-BR" dirty="0" smtClean="0"/>
              <a:t>Tipificação Nacional dos </a:t>
            </a:r>
          </a:p>
          <a:p>
            <a:r>
              <a:rPr lang="pt-BR" dirty="0" smtClean="0"/>
              <a:t>Serviços socioassistenciais</a:t>
            </a:r>
          </a:p>
        </p:txBody>
      </p:sp>
      <p:pic>
        <p:nvPicPr>
          <p:cNvPr id="6" name="Imagem 5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357430"/>
            <a:ext cx="3429024" cy="407196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LEITURAS SUGERIDAS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MENSAGEM FINAL</a:t>
            </a:r>
            <a:endParaRPr lang="pt-BR" dirty="0"/>
          </a:p>
        </p:txBody>
      </p:sp>
      <p:pic>
        <p:nvPicPr>
          <p:cNvPr id="4" name="Image5_img" descr="http://2.bp.blogspot.com/-O4UtgPYm0f8/URUCfEJaVWI/AAAAAAAAAQA/UDvLKwNIgA4/s380/y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aixaDeTexto 5"/>
          <p:cNvSpPr txBox="1">
            <a:spLocks noChangeArrowheads="1"/>
          </p:cNvSpPr>
          <p:nvPr/>
        </p:nvSpPr>
        <p:spPr bwMode="auto">
          <a:xfrm>
            <a:off x="1000125" y="1643063"/>
            <a:ext cx="735806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/>
              <a:t>Gerente: </a:t>
            </a:r>
            <a:r>
              <a:rPr lang="pt-BR" sz="2800" b="1" dirty="0" err="1" smtClean="0"/>
              <a:t>Jesielle</a:t>
            </a:r>
            <a:r>
              <a:rPr lang="pt-BR" sz="2800" b="1" dirty="0" smtClean="0"/>
              <a:t> Rocha Paulino</a:t>
            </a:r>
            <a:endParaRPr lang="pt-BR" sz="2800" dirty="0"/>
          </a:p>
          <a:p>
            <a:pPr algn="ctr"/>
            <a:endParaRPr lang="pt-BR" sz="1200" dirty="0"/>
          </a:p>
          <a:p>
            <a:pPr algn="ctr"/>
            <a:r>
              <a:rPr lang="pt-BR" sz="2800" b="1" dirty="0"/>
              <a:t>Equipe Técnica</a:t>
            </a:r>
            <a:r>
              <a:rPr lang="pt-BR" sz="2800" b="1" dirty="0" smtClean="0"/>
              <a:t>:</a:t>
            </a:r>
            <a:r>
              <a:rPr lang="pt-BR" sz="2800" dirty="0" smtClean="0"/>
              <a:t>  Eva Borges, </a:t>
            </a:r>
            <a:r>
              <a:rPr lang="pt-BR" sz="2800" dirty="0" err="1" smtClean="0"/>
              <a:t>Elzeni</a:t>
            </a:r>
            <a:r>
              <a:rPr lang="pt-BR" sz="2800" dirty="0" smtClean="0"/>
              <a:t> Aparecida, Flávia Martins, </a:t>
            </a:r>
            <a:r>
              <a:rPr lang="pt-BR" sz="2800" dirty="0"/>
              <a:t>Joelma </a:t>
            </a:r>
            <a:r>
              <a:rPr lang="pt-BR" sz="2800" dirty="0" smtClean="0"/>
              <a:t>Santiago, </a:t>
            </a:r>
            <a:r>
              <a:rPr lang="pt-BR" sz="2800" dirty="0" err="1" smtClean="0"/>
              <a:t>Juscilene</a:t>
            </a:r>
            <a:r>
              <a:rPr lang="pt-BR" sz="2800" dirty="0" smtClean="0"/>
              <a:t> de Jesus, </a:t>
            </a:r>
            <a:r>
              <a:rPr lang="pt-BR" sz="2800" dirty="0" err="1" smtClean="0"/>
              <a:t>Katiuscia</a:t>
            </a:r>
            <a:r>
              <a:rPr lang="pt-BR" sz="2800" dirty="0" smtClean="0"/>
              <a:t> Aguiar, </a:t>
            </a:r>
            <a:r>
              <a:rPr lang="pt-BR" sz="2800" dirty="0" err="1"/>
              <a:t>Marleny</a:t>
            </a:r>
            <a:r>
              <a:rPr lang="pt-BR" sz="2800" dirty="0"/>
              <a:t> </a:t>
            </a:r>
            <a:r>
              <a:rPr lang="pt-BR" sz="2800" dirty="0" err="1"/>
              <a:t>Gracias</a:t>
            </a:r>
            <a:r>
              <a:rPr lang="pt-BR" sz="2800" dirty="0"/>
              <a:t>, </a:t>
            </a:r>
            <a:r>
              <a:rPr lang="pt-BR" sz="2800" dirty="0" smtClean="0"/>
              <a:t>Maria Helena Viana, </a:t>
            </a:r>
            <a:r>
              <a:rPr lang="pt-BR" sz="2800" dirty="0" err="1" smtClean="0"/>
              <a:t>Nayana</a:t>
            </a:r>
            <a:r>
              <a:rPr lang="pt-BR" sz="2800" dirty="0" smtClean="0"/>
              <a:t> Carvalho,  </a:t>
            </a:r>
            <a:r>
              <a:rPr lang="pt-BR" sz="2800" dirty="0"/>
              <a:t>Raquel </a:t>
            </a:r>
            <a:r>
              <a:rPr lang="pt-BR" sz="2800" dirty="0" smtClean="0"/>
              <a:t>Secunde, </a:t>
            </a:r>
            <a:r>
              <a:rPr lang="pt-BR" sz="2800" dirty="0" err="1" smtClean="0"/>
              <a:t>V</a:t>
            </a:r>
            <a:r>
              <a:rPr lang="pt-BR" sz="2800" smtClean="0"/>
              <a:t>anderlúcia</a:t>
            </a:r>
            <a:r>
              <a:rPr lang="pt-BR" sz="2800" dirty="0" smtClean="0"/>
              <a:t> Trindade.</a:t>
            </a:r>
            <a:endParaRPr lang="pt-BR" sz="2800" dirty="0"/>
          </a:p>
          <a:p>
            <a:pPr algn="ctr"/>
            <a:endParaRPr lang="pt-BR" sz="2800" u="sng" dirty="0">
              <a:solidFill>
                <a:srgbClr val="C00000"/>
              </a:solidFill>
            </a:endParaRPr>
          </a:p>
          <a:p>
            <a:pPr algn="ctr"/>
            <a:r>
              <a:rPr lang="pt-BR" sz="2800" u="sng" dirty="0">
                <a:solidFill>
                  <a:srgbClr val="C00000"/>
                </a:solidFill>
              </a:rPr>
              <a:t>protecaoespecial@hotmail.com</a:t>
            </a:r>
          </a:p>
          <a:p>
            <a:pPr algn="ctr"/>
            <a:endParaRPr lang="pt-BR" sz="1200" dirty="0"/>
          </a:p>
          <a:p>
            <a:pPr algn="ctr"/>
            <a:r>
              <a:rPr lang="pt-BR" sz="2800" b="1" dirty="0"/>
              <a:t>Telefones</a:t>
            </a:r>
            <a:r>
              <a:rPr lang="pt-BR" sz="2800" dirty="0"/>
              <a:t>: (63) 3218-6903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254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Gratos pela Atenção!!!!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MARCOS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dirty="0" smtClean="0"/>
              <a:t>OBJETIVOS DA  POLÍTICA DE ASSISTÊNCIA SOCIAL DE  ACORDO COM A CF</a:t>
            </a:r>
            <a:endParaRPr lang="pt-BR" dirty="0" smtClean="0"/>
          </a:p>
          <a:p>
            <a:pPr algn="just"/>
            <a:r>
              <a:rPr lang="pt-BR" dirty="0" smtClean="0"/>
              <a:t>I- a proteção à família, à maternidade, à infância, à adolescência e à velhice; </a:t>
            </a:r>
          </a:p>
          <a:p>
            <a:pPr algn="just"/>
            <a:r>
              <a:rPr lang="pt-BR" dirty="0" smtClean="0"/>
              <a:t>II- o amparo às crianças e adolescentes carentes; </a:t>
            </a:r>
          </a:p>
          <a:p>
            <a:pPr algn="just"/>
            <a:r>
              <a:rPr lang="pt-BR" dirty="0" smtClean="0"/>
              <a:t>III- a promoção da integração ao mercado de trabalho; </a:t>
            </a:r>
          </a:p>
          <a:p>
            <a:pPr algn="just"/>
            <a:r>
              <a:rPr lang="pt-BR" dirty="0" smtClean="0"/>
              <a:t>IV- a habilitação e a reabilitação das pessoas portadoras de deficiência e a promoção de sua integração à vida comunitária; </a:t>
            </a:r>
          </a:p>
          <a:p>
            <a:pPr algn="just"/>
            <a:r>
              <a:rPr lang="pt-BR" dirty="0" smtClean="0"/>
              <a:t>V- a garantia de um salário mínimo de benefício  mensal à pessoa portadora de deficiência e ao idoso que comprovem não possuir meios de prover à própria manutenção ou de tê-la provida por sua família, conforme dispuser a lei.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BASES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No desdobramento das proposições constitucionais, encontra-se a LOAS, 1993 que postula a assistência social como direito do cidadão e dever do Estado, constituindo-se numa Política de Seguridade Social não contributiva, que provê os mínimos sociais.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BASES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LOAS dispõe sobre a organização da Assistência Social, regulamente os artigos 203 e 204 da Constituição Federal e institui benefícios, serviços, programas e projetos destinados ao enfrentamento da exclusão social dos segmentos mais vulneráveis.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BASES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Em 2004 a Política Nacional  de Assistência Social Em consonância com o disposto na LOAS, rege-se pelos seguintes princípios democráticos: </a:t>
            </a:r>
          </a:p>
          <a:p>
            <a:r>
              <a:rPr lang="pt-BR" dirty="0" smtClean="0"/>
              <a:t> I – Supremacia do atendimento às necessidades sociais sobre as exigências de rentabilidade econômica; </a:t>
            </a:r>
          </a:p>
          <a:p>
            <a:r>
              <a:rPr lang="pt-BR" dirty="0" smtClean="0"/>
              <a:t> II – Universalização dos direitos sociais, a fim de tornar o destinatário da ação assistencial alcançável pelas demais políticas públicas;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BASES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III – </a:t>
            </a:r>
            <a:r>
              <a:rPr lang="pt-BR" dirty="0" smtClean="0"/>
              <a:t>Respeito à dignidade do cidadão, à sua autonomia e ao seu direito a benefícios e serviços de qualidade, bem como à convivência familiar e comunitária, vedando-se qualquer comprovação vexatória de necessidade; </a:t>
            </a:r>
          </a:p>
          <a:p>
            <a:pPr algn="just"/>
            <a:r>
              <a:rPr lang="pt-BR" dirty="0" smtClean="0"/>
              <a:t>IV – Igualdade de direitos no acesso ao atendimento, sem discriminação de qualquer natureza, garantindo-se equivalência às populações urbanas e rurais; </a:t>
            </a:r>
          </a:p>
          <a:p>
            <a:pPr algn="just"/>
            <a:r>
              <a:rPr lang="pt-BR" dirty="0" smtClean="0"/>
              <a:t>V – Divulgação ampla dos benefícios, serviços, programas e projetos assistenciais, bem como dos recursos oferecidos pelo Poder Público e dos critérios para sua concessão.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BASES LEGAIS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A aprovação da NOB/2012 adensou ainda mais o conteúdo da política de  Assistência Social, firmando instrumentos de aprimoramento de gestão do  SUAS e de qualificação da oferta de serviços, sob a ótica do planejamento e  monitoramento, avançando na função de vigilância </a:t>
            </a:r>
            <a:r>
              <a:rPr lang="pt-BR" dirty="0" err="1" smtClean="0"/>
              <a:t>socioassistencial</a:t>
            </a:r>
            <a:r>
              <a:rPr lang="pt-BR" dirty="0" smtClean="0"/>
              <a:t>, no aperfeiçoamento da definição das responsabilidades dos entes federados e no controle e participação social.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79061</TotalTime>
  <Words>1559</Words>
  <Application>Microsoft Office PowerPoint</Application>
  <PresentationFormat>Apresentação na tela (4:3)</PresentationFormat>
  <Paragraphs>192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MARCOS  LEGAIS </vt:lpstr>
      <vt:lpstr>MARCOS LEGAIS</vt:lpstr>
      <vt:lpstr>MARCOS LEGAIS</vt:lpstr>
      <vt:lpstr>BASES LEGAIS</vt:lpstr>
      <vt:lpstr>BASES LEGAIS</vt:lpstr>
      <vt:lpstr>BASES LEGAIS</vt:lpstr>
      <vt:lpstr>BASES LEGAIS</vt:lpstr>
      <vt:lpstr>BASES LEGAIS</vt:lpstr>
      <vt:lpstr>MARCOS LEGAIS</vt:lpstr>
      <vt:lpstr>FUNÇÕES DA POLÍTICA DE ASSISTÊNCIA SOCIAL</vt:lpstr>
      <vt:lpstr>A PROTEÇÃO SOCIAL NO ÂMBITO DA ASSISTÊNCIA SOCIAL</vt:lpstr>
      <vt:lpstr>SUAS - UM NOVO MODELO DE ORGANIZAÇÃO  DA ASSISTÊNCIA SOCIAL</vt:lpstr>
      <vt:lpstr>SUAS - UM NOVO MODELO DE ORGANIZAÇÃO  DA ASSISTÊNCIA SOCIAL</vt:lpstr>
      <vt:lpstr> PROTEÇÃO SOCIAL BÁSICA </vt:lpstr>
      <vt:lpstr>Slide 16</vt:lpstr>
      <vt:lpstr> A PROTEÇÃO SOCIAL ESPECIAL DIVIDE-SE EM DOIS NÍVEIS DE COMPLEXIDADE:  </vt:lpstr>
      <vt:lpstr>SERVIÇOS DE MÉDIA COMPLEXIDADE:</vt:lpstr>
      <vt:lpstr>SERVIÇO E DE PROTEÇÃO  E ATENDIMENTO ESPECIALIZADO A FAMÍLIA E INDIVÍDUOS - PAEFI</vt:lpstr>
      <vt:lpstr>PAEFI</vt:lpstr>
      <vt:lpstr>PAEFI</vt:lpstr>
      <vt:lpstr>PAEFI – Trabalho com famílias</vt:lpstr>
      <vt:lpstr>ATENDIMENTO  </vt:lpstr>
      <vt:lpstr>OBJETIVOS  </vt:lpstr>
      <vt:lpstr>Slide 25</vt:lpstr>
      <vt:lpstr>Slide 26</vt:lpstr>
      <vt:lpstr> </vt:lpstr>
      <vt:lpstr>      </vt:lpstr>
      <vt:lpstr> ACOMPANHAMENTO </vt:lpstr>
      <vt:lpstr>Contexto</vt:lpstr>
      <vt:lpstr> ACOMPANHAMENTO </vt:lpstr>
      <vt:lpstr>Slide 32</vt:lpstr>
      <vt:lpstr>EXEMPLOS DE TEMAS ABORDADOS   </vt:lpstr>
      <vt:lpstr>REGISTRO MENSAL DE ATENDIMENTO</vt:lpstr>
      <vt:lpstr>LEITURAS SUGERIDAS</vt:lpstr>
      <vt:lpstr>MENSAGEM FINAL</vt:lpstr>
      <vt:lpstr>Gratos pela Atenção!!!!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vanderlucia.trindade</dc:creator>
  <cp:lastModifiedBy>Almoxarifado</cp:lastModifiedBy>
  <cp:revision>167</cp:revision>
  <dcterms:created xsi:type="dcterms:W3CDTF">2017-03-06T18:55:39Z</dcterms:created>
  <dcterms:modified xsi:type="dcterms:W3CDTF">2017-09-12T12:39:49Z</dcterms:modified>
</cp:coreProperties>
</file>