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6" r:id="rId2"/>
    <p:sldId id="267" r:id="rId3"/>
    <p:sldId id="274" r:id="rId4"/>
    <p:sldId id="294" r:id="rId5"/>
    <p:sldId id="295" r:id="rId6"/>
    <p:sldId id="296" r:id="rId7"/>
    <p:sldId id="270" r:id="rId8"/>
    <p:sldId id="271" r:id="rId9"/>
    <p:sldId id="257" r:id="rId10"/>
    <p:sldId id="258" r:id="rId11"/>
    <p:sldId id="259" r:id="rId12"/>
    <p:sldId id="262" r:id="rId13"/>
    <p:sldId id="260" r:id="rId14"/>
    <p:sldId id="261" r:id="rId15"/>
    <p:sldId id="264" r:id="rId16"/>
    <p:sldId id="265" r:id="rId17"/>
    <p:sldId id="269" r:id="rId18"/>
    <p:sldId id="278" r:id="rId19"/>
    <p:sldId id="280" r:id="rId20"/>
    <p:sldId id="281" r:id="rId21"/>
    <p:sldId id="282" r:id="rId22"/>
    <p:sldId id="283" r:id="rId23"/>
    <p:sldId id="284" r:id="rId24"/>
    <p:sldId id="287" r:id="rId25"/>
    <p:sldId id="289" r:id="rId26"/>
    <p:sldId id="290" r:id="rId27"/>
    <p:sldId id="291" r:id="rId28"/>
    <p:sldId id="292" r:id="rId29"/>
    <p:sldId id="293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602BC-FB15-4FE4-BEE1-A29CCAE681B1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F749-1C4E-45C3-968C-8410307E928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4F749-1C4E-45C3-968C-8410307E9282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4F749-1C4E-45C3-968C-8410307E9282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4F749-1C4E-45C3-968C-8410307E9282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4F749-1C4E-45C3-968C-8410307E9282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451B7-D2A2-487E-A23B-630192DA4B9F}" type="datetimeFigureOut">
              <a:rPr lang="pt-BR" smtClean="0"/>
              <a:pPr/>
              <a:t>6/9/2017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9F52A-4E54-48E1-ABF2-C25A2947838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Sejam Bem Vindo (a)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r>
              <a:rPr lang="pt-BR" dirty="0" smtClean="0"/>
              <a:t> A Oficina de Serviços de Acolhimento em Família Acolhedora para Crianças e Adolescentes.</a:t>
            </a:r>
            <a:endParaRPr lang="pt-BR" dirty="0"/>
          </a:p>
        </p:txBody>
      </p:sp>
      <p:pic>
        <p:nvPicPr>
          <p:cNvPr id="1026" name="Picture 2" descr="C:\Users\Maria Helena\Desktop\Figuras\06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840"/>
            <a:ext cx="7632847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chemeClr val="tx2"/>
                </a:solidFill>
              </a:rPr>
              <a:t/>
            </a:r>
            <a:br>
              <a:rPr lang="pt-BR" sz="4000" b="1" dirty="0" smtClean="0">
                <a:solidFill>
                  <a:schemeClr val="tx2"/>
                </a:solidFill>
              </a:rPr>
            </a:br>
            <a:r>
              <a:rPr lang="pt-BR" sz="4000" b="1" dirty="0" smtClean="0">
                <a:solidFill>
                  <a:schemeClr val="tx2"/>
                </a:solidFill>
              </a:rPr>
              <a:t>Capacidade de Atendimento e</a:t>
            </a:r>
            <a:r>
              <a:rPr lang="pt-BR" sz="4000" dirty="0" smtClean="0">
                <a:solidFill>
                  <a:schemeClr val="tx2"/>
                </a:solidFill>
              </a:rPr>
              <a:t> </a:t>
            </a:r>
            <a:r>
              <a:rPr lang="pt-BR" sz="4000" b="1" dirty="0" smtClean="0">
                <a:solidFill>
                  <a:schemeClr val="tx2"/>
                </a:solidFill>
              </a:rPr>
              <a:t>Recursos Humanos - Família Acolhedora.</a:t>
            </a:r>
            <a:r>
              <a:rPr lang="pt-BR" dirty="0" smtClean="0">
                <a:solidFill>
                  <a:schemeClr val="tx2"/>
                </a:solidFill>
              </a:rPr>
              <a:t/>
            </a:r>
            <a:br>
              <a:rPr lang="pt-BR" dirty="0" smtClean="0">
                <a:solidFill>
                  <a:schemeClr val="tx2"/>
                </a:solidFill>
              </a:rPr>
            </a:b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00174"/>
            <a:ext cx="8229600" cy="5357826"/>
          </a:xfrm>
        </p:spPr>
        <p:txBody>
          <a:bodyPr>
            <a:normAutofit fontScale="92500" lnSpcReduction="10000"/>
          </a:bodyPr>
          <a:lstStyle/>
          <a:p>
            <a:r>
              <a:rPr lang="pt-BR" sz="4000" dirty="0" smtClean="0"/>
              <a:t>Uma criança / adolescente em cada família (salvo grupo de irmãos, que devem ficar juntos na mesma família acolhedora). </a:t>
            </a:r>
          </a:p>
          <a:p>
            <a:r>
              <a:rPr lang="pt-BR" sz="4000" dirty="0" smtClean="0"/>
              <a:t>Equipe Técnica (para cada 15 famílias acolhedoras):</a:t>
            </a:r>
          </a:p>
          <a:p>
            <a:r>
              <a:rPr lang="pt-BR" sz="4000" dirty="0" smtClean="0"/>
              <a:t>1 Coordenador</a:t>
            </a:r>
          </a:p>
          <a:p>
            <a:r>
              <a:rPr lang="pt-BR" sz="4000" dirty="0" smtClean="0"/>
              <a:t>1 Assistente Social</a:t>
            </a:r>
          </a:p>
          <a:p>
            <a:r>
              <a:rPr lang="pt-BR" sz="4000" dirty="0" smtClean="0"/>
              <a:t>1 Psicólogo</a:t>
            </a:r>
          </a:p>
          <a:p>
            <a:endParaRPr lang="pt-BR" sz="4000" dirty="0"/>
          </a:p>
        </p:txBody>
      </p:sp>
      <p:pic>
        <p:nvPicPr>
          <p:cNvPr id="5" name="Picture 2" descr="C:\Users\Maria Helena\Desktop\Oficinas e Projetos\Imagens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21088"/>
            <a:ext cx="4104456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dirty="0" smtClean="0">
                <a:solidFill>
                  <a:schemeClr val="tx2"/>
                </a:solidFill>
              </a:rPr>
              <a:t/>
            </a:r>
            <a:br>
              <a:rPr lang="pt-BR" sz="4000" dirty="0" smtClean="0">
                <a:solidFill>
                  <a:schemeClr val="tx2"/>
                </a:solidFill>
              </a:rPr>
            </a:br>
            <a:r>
              <a:rPr lang="pt-BR" sz="4000" dirty="0" smtClean="0">
                <a:solidFill>
                  <a:schemeClr val="tx2"/>
                </a:solidFill>
              </a:rPr>
              <a:t>Família Acolhedora - </a:t>
            </a:r>
            <a:r>
              <a:rPr lang="pt-BR" sz="2500" b="1" dirty="0" smtClean="0"/>
              <a:t>2 Princípios Importantes</a:t>
            </a:r>
            <a:br>
              <a:rPr lang="pt-BR" sz="2500" b="1" dirty="0" smtClean="0"/>
            </a:b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04652"/>
          </a:xfrm>
        </p:spPr>
        <p:txBody>
          <a:bodyPr>
            <a:normAutofit fontScale="92500" lnSpcReduction="10000"/>
          </a:bodyPr>
          <a:lstStyle/>
          <a:p>
            <a:pPr marL="808038" lvl="2" indent="1588" algn="just">
              <a:lnSpc>
                <a:spcPct val="150000"/>
              </a:lnSpc>
              <a:buNone/>
            </a:pPr>
            <a:r>
              <a:rPr lang="pt-BR" sz="2800" u="sng" dirty="0" smtClean="0"/>
              <a:t> </a:t>
            </a:r>
            <a:r>
              <a:rPr lang="pt-BR" sz="2800" i="1" u="sng" dirty="0" smtClean="0"/>
              <a:t>Excepcionalidade do afastamento familiar</a:t>
            </a:r>
            <a:r>
              <a:rPr lang="pt-BR" sz="2800" u="sng" dirty="0" smtClean="0"/>
              <a:t>:</a:t>
            </a:r>
          </a:p>
          <a:p>
            <a:pPr marL="180000" lvl="2" indent="15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/>
              <a:t>O afastamento da criança ou do adolescente de seu contexto familiar deve ser uma medida excepcional, aplicada somente quando todas os esforços foram empreendidos no sentido de manter a convivência familiar e comunitária.</a:t>
            </a:r>
          </a:p>
          <a:p>
            <a:pPr marL="180000" lvl="2" indent="15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100" i="1" dirty="0" smtClean="0"/>
              <a:t>      </a:t>
            </a:r>
            <a:r>
              <a:rPr lang="pt-BR" sz="3100" i="1" u="sng" dirty="0" err="1" smtClean="0"/>
              <a:t>Provisoriedade</a:t>
            </a:r>
            <a:r>
              <a:rPr lang="pt-BR" sz="3100" i="1" u="sng" dirty="0" smtClean="0"/>
              <a:t> do afastamento familiar</a:t>
            </a:r>
            <a:r>
              <a:rPr lang="pt-BR" sz="3100" i="1" dirty="0" smtClean="0"/>
              <a:t>:</a:t>
            </a:r>
          </a:p>
          <a:p>
            <a:pPr marL="180000" lvl="2" indent="15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/>
              <a:t>Todos os esforços devem ser empreendidos para viabilizar, no menor tempo possível, o retorno seguro ao convívio familiar, prioritariamente na família de origem e, excepcionalmente, em família substituta.</a:t>
            </a:r>
          </a:p>
          <a:p>
            <a:endParaRPr lang="pt-BR" sz="4000" dirty="0"/>
          </a:p>
        </p:txBody>
      </p:sp>
      <p:pic>
        <p:nvPicPr>
          <p:cNvPr id="1027" name="Picture 3" descr="C:\Users\Maria Helena\Desktop\Oficinas e Projetos\Imagens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800" y="3068960"/>
            <a:ext cx="147667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Família Acolhedora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Considerando os princípios da </a:t>
            </a:r>
            <a:r>
              <a:rPr lang="pt-BR" sz="2800" dirty="0" err="1" smtClean="0"/>
              <a:t>provisoriedade</a:t>
            </a:r>
            <a:r>
              <a:rPr lang="pt-BR" sz="2800" dirty="0" smtClean="0"/>
              <a:t> e excepcionalidade, o acolhimento em Família Acolhedora não deverá ser superior a 02 (dois) anos, conforme previsto no Art. 19 §2º do ECA, salvo em situações específicas, comprovada a devida necessidade.</a:t>
            </a:r>
          </a:p>
          <a:p>
            <a:endParaRPr lang="pt-BR" dirty="0" smtClean="0"/>
          </a:p>
        </p:txBody>
      </p:sp>
      <p:pic>
        <p:nvPicPr>
          <p:cNvPr id="4" name="Picture 2" descr="C:\Users\Maria Helen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645024"/>
            <a:ext cx="540060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dirty="0" smtClean="0">
                <a:solidFill>
                  <a:schemeClr val="tx2"/>
                </a:solidFill>
              </a:rPr>
              <a:t/>
            </a:r>
            <a:br>
              <a:rPr lang="pt-BR" sz="4000" dirty="0" smtClean="0">
                <a:solidFill>
                  <a:schemeClr val="tx2"/>
                </a:solidFill>
              </a:rPr>
            </a:br>
            <a:r>
              <a:rPr lang="pt-BR" sz="4000" dirty="0" smtClean="0">
                <a:solidFill>
                  <a:schemeClr val="tx2"/>
                </a:solidFill>
              </a:rPr>
              <a:t>Família Acolhedora -</a:t>
            </a:r>
            <a:r>
              <a:rPr lang="pt-BR" sz="2400" b="1" dirty="0" smtClean="0"/>
              <a:t>Quem  pode ser?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40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435280" cy="5572140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São famílias da comunidade, habilitadas e acompanhadas pelo Serviços de Acolhimento em Família Acolhedora, que acolhem voluntariamente em suas casas por período provisório, crianças e/ou adolescentes, oferecendo-lhes cuidado, proteção integral e convivência familiar e comunitária.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Entende-se que a Família Acolhedora não deva ser a família extensa.</a:t>
            </a:r>
            <a:endParaRPr lang="pt-BR" sz="28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A presença do vínculo de parentesco colide com a proposta do Acolhimento Familiar - configurando-se como </a:t>
            </a:r>
            <a:r>
              <a:rPr lang="pt-BR" sz="2400" u="sng" dirty="0" smtClean="0"/>
              <a:t>reintegração familiar</a:t>
            </a:r>
            <a:r>
              <a:rPr lang="pt-BR" sz="2400" dirty="0" smtClean="0"/>
              <a:t>. </a:t>
            </a:r>
            <a:endParaRPr lang="pt-BR" dirty="0" smtClean="0"/>
          </a:p>
          <a:p>
            <a:endParaRPr lang="pt-BR" sz="2400" dirty="0"/>
          </a:p>
        </p:txBody>
      </p:sp>
      <p:pic>
        <p:nvPicPr>
          <p:cNvPr id="1027" name="Picture 3" descr="C:\Users\Maria Helena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229200"/>
            <a:ext cx="410445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3200" b="1" dirty="0" smtClean="0">
                <a:solidFill>
                  <a:schemeClr val="tx2"/>
                </a:solidFill>
              </a:rPr>
              <a:t/>
            </a:r>
            <a:br>
              <a:rPr lang="pt-BR" sz="3200" b="1" dirty="0" smtClean="0">
                <a:solidFill>
                  <a:schemeClr val="tx2"/>
                </a:solidFill>
              </a:rPr>
            </a:br>
            <a:r>
              <a:rPr lang="pt-BR" sz="3200" b="1" dirty="0" smtClean="0">
                <a:solidFill>
                  <a:schemeClr val="tx2"/>
                </a:solidFill>
              </a:rPr>
              <a:t/>
            </a:r>
            <a:br>
              <a:rPr lang="pt-BR" sz="3200" b="1" dirty="0" smtClean="0">
                <a:solidFill>
                  <a:schemeClr val="tx2"/>
                </a:solidFill>
              </a:rPr>
            </a:br>
            <a:r>
              <a:rPr lang="pt-BR" sz="3200" b="1" dirty="0" smtClean="0">
                <a:solidFill>
                  <a:schemeClr val="tx2"/>
                </a:solidFill>
              </a:rPr>
              <a:t>Família Acolhedora - </a:t>
            </a:r>
            <a:r>
              <a:rPr lang="pt-BR" b="1" dirty="0" smtClean="0"/>
              <a:t> </a:t>
            </a:r>
            <a:r>
              <a:rPr lang="pt-BR" sz="2400" b="1" dirty="0" smtClean="0"/>
              <a:t>Público Alvo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dirty="0" smtClean="0">
                <a:solidFill>
                  <a:schemeClr val="tx2"/>
                </a:solidFill>
              </a:rPr>
              <a:t/>
            </a:r>
            <a:br>
              <a:rPr lang="pt-BR" sz="3600" b="1" dirty="0" smtClean="0">
                <a:solidFill>
                  <a:schemeClr val="tx2"/>
                </a:solidFill>
              </a:rPr>
            </a:b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908720"/>
            <a:ext cx="8229600" cy="5760640"/>
          </a:xfrm>
        </p:spPr>
        <p:txBody>
          <a:bodyPr>
            <a:noAutofit/>
          </a:bodyPr>
          <a:lstStyle/>
          <a:p>
            <a:pPr marL="800100" lvl="1" indent="-342900" algn="just">
              <a:buNone/>
            </a:pPr>
            <a:endParaRPr lang="pt-BR" sz="1400" dirty="0" smtClean="0"/>
          </a:p>
          <a:p>
            <a:pPr marL="144000" indent="-285750" algn="just">
              <a:buNone/>
            </a:pPr>
            <a:r>
              <a:rPr lang="pt-BR" sz="2400" dirty="0" smtClean="0"/>
              <a:t>Crianças e adolescentes de 0 a 18 anos, com medida </a:t>
            </a:r>
            <a:r>
              <a:rPr lang="pt-BR" sz="2400" dirty="0" err="1" smtClean="0"/>
              <a:t>protetiva</a:t>
            </a:r>
            <a:r>
              <a:rPr lang="pt-BR" sz="2400" dirty="0" smtClean="0"/>
              <a:t> de acolhimento.</a:t>
            </a:r>
          </a:p>
          <a:p>
            <a:pPr marL="144000" indent="-285750" algn="just">
              <a:buNone/>
            </a:pPr>
            <a:r>
              <a:rPr lang="pt-BR" sz="2400" dirty="0" smtClean="0"/>
              <a:t>O </a:t>
            </a:r>
            <a:r>
              <a:rPr lang="pt-BR" sz="2400" i="1" dirty="0" smtClean="0"/>
              <a:t>Serviço de Acolhimento em Família Acolhedora</a:t>
            </a:r>
            <a:r>
              <a:rPr lang="pt-BR" sz="2400" dirty="0" smtClean="0"/>
              <a:t> é  adequado ao atendimento de crianças e adolescentes cuja avaliação da equipe técnica dos serviços da rede de atendimento indique possibilidade de retorno à família de origem, ampliada ou extensa, salvo casos emergenciais, nos quais inexistam alternativas de acolhimento e proteção</a:t>
            </a:r>
            <a:r>
              <a:rPr lang="pt-BR" sz="2000" dirty="0" smtClean="0"/>
              <a:t>.</a:t>
            </a:r>
          </a:p>
          <a:p>
            <a:pPr marL="144000" indent="-285750" algn="just">
              <a:buNone/>
            </a:pPr>
            <a:endParaRPr lang="pt-BR" sz="2400" dirty="0" smtClean="0"/>
          </a:p>
          <a:p>
            <a:pPr marL="144000" indent="-285750" algn="just">
              <a:buNone/>
            </a:pPr>
            <a:r>
              <a:rPr lang="pt-BR" sz="2400" dirty="0" smtClean="0"/>
              <a:t>Cada família acolhedora deverá acolher </a:t>
            </a:r>
            <a:r>
              <a:rPr lang="pt-BR" sz="2400" b="1" dirty="0" smtClean="0"/>
              <a:t>uma </a:t>
            </a:r>
            <a:r>
              <a:rPr lang="pt-BR" sz="2400" dirty="0" smtClean="0"/>
              <a:t>criança ou adolescente por vez, exceto quando se tratar de grupos de irmãos, quando esse número  poderá ser ampliado.</a:t>
            </a:r>
            <a:endParaRPr lang="pt-BR" sz="2400" b="1" dirty="0" smtClean="0"/>
          </a:p>
          <a:p>
            <a:pPr marL="285750" indent="-285750" algn="just">
              <a:buNone/>
            </a:pPr>
            <a:endParaRPr lang="pt-BR" dirty="0" smtClean="0"/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chemeClr val="tx2"/>
                </a:solidFill>
              </a:rPr>
              <a:t/>
            </a:r>
            <a:br>
              <a:rPr lang="pt-BR" sz="3600" dirty="0" smtClean="0">
                <a:solidFill>
                  <a:schemeClr val="tx2"/>
                </a:solidFill>
              </a:rPr>
            </a:br>
            <a:r>
              <a:rPr lang="pt-BR" sz="3600" dirty="0" smtClean="0">
                <a:solidFill>
                  <a:schemeClr val="tx2"/>
                </a:solidFill>
              </a:rPr>
              <a:t>Família Acolhedora -</a:t>
            </a:r>
            <a:r>
              <a:rPr lang="pt-BR" sz="3600" b="1" dirty="0" smtClean="0"/>
              <a:t>Aspectos Importantes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805264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/>
              <a:t>O acolhimento em Família Acolhedora tem se mostrado uma forma de atendimento adequada para crianças pequenas que vivenciam situações de violação de direitos.          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/>
              <a:t>Ao se constituir como uma alternativa de proteção que garante </a:t>
            </a:r>
            <a:r>
              <a:rPr lang="pt-BR" sz="2400" u="sng" dirty="0" smtClean="0"/>
              <a:t>cuidado individualizado</a:t>
            </a:r>
            <a:r>
              <a:rPr lang="pt-BR" sz="2400" dirty="0" smtClean="0"/>
              <a:t> num momento em que a criança mais precisa dele, resgata a continuidade e a qualidade nas trocas entre a criança e seu </a:t>
            </a:r>
            <a:r>
              <a:rPr lang="pt-BR" sz="2400" dirty="0" err="1" smtClean="0"/>
              <a:t>cuidador</a:t>
            </a:r>
            <a:r>
              <a:rPr lang="pt-BR" sz="2400" dirty="0" smtClean="0"/>
              <a:t>. </a:t>
            </a:r>
          </a:p>
          <a:p>
            <a:pPr algn="just">
              <a:buNone/>
            </a:pPr>
            <a:endParaRPr lang="pt-BR" sz="4000" dirty="0"/>
          </a:p>
        </p:txBody>
      </p:sp>
      <p:pic>
        <p:nvPicPr>
          <p:cNvPr id="1026" name="Picture 2" descr="C:\Users\Maria Hele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503598"/>
            <a:ext cx="3335453" cy="2138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3100" b="1" dirty="0" smtClean="0">
                <a:solidFill>
                  <a:schemeClr val="tx2"/>
                </a:solidFill>
              </a:rPr>
              <a:t/>
            </a:r>
            <a:br>
              <a:rPr lang="pt-BR" sz="3100" b="1" dirty="0" smtClean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Família Acolhedora </a:t>
            </a:r>
            <a:r>
              <a:rPr lang="pt-BR" sz="5300" b="1" dirty="0" smtClean="0">
                <a:solidFill>
                  <a:schemeClr val="tx2"/>
                </a:solidFill>
              </a:rPr>
              <a:t>- </a:t>
            </a:r>
            <a:r>
              <a:rPr lang="pt-BR" sz="2700" b="1" dirty="0" smtClean="0"/>
              <a:t>Aspectos Importantes</a:t>
            </a:r>
            <a:br>
              <a:rPr lang="pt-BR" sz="2700" b="1" dirty="0" smtClean="0"/>
            </a:br>
            <a:endParaRPr lang="pt-BR" sz="4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800100" lvl="1" indent="-342900" algn="just"/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As famílias acolhedoras são </a:t>
            </a:r>
            <a:r>
              <a:rPr lang="pt-BR" i="1" dirty="0" smtClean="0"/>
              <a:t>selecionadas</a:t>
            </a:r>
            <a:r>
              <a:rPr lang="pt-BR" dirty="0" smtClean="0"/>
              <a:t>, </a:t>
            </a:r>
            <a:r>
              <a:rPr lang="pt-BR" i="1" dirty="0" smtClean="0"/>
              <a:t>capacitadas</a:t>
            </a:r>
            <a:r>
              <a:rPr lang="pt-BR" dirty="0" smtClean="0"/>
              <a:t> e </a:t>
            </a:r>
            <a:r>
              <a:rPr lang="pt-BR" i="1" dirty="0" smtClean="0"/>
              <a:t>acompanhadas</a:t>
            </a:r>
            <a:r>
              <a:rPr lang="pt-BR" dirty="0" smtClean="0"/>
              <a:t> pela equipe  técnica do Serviço de Acolhimento para que possam acolher provisoriamente crianças e adolescentes em medida de proteção. </a:t>
            </a:r>
          </a:p>
          <a:p>
            <a:pPr algn="just">
              <a:buNone/>
            </a:pPr>
            <a:r>
              <a:rPr lang="pt-BR" sz="1600" dirty="0" smtClean="0"/>
              <a:t>        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O Serviço de Acolhimento em Família Acolhedora deverá ser amplamente divulgado com vistas à sensibilização de famílias para a adesão à proposta de acolhimento familiar.</a:t>
            </a:r>
          </a:p>
          <a:p>
            <a:pPr marL="285750" indent="-285750" algn="just"/>
            <a:endParaRPr lang="pt-BR" sz="700" dirty="0" smtClean="0"/>
          </a:p>
          <a:p>
            <a:pPr algn="just"/>
            <a:endParaRPr lang="pt-BR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 demanda local deve ser o eixo norteador na elaboração das estratégias de comunicação e divulgação do serviço.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3600" dirty="0" smtClean="0">
                <a:solidFill>
                  <a:srgbClr val="0070C0"/>
                </a:solidFill>
              </a:rPr>
              <a:t/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0070C0"/>
                </a:solidFill>
              </a:rPr>
              <a:t>Família Acolhedora </a:t>
            </a:r>
            <a:r>
              <a:rPr lang="pt-BR" sz="4400" dirty="0" smtClean="0">
                <a:solidFill>
                  <a:srgbClr val="0070C0"/>
                </a:solidFill>
              </a:rPr>
              <a:t>- </a:t>
            </a:r>
            <a:r>
              <a:rPr lang="pt-BR" sz="2700" b="1" dirty="0" smtClean="0"/>
              <a:t>Divulgação</a:t>
            </a:r>
            <a:br>
              <a:rPr lang="pt-BR" sz="2700" b="1" dirty="0" smtClean="0"/>
            </a:br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 marL="800100" lvl="1" indent="-342900" algn="just"/>
            <a:endParaRPr lang="pt-BR" sz="2000" dirty="0" smtClean="0"/>
          </a:p>
          <a:p>
            <a:pPr algn="just"/>
            <a:r>
              <a:rPr lang="pt-BR" sz="2800" dirty="0" smtClean="0"/>
              <a:t>Tendo em vista que o Serviço de Acolhimento em Famílias Acolhedoras é uma modalidade relativamente recente no Brasil, o processo de divulgação permanente é essencial para o seu sucesso</a:t>
            </a:r>
          </a:p>
          <a:p>
            <a:pPr algn="just">
              <a:buNone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r>
              <a:rPr lang="pt-BR" sz="1600" dirty="0" smtClean="0"/>
              <a:t>      </a:t>
            </a:r>
          </a:p>
          <a:p>
            <a:pPr algn="ctr">
              <a:buNone/>
            </a:pPr>
            <a:r>
              <a:rPr lang="pt-BR" sz="1600" dirty="0" smtClean="0"/>
              <a:t> </a:t>
            </a:r>
            <a:endParaRPr lang="pt-BR" sz="1600" b="1" dirty="0" smtClean="0"/>
          </a:p>
          <a:p>
            <a:r>
              <a:rPr lang="pt-BR" sz="2400" dirty="0" smtClean="0"/>
              <a:t>Sensibilizar</a:t>
            </a:r>
          </a:p>
          <a:p>
            <a:r>
              <a:rPr lang="pt-BR" sz="2400" dirty="0" smtClean="0"/>
              <a:t>Mobilizar</a:t>
            </a:r>
          </a:p>
          <a:p>
            <a:r>
              <a:rPr lang="pt-BR" sz="2400" dirty="0" smtClean="0"/>
              <a:t> Captar famílias acolhedora   </a:t>
            </a:r>
          </a:p>
          <a:p>
            <a:r>
              <a:rPr lang="pt-BR" sz="2400" dirty="0" smtClean="0"/>
              <a:t> Disseminar a cultura de acolhimento familiar          </a:t>
            </a:r>
          </a:p>
          <a:p>
            <a:pPr algn="just"/>
            <a:endParaRPr lang="pt-BR" dirty="0" smtClean="0"/>
          </a:p>
          <a:p>
            <a:pPr algn="just"/>
            <a:endParaRPr lang="pt-BR" sz="2400" dirty="0"/>
          </a:p>
        </p:txBody>
      </p:sp>
      <p:pic>
        <p:nvPicPr>
          <p:cNvPr id="1027" name="Picture 3" descr="C:\Users\Maria Helena\Desktop\Helena\Figuras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429000"/>
            <a:ext cx="3672408" cy="2254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b="1" dirty="0" smtClean="0">
                <a:solidFill>
                  <a:schemeClr val="tx2"/>
                </a:solidFill>
              </a:rPr>
              <a:t/>
            </a:r>
            <a:br>
              <a:rPr lang="pt-BR" sz="4000" b="1" dirty="0" smtClean="0">
                <a:solidFill>
                  <a:schemeClr val="tx2"/>
                </a:solidFill>
              </a:rPr>
            </a:br>
            <a:r>
              <a:rPr lang="pt-BR" sz="4000" b="1" dirty="0" smtClean="0">
                <a:solidFill>
                  <a:schemeClr val="tx2"/>
                </a:solidFill>
              </a:rPr>
              <a:t>Família Acolhedora - </a:t>
            </a:r>
            <a:r>
              <a:rPr lang="pt-BR" sz="2200" b="1" dirty="0" smtClean="0"/>
              <a:t>Estratégias de Divulgação</a:t>
            </a:r>
            <a:br>
              <a:rPr lang="pt-BR" sz="2200" b="1" dirty="0" smtClean="0"/>
            </a:b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None/>
            </a:pPr>
            <a:r>
              <a:rPr lang="pt-BR" sz="2400" dirty="0" smtClean="0"/>
              <a:t>Evento de lançamento.</a:t>
            </a:r>
          </a:p>
          <a:p>
            <a:pPr algn="just">
              <a:buNone/>
            </a:pPr>
            <a:endParaRPr lang="pt-BR" sz="2400" dirty="0" smtClean="0"/>
          </a:p>
          <a:p>
            <a:pPr marL="285750" indent="-285750" algn="just">
              <a:buNone/>
            </a:pPr>
            <a:r>
              <a:rPr lang="pt-BR" sz="2400" dirty="0" smtClean="0"/>
              <a:t>Mídias diversas (TV, jornal, rádio, internet, etc.). </a:t>
            </a:r>
          </a:p>
          <a:p>
            <a:pPr algn="just">
              <a:buNone/>
            </a:pPr>
            <a:endParaRPr lang="pt-BR" sz="2400" dirty="0" smtClean="0"/>
          </a:p>
          <a:p>
            <a:pPr marL="285750" indent="-285750" algn="just">
              <a:buNone/>
            </a:pPr>
            <a:r>
              <a:rPr lang="pt-BR" sz="2400" dirty="0" smtClean="0"/>
              <a:t>Material de apoio (</a:t>
            </a:r>
            <a:r>
              <a:rPr lang="pt-BR" sz="2400" i="1" dirty="0" smtClean="0"/>
              <a:t>folders</a:t>
            </a:r>
            <a:r>
              <a:rPr lang="pt-BR" sz="2400" dirty="0" smtClean="0"/>
              <a:t>, cartazes, camisetas, etc.). </a:t>
            </a:r>
          </a:p>
          <a:p>
            <a:pPr algn="just">
              <a:buNone/>
            </a:pPr>
            <a:endParaRPr lang="pt-BR" sz="2400" dirty="0" smtClean="0"/>
          </a:p>
          <a:p>
            <a:pPr marL="285750" indent="-285750" algn="just">
              <a:buNone/>
            </a:pPr>
            <a:r>
              <a:rPr lang="pt-BR" sz="2400" dirty="0" smtClean="0"/>
              <a:t>Rede informal / Pontos comerciais). </a:t>
            </a:r>
          </a:p>
          <a:p>
            <a:pPr algn="just">
              <a:buNone/>
            </a:pPr>
            <a:endParaRPr lang="pt-BR" sz="2400" dirty="0" smtClean="0"/>
          </a:p>
          <a:p>
            <a:pPr marL="285750" indent="-285750" algn="just">
              <a:buNone/>
            </a:pPr>
            <a:r>
              <a:rPr lang="pt-BR" sz="2400" dirty="0" smtClean="0"/>
              <a:t>Palestras e encontros com diferentes grupos (religiosos, associação de moradores e outros espaços comunitários).</a:t>
            </a:r>
          </a:p>
          <a:p>
            <a:pPr algn="just">
              <a:buNone/>
            </a:pPr>
            <a:endParaRPr lang="pt-BR" sz="2400" dirty="0" smtClean="0"/>
          </a:p>
          <a:p>
            <a:pPr marL="285750" indent="-285750" algn="just">
              <a:buNone/>
            </a:pPr>
            <a:r>
              <a:rPr lang="pt-BR" sz="2400" dirty="0" smtClean="0"/>
              <a:t>Rede de atendimento (saúde, assistência, educação) e Sistema de Garantia de Direitos. </a:t>
            </a:r>
          </a:p>
          <a:p>
            <a:endParaRPr lang="pt-BR" dirty="0"/>
          </a:p>
        </p:txBody>
      </p:sp>
      <p:pic>
        <p:nvPicPr>
          <p:cNvPr id="1027" name="Picture 3" descr="C:\Users\Maria Helena\Desktop\Helena\Oficinas e Projetos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196752"/>
            <a:ext cx="247707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2400" dirty="0" smtClean="0">
                <a:solidFill>
                  <a:srgbClr val="0070C0"/>
                </a:solidFill>
              </a:rPr>
              <a:t/>
            </a:r>
            <a:br>
              <a:rPr lang="pt-BR" sz="24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>Família Acolhedora </a:t>
            </a:r>
            <a:r>
              <a:rPr lang="pt-BR" sz="2800" b="1" dirty="0" smtClean="0"/>
              <a:t> - </a:t>
            </a:r>
            <a:r>
              <a:rPr lang="pt-BR" sz="2400" b="1" dirty="0" smtClean="0"/>
              <a:t>Acolhida e Avaliação Inicial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sz="2000" b="1" dirty="0" smtClean="0"/>
          </a:p>
          <a:p>
            <a:pPr marL="285750" lvl="1" algn="just">
              <a:buFont typeface="Wingdings" pitchFamily="2" charset="2"/>
              <a:buChar char="§"/>
            </a:pPr>
            <a:r>
              <a:rPr lang="pt-BR" sz="2600" dirty="0" smtClean="0"/>
              <a:t>Primeiro momento de interlocução entre a equipe técnica e as famílias interessadas em fazer parte do Serviço de Acolhimento.</a:t>
            </a:r>
          </a:p>
          <a:p>
            <a:pPr marL="0" lvl="1" algn="just">
              <a:buFont typeface="Wingdings" pitchFamily="2" charset="2"/>
              <a:buChar char="§"/>
            </a:pPr>
            <a:endParaRPr lang="pt-BR" sz="2600" dirty="0" smtClean="0"/>
          </a:p>
          <a:p>
            <a:pPr marL="285750" lvl="1" algn="just">
              <a:buFont typeface="Wingdings" pitchFamily="2" charset="2"/>
              <a:buChar char="§"/>
            </a:pPr>
            <a:r>
              <a:rPr lang="pt-BR" sz="2600" dirty="0" smtClean="0"/>
              <a:t>A equipe deve estar preparada e qualificada para prestar os esclarecimentos necessários sobre o serviço e responder às dúvidas e questões apresentadas pela família.</a:t>
            </a:r>
          </a:p>
          <a:p>
            <a:pPr>
              <a:buFont typeface="Wingdings" pitchFamily="2" charset="2"/>
              <a:buChar char="§"/>
            </a:pPr>
            <a:endParaRPr lang="pt-BR" sz="2600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Nesse momento, é imprescindível a distinção entre o Serviço de Acolhimento em Família Acolhedora e a prática da adoção. 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É o momento de se verificar se as famílias atendem aos critérios mínimos exigidos para a função, inclusive em relação ao desejo, disponibilidade e concordância de todos os membros do núcleo familiar em acolher e participar dos encontros de seleção, formação e acompanhamento.</a:t>
            </a:r>
            <a:endParaRPr lang="pt-BR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Família Acolhedora</a:t>
            </a:r>
            <a:endParaRPr lang="pt-BR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Maria Helena\Desktop\i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12068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dirty="0" smtClean="0">
                <a:solidFill>
                  <a:srgbClr val="0070C0"/>
                </a:solidFill>
              </a:rPr>
              <a:t/>
            </a:r>
            <a:br>
              <a:rPr lang="pt-BR" sz="4000" dirty="0" smtClean="0">
                <a:solidFill>
                  <a:srgbClr val="0070C0"/>
                </a:solidFill>
              </a:rPr>
            </a:br>
            <a:r>
              <a:rPr lang="pt-BR" sz="4000" dirty="0" smtClean="0">
                <a:solidFill>
                  <a:srgbClr val="0070C0"/>
                </a:solidFill>
              </a:rPr>
              <a:t>Família Acolhedora - </a:t>
            </a:r>
            <a:r>
              <a:rPr lang="pt-BR" sz="2700" b="1" dirty="0" smtClean="0"/>
              <a:t>Critérios mínimos exigidos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40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00600"/>
          </a:xfrm>
        </p:spPr>
        <p:txBody>
          <a:bodyPr>
            <a:normAutofit lnSpcReduction="10000"/>
          </a:bodyPr>
          <a:lstStyle/>
          <a:p>
            <a:endParaRPr lang="pt-BR" sz="10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Responsável pela guarda deve possuir idade mínima de 21 anos, sem restrição de gênero ou estado civil.</a:t>
            </a:r>
          </a:p>
          <a:p>
            <a:pPr marL="285750" lvl="0" indent="-285750" algn="just">
              <a:buNone/>
            </a:pPr>
            <a:endParaRPr lang="pt-BR" sz="24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Residir há pelo menos 2 (dois) anos no municípios onde se dará a oferta do serviço.</a:t>
            </a:r>
          </a:p>
          <a:p>
            <a:pPr marL="285750" lvl="0" indent="-285750" algn="just">
              <a:buNone/>
            </a:pPr>
            <a:endParaRPr lang="pt-BR" sz="24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Possuir residência fixa e residir no município durante todo o período de acolhimento.</a:t>
            </a:r>
          </a:p>
          <a:p>
            <a:pPr lvl="0" algn="just">
              <a:buNone/>
            </a:pPr>
            <a:endParaRPr lang="pt-BR" sz="24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Residir em imóvel que ofereça ambiente físico adequado ao acolhimento.</a:t>
            </a:r>
          </a:p>
          <a:p>
            <a:pPr lvl="0" algn="just"/>
            <a:endParaRPr lang="pt-BR" sz="24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Aceitação e comprometimento com a metodologia do Serviço</a:t>
            </a:r>
            <a:r>
              <a:rPr lang="pt-BR" sz="2200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rgbClr val="0070C0"/>
                </a:solidFill>
              </a:rPr>
              <a:t/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0070C0"/>
                </a:solidFill>
              </a:rPr>
              <a:t>Família Acolhedora </a:t>
            </a:r>
            <a:r>
              <a:rPr lang="pt-BR" sz="3600" b="1" dirty="0" smtClean="0"/>
              <a:t> - </a:t>
            </a:r>
            <a:r>
              <a:rPr lang="pt-BR" sz="3100" b="1" dirty="0" smtClean="0"/>
              <a:t>Acolhida e Avaliação Inicial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endParaRPr lang="pt-BR" sz="40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sz="10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Possuir disponibilidade para participação nas atividades de formação do Serviço.</a:t>
            </a:r>
          </a:p>
          <a:p>
            <a:pPr lvl="0" algn="just"/>
            <a:endParaRPr lang="pt-BR" sz="105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Apresentar condições adequadas de saúde física e mental.</a:t>
            </a:r>
          </a:p>
          <a:p>
            <a:pPr lvl="0" algn="just"/>
            <a:endParaRPr lang="pt-BR" sz="105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Inexistência de dependentes de substância psicoativas entre os membros da família.</a:t>
            </a:r>
          </a:p>
          <a:p>
            <a:pPr lvl="0" algn="just"/>
            <a:endParaRPr lang="pt-BR" sz="105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Disponibilidade de tempo dispensado aos cuidados necessários e capacidade de dar afeto.</a:t>
            </a:r>
          </a:p>
          <a:p>
            <a:pPr lvl="0" algn="just"/>
            <a:endParaRPr lang="pt-BR" sz="105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Concordância de todos os membros da família com o acolhimento.</a:t>
            </a:r>
          </a:p>
          <a:p>
            <a:pPr lvl="0" algn="just"/>
            <a:endParaRPr lang="pt-BR" sz="1400" dirty="0" smtClean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apresentar intenção de adotar a criança ou adolescente acolhido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dirty="0" smtClean="0">
                <a:solidFill>
                  <a:srgbClr val="0070C0"/>
                </a:solidFill>
              </a:rPr>
              <a:t/>
            </a:r>
            <a:br>
              <a:rPr lang="pt-BR" sz="4000" dirty="0" smtClean="0">
                <a:solidFill>
                  <a:srgbClr val="0070C0"/>
                </a:solidFill>
              </a:rPr>
            </a:br>
            <a:r>
              <a:rPr lang="pt-BR" sz="4000" dirty="0" smtClean="0">
                <a:solidFill>
                  <a:srgbClr val="0070C0"/>
                </a:solidFill>
              </a:rPr>
              <a:t>Família Acolhedora - </a:t>
            </a:r>
            <a:r>
              <a:rPr lang="pt-BR" sz="2700" b="1" dirty="0" smtClean="0"/>
              <a:t>Avaliação Documental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endParaRPr lang="pt-BR" sz="49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rmAutofit/>
          </a:bodyPr>
          <a:lstStyle/>
          <a:p>
            <a:pPr marL="0" lvl="1" indent="11113" algn="just"/>
            <a:endParaRPr lang="pt-BR" sz="1050" dirty="0" smtClean="0"/>
          </a:p>
          <a:p>
            <a:pPr marL="0" lvl="1" indent="11113" algn="just">
              <a:buNone/>
            </a:pPr>
            <a:r>
              <a:rPr lang="pt-BR" sz="2400" b="1" dirty="0" smtClean="0"/>
              <a:t>Documentação mínima exigida de todos os membros maiores de idade pertencentes ao núcleo familiar.</a:t>
            </a:r>
          </a:p>
          <a:p>
            <a:pPr marL="0" lvl="1" indent="11113" algn="just">
              <a:buNone/>
            </a:pPr>
            <a:endParaRPr lang="pt-BR" sz="1900" dirty="0" smtClean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Carteira de Identidade – RG – ou Carteira de Trabalho – CTPS.</a:t>
            </a:r>
          </a:p>
          <a:p>
            <a:pPr lvl="0"/>
            <a:endParaRPr lang="pt-BR" sz="1600" dirty="0" smtClean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Cadastro de Pessoas Físicas – CPF.</a:t>
            </a:r>
          </a:p>
          <a:p>
            <a:pPr marL="811213" lvl="0" indent="-285750"/>
            <a:endParaRPr lang="pt-BR" sz="1600" dirty="0" smtClean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Comprovante de Residência.</a:t>
            </a:r>
          </a:p>
          <a:p>
            <a:pPr marL="811213" lvl="0" indent="-285750"/>
            <a:endParaRPr lang="pt-BR" sz="1600" dirty="0" smtClean="0"/>
          </a:p>
          <a:p>
            <a:pPr marL="811213" lvl="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Certidão de Antecedentes Criminais.</a:t>
            </a:r>
            <a:endParaRPr lang="pt-BR" sz="2400" dirty="0" smtClean="0"/>
          </a:p>
          <a:p>
            <a:endParaRPr lang="pt-BR" dirty="0"/>
          </a:p>
        </p:txBody>
      </p:sp>
      <p:pic>
        <p:nvPicPr>
          <p:cNvPr id="1027" name="Picture 3" descr="C:\Users\Maria Helena\Desktop\Helena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4278" y="3429000"/>
            <a:ext cx="1876549" cy="27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dirty="0" smtClean="0">
                <a:solidFill>
                  <a:srgbClr val="0070C0"/>
                </a:solidFill>
              </a:rPr>
              <a:t/>
            </a:r>
            <a:br>
              <a:rPr lang="pt-BR" sz="4000" dirty="0" smtClean="0">
                <a:solidFill>
                  <a:srgbClr val="0070C0"/>
                </a:solidFill>
              </a:rPr>
            </a:br>
            <a:r>
              <a:rPr lang="pt-BR" sz="4000" dirty="0" smtClean="0">
                <a:solidFill>
                  <a:srgbClr val="0070C0"/>
                </a:solidFill>
              </a:rPr>
              <a:t>Família Acolhedora - </a:t>
            </a:r>
            <a:r>
              <a:rPr lang="pt-BR" sz="2700" b="1" dirty="0" smtClean="0"/>
              <a:t>Estudo Psicossocial</a:t>
            </a:r>
            <a:r>
              <a:rPr lang="pt-BR" sz="3000" b="1" dirty="0" smtClean="0"/>
              <a:t/>
            </a:r>
            <a:br>
              <a:rPr lang="pt-BR" sz="3000" b="1" dirty="0" smtClean="0"/>
            </a:br>
            <a:endParaRPr lang="pt-BR" sz="40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70000" lnSpcReduction="20000"/>
          </a:bodyPr>
          <a:lstStyle/>
          <a:p>
            <a:pPr marL="0" lvl="1" algn="just">
              <a:buNone/>
            </a:pPr>
            <a:r>
              <a:rPr lang="pt-BR" sz="3600" dirty="0" smtClean="0"/>
              <a:t>Após a </a:t>
            </a:r>
            <a:r>
              <a:rPr lang="pt-BR" sz="3600" i="1" dirty="0" smtClean="0"/>
              <a:t>Avaliação Inicial</a:t>
            </a:r>
            <a:r>
              <a:rPr lang="pt-BR" sz="3600" dirty="0" smtClean="0"/>
              <a:t>, as famílias inscritas como potenciais acolhedoras deverão passar por um estudo psicossocial, com o objetivo de identificar os aspectos subjetivos que qualificam sua participação no Serviço.</a:t>
            </a:r>
            <a:r>
              <a:rPr lang="pt-BR" sz="3600" i="1" dirty="0" smtClean="0"/>
              <a:t> </a:t>
            </a:r>
            <a:r>
              <a:rPr lang="pt-BR" sz="3600" dirty="0" smtClean="0"/>
              <a:t>(Entrevistas / Visitas Domiciliares / Dinâmicas de Grupo)</a:t>
            </a:r>
          </a:p>
          <a:p>
            <a:pPr marL="0" lvl="1" algn="just">
              <a:buNone/>
            </a:pPr>
            <a:endParaRPr lang="pt-BR" sz="2400" i="1" dirty="0" smtClean="0"/>
          </a:p>
          <a:p>
            <a:pPr marL="0" lvl="1" algn="ctr"/>
            <a:r>
              <a:rPr lang="pt-B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a serem observadas</a:t>
            </a:r>
          </a:p>
          <a:p>
            <a:pPr marL="0" lvl="1"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Disponibilidade afetiva e emocional.</a:t>
            </a:r>
          </a:p>
          <a:p>
            <a:pPr lvl="0"/>
            <a:endParaRPr lang="pt-BR" sz="1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Padrão saudável das relações de apego e desapego.</a:t>
            </a:r>
          </a:p>
          <a:p>
            <a:pPr lvl="0"/>
            <a:endParaRPr lang="pt-BR" sz="1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Relações familiares e comunitárias.</a:t>
            </a:r>
          </a:p>
          <a:p>
            <a:pPr lvl="0"/>
            <a:endParaRPr lang="pt-BR" sz="1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Rotina familiar.</a:t>
            </a:r>
          </a:p>
          <a:p>
            <a:pPr lvl="0"/>
            <a:endParaRPr lang="pt-BR" sz="1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Não envolvimento de nenhum membro da família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400" dirty="0" smtClean="0"/>
              <a:t> com dependência química.</a:t>
            </a:r>
            <a:endParaRPr lang="pt-BR" sz="2600" dirty="0" smtClean="0"/>
          </a:p>
          <a:p>
            <a:endParaRPr lang="pt-BR" dirty="0"/>
          </a:p>
        </p:txBody>
      </p:sp>
      <p:pic>
        <p:nvPicPr>
          <p:cNvPr id="1027" name="Picture 3" descr="C:\Users\Maria Helena\Desktop\Helena\mother-and-baby-1646443__3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456" y="3861048"/>
            <a:ext cx="1979453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0070C0"/>
                </a:solidFill>
              </a:rPr>
              <a:t>Família Acolhedora -</a:t>
            </a:r>
            <a:r>
              <a:rPr lang="pt-BR" sz="3600" dirty="0" smtClean="0"/>
              <a:t>Acompanhamento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949280"/>
          </a:xfrm>
        </p:spPr>
        <p:txBody>
          <a:bodyPr>
            <a:normAutofit fontScale="47500" lnSpcReduction="20000"/>
          </a:bodyPr>
          <a:lstStyle/>
          <a:p>
            <a:pPr marL="446088" lvl="1" indent="-342900" algn="just">
              <a:buNone/>
            </a:pPr>
            <a:endParaRPr lang="pt-BR" sz="1200" b="1" dirty="0" smtClean="0"/>
          </a:p>
          <a:p>
            <a:pPr algn="just"/>
            <a:r>
              <a:rPr lang="pt-BR" sz="3800" dirty="0" smtClean="0"/>
              <a:t>A partir do momento em que a criança ou adolescente for encaminhada para o serviço, a equipe técnica deve iniciar a preparação e o acompanhamento psicossocial do acolhido, da família acolhedora e da família de origem.</a:t>
            </a:r>
          </a:p>
          <a:p>
            <a:pPr algn="just"/>
            <a:endParaRPr lang="pt-BR" dirty="0" smtClean="0"/>
          </a:p>
          <a:p>
            <a:pPr marL="263525" lvl="1" algn="ctr">
              <a:buNone/>
            </a:pPr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Acompanhamento da Criança e Adolescente acolhidos </a:t>
            </a:r>
            <a:endParaRPr lang="pt-BR" sz="3800" dirty="0" smtClean="0"/>
          </a:p>
          <a:p>
            <a:pPr marL="263525" lvl="1" algn="ctr"/>
            <a:endParaRPr lang="pt-BR" sz="1600" dirty="0" smtClean="0"/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Preparação da criança e do adolescente para o acolhimento – vínculo de confiança.</a:t>
            </a:r>
          </a:p>
          <a:p>
            <a:pPr marL="285750" lvl="1" algn="just"/>
            <a:endParaRPr lang="pt-BR" sz="4200" dirty="0" smtClean="0"/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Aproximação supervisionada  entre a criança e/ou adolescente e a família acolhedora.</a:t>
            </a:r>
          </a:p>
          <a:p>
            <a:pPr marL="285750" lvl="1" algn="just"/>
            <a:endParaRPr lang="pt-BR" sz="4200" dirty="0" smtClean="0"/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Escuta individual da criança e adolescente, com foco na adaptação à família acolhedora.</a:t>
            </a:r>
          </a:p>
          <a:p>
            <a:pPr marL="285750" lvl="1" algn="just"/>
            <a:endParaRPr lang="pt-BR" sz="4200" dirty="0" smtClean="0"/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Acompanhamento do desempenho escolar da criança e sua situação de saúde.</a:t>
            </a:r>
          </a:p>
          <a:p>
            <a:pPr marL="285750" lvl="1" algn="just"/>
            <a:endParaRPr lang="pt-BR" sz="4200" dirty="0" smtClean="0"/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Viabilização de encontro periódico acompanhado</a:t>
            </a:r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 entre a família de origem e a criança e/ou</a:t>
            </a:r>
          </a:p>
          <a:p>
            <a:pPr marL="285750" lvl="1" algn="just">
              <a:buFont typeface="Wingdings" panose="05000000000000000000" pitchFamily="2" charset="2"/>
              <a:buChar char="Ø"/>
            </a:pPr>
            <a:r>
              <a:rPr lang="pt-BR" sz="4200" dirty="0" smtClean="0"/>
              <a:t> adolescente.</a:t>
            </a:r>
            <a:endParaRPr lang="pt-BR" sz="4200" dirty="0"/>
          </a:p>
        </p:txBody>
      </p:sp>
      <p:pic>
        <p:nvPicPr>
          <p:cNvPr id="4" name="Picture 2" descr="C:\Users\Maria Helena\Desktop\Nova pasta (3)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301208"/>
            <a:ext cx="2880320" cy="1556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0070C0"/>
                </a:solidFill>
              </a:rPr>
              <a:t>Família Acolhedora  - Equipe</a:t>
            </a:r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446088" lvl="1" indent="-342900" algn="just"/>
            <a:r>
              <a:rPr lang="pt-BR" b="1" dirty="0" smtClean="0"/>
              <a:t> </a:t>
            </a:r>
            <a:r>
              <a:rPr lang="pt-BR" sz="2900" b="1" dirty="0" smtClean="0"/>
              <a:t>Equipe Profissional Mínima</a:t>
            </a:r>
          </a:p>
          <a:p>
            <a:pPr marL="446088" lvl="1" indent="-342900" algn="just"/>
            <a:endParaRPr lang="pt-BR" b="1" dirty="0" smtClean="0"/>
          </a:p>
          <a:p>
            <a:pPr algn="just"/>
            <a:r>
              <a:rPr lang="pt-BR" sz="2800" dirty="0" smtClean="0"/>
              <a:t>De acordo com a Norma Operacional Básica de Recursos Humanos do SUAS (NOB-RH/SUAS), a equipe profissional mínima do Serviço de Acolhimento em Família Acolhedora deve ser formada por: </a:t>
            </a:r>
          </a:p>
          <a:p>
            <a:pPr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 Coordenador  </a:t>
            </a:r>
          </a:p>
          <a:p>
            <a:pPr marL="1258888"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01 Assistente Social</a:t>
            </a:r>
          </a:p>
          <a:p>
            <a:pPr marL="1258888" algn="just"/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58888" algn="just">
              <a:buFont typeface="Wingdings" pitchFamily="2" charset="2"/>
              <a:buChar char="Ø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01 Psicólogo</a:t>
            </a:r>
          </a:p>
          <a:p>
            <a:pPr marL="1258888" algn="just">
              <a:buFont typeface="Wingdings" pitchFamily="2" charset="2"/>
              <a:buChar char="Ø"/>
            </a:pPr>
            <a:endParaRPr lang="pt-BR" b="1" dirty="0" smtClean="0"/>
          </a:p>
          <a:p>
            <a:pPr marL="1258888" algn="just">
              <a:buFont typeface="Wingdings" pitchFamily="2" charset="2"/>
              <a:buChar char="Ø"/>
            </a:pPr>
            <a:r>
              <a:rPr lang="pt-BR" sz="2900" b="1" dirty="0" smtClean="0"/>
              <a:t>A Equipe Técnica de referência do Serviço, composta por assistente social e psicólogo, é responsável pelo acompanhamento de até 15 famílias acolhedoras e 15 famílias de origem dos usuários atendidos.</a:t>
            </a:r>
          </a:p>
          <a:p>
            <a:pPr marL="1258888" algn="just">
              <a:buFont typeface="Wingdings" pitchFamily="2" charset="2"/>
              <a:buChar char="Ø"/>
            </a:pPr>
            <a:endParaRPr lang="pt-BR" sz="2900" dirty="0"/>
          </a:p>
        </p:txBody>
      </p:sp>
      <p:pic>
        <p:nvPicPr>
          <p:cNvPr id="1027" name="Picture 3" descr="C:\Users\Maria Helena\Desktop\Helena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36912"/>
            <a:ext cx="439248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/>
            </a:r>
            <a:br>
              <a:rPr lang="pt-BR" sz="2800" b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pt-BR" sz="2800" b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 – PIA E PAF</a:t>
            </a:r>
            <a:br>
              <a:rPr lang="pt-BR" sz="2800" b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446088" lvl="1" indent="-342900" algn="just"/>
            <a:r>
              <a:rPr lang="pt-BR" b="1" dirty="0" smtClean="0"/>
              <a:t> </a:t>
            </a:r>
            <a:r>
              <a:rPr lang="pt-BR" sz="3000" b="1" dirty="0" smtClean="0"/>
              <a:t>Importante!</a:t>
            </a:r>
          </a:p>
          <a:p>
            <a:pPr marL="446088" lvl="1" indent="-342900" algn="just"/>
            <a:endParaRPr lang="pt-BR" sz="2400" b="1" dirty="0" smtClean="0">
              <a:solidFill>
                <a:srgbClr val="C00000"/>
              </a:solidFill>
            </a:endParaRPr>
          </a:p>
          <a:p>
            <a:pPr marL="176213" lvl="1" indent="3175" algn="just">
              <a:buNone/>
            </a:pPr>
            <a:r>
              <a:rPr lang="pt-BR" dirty="0" smtClean="0"/>
              <a:t>No contexto do acompanhamento, a equipe técnica deve escutar e identificar demandas, potencialidades e vulnerabilidades dos usuários, visando elaborar o </a:t>
            </a:r>
            <a:r>
              <a:rPr lang="pt-BR" b="1" dirty="0" smtClean="0"/>
              <a:t>Plano Individual de Atendimento (PIA)</a:t>
            </a:r>
            <a:r>
              <a:rPr lang="pt-BR" dirty="0" smtClean="0"/>
              <a:t> e o </a:t>
            </a:r>
            <a:r>
              <a:rPr lang="pt-BR" b="1" dirty="0" smtClean="0"/>
              <a:t>Plano de Acompanhamento Familiar (PAF)</a:t>
            </a:r>
            <a:r>
              <a:rPr lang="pt-BR" dirty="0" smtClean="0"/>
              <a:t>.</a:t>
            </a:r>
          </a:p>
          <a:p>
            <a:pPr marL="176213" lvl="1" indent="3175" algn="just"/>
            <a:endParaRPr lang="pt-BR" dirty="0" smtClean="0"/>
          </a:p>
          <a:p>
            <a:pPr marL="176213" lvl="1" indent="3175" algn="just"/>
            <a:endParaRPr lang="pt-BR" sz="1000" dirty="0" smtClean="0"/>
          </a:p>
          <a:p>
            <a:pPr marL="176213" lvl="1" indent="3175" algn="ctr"/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o PIA e o PAF devem conter?</a:t>
            </a:r>
            <a:endParaRPr lang="pt-BR" sz="2600" dirty="0" smtClean="0"/>
          </a:p>
          <a:p>
            <a:pPr marL="176213" lvl="1" indent="3175" algn="ctr"/>
            <a:endParaRPr lang="pt-BR" sz="1600" dirty="0" smtClean="0"/>
          </a:p>
          <a:p>
            <a:pPr marL="446088" lvl="1" indent="-266700" algn="just">
              <a:buFont typeface="Wingdings" pitchFamily="2" charset="2"/>
              <a:buChar char="Ø"/>
            </a:pPr>
            <a:r>
              <a:rPr lang="pt-BR" sz="3100" dirty="0" smtClean="0"/>
              <a:t>Atividades que deverão ser desenvolvidas pela equipe técnica com a participação do usuário. </a:t>
            </a:r>
          </a:p>
          <a:p>
            <a:pPr marL="446088" lvl="1" indent="-266700" algn="just"/>
            <a:endParaRPr lang="pt-BR" sz="3100" dirty="0" smtClean="0"/>
          </a:p>
          <a:p>
            <a:pPr marL="446088" lvl="1" indent="-266700" algn="just">
              <a:buFont typeface="Wingdings" pitchFamily="2" charset="2"/>
              <a:buChar char="Ø"/>
            </a:pPr>
            <a:r>
              <a:rPr lang="pt-BR" sz="3100" dirty="0" smtClean="0"/>
              <a:t>Objetivos e metas a serem alcançados para a superação dos determinantes do afastamento familiar.</a:t>
            </a:r>
          </a:p>
          <a:p>
            <a:pPr marL="446088" lvl="1" indent="-266700" algn="just"/>
            <a:endParaRPr lang="pt-BR" sz="3100" dirty="0" smtClean="0"/>
          </a:p>
          <a:p>
            <a:pPr marL="446088" lvl="1" indent="-266700" algn="just">
              <a:buFont typeface="Wingdings" pitchFamily="2" charset="2"/>
              <a:buChar char="Ø"/>
            </a:pPr>
            <a:r>
              <a:rPr lang="pt-BR" sz="3100" dirty="0" smtClean="0"/>
              <a:t>Atividades e planejamento dos acompanhamentos. </a:t>
            </a:r>
            <a:endParaRPr lang="pt-BR" sz="3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70C0"/>
                </a:solidFill>
              </a:rPr>
              <a:t>Família Acolhedora  - Desligamento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328592"/>
          </a:xfrm>
        </p:spPr>
        <p:txBody>
          <a:bodyPr>
            <a:normAutofit/>
          </a:bodyPr>
          <a:lstStyle/>
          <a:p>
            <a:pPr marL="446088" lvl="1" indent="-342900" algn="just"/>
            <a:r>
              <a:rPr lang="pt-BR" b="1" dirty="0" smtClean="0"/>
              <a:t> </a:t>
            </a:r>
            <a:r>
              <a:rPr lang="pt-BR" sz="3000" b="1" dirty="0" smtClean="0"/>
              <a:t>Desligamento!</a:t>
            </a:r>
            <a:endParaRPr lang="pt-BR" sz="2400" b="1" dirty="0" smtClean="0">
              <a:solidFill>
                <a:srgbClr val="C00000"/>
              </a:solidFill>
            </a:endParaRPr>
          </a:p>
          <a:p>
            <a:pPr marL="266700" lvl="1" indent="3175" algn="just">
              <a:buNone/>
            </a:pPr>
            <a:r>
              <a:rPr lang="pt-BR" sz="1900" dirty="0" smtClean="0"/>
              <a:t>O desligamento do Serviço de Acolhimento deverá ser avaliado pela equipe profissional, em diálogo com a Justiça da Infância e Juventude, com o Ministério Público, Conselho Tutelar e rede envolvida.</a:t>
            </a:r>
          </a:p>
          <a:p>
            <a:pPr marL="266700" lvl="1" indent="3175" algn="just"/>
            <a:endParaRPr lang="pt-BR" sz="2000" b="1" dirty="0" smtClean="0"/>
          </a:p>
          <a:p>
            <a:pPr marL="266700" lvl="1" indent="3175" algn="just">
              <a:buNone/>
            </a:pPr>
            <a:r>
              <a:rPr lang="pt-BR" sz="2000" b="1" dirty="0" smtClean="0"/>
              <a:t>O trabalho de reintegração da criança e/ou adolescente é algo contínuo. Não deve se iniciar prestes  ao retorno familiar, mas sim deve perpassar todo o período de acolhimento.</a:t>
            </a:r>
          </a:p>
          <a:p>
            <a:pPr marL="266700" lvl="1" indent="3175" algn="just">
              <a:buNone/>
            </a:pPr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6700" lvl="1" indent="3175" algn="just"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Devem ser desenvolvidas ações com a criança/adolescente, família de origem e família acolhedora.</a:t>
            </a:r>
          </a:p>
          <a:p>
            <a:pPr marL="266700" lvl="1" indent="3175" algn="just"/>
            <a:endParaRPr lang="pt-BR" sz="2000" b="1" dirty="0" smtClean="0"/>
          </a:p>
          <a:p>
            <a:pPr marL="266700" lvl="1" indent="3175" algn="just"/>
            <a:endParaRPr lang="pt-BR" dirty="0"/>
          </a:p>
        </p:txBody>
      </p:sp>
      <p:pic>
        <p:nvPicPr>
          <p:cNvPr id="4" name="Imagem 3" descr="untitled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229200"/>
            <a:ext cx="8496944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70C0"/>
                </a:solidFill>
              </a:rPr>
              <a:t>Família Acolhedora - Subsídio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marL="446088" lvl="1" indent="-342900" algn="just"/>
            <a:r>
              <a:rPr lang="pt-BR" b="1" dirty="0" smtClean="0"/>
              <a:t> </a:t>
            </a:r>
            <a:r>
              <a:rPr lang="pt-BR" sz="3000" b="1" dirty="0" smtClean="0"/>
              <a:t>Subsídio Financeiro </a:t>
            </a:r>
            <a:endParaRPr lang="pt-BR" sz="3000" b="1" dirty="0" smtClean="0">
              <a:solidFill>
                <a:srgbClr val="C00000"/>
              </a:solidFill>
            </a:endParaRPr>
          </a:p>
          <a:p>
            <a:pPr marL="266700" lvl="1" indent="3175" algn="just">
              <a:buNone/>
            </a:pPr>
            <a:r>
              <a:rPr lang="pt-BR" sz="3800" dirty="0" smtClean="0"/>
              <a:t>Objetivando não onerar as famílias acolhedoras e garantir a efetivação dos compromissos assumidos no</a:t>
            </a:r>
          </a:p>
          <a:p>
            <a:pPr marL="266700" lvl="1" indent="3175" algn="just">
              <a:buNone/>
            </a:pPr>
            <a:endParaRPr lang="pt-BR" sz="3400" dirty="0" smtClean="0"/>
          </a:p>
          <a:p>
            <a:pPr marL="266700" lvl="1" indent="3175" algn="just">
              <a:buNone/>
            </a:pPr>
            <a:r>
              <a:rPr lang="pt-BR" sz="3400" dirty="0" smtClean="0"/>
              <a:t>Termo de Guarda e Responsabilidade, será previsto o fornecimento de subsídio financeiro  visando ao custeio dos gastos com a criança e/ou adolescente.</a:t>
            </a:r>
          </a:p>
          <a:p>
            <a:pPr marL="266700" lvl="1" indent="3175" algn="just"/>
            <a:endParaRPr lang="pt-BR" sz="3400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sz="3400" dirty="0" smtClean="0"/>
              <a:t>A</a:t>
            </a:r>
            <a:r>
              <a:rPr lang="pt-BR" altLang="pt-BR" sz="3400" dirty="0" smtClean="0"/>
              <a:t> família acolhedora deve atuar como </a:t>
            </a:r>
            <a:r>
              <a:rPr lang="pt-BR" altLang="pt-BR" sz="3400" b="1" dirty="0" smtClean="0"/>
              <a:t>voluntária,</a:t>
            </a:r>
            <a:r>
              <a:rPr lang="pt-BR" altLang="pt-BR" sz="3400" dirty="0" smtClean="0"/>
              <a:t> não gerando vínculo empregatício com o órgão executor do serviço.</a:t>
            </a:r>
          </a:p>
          <a:p>
            <a:endParaRPr lang="en-US" altLang="pt-BR" sz="3400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altLang="pt-BR" sz="3400" dirty="0" smtClean="0"/>
              <a:t>A utilização do subsídio financeiro deve estar centrado nas necessidades da criança e do adolescente acolhidos. </a:t>
            </a:r>
          </a:p>
          <a:p>
            <a:pPr marL="536575" lvl="1" indent="-266700" algn="just">
              <a:buFont typeface="Wingdings" pitchFamily="2" charset="2"/>
              <a:buChar char="Ø"/>
            </a:pPr>
            <a:endParaRPr lang="pt-BR" sz="3400" dirty="0" smtClean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sz="3400" dirty="0" smtClean="0"/>
              <a:t>Recomenda-se subsídio financeiro diferenciado quando se tratar de acolhimento de mais de uma criança / adolescente (por exemplo, grupo de irmãos) ou criança / adolescente com deficiência.</a:t>
            </a:r>
          </a:p>
          <a:p>
            <a:endParaRPr lang="pt-BR" sz="3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892480" cy="5445224"/>
          </a:xfrm>
        </p:spPr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Obrigada!</a:t>
            </a:r>
          </a:p>
          <a:p>
            <a:r>
              <a:rPr lang="pt-BR" dirty="0" smtClean="0"/>
              <a:t>Secretaria do</a:t>
            </a:r>
          </a:p>
          <a:p>
            <a:r>
              <a:rPr lang="pt-BR" dirty="0" smtClean="0"/>
              <a:t>Trabalho e </a:t>
            </a:r>
          </a:p>
          <a:p>
            <a:r>
              <a:rPr lang="pt-BR" dirty="0" smtClean="0"/>
              <a:t>Assistência</a:t>
            </a:r>
          </a:p>
          <a:p>
            <a:r>
              <a:rPr lang="pt-BR" dirty="0" smtClean="0"/>
              <a:t>Social</a:t>
            </a:r>
          </a:p>
          <a:p>
            <a:r>
              <a:rPr lang="pt-BR" dirty="0" smtClean="0"/>
              <a:t>Contato: </a:t>
            </a:r>
          </a:p>
          <a:p>
            <a:pPr>
              <a:buNone/>
            </a:pPr>
            <a:r>
              <a:rPr lang="pt-BR" dirty="0" smtClean="0"/>
              <a:t>(63)3218-6903</a:t>
            </a:r>
          </a:p>
          <a:p>
            <a:pPr>
              <a:buNone/>
            </a:pPr>
            <a:endParaRPr lang="pt-BR" dirty="0" smtClean="0"/>
          </a:p>
        </p:txBody>
      </p:sp>
      <p:pic>
        <p:nvPicPr>
          <p:cNvPr id="1026" name="Picture 2" descr="C:\Users\Maria Helena\Desktop\Nova pasta (3)\book-de-bebe-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12776"/>
            <a:ext cx="5976663" cy="5445224"/>
          </a:xfrm>
          <a:prstGeom prst="rect">
            <a:avLst/>
          </a:prstGeom>
          <a:noFill/>
        </p:spPr>
      </p:pic>
      <p:pic>
        <p:nvPicPr>
          <p:cNvPr id="5" name="Imagem 4" descr="C:\Users\bruno\Desktop\SETAS\Logomarc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604867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28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/>
            </a:r>
            <a:br>
              <a:rPr lang="pt-BR" sz="28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pt-BR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CONTEXTUALIZAÇÃO</a:t>
            </a:r>
            <a:br>
              <a:rPr lang="pt-BR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6166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/>
              <a:t> </a:t>
            </a:r>
            <a:r>
              <a:rPr lang="pt-BR" sz="2400" b="1" dirty="0" smtClean="0">
                <a:latin typeface="+mj-lt"/>
              </a:rPr>
              <a:t>Início da mudança de paradigma! </a:t>
            </a:r>
          </a:p>
          <a:p>
            <a:pPr algn="just"/>
            <a:r>
              <a:rPr lang="pt-BR" sz="2400" dirty="0" smtClean="0">
                <a:latin typeface="+mj-lt"/>
              </a:rPr>
              <a:t>Promulgação da </a:t>
            </a:r>
            <a:r>
              <a:rPr lang="pt-BR" sz="2400" i="1" dirty="0" smtClean="0">
                <a:latin typeface="+mj-lt"/>
              </a:rPr>
              <a:t>Constituição Federal, em 1988. Art.227 – “É dever da família, da sociedade e do Estado assegurar à criança e ao adolescente, com absoluta prioridade, o direito à vida, à saúde, à alimentação, à educação, ao lazer, à profissionalização, à cultura, à dignidade, ao respeito, à liberdade e à convivência familiar e comunitária, além de colocá-los a salvo de toda forma de negligência, discriminação, exploração, violência, crueldade e opressão”. </a:t>
            </a:r>
          </a:p>
          <a:p>
            <a:endParaRPr lang="pt-BR" dirty="0">
              <a:latin typeface="+mj-lt"/>
            </a:endParaRPr>
          </a:p>
        </p:txBody>
      </p:sp>
      <p:pic>
        <p:nvPicPr>
          <p:cNvPr id="2051" name="Picture 3" descr="C:\Users\Maria Helena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09120"/>
            <a:ext cx="3888432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28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/>
            </a:r>
            <a:br>
              <a:rPr lang="pt-BR" sz="28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pt-BR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CONTEXTUALIZAÇÃO</a:t>
            </a:r>
            <a:br>
              <a:rPr lang="pt-BR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/>
              <a:t> </a:t>
            </a:r>
          </a:p>
          <a:p>
            <a:pPr algn="just">
              <a:buNone/>
            </a:pPr>
            <a:r>
              <a:rPr lang="pt-BR" sz="2800" b="1" dirty="0" smtClean="0">
                <a:latin typeface="+mj-lt"/>
              </a:rPr>
              <a:t>Início da mudança de paradigma! </a:t>
            </a:r>
          </a:p>
          <a:p>
            <a:pPr algn="just"/>
            <a:r>
              <a:rPr lang="pt-BR" sz="2800" dirty="0" smtClean="0">
                <a:latin typeface="+mj-lt"/>
              </a:rPr>
              <a:t>Promulgação do </a:t>
            </a:r>
            <a:r>
              <a:rPr lang="pt-BR" sz="2800" i="1" dirty="0" smtClean="0">
                <a:latin typeface="+mj-lt"/>
              </a:rPr>
              <a:t>Estatuto da Criança e do Adolescente, em 1990. Art.19 – “Toda criança ou adolescente tem direito a ser criado e educado no seio da sua família e, excepcionalmente, em família substituta, assegurada a convivência familiar e comunitária, (...)”. </a:t>
            </a:r>
          </a:p>
          <a:p>
            <a:endParaRPr lang="pt-BR" dirty="0">
              <a:latin typeface="+mj-lt"/>
            </a:endParaRPr>
          </a:p>
        </p:txBody>
      </p:sp>
      <p:pic>
        <p:nvPicPr>
          <p:cNvPr id="2051" name="Picture 3" descr="C:\Users\Maria Helena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09120"/>
            <a:ext cx="3888432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/>
            </a:r>
            <a:br>
              <a:rPr lang="pt-BR" dirty="0" smtClean="0">
                <a:solidFill>
                  <a:schemeClr val="tx2"/>
                </a:solidFill>
              </a:rPr>
            </a:br>
            <a:r>
              <a:rPr lang="pt-BR" dirty="0" smtClean="0">
                <a:solidFill>
                  <a:schemeClr val="tx2"/>
                </a:solidFill>
              </a:rPr>
              <a:t>Contextualização </a:t>
            </a:r>
            <a:r>
              <a:rPr lang="pt-BR" sz="3600" dirty="0" smtClean="0">
                <a:solidFill>
                  <a:schemeClr val="tx2"/>
                </a:solidFill>
              </a:rPr>
              <a:t>- </a:t>
            </a:r>
            <a:r>
              <a:rPr lang="pt-BR" sz="3100" b="1" dirty="0" smtClean="0"/>
              <a:t>Evolução das normativas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Constituição Federal – 1988 </a:t>
            </a:r>
          </a:p>
          <a:p>
            <a:r>
              <a:rPr lang="pt-BR" dirty="0" smtClean="0"/>
              <a:t>Estatuto da Criança e do Adolescente – 1990 </a:t>
            </a:r>
          </a:p>
          <a:p>
            <a:r>
              <a:rPr lang="pt-BR" dirty="0" smtClean="0"/>
              <a:t>Lei Orgânica da Assistência Social – 1993 </a:t>
            </a:r>
          </a:p>
          <a:p>
            <a:r>
              <a:rPr lang="pt-BR" dirty="0" smtClean="0"/>
              <a:t>Política Nacional de Assistência Social – 2004 </a:t>
            </a:r>
          </a:p>
          <a:p>
            <a:r>
              <a:rPr lang="pt-BR" dirty="0" smtClean="0"/>
              <a:t>Plano Nacional de Promoção, Proteção e Defesa dos Direitos das Crianças e Adolescentes à Convivência Familiar e Comunitária – 2006 </a:t>
            </a:r>
          </a:p>
          <a:p>
            <a:r>
              <a:rPr lang="pt-BR" dirty="0" smtClean="0"/>
              <a:t>Orientações Técnicas: Serviços de Acolhimento para Crianças e Adolescentes – 2009 </a:t>
            </a:r>
          </a:p>
          <a:p>
            <a:r>
              <a:rPr lang="pt-BR" dirty="0" smtClean="0"/>
              <a:t>Tipificação Nacional de Serviços Socioassistenciais – 2009 </a:t>
            </a:r>
          </a:p>
          <a:p>
            <a:r>
              <a:rPr lang="pt-BR" dirty="0" smtClean="0"/>
              <a:t>Lei 12.010 / 2009 (popularmente conhecida como “Lei da Adoção”)</a:t>
            </a:r>
          </a:p>
          <a:p>
            <a:r>
              <a:rPr lang="pt-BR" dirty="0" smtClean="0"/>
              <a:t>Lei 13.257/ 2016 (Lei da Primeira Infância)</a:t>
            </a:r>
          </a:p>
          <a:p>
            <a:r>
              <a:rPr lang="pt-BR" dirty="0" smtClean="0"/>
              <a:t>Decreto nº 8.869 (institui o Programa Criança Feliz) – 05 de outubro de 2016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2" descr="C:\Users\Maria Helena\Desktop\Oficinas e Projetos\Imagens\kits-higiene-en-banho-saude-higiene-bebe-429801-MLB20422150876_092015-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980728"/>
            <a:ext cx="1691680" cy="1691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Contextualização -</a:t>
            </a:r>
            <a:r>
              <a:rPr lang="pt-BR" i="1" dirty="0" smtClean="0"/>
              <a:t> </a:t>
            </a:r>
            <a:r>
              <a:rPr lang="pt-BR" sz="3600" b="1" i="1" dirty="0" smtClean="0"/>
              <a:t>Lei 12.010/2009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Inclui no Estatuto da Criança e do Adolescente a medida </a:t>
            </a:r>
            <a:r>
              <a:rPr lang="pt-BR" sz="2800" dirty="0" err="1" smtClean="0"/>
              <a:t>protetiva</a:t>
            </a:r>
            <a:r>
              <a:rPr lang="pt-BR" sz="2800" dirty="0" smtClean="0"/>
              <a:t> de Acolhimento Familiar (Art. 101, VIII – ECA).</a:t>
            </a:r>
          </a:p>
          <a:p>
            <a:r>
              <a:rPr lang="pt-BR" sz="2800" dirty="0" smtClean="0"/>
              <a:t>  “A inclusão da criança ou adolescente em programa de acolhimento familiar terá preferência a seu acolhimento institucional, observado o caráter temporário e excepcional da medida”. (Art. 34, §1º - ECA).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Picture 2" descr="C:\Users\Maria Helena\Desktop\downloa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97152"/>
            <a:ext cx="2736304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O que se entende por Família Natural?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É a comunidade formada pelos pais ou qualquer deles e seus descendentes.</a:t>
            </a:r>
          </a:p>
          <a:p>
            <a:pPr algn="just"/>
            <a:r>
              <a:rPr lang="pt-BR" dirty="0" smtClean="0"/>
              <a:t>Os filhos havidos fora do casamento poderão ser reconhecidos pelos pais, conjunta ou separadamente, no próprio termo de nascimento, por testamento, mediante escritura ou outro documento público, qualquer que seja a origem da filiação.</a:t>
            </a:r>
          </a:p>
          <a:p>
            <a:pPr algn="just"/>
            <a:r>
              <a:rPr lang="pt-BR" dirty="0" smtClean="0"/>
              <a:t>O reconhecimento pode ser logo</a:t>
            </a:r>
          </a:p>
          <a:p>
            <a:pPr algn="just">
              <a:buNone/>
            </a:pPr>
            <a:r>
              <a:rPr lang="pt-BR" dirty="0" smtClean="0"/>
              <a:t>  após o nascimento do filho ou </a:t>
            </a:r>
          </a:p>
          <a:p>
            <a:pPr algn="just">
              <a:buNone/>
            </a:pPr>
            <a:r>
              <a:rPr lang="pt-BR" dirty="0" smtClean="0"/>
              <a:t>   suceder-lhe ao falecimento, </a:t>
            </a:r>
          </a:p>
          <a:p>
            <a:pPr algn="just">
              <a:buNone/>
            </a:pPr>
            <a:r>
              <a:rPr lang="pt-BR" dirty="0" smtClean="0"/>
              <a:t>    se deixar descendentes.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1026" name="Picture 2" descr="C:\Users\Maria Helena\Desktop\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33056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Família Extensa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denominação Família Extensa foi introduzida com a reforma do ECA, que se deu com a Lei nº 12.010/09 e de acordo com o previsto no parágrafo único do art.25 § único. Entende-se por família extensa ou ampliada  a que se estende para além da unidade pais e filhos ou da unidade do casal, formada por parentes próximos com os quais a criança ou adolescente convive e</a:t>
            </a:r>
          </a:p>
          <a:p>
            <a:pPr algn="just">
              <a:buNone/>
            </a:pPr>
            <a:r>
              <a:rPr lang="pt-BR" dirty="0" smtClean="0"/>
              <a:t>   mantém vínculos de</a:t>
            </a:r>
          </a:p>
          <a:p>
            <a:pPr algn="just">
              <a:buNone/>
            </a:pPr>
            <a:r>
              <a:rPr lang="pt-BR" dirty="0" smtClean="0"/>
              <a:t>   afinidade e afetividade.</a:t>
            </a:r>
            <a:endParaRPr lang="pt-BR" dirty="0"/>
          </a:p>
        </p:txBody>
      </p:sp>
      <p:pic>
        <p:nvPicPr>
          <p:cNvPr id="1026" name="Picture 2" descr="C:\Users\Maria Hele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797152"/>
            <a:ext cx="3816424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chemeClr val="tx2"/>
                </a:solidFill>
              </a:rPr>
              <a:t>             </a:t>
            </a:r>
            <a:r>
              <a:rPr lang="pt-BR" b="1" dirty="0" smtClean="0">
                <a:solidFill>
                  <a:schemeClr val="tx2"/>
                </a:solidFill>
              </a:rPr>
              <a:t>Família Acolhedora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5184576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Serviço que organiza o acolhimento em residências de famílias selecionadas, capacitadas e acompanhadas. Propicia o atendimento em ambiente familiar, garantindo atenção individualizada e convivência comunitária. </a:t>
            </a:r>
          </a:p>
          <a:p>
            <a:pPr algn="just"/>
            <a:r>
              <a:rPr lang="pt-BR" dirty="0" smtClean="0"/>
              <a:t>Crianças e adolescentes</a:t>
            </a:r>
          </a:p>
          <a:p>
            <a:pPr algn="just"/>
            <a:r>
              <a:rPr lang="pt-BR" dirty="0" smtClean="0"/>
              <a:t> (0 a 18 anos).</a:t>
            </a:r>
          </a:p>
          <a:p>
            <a:endParaRPr lang="pt-BR" sz="3600" dirty="0" smtClean="0"/>
          </a:p>
          <a:p>
            <a:pPr algn="just"/>
            <a:endParaRPr lang="pt-BR" sz="3600" dirty="0"/>
          </a:p>
        </p:txBody>
      </p:sp>
      <p:pic>
        <p:nvPicPr>
          <p:cNvPr id="5" name="Picture 2" descr="C:\Users\Maria Helena\Desktop\Oficina Divers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21088"/>
            <a:ext cx="3384376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2017</Words>
  <Application>Microsoft Office PowerPoint</Application>
  <PresentationFormat>Apresentação na tela (4:3)</PresentationFormat>
  <Paragraphs>224</Paragraphs>
  <Slides>29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Sejam Bem Vindo (a)</vt:lpstr>
      <vt:lpstr>Família Acolhedora</vt:lpstr>
      <vt:lpstr> CONTEXTUALIZAÇÃO </vt:lpstr>
      <vt:lpstr> CONTEXTUALIZAÇÃO </vt:lpstr>
      <vt:lpstr> Contextualização - Evolução das normativas </vt:lpstr>
      <vt:lpstr>Contextualização - Lei 12.010/2009</vt:lpstr>
      <vt:lpstr>O que se entende por Família Natural?</vt:lpstr>
      <vt:lpstr>Família Extensa</vt:lpstr>
      <vt:lpstr>             Família Acolhedora</vt:lpstr>
      <vt:lpstr> Capacidade de Atendimento e Recursos Humanos - Família Acolhedora. </vt:lpstr>
      <vt:lpstr> Família Acolhedora - 2 Princípios Importantes </vt:lpstr>
      <vt:lpstr>Família Acolhedora</vt:lpstr>
      <vt:lpstr> Família Acolhedora -Quem  pode ser? </vt:lpstr>
      <vt:lpstr>  Família Acolhedora -  Público Alvo  </vt:lpstr>
      <vt:lpstr> Família Acolhedora -Aspectos Importantes </vt:lpstr>
      <vt:lpstr> Família Acolhedora - Aspectos Importantes </vt:lpstr>
      <vt:lpstr> Família Acolhedora - Divulgação </vt:lpstr>
      <vt:lpstr> Família Acolhedora - Estratégias de Divulgação </vt:lpstr>
      <vt:lpstr> Família Acolhedora  - Acolhida e Avaliação Inicial </vt:lpstr>
      <vt:lpstr> Família Acolhedora - Critérios mínimos exigidos </vt:lpstr>
      <vt:lpstr> Família Acolhedora  - Acolhida e Avaliação Inicial </vt:lpstr>
      <vt:lpstr> Família Acolhedora - Avaliação Documental </vt:lpstr>
      <vt:lpstr> Família Acolhedora - Estudo Psicossocial </vt:lpstr>
      <vt:lpstr>Família Acolhedora -Acompanhamento</vt:lpstr>
      <vt:lpstr>Família Acolhedora  - Equipe</vt:lpstr>
      <vt:lpstr> FAMÍLIA ACOLHEDORA – PIA E PAF </vt:lpstr>
      <vt:lpstr>Família Acolhedora  - Desligamento</vt:lpstr>
      <vt:lpstr>Família Acolhedora - Subsídio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Quadro de Serviços de Acolhimento de Acordo com Termo de Aceite Ajustado entre Municípios e Distrito Federal</dc:title>
  <dc:creator>Usuario</dc:creator>
  <cp:lastModifiedBy>rosangela.sa</cp:lastModifiedBy>
  <cp:revision>206</cp:revision>
  <dcterms:created xsi:type="dcterms:W3CDTF">2014-08-22T13:28:09Z</dcterms:created>
  <dcterms:modified xsi:type="dcterms:W3CDTF">2017-09-06T12:09:28Z</dcterms:modified>
</cp:coreProperties>
</file>