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8" r:id="rId3"/>
    <p:sldId id="301" r:id="rId4"/>
    <p:sldId id="299" r:id="rId5"/>
    <p:sldId id="300" r:id="rId6"/>
    <p:sldId id="324" r:id="rId7"/>
    <p:sldId id="325" r:id="rId8"/>
    <p:sldId id="326" r:id="rId9"/>
    <p:sldId id="316" r:id="rId10"/>
    <p:sldId id="315" r:id="rId11"/>
    <p:sldId id="257" r:id="rId12"/>
    <p:sldId id="290" r:id="rId13"/>
    <p:sldId id="291" r:id="rId14"/>
    <p:sldId id="292" r:id="rId15"/>
    <p:sldId id="267" r:id="rId16"/>
    <p:sldId id="293" r:id="rId17"/>
    <p:sldId id="319" r:id="rId18"/>
    <p:sldId id="328" r:id="rId19"/>
    <p:sldId id="329" r:id="rId20"/>
    <p:sldId id="327" r:id="rId21"/>
    <p:sldId id="314" r:id="rId22"/>
    <p:sldId id="308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83"/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98" autoAdjust="0"/>
    <p:restoredTop sz="94660"/>
  </p:normalViewPr>
  <p:slideViewPr>
    <p:cSldViewPr>
      <p:cViewPr varScale="1">
        <p:scale>
          <a:sx n="69" d="100"/>
          <a:sy n="69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3104A-35A8-4F88-8B3A-59285941E7A2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</dgm:pt>
    <dgm:pt modelId="{FF753DA1-E8E8-49C0-856A-7E256009802D}" type="pres">
      <dgm:prSet presAssocID="{41F3104A-35A8-4F88-8B3A-59285941E7A2}" presName="linear" presStyleCnt="0">
        <dgm:presLayoutVars>
          <dgm:dir/>
          <dgm:resizeHandles val="exact"/>
        </dgm:presLayoutVars>
      </dgm:prSet>
      <dgm:spPr/>
    </dgm:pt>
  </dgm:ptLst>
  <dgm:cxnLst>
    <dgm:cxn modelId="{E6C37884-5100-4C3F-9E24-4842911B2527}" type="presOf" srcId="{41F3104A-35A8-4F88-8B3A-59285941E7A2}" destId="{FF753DA1-E8E8-49C0-856A-7E256009802D}" srcOrd="0" destOrd="0" presId="urn:microsoft.com/office/officeart/2005/8/layout/vList4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4B821E-EDE9-4258-9644-37D0DEFC6AA9}" type="doc">
      <dgm:prSet loTypeId="urn:microsoft.com/office/officeart/2008/layout/VerticalCurvedList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1C8BF6E4-D46D-40F6-9DE2-CE520B9555D8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Lançamento  pelo Governo Federal do Programa de Erradicação do Trabalho Infantil – PETI, no Estado do Mato Grosso do Sul.</a:t>
          </a:r>
          <a:endParaRPr lang="pt-BR" sz="2000" b="1" dirty="0">
            <a:solidFill>
              <a:schemeClr val="tx1"/>
            </a:solidFill>
          </a:endParaRPr>
        </a:p>
      </dgm:t>
    </dgm:pt>
    <dgm:pt modelId="{22959651-6F5D-42F7-B946-14889858B548}" type="parTrans" cxnId="{E8F56315-8FD1-4442-AE58-BC38502F4E8E}">
      <dgm:prSet/>
      <dgm:spPr/>
      <dgm:t>
        <a:bodyPr/>
        <a:lstStyle/>
        <a:p>
          <a:endParaRPr lang="pt-BR"/>
        </a:p>
      </dgm:t>
    </dgm:pt>
    <dgm:pt modelId="{81729458-C20F-41BC-BCDA-398E2EB1DD2B}" type="sibTrans" cxnId="{E8F56315-8FD1-4442-AE58-BC38502F4E8E}">
      <dgm:prSet/>
      <dgm:spPr/>
      <dgm:t>
        <a:bodyPr/>
        <a:lstStyle/>
        <a:p>
          <a:endParaRPr lang="pt-BR" dirty="0"/>
        </a:p>
      </dgm:t>
    </dgm:pt>
    <dgm:pt modelId="{24C09AA4-1AD1-46C7-A02D-F6BCC674FE5F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l"/>
          <a:endParaRPr lang="pt-BR" sz="1400" dirty="0" smtClean="0"/>
        </a:p>
        <a:p>
          <a:pPr algn="just"/>
          <a:endParaRPr lang="pt-BR" sz="1800" b="1" dirty="0" smtClean="0">
            <a:solidFill>
              <a:schemeClr val="tx1"/>
            </a:solidFill>
          </a:endParaRPr>
        </a:p>
        <a:p>
          <a:pPr algn="just"/>
          <a:r>
            <a:rPr lang="pt-BR" sz="1800" b="1" dirty="0" smtClean="0">
              <a:solidFill>
                <a:schemeClr val="tx1"/>
              </a:solidFill>
            </a:rPr>
            <a:t>Ampliação do Programa para os demais estados. </a:t>
          </a:r>
        </a:p>
        <a:p>
          <a:pPr algn="just"/>
          <a:endParaRPr lang="pt-BR" sz="1800" b="1" dirty="0" smtClean="0">
            <a:solidFill>
              <a:schemeClr val="tx1"/>
            </a:solidFill>
          </a:endParaRPr>
        </a:p>
        <a:p>
          <a:pPr algn="just"/>
          <a:r>
            <a:rPr lang="pt-BR" sz="1800" b="1" dirty="0" smtClean="0">
              <a:solidFill>
                <a:schemeClr val="tx1"/>
              </a:solidFill>
            </a:rPr>
            <a:t>O modelo inicial do PETI consistia em: </a:t>
          </a:r>
        </a:p>
        <a:p>
          <a:pPr algn="just"/>
          <a:r>
            <a:rPr lang="pt-BR" sz="1800" b="1" dirty="0" smtClean="0">
              <a:solidFill>
                <a:schemeClr val="tx1"/>
              </a:solidFill>
            </a:rPr>
            <a:t>1.  Atividades complementares à escola - Jornada Ampliada;  </a:t>
          </a:r>
        </a:p>
        <a:p>
          <a:pPr algn="just"/>
          <a:r>
            <a:rPr lang="pt-BR" sz="1800" b="1" dirty="0" smtClean="0">
              <a:solidFill>
                <a:schemeClr val="tx1"/>
              </a:solidFill>
            </a:rPr>
            <a:t>2. Complementação mensal de renda;  </a:t>
          </a:r>
        </a:p>
        <a:p>
          <a:pPr algn="just"/>
          <a:r>
            <a:rPr lang="pt-BR" sz="1800" b="1" dirty="0" smtClean="0">
              <a:solidFill>
                <a:schemeClr val="tx1"/>
              </a:solidFill>
            </a:rPr>
            <a:t>3. Proporcionar apoio e orientação às famílias beneficiadas</a:t>
          </a:r>
          <a:r>
            <a:rPr lang="pt-BR" sz="1900" b="1" dirty="0" smtClean="0">
              <a:solidFill>
                <a:schemeClr val="tx1"/>
              </a:solidFill>
            </a:rPr>
            <a:t>.</a:t>
          </a:r>
        </a:p>
        <a:p>
          <a:pPr algn="l"/>
          <a:endParaRPr lang="pt-BR" sz="1800" dirty="0">
            <a:solidFill>
              <a:schemeClr val="tx1"/>
            </a:solidFill>
          </a:endParaRPr>
        </a:p>
      </dgm:t>
    </dgm:pt>
    <dgm:pt modelId="{05EBA28B-0499-4627-B6EE-B4A0DBEFCCFE}" type="parTrans" cxnId="{E59C2F36-DC4A-40AE-AADF-3E950D94DE51}">
      <dgm:prSet/>
      <dgm:spPr/>
      <dgm:t>
        <a:bodyPr/>
        <a:lstStyle/>
        <a:p>
          <a:endParaRPr lang="pt-BR"/>
        </a:p>
      </dgm:t>
    </dgm:pt>
    <dgm:pt modelId="{B24DD672-0B23-477F-8509-D1686876FE51}" type="sibTrans" cxnId="{E59C2F36-DC4A-40AE-AADF-3E950D94DE51}">
      <dgm:prSet/>
      <dgm:spPr/>
      <dgm:t>
        <a:bodyPr/>
        <a:lstStyle/>
        <a:p>
          <a:endParaRPr lang="pt-BR"/>
        </a:p>
      </dgm:t>
    </dgm:pt>
    <dgm:pt modelId="{E8E706FE-F7F8-41C4-9B66-2C65AFCA103F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Instituída A Comissão Nacional de Erradicação do Trabalho Infantil – CONAETI.</a:t>
          </a:r>
          <a:endParaRPr lang="pt-BR" sz="2300" dirty="0"/>
        </a:p>
      </dgm:t>
    </dgm:pt>
    <dgm:pt modelId="{42B10DC9-9070-49DF-A372-C38DC548C14A}" type="parTrans" cxnId="{FBA9BBC0-ADFE-4C1F-AE5C-FB9CE63C9648}">
      <dgm:prSet/>
      <dgm:spPr/>
      <dgm:t>
        <a:bodyPr/>
        <a:lstStyle/>
        <a:p>
          <a:endParaRPr lang="pt-BR"/>
        </a:p>
      </dgm:t>
    </dgm:pt>
    <dgm:pt modelId="{86CF2D8B-B274-465D-BEE1-52B410933566}" type="sibTrans" cxnId="{FBA9BBC0-ADFE-4C1F-AE5C-FB9CE63C9648}">
      <dgm:prSet/>
      <dgm:spPr/>
      <dgm:t>
        <a:bodyPr/>
        <a:lstStyle/>
        <a:p>
          <a:endParaRPr lang="pt-BR"/>
        </a:p>
      </dgm:t>
    </dgm:pt>
    <dgm:pt modelId="{E1A0EC0A-DE41-42C3-B3E9-07065DAFC5CE}" type="pres">
      <dgm:prSet presAssocID="{CC4B821E-EDE9-4258-9644-37D0DEFC6AA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4A6B6DF2-9443-4EF1-9B24-F7049F4AFEA5}" type="pres">
      <dgm:prSet presAssocID="{CC4B821E-EDE9-4258-9644-37D0DEFC6AA9}" presName="Name1" presStyleCnt="0"/>
      <dgm:spPr/>
    </dgm:pt>
    <dgm:pt modelId="{628AFC20-0555-4877-A31B-B3CCC0EE2CED}" type="pres">
      <dgm:prSet presAssocID="{CC4B821E-EDE9-4258-9644-37D0DEFC6AA9}" presName="cycle" presStyleCnt="0"/>
      <dgm:spPr/>
    </dgm:pt>
    <dgm:pt modelId="{5A857F05-5BD7-43D1-A8D5-0E3F61F6BE04}" type="pres">
      <dgm:prSet presAssocID="{CC4B821E-EDE9-4258-9644-37D0DEFC6AA9}" presName="srcNode" presStyleLbl="node1" presStyleIdx="0" presStyleCnt="3"/>
      <dgm:spPr/>
    </dgm:pt>
    <dgm:pt modelId="{E9C6A35F-1658-42FB-A8E9-D5D8E348AB5C}" type="pres">
      <dgm:prSet presAssocID="{CC4B821E-EDE9-4258-9644-37D0DEFC6AA9}" presName="conn" presStyleLbl="parChTrans1D2" presStyleIdx="0" presStyleCnt="1"/>
      <dgm:spPr/>
      <dgm:t>
        <a:bodyPr/>
        <a:lstStyle/>
        <a:p>
          <a:endParaRPr lang="pt-BR"/>
        </a:p>
      </dgm:t>
    </dgm:pt>
    <dgm:pt modelId="{431C6310-E52B-40A6-96F1-6E5A252C3951}" type="pres">
      <dgm:prSet presAssocID="{CC4B821E-EDE9-4258-9644-37D0DEFC6AA9}" presName="extraNode" presStyleLbl="node1" presStyleIdx="0" presStyleCnt="3"/>
      <dgm:spPr/>
    </dgm:pt>
    <dgm:pt modelId="{4681424D-196D-4570-84B7-5BEEA61ED690}" type="pres">
      <dgm:prSet presAssocID="{CC4B821E-EDE9-4258-9644-37D0DEFC6AA9}" presName="dstNode" presStyleLbl="node1" presStyleIdx="0" presStyleCnt="3"/>
      <dgm:spPr/>
    </dgm:pt>
    <dgm:pt modelId="{63CB1059-922A-4EC1-A6B6-33F81C74D5FA}" type="pres">
      <dgm:prSet presAssocID="{1C8BF6E4-D46D-40F6-9DE2-CE520B9555D8}" presName="text_1" presStyleLbl="node1" presStyleIdx="0" presStyleCnt="3" custScaleY="117073" custLinFactNeighborX="672" custLinFactNeighborY="-405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9275B6-EF07-46FE-9C58-82CB15D581BB}" type="pres">
      <dgm:prSet presAssocID="{1C8BF6E4-D46D-40F6-9DE2-CE520B9555D8}" presName="accent_1" presStyleCnt="0"/>
      <dgm:spPr/>
    </dgm:pt>
    <dgm:pt modelId="{B82649AA-B34A-4A16-A24E-05CE2FC7CE92}" type="pres">
      <dgm:prSet presAssocID="{1C8BF6E4-D46D-40F6-9DE2-CE520B9555D8}" presName="accentRepeatNode" presStyleLbl="solidFgAcc1" presStyleIdx="0" presStyleCnt="3" custLinFactNeighborX="-1861" custLinFactNeighborY="-36579"/>
      <dgm:spPr/>
    </dgm:pt>
    <dgm:pt modelId="{82DE5C26-5CEA-4651-9B44-B7481DD1311A}" type="pres">
      <dgm:prSet presAssocID="{24C09AA4-1AD1-46C7-A02D-F6BCC674FE5F}" presName="text_2" presStyleLbl="node1" presStyleIdx="1" presStyleCnt="3" custScaleY="2380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DFFCEC-D4A8-494F-A4A0-48B6A25BDBFC}" type="pres">
      <dgm:prSet presAssocID="{24C09AA4-1AD1-46C7-A02D-F6BCC674FE5F}" presName="accent_2" presStyleCnt="0"/>
      <dgm:spPr/>
    </dgm:pt>
    <dgm:pt modelId="{C11EB988-4F51-41C7-AEA1-B4B402558F3B}" type="pres">
      <dgm:prSet presAssocID="{24C09AA4-1AD1-46C7-A02D-F6BCC674FE5F}" presName="accentRepeatNode" presStyleLbl="solidFgAcc1" presStyleIdx="1" presStyleCnt="3" custLinFactNeighborX="-1267" custLinFactNeighborY="-27686"/>
      <dgm:spPr/>
    </dgm:pt>
    <dgm:pt modelId="{A962DEE2-D354-4A72-9429-009DA4F20222}" type="pres">
      <dgm:prSet presAssocID="{E8E706FE-F7F8-41C4-9B66-2C65AFCA103F}" presName="text_3" presStyleLbl="node1" presStyleIdx="2" presStyleCnt="3" custScaleX="98009" custScaleY="92683" custLinFactNeighborX="941" custLinFactNeighborY="6353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605663-1E77-4911-8882-7B8D94CE6262}" type="pres">
      <dgm:prSet presAssocID="{E8E706FE-F7F8-41C4-9B66-2C65AFCA103F}" presName="accent_3" presStyleCnt="0"/>
      <dgm:spPr/>
    </dgm:pt>
    <dgm:pt modelId="{754B75E9-1AD5-44C7-A3D7-1805450009C4}" type="pres">
      <dgm:prSet presAssocID="{E8E706FE-F7F8-41C4-9B66-2C65AFCA103F}" presName="accentRepeatNode" presStyleLbl="solidFgAcc1" presStyleIdx="2" presStyleCnt="3"/>
      <dgm:spPr/>
    </dgm:pt>
  </dgm:ptLst>
  <dgm:cxnLst>
    <dgm:cxn modelId="{E8F56315-8FD1-4442-AE58-BC38502F4E8E}" srcId="{CC4B821E-EDE9-4258-9644-37D0DEFC6AA9}" destId="{1C8BF6E4-D46D-40F6-9DE2-CE520B9555D8}" srcOrd="0" destOrd="0" parTransId="{22959651-6F5D-42F7-B946-14889858B548}" sibTransId="{81729458-C20F-41BC-BCDA-398E2EB1DD2B}"/>
    <dgm:cxn modelId="{CFEE967C-993A-476C-89B0-1E8DDF36CEA7}" type="presOf" srcId="{24C09AA4-1AD1-46C7-A02D-F6BCC674FE5F}" destId="{82DE5C26-5CEA-4651-9B44-B7481DD1311A}" srcOrd="0" destOrd="0" presId="urn:microsoft.com/office/officeart/2008/layout/VerticalCurvedList"/>
    <dgm:cxn modelId="{91D69836-FAE0-4D67-A303-E3939A4C0A3B}" type="presOf" srcId="{81729458-C20F-41BC-BCDA-398E2EB1DD2B}" destId="{E9C6A35F-1658-42FB-A8E9-D5D8E348AB5C}" srcOrd="0" destOrd="0" presId="urn:microsoft.com/office/officeart/2008/layout/VerticalCurvedList"/>
    <dgm:cxn modelId="{4EF4821B-3E1C-4FEF-9F3F-10C702387A65}" type="presOf" srcId="{CC4B821E-EDE9-4258-9644-37D0DEFC6AA9}" destId="{E1A0EC0A-DE41-42C3-B3E9-07065DAFC5CE}" srcOrd="0" destOrd="0" presId="urn:microsoft.com/office/officeart/2008/layout/VerticalCurvedList"/>
    <dgm:cxn modelId="{E59C2F36-DC4A-40AE-AADF-3E950D94DE51}" srcId="{CC4B821E-EDE9-4258-9644-37D0DEFC6AA9}" destId="{24C09AA4-1AD1-46C7-A02D-F6BCC674FE5F}" srcOrd="1" destOrd="0" parTransId="{05EBA28B-0499-4627-B6EE-B4A0DBEFCCFE}" sibTransId="{B24DD672-0B23-477F-8509-D1686876FE51}"/>
    <dgm:cxn modelId="{716BFD15-BB82-486C-8595-269972ED37B7}" type="presOf" srcId="{E8E706FE-F7F8-41C4-9B66-2C65AFCA103F}" destId="{A962DEE2-D354-4A72-9429-009DA4F20222}" srcOrd="0" destOrd="0" presId="urn:microsoft.com/office/officeart/2008/layout/VerticalCurvedList"/>
    <dgm:cxn modelId="{FBA9BBC0-ADFE-4C1F-AE5C-FB9CE63C9648}" srcId="{CC4B821E-EDE9-4258-9644-37D0DEFC6AA9}" destId="{E8E706FE-F7F8-41C4-9B66-2C65AFCA103F}" srcOrd="2" destOrd="0" parTransId="{42B10DC9-9070-49DF-A372-C38DC548C14A}" sibTransId="{86CF2D8B-B274-465D-BEE1-52B410933566}"/>
    <dgm:cxn modelId="{7262FDF2-7B90-4133-8CC8-60039FF7998A}" type="presOf" srcId="{1C8BF6E4-D46D-40F6-9DE2-CE520B9555D8}" destId="{63CB1059-922A-4EC1-A6B6-33F81C74D5FA}" srcOrd="0" destOrd="0" presId="urn:microsoft.com/office/officeart/2008/layout/VerticalCurvedList"/>
    <dgm:cxn modelId="{0F6C2DA4-B58A-44EA-A6F9-6873FA194793}" type="presParOf" srcId="{E1A0EC0A-DE41-42C3-B3E9-07065DAFC5CE}" destId="{4A6B6DF2-9443-4EF1-9B24-F7049F4AFEA5}" srcOrd="0" destOrd="0" presId="urn:microsoft.com/office/officeart/2008/layout/VerticalCurvedList"/>
    <dgm:cxn modelId="{3A95BCF1-8A61-4739-AE4A-40710649C49C}" type="presParOf" srcId="{4A6B6DF2-9443-4EF1-9B24-F7049F4AFEA5}" destId="{628AFC20-0555-4877-A31B-B3CCC0EE2CED}" srcOrd="0" destOrd="0" presId="urn:microsoft.com/office/officeart/2008/layout/VerticalCurvedList"/>
    <dgm:cxn modelId="{D56DCAF5-89E5-4004-B375-7998B516D8B6}" type="presParOf" srcId="{628AFC20-0555-4877-A31B-B3CCC0EE2CED}" destId="{5A857F05-5BD7-43D1-A8D5-0E3F61F6BE04}" srcOrd="0" destOrd="0" presId="urn:microsoft.com/office/officeart/2008/layout/VerticalCurvedList"/>
    <dgm:cxn modelId="{8B3C788C-8EE5-48E1-8721-FB84A16E2D05}" type="presParOf" srcId="{628AFC20-0555-4877-A31B-B3CCC0EE2CED}" destId="{E9C6A35F-1658-42FB-A8E9-D5D8E348AB5C}" srcOrd="1" destOrd="0" presId="urn:microsoft.com/office/officeart/2008/layout/VerticalCurvedList"/>
    <dgm:cxn modelId="{6B0B9E27-E6FE-44A7-A2D8-06856855FF95}" type="presParOf" srcId="{628AFC20-0555-4877-A31B-B3CCC0EE2CED}" destId="{431C6310-E52B-40A6-96F1-6E5A252C3951}" srcOrd="2" destOrd="0" presId="urn:microsoft.com/office/officeart/2008/layout/VerticalCurvedList"/>
    <dgm:cxn modelId="{DE143EE1-4B2B-4C9D-A3BB-3205EA548037}" type="presParOf" srcId="{628AFC20-0555-4877-A31B-B3CCC0EE2CED}" destId="{4681424D-196D-4570-84B7-5BEEA61ED690}" srcOrd="3" destOrd="0" presId="urn:microsoft.com/office/officeart/2008/layout/VerticalCurvedList"/>
    <dgm:cxn modelId="{221EF1E9-F82C-4CC0-BC94-94EC24474352}" type="presParOf" srcId="{4A6B6DF2-9443-4EF1-9B24-F7049F4AFEA5}" destId="{63CB1059-922A-4EC1-A6B6-33F81C74D5FA}" srcOrd="1" destOrd="0" presId="urn:microsoft.com/office/officeart/2008/layout/VerticalCurvedList"/>
    <dgm:cxn modelId="{6FD20174-72C9-49D2-8943-E5FE26ED281F}" type="presParOf" srcId="{4A6B6DF2-9443-4EF1-9B24-F7049F4AFEA5}" destId="{D29275B6-EF07-46FE-9C58-82CB15D581BB}" srcOrd="2" destOrd="0" presId="urn:microsoft.com/office/officeart/2008/layout/VerticalCurvedList"/>
    <dgm:cxn modelId="{AF1AF4EB-E886-4747-A8B9-A0F42FC412A1}" type="presParOf" srcId="{D29275B6-EF07-46FE-9C58-82CB15D581BB}" destId="{B82649AA-B34A-4A16-A24E-05CE2FC7CE92}" srcOrd="0" destOrd="0" presId="urn:microsoft.com/office/officeart/2008/layout/VerticalCurvedList"/>
    <dgm:cxn modelId="{598F04BA-F8DC-4C70-A479-E7041459F014}" type="presParOf" srcId="{4A6B6DF2-9443-4EF1-9B24-F7049F4AFEA5}" destId="{82DE5C26-5CEA-4651-9B44-B7481DD1311A}" srcOrd="3" destOrd="0" presId="urn:microsoft.com/office/officeart/2008/layout/VerticalCurvedList"/>
    <dgm:cxn modelId="{77A38672-6F03-4D49-BCB9-58C36A701B31}" type="presParOf" srcId="{4A6B6DF2-9443-4EF1-9B24-F7049F4AFEA5}" destId="{FCDFFCEC-D4A8-494F-A4A0-48B6A25BDBFC}" srcOrd="4" destOrd="0" presId="urn:microsoft.com/office/officeart/2008/layout/VerticalCurvedList"/>
    <dgm:cxn modelId="{405869BA-620F-4454-9746-98878EC3B95C}" type="presParOf" srcId="{FCDFFCEC-D4A8-494F-A4A0-48B6A25BDBFC}" destId="{C11EB988-4F51-41C7-AEA1-B4B402558F3B}" srcOrd="0" destOrd="0" presId="urn:microsoft.com/office/officeart/2008/layout/VerticalCurvedList"/>
    <dgm:cxn modelId="{3DDB69E8-D375-4FC2-8A2B-E4FD9725B22D}" type="presParOf" srcId="{4A6B6DF2-9443-4EF1-9B24-F7049F4AFEA5}" destId="{A962DEE2-D354-4A72-9429-009DA4F20222}" srcOrd="5" destOrd="0" presId="urn:microsoft.com/office/officeart/2008/layout/VerticalCurvedList"/>
    <dgm:cxn modelId="{3C8F8E29-ADD5-4F56-87ED-8527D075AD65}" type="presParOf" srcId="{4A6B6DF2-9443-4EF1-9B24-F7049F4AFEA5}" destId="{E7605663-1E77-4911-8882-7B8D94CE6262}" srcOrd="6" destOrd="0" presId="urn:microsoft.com/office/officeart/2008/layout/VerticalCurvedList"/>
    <dgm:cxn modelId="{EB88ED9B-88F4-49F6-AD68-D3D734A94814}" type="presParOf" srcId="{E7605663-1E77-4911-8882-7B8D94CE6262}" destId="{754B75E9-1AD5-44C7-A3D7-1805450009C4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336FD3-19B4-464C-980B-83BBF88A156B}" type="doc">
      <dgm:prSet loTypeId="urn:microsoft.com/office/officeart/2008/layout/VerticalCurvedList" loCatId="list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pt-BR"/>
        </a:p>
      </dgm:t>
    </dgm:pt>
    <dgm:pt modelId="{49C2F018-24FC-41AA-8E21-0C618E8831D2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pt-BR" sz="2000" b="1" dirty="0" smtClean="0">
              <a:solidFill>
                <a:schemeClr val="tx1"/>
              </a:solidFill>
            </a:rPr>
            <a:t>Instituição do Sistema Único de Assistência Social- SUAS com repasses regulares e automáticos, fundo a fundo, garantidos por pisos de proteção.  </a:t>
          </a:r>
          <a:endParaRPr lang="pt-BR" sz="2000" b="1" dirty="0">
            <a:solidFill>
              <a:schemeClr val="tx1"/>
            </a:solidFill>
          </a:endParaRPr>
        </a:p>
      </dgm:t>
    </dgm:pt>
    <dgm:pt modelId="{C1677E1A-1A65-43F7-B681-07D21FC0076B}" type="parTrans" cxnId="{02C9EA0B-6E82-4BD8-B19D-06D6B2D8FD9C}">
      <dgm:prSet/>
      <dgm:spPr/>
      <dgm:t>
        <a:bodyPr/>
        <a:lstStyle/>
        <a:p>
          <a:endParaRPr lang="pt-BR"/>
        </a:p>
      </dgm:t>
    </dgm:pt>
    <dgm:pt modelId="{1F95015C-3F14-4D12-9B1B-78270A30E6CD}" type="sibTrans" cxnId="{02C9EA0B-6E82-4BD8-B19D-06D6B2D8FD9C}">
      <dgm:prSet/>
      <dgm:spPr/>
      <dgm:t>
        <a:bodyPr/>
        <a:lstStyle/>
        <a:p>
          <a:endParaRPr lang="pt-BR" dirty="0"/>
        </a:p>
      </dgm:t>
    </dgm:pt>
    <dgm:pt modelId="{D39849F7-43FB-45C2-A86E-05AE6A38B8A5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Portaria GM/MDS n° 666/2005 :</a:t>
          </a:r>
        </a:p>
        <a:p>
          <a:r>
            <a:rPr lang="pt-BR" sz="2000" b="1" dirty="0" smtClean="0">
              <a:solidFill>
                <a:schemeClr val="tx1"/>
              </a:solidFill>
            </a:rPr>
            <a:t>Integração do Programa Bolsa Família - PBF com o PETI.</a:t>
          </a:r>
          <a:endParaRPr lang="pt-BR" sz="1600" dirty="0"/>
        </a:p>
      </dgm:t>
    </dgm:pt>
    <dgm:pt modelId="{75B7902D-01C0-49B7-9BF4-1E5B83B3C450}" type="parTrans" cxnId="{E4A0A319-3FE1-4281-9593-5593CFD79696}">
      <dgm:prSet/>
      <dgm:spPr/>
      <dgm:t>
        <a:bodyPr/>
        <a:lstStyle/>
        <a:p>
          <a:endParaRPr lang="pt-BR"/>
        </a:p>
      </dgm:t>
    </dgm:pt>
    <dgm:pt modelId="{8B708F62-25F1-4A33-88DC-946752F85259}" type="sibTrans" cxnId="{E4A0A319-3FE1-4281-9593-5593CFD79696}">
      <dgm:prSet/>
      <dgm:spPr/>
      <dgm:t>
        <a:bodyPr/>
        <a:lstStyle/>
        <a:p>
          <a:endParaRPr lang="pt-BR"/>
        </a:p>
      </dgm:t>
    </dgm:pt>
    <dgm:pt modelId="{16F6B08C-D565-41C4-96BC-8A12500A4990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O CNAS define que o cofinanciamento federal para os serviços do PETI (SCFV específico) também será repassado pelo Piso Variável de Média Complexidade.</a:t>
          </a:r>
          <a:endParaRPr lang="pt-BR" sz="2000" b="1" dirty="0">
            <a:solidFill>
              <a:schemeClr val="tx1"/>
            </a:solidFill>
          </a:endParaRPr>
        </a:p>
      </dgm:t>
    </dgm:pt>
    <dgm:pt modelId="{C902FAE0-BE06-4B40-A29E-670C3CF48D6A}" type="parTrans" cxnId="{F94A544E-38F1-4FAD-B6F3-8083D621D0C8}">
      <dgm:prSet/>
      <dgm:spPr/>
      <dgm:t>
        <a:bodyPr/>
        <a:lstStyle/>
        <a:p>
          <a:endParaRPr lang="pt-BR"/>
        </a:p>
      </dgm:t>
    </dgm:pt>
    <dgm:pt modelId="{394E6DAF-6852-4624-826B-59BD95CED4F7}" type="sibTrans" cxnId="{F94A544E-38F1-4FAD-B6F3-8083D621D0C8}">
      <dgm:prSet/>
      <dgm:spPr/>
      <dgm:t>
        <a:bodyPr/>
        <a:lstStyle/>
        <a:p>
          <a:endParaRPr lang="pt-BR"/>
        </a:p>
      </dgm:t>
    </dgm:pt>
    <dgm:pt modelId="{9BF332CE-B414-4696-ADE7-9CDCD84347DF}" type="pres">
      <dgm:prSet presAssocID="{BB336FD3-19B4-464C-980B-83BBF88A15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EEE6362E-062D-46AD-8455-62DC97F2A16F}" type="pres">
      <dgm:prSet presAssocID="{BB336FD3-19B4-464C-980B-83BBF88A156B}" presName="Name1" presStyleCnt="0"/>
      <dgm:spPr/>
    </dgm:pt>
    <dgm:pt modelId="{6F585EB2-3D49-444B-BEA8-0A5C4FDFF482}" type="pres">
      <dgm:prSet presAssocID="{BB336FD3-19B4-464C-980B-83BBF88A156B}" presName="cycle" presStyleCnt="0"/>
      <dgm:spPr/>
    </dgm:pt>
    <dgm:pt modelId="{ABBC94C0-7350-45FE-9811-F080EB74055C}" type="pres">
      <dgm:prSet presAssocID="{BB336FD3-19B4-464C-980B-83BBF88A156B}" presName="srcNode" presStyleLbl="node1" presStyleIdx="0" presStyleCnt="3"/>
      <dgm:spPr/>
    </dgm:pt>
    <dgm:pt modelId="{92A4A813-D317-4CE7-BB2B-DB346C0AF5EF}" type="pres">
      <dgm:prSet presAssocID="{BB336FD3-19B4-464C-980B-83BBF88A156B}" presName="conn" presStyleLbl="parChTrans1D2" presStyleIdx="0" presStyleCnt="1"/>
      <dgm:spPr/>
      <dgm:t>
        <a:bodyPr/>
        <a:lstStyle/>
        <a:p>
          <a:endParaRPr lang="pt-BR"/>
        </a:p>
      </dgm:t>
    </dgm:pt>
    <dgm:pt modelId="{45765499-25A2-4812-86AC-4FC52E01A790}" type="pres">
      <dgm:prSet presAssocID="{BB336FD3-19B4-464C-980B-83BBF88A156B}" presName="extraNode" presStyleLbl="node1" presStyleIdx="0" presStyleCnt="3"/>
      <dgm:spPr/>
    </dgm:pt>
    <dgm:pt modelId="{1B17499F-041A-4C3E-B2DC-DC65C34A17B6}" type="pres">
      <dgm:prSet presAssocID="{BB336FD3-19B4-464C-980B-83BBF88A156B}" presName="dstNode" presStyleLbl="node1" presStyleIdx="0" presStyleCnt="3"/>
      <dgm:spPr/>
    </dgm:pt>
    <dgm:pt modelId="{E552D6BB-F59D-4046-89E1-DCD9537CFB34}" type="pres">
      <dgm:prSet presAssocID="{49C2F018-24FC-41AA-8E21-0C618E8831D2}" presName="text_1" presStyleLbl="node1" presStyleIdx="0" presStyleCnt="3" custScaleY="976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E8E4E6-DF06-4EC8-A77A-792753AD4F4A}" type="pres">
      <dgm:prSet presAssocID="{49C2F018-24FC-41AA-8E21-0C618E8831D2}" presName="accent_1" presStyleCnt="0"/>
      <dgm:spPr/>
    </dgm:pt>
    <dgm:pt modelId="{F5152396-650D-48AB-A970-2EB0D0102E20}" type="pres">
      <dgm:prSet presAssocID="{49C2F018-24FC-41AA-8E21-0C618E8831D2}" presName="accentRepeatNode" presStyleLbl="solidFgAcc1" presStyleIdx="0" presStyleCnt="3"/>
      <dgm:spPr/>
    </dgm:pt>
    <dgm:pt modelId="{58DF4C21-F1E3-488A-96F9-BD4E1CEE82BA}" type="pres">
      <dgm:prSet presAssocID="{D39849F7-43FB-45C2-A86E-05AE6A38B8A5}" presName="text_2" presStyleLbl="node1" presStyleIdx="1" presStyleCnt="3" custScaleY="99799" custLinFactNeighborX="136" custLinFactNeighborY="215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C9E44B7-2A6E-499A-B26E-DC127415239D}" type="pres">
      <dgm:prSet presAssocID="{D39849F7-43FB-45C2-A86E-05AE6A38B8A5}" presName="accent_2" presStyleCnt="0"/>
      <dgm:spPr/>
    </dgm:pt>
    <dgm:pt modelId="{2B4B56AB-5F0B-4092-8753-7851504B2C81}" type="pres">
      <dgm:prSet presAssocID="{D39849F7-43FB-45C2-A86E-05AE6A38B8A5}" presName="accentRepeatNode" presStyleLbl="solidFgAcc1" presStyleIdx="1" presStyleCnt="3"/>
      <dgm:spPr/>
    </dgm:pt>
    <dgm:pt modelId="{DB3226D5-C43A-4D1B-AC0F-F0F11BA7BDC9}" type="pres">
      <dgm:prSet presAssocID="{16F6B08C-D565-41C4-96BC-8A12500A4990}" presName="text_3" presStyleLbl="node1" presStyleIdx="2" presStyleCnt="3" custLinFactNeighborX="756" custLinFactNeighborY="4285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D38AB1-DF12-4116-AB76-29308CBD1127}" type="pres">
      <dgm:prSet presAssocID="{16F6B08C-D565-41C4-96BC-8A12500A4990}" presName="accent_3" presStyleCnt="0"/>
      <dgm:spPr/>
    </dgm:pt>
    <dgm:pt modelId="{58C4AB7A-65CB-471F-A9FD-E99DC837D5FD}" type="pres">
      <dgm:prSet presAssocID="{16F6B08C-D565-41C4-96BC-8A12500A4990}" presName="accentRepeatNode" presStyleLbl="solidFgAcc1" presStyleIdx="2" presStyleCnt="3" custLinFactNeighborX="4004" custLinFactNeighborY="-664"/>
      <dgm:spPr/>
    </dgm:pt>
  </dgm:ptLst>
  <dgm:cxnLst>
    <dgm:cxn modelId="{F94A544E-38F1-4FAD-B6F3-8083D621D0C8}" srcId="{BB336FD3-19B4-464C-980B-83BBF88A156B}" destId="{16F6B08C-D565-41C4-96BC-8A12500A4990}" srcOrd="2" destOrd="0" parTransId="{C902FAE0-BE06-4B40-A29E-670C3CF48D6A}" sibTransId="{394E6DAF-6852-4624-826B-59BD95CED4F7}"/>
    <dgm:cxn modelId="{02C9EA0B-6E82-4BD8-B19D-06D6B2D8FD9C}" srcId="{BB336FD3-19B4-464C-980B-83BBF88A156B}" destId="{49C2F018-24FC-41AA-8E21-0C618E8831D2}" srcOrd="0" destOrd="0" parTransId="{C1677E1A-1A65-43F7-B681-07D21FC0076B}" sibTransId="{1F95015C-3F14-4D12-9B1B-78270A30E6CD}"/>
    <dgm:cxn modelId="{E5067249-B945-4A58-9B5E-D6B764C04084}" type="presOf" srcId="{D39849F7-43FB-45C2-A86E-05AE6A38B8A5}" destId="{58DF4C21-F1E3-488A-96F9-BD4E1CEE82BA}" srcOrd="0" destOrd="0" presId="urn:microsoft.com/office/officeart/2008/layout/VerticalCurvedList"/>
    <dgm:cxn modelId="{89FE23F9-9C13-4453-8BCA-F0D9A4E59F83}" type="presOf" srcId="{49C2F018-24FC-41AA-8E21-0C618E8831D2}" destId="{E552D6BB-F59D-4046-89E1-DCD9537CFB34}" srcOrd="0" destOrd="0" presId="urn:microsoft.com/office/officeart/2008/layout/VerticalCurvedList"/>
    <dgm:cxn modelId="{E4A0A319-3FE1-4281-9593-5593CFD79696}" srcId="{BB336FD3-19B4-464C-980B-83BBF88A156B}" destId="{D39849F7-43FB-45C2-A86E-05AE6A38B8A5}" srcOrd="1" destOrd="0" parTransId="{75B7902D-01C0-49B7-9BF4-1E5B83B3C450}" sibTransId="{8B708F62-25F1-4A33-88DC-946752F85259}"/>
    <dgm:cxn modelId="{17214535-B3B8-4A14-B642-AB5FE52D4C59}" type="presOf" srcId="{16F6B08C-D565-41C4-96BC-8A12500A4990}" destId="{DB3226D5-C43A-4D1B-AC0F-F0F11BA7BDC9}" srcOrd="0" destOrd="0" presId="urn:microsoft.com/office/officeart/2008/layout/VerticalCurvedList"/>
    <dgm:cxn modelId="{6739F432-1C07-4EC9-A209-E44968D3E99B}" type="presOf" srcId="{BB336FD3-19B4-464C-980B-83BBF88A156B}" destId="{9BF332CE-B414-4696-ADE7-9CDCD84347DF}" srcOrd="0" destOrd="0" presId="urn:microsoft.com/office/officeart/2008/layout/VerticalCurvedList"/>
    <dgm:cxn modelId="{543D8D52-30E9-4FF6-8FFB-1204BA5FDD0F}" type="presOf" srcId="{1F95015C-3F14-4D12-9B1B-78270A30E6CD}" destId="{92A4A813-D317-4CE7-BB2B-DB346C0AF5EF}" srcOrd="0" destOrd="0" presId="urn:microsoft.com/office/officeart/2008/layout/VerticalCurvedList"/>
    <dgm:cxn modelId="{FA949DBB-872E-491F-858C-6B4D8F805B70}" type="presParOf" srcId="{9BF332CE-B414-4696-ADE7-9CDCD84347DF}" destId="{EEE6362E-062D-46AD-8455-62DC97F2A16F}" srcOrd="0" destOrd="0" presId="urn:microsoft.com/office/officeart/2008/layout/VerticalCurvedList"/>
    <dgm:cxn modelId="{7307E842-3D76-403B-92A8-83E58CD80212}" type="presParOf" srcId="{EEE6362E-062D-46AD-8455-62DC97F2A16F}" destId="{6F585EB2-3D49-444B-BEA8-0A5C4FDFF482}" srcOrd="0" destOrd="0" presId="urn:microsoft.com/office/officeart/2008/layout/VerticalCurvedList"/>
    <dgm:cxn modelId="{995B2E62-43D5-4F8C-9D5C-B79292C9869B}" type="presParOf" srcId="{6F585EB2-3D49-444B-BEA8-0A5C4FDFF482}" destId="{ABBC94C0-7350-45FE-9811-F080EB74055C}" srcOrd="0" destOrd="0" presId="urn:microsoft.com/office/officeart/2008/layout/VerticalCurvedList"/>
    <dgm:cxn modelId="{B48E4040-EFC0-47DB-BB04-79FFDFB00840}" type="presParOf" srcId="{6F585EB2-3D49-444B-BEA8-0A5C4FDFF482}" destId="{92A4A813-D317-4CE7-BB2B-DB346C0AF5EF}" srcOrd="1" destOrd="0" presId="urn:microsoft.com/office/officeart/2008/layout/VerticalCurvedList"/>
    <dgm:cxn modelId="{EFCA6251-DF1E-41E7-90E2-3C1B4F63B232}" type="presParOf" srcId="{6F585EB2-3D49-444B-BEA8-0A5C4FDFF482}" destId="{45765499-25A2-4812-86AC-4FC52E01A790}" srcOrd="2" destOrd="0" presId="urn:microsoft.com/office/officeart/2008/layout/VerticalCurvedList"/>
    <dgm:cxn modelId="{BFBD840E-A682-4998-807F-E7A718B20F0C}" type="presParOf" srcId="{6F585EB2-3D49-444B-BEA8-0A5C4FDFF482}" destId="{1B17499F-041A-4C3E-B2DC-DC65C34A17B6}" srcOrd="3" destOrd="0" presId="urn:microsoft.com/office/officeart/2008/layout/VerticalCurvedList"/>
    <dgm:cxn modelId="{0606C4B9-47CC-420F-B91D-255A645783EF}" type="presParOf" srcId="{EEE6362E-062D-46AD-8455-62DC97F2A16F}" destId="{E552D6BB-F59D-4046-89E1-DCD9537CFB34}" srcOrd="1" destOrd="0" presId="urn:microsoft.com/office/officeart/2008/layout/VerticalCurvedList"/>
    <dgm:cxn modelId="{B9CB023B-A888-4D78-BA81-D2A650E9348B}" type="presParOf" srcId="{EEE6362E-062D-46AD-8455-62DC97F2A16F}" destId="{1DE8E4E6-DF06-4EC8-A77A-792753AD4F4A}" srcOrd="2" destOrd="0" presId="urn:microsoft.com/office/officeart/2008/layout/VerticalCurvedList"/>
    <dgm:cxn modelId="{324D1229-19EE-4604-9004-C7B145BDE07F}" type="presParOf" srcId="{1DE8E4E6-DF06-4EC8-A77A-792753AD4F4A}" destId="{F5152396-650D-48AB-A970-2EB0D0102E20}" srcOrd="0" destOrd="0" presId="urn:microsoft.com/office/officeart/2008/layout/VerticalCurvedList"/>
    <dgm:cxn modelId="{787E99F1-D4F5-4102-B3FC-5019771EF83E}" type="presParOf" srcId="{EEE6362E-062D-46AD-8455-62DC97F2A16F}" destId="{58DF4C21-F1E3-488A-96F9-BD4E1CEE82BA}" srcOrd="3" destOrd="0" presId="urn:microsoft.com/office/officeart/2008/layout/VerticalCurvedList"/>
    <dgm:cxn modelId="{3DA03453-DD19-4111-9582-F9F34D99CAF4}" type="presParOf" srcId="{EEE6362E-062D-46AD-8455-62DC97F2A16F}" destId="{BC9E44B7-2A6E-499A-B26E-DC127415239D}" srcOrd="4" destOrd="0" presId="urn:microsoft.com/office/officeart/2008/layout/VerticalCurvedList"/>
    <dgm:cxn modelId="{E1BF8A4D-7678-4EFE-9B43-816899E4676B}" type="presParOf" srcId="{BC9E44B7-2A6E-499A-B26E-DC127415239D}" destId="{2B4B56AB-5F0B-4092-8753-7851504B2C81}" srcOrd="0" destOrd="0" presId="urn:microsoft.com/office/officeart/2008/layout/VerticalCurvedList"/>
    <dgm:cxn modelId="{F2C844AF-740F-4676-9EB3-47BDA8A9AB1C}" type="presParOf" srcId="{EEE6362E-062D-46AD-8455-62DC97F2A16F}" destId="{DB3226D5-C43A-4D1B-AC0F-F0F11BA7BDC9}" srcOrd="5" destOrd="0" presId="urn:microsoft.com/office/officeart/2008/layout/VerticalCurvedList"/>
    <dgm:cxn modelId="{3DE9E5A0-DADF-42D4-9072-3D9F5DCF8BE3}" type="presParOf" srcId="{EEE6362E-062D-46AD-8455-62DC97F2A16F}" destId="{3DD38AB1-DF12-4116-AB76-29308CBD1127}" srcOrd="6" destOrd="0" presId="urn:microsoft.com/office/officeart/2008/layout/VerticalCurvedList"/>
    <dgm:cxn modelId="{FA3DDA55-D71F-4AD3-9B08-CA41766325C0}" type="presParOf" srcId="{3DD38AB1-DF12-4116-AB76-29308CBD1127}" destId="{58C4AB7A-65CB-471F-A9FD-E99DC837D5FD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336FD3-19B4-464C-980B-83BBF88A156B}" type="doc">
      <dgm:prSet loTypeId="urn:microsoft.com/office/officeart/2008/layout/VerticalCurvedList" loCatId="list" qsTypeId="urn:microsoft.com/office/officeart/2005/8/quickstyle/3d3" qsCatId="3D" csTypeId="urn:microsoft.com/office/officeart/2005/8/colors/colorful1#3" csCatId="colorful" phldr="1"/>
      <dgm:spPr/>
      <dgm:t>
        <a:bodyPr/>
        <a:lstStyle/>
        <a:p>
          <a:endParaRPr lang="pt-BR"/>
        </a:p>
      </dgm:t>
    </dgm:pt>
    <dgm:pt modelId="{49C2F018-24FC-41AA-8E21-0C618E8831D2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900" b="1" dirty="0" smtClean="0">
              <a:solidFill>
                <a:schemeClr val="tx1"/>
              </a:solidFill>
            </a:rPr>
            <a:t>PETI é incorporado na LOAS, ratificando o “...</a:t>
          </a:r>
          <a:r>
            <a:rPr lang="pt-BR" sz="1900" b="1" u="sng" dirty="0" smtClean="0">
              <a:solidFill>
                <a:schemeClr val="tx1"/>
              </a:solidFill>
            </a:rPr>
            <a:t>caráter intersetorial, integrante da PNAS, que, no âmbito do SUAS</a:t>
          </a:r>
          <a:r>
            <a:rPr lang="pt-BR" sz="1900" b="1" dirty="0" smtClean="0">
              <a:solidFill>
                <a:schemeClr val="tx1"/>
              </a:solidFill>
            </a:rPr>
            <a:t>, foi consolidado com as ações que compreendem: </a:t>
          </a:r>
        </a:p>
        <a:p>
          <a:r>
            <a:rPr lang="pt-BR" sz="1900" b="1" dirty="0" smtClean="0">
              <a:solidFill>
                <a:schemeClr val="tx1"/>
              </a:solidFill>
            </a:rPr>
            <a:t>1. Transferência de renda às famílias; </a:t>
          </a:r>
        </a:p>
        <a:p>
          <a:r>
            <a:rPr lang="pt-BR" sz="1900" b="1" dirty="0" smtClean="0">
              <a:solidFill>
                <a:schemeClr val="tx1"/>
              </a:solidFill>
            </a:rPr>
            <a:t>2. Trabalho social com famílias;</a:t>
          </a:r>
        </a:p>
        <a:p>
          <a:r>
            <a:rPr lang="pt-BR" sz="1900" b="1" dirty="0" smtClean="0">
              <a:solidFill>
                <a:schemeClr val="tx1"/>
              </a:solidFill>
            </a:rPr>
            <a:t>3. Oferta de serviços socioeducativos para crianças e adolescentes</a:t>
          </a:r>
          <a:r>
            <a:rPr lang="pt-BR" sz="1900" dirty="0" smtClean="0">
              <a:solidFill>
                <a:schemeClr val="tx1"/>
              </a:solidFill>
            </a:rPr>
            <a:t>.</a:t>
          </a:r>
          <a:endParaRPr lang="pt-BR" sz="1900" b="1" dirty="0">
            <a:solidFill>
              <a:schemeClr val="tx1"/>
            </a:solidFill>
          </a:endParaRPr>
        </a:p>
      </dgm:t>
    </dgm:pt>
    <dgm:pt modelId="{C1677E1A-1A65-43F7-B681-07D21FC0076B}" type="parTrans" cxnId="{02C9EA0B-6E82-4BD8-B19D-06D6B2D8FD9C}">
      <dgm:prSet/>
      <dgm:spPr/>
      <dgm:t>
        <a:bodyPr/>
        <a:lstStyle/>
        <a:p>
          <a:endParaRPr lang="pt-BR"/>
        </a:p>
      </dgm:t>
    </dgm:pt>
    <dgm:pt modelId="{1F95015C-3F14-4D12-9B1B-78270A30E6CD}" type="sibTrans" cxnId="{02C9EA0B-6E82-4BD8-B19D-06D6B2D8FD9C}">
      <dgm:prSet/>
      <dgm:spPr/>
      <dgm:t>
        <a:bodyPr/>
        <a:lstStyle/>
        <a:p>
          <a:endParaRPr lang="pt-BR" dirty="0"/>
        </a:p>
      </dgm:t>
    </dgm:pt>
    <dgm:pt modelId="{D39849F7-43FB-45C2-A86E-05AE6A38B8A5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pt-BR" sz="1600" b="1" dirty="0" smtClean="0">
              <a:solidFill>
                <a:schemeClr val="tx1"/>
              </a:solidFill>
            </a:rPr>
            <a:t>RESOLUÇÃO Nº 01, DE 21 DE FEVEREIRO DE 2013 - Reordenamento do Serviço de Convivência e Fortalecimento de Vínculos.</a:t>
          </a:r>
        </a:p>
        <a:p>
          <a:pPr algn="l"/>
          <a:r>
            <a:rPr lang="pt-BR" sz="1900" b="1" dirty="0" smtClean="0">
              <a:solidFill>
                <a:schemeClr val="tx1"/>
              </a:solidFill>
            </a:rPr>
            <a:t>Atendimento das crianças e adolescentes em situação de trabalho juntamente com outros grupos em situação de vulnerabilidade para evitar segmentações, estígmas e proporcionar trocas de experiências.</a:t>
          </a:r>
        </a:p>
        <a:p>
          <a:pPr algn="l"/>
          <a:r>
            <a:rPr lang="pt-BR" sz="1600" b="1" dirty="0" smtClean="0">
              <a:solidFill>
                <a:schemeClr val="tx1"/>
              </a:solidFill>
            </a:rPr>
            <a:t>RESOLUÇÃO Nº 08, DE 18 DE ABRIL DE 2013 - REDESENHO DO PETI </a:t>
          </a:r>
        </a:p>
        <a:p>
          <a:pPr algn="just"/>
          <a:r>
            <a:rPr lang="pt-BR" sz="1900" b="1" dirty="0" smtClean="0">
              <a:solidFill>
                <a:schemeClr val="tx1"/>
              </a:solidFill>
            </a:rPr>
            <a:t>Ações estratégicas intersetoriais voltadas ao enfrentamento das novas incidências de atividades identificadas no Censo IBGE 2010 (Trabalho informal, agricultura e produção familiar, Doméstico e ilícito).</a:t>
          </a:r>
          <a:endParaRPr lang="pt-BR" sz="1900" b="1" dirty="0">
            <a:solidFill>
              <a:schemeClr val="tx1"/>
            </a:solidFill>
          </a:endParaRPr>
        </a:p>
      </dgm:t>
    </dgm:pt>
    <dgm:pt modelId="{75B7902D-01C0-49B7-9BF4-1E5B83B3C450}" type="parTrans" cxnId="{E4A0A319-3FE1-4281-9593-5593CFD79696}">
      <dgm:prSet/>
      <dgm:spPr/>
      <dgm:t>
        <a:bodyPr/>
        <a:lstStyle/>
        <a:p>
          <a:endParaRPr lang="pt-BR"/>
        </a:p>
      </dgm:t>
    </dgm:pt>
    <dgm:pt modelId="{8B708F62-25F1-4A33-88DC-946752F85259}" type="sibTrans" cxnId="{E4A0A319-3FE1-4281-9593-5593CFD79696}">
      <dgm:prSet/>
      <dgm:spPr/>
      <dgm:t>
        <a:bodyPr/>
        <a:lstStyle/>
        <a:p>
          <a:endParaRPr lang="pt-BR"/>
        </a:p>
      </dgm:t>
    </dgm:pt>
    <dgm:pt modelId="{9BF332CE-B414-4696-ADE7-9CDCD84347DF}" type="pres">
      <dgm:prSet presAssocID="{BB336FD3-19B4-464C-980B-83BBF88A15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EEE6362E-062D-46AD-8455-62DC97F2A16F}" type="pres">
      <dgm:prSet presAssocID="{BB336FD3-19B4-464C-980B-83BBF88A156B}" presName="Name1" presStyleCnt="0"/>
      <dgm:spPr/>
    </dgm:pt>
    <dgm:pt modelId="{6F585EB2-3D49-444B-BEA8-0A5C4FDFF482}" type="pres">
      <dgm:prSet presAssocID="{BB336FD3-19B4-464C-980B-83BBF88A156B}" presName="cycle" presStyleCnt="0"/>
      <dgm:spPr/>
    </dgm:pt>
    <dgm:pt modelId="{ABBC94C0-7350-45FE-9811-F080EB74055C}" type="pres">
      <dgm:prSet presAssocID="{BB336FD3-19B4-464C-980B-83BBF88A156B}" presName="srcNode" presStyleLbl="node1" presStyleIdx="0" presStyleCnt="2"/>
      <dgm:spPr/>
    </dgm:pt>
    <dgm:pt modelId="{92A4A813-D317-4CE7-BB2B-DB346C0AF5EF}" type="pres">
      <dgm:prSet presAssocID="{BB336FD3-19B4-464C-980B-83BBF88A156B}" presName="conn" presStyleLbl="parChTrans1D2" presStyleIdx="0" presStyleCnt="1" custLinFactNeighborX="-1780" custLinFactNeighborY="1761"/>
      <dgm:spPr/>
      <dgm:t>
        <a:bodyPr/>
        <a:lstStyle/>
        <a:p>
          <a:endParaRPr lang="pt-BR"/>
        </a:p>
      </dgm:t>
    </dgm:pt>
    <dgm:pt modelId="{45765499-25A2-4812-86AC-4FC52E01A790}" type="pres">
      <dgm:prSet presAssocID="{BB336FD3-19B4-464C-980B-83BBF88A156B}" presName="extraNode" presStyleLbl="node1" presStyleIdx="0" presStyleCnt="2"/>
      <dgm:spPr/>
    </dgm:pt>
    <dgm:pt modelId="{1B17499F-041A-4C3E-B2DC-DC65C34A17B6}" type="pres">
      <dgm:prSet presAssocID="{BB336FD3-19B4-464C-980B-83BBF88A156B}" presName="dstNode" presStyleLbl="node1" presStyleIdx="0" presStyleCnt="2"/>
      <dgm:spPr/>
    </dgm:pt>
    <dgm:pt modelId="{E552D6BB-F59D-4046-89E1-DCD9537CFB34}" type="pres">
      <dgm:prSet presAssocID="{49C2F018-24FC-41AA-8E21-0C618E8831D2}" presName="text_1" presStyleLbl="node1" presStyleIdx="0" presStyleCnt="2" custScaleX="101599" custScaleY="123706" custLinFactNeighborX="543" custLinFactNeighborY="-441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E8E4E6-DF06-4EC8-A77A-792753AD4F4A}" type="pres">
      <dgm:prSet presAssocID="{49C2F018-24FC-41AA-8E21-0C618E8831D2}" presName="accent_1" presStyleCnt="0"/>
      <dgm:spPr/>
    </dgm:pt>
    <dgm:pt modelId="{F5152396-650D-48AB-A970-2EB0D0102E20}" type="pres">
      <dgm:prSet presAssocID="{49C2F018-24FC-41AA-8E21-0C618E8831D2}" presName="accentRepeatNode" presStyleLbl="solidFgAcc1" presStyleIdx="0" presStyleCnt="2" custScaleX="91175" custScaleY="75835" custLinFactNeighborX="5483" custLinFactNeighborY="-29353"/>
      <dgm:spPr/>
    </dgm:pt>
    <dgm:pt modelId="{58DF4C21-F1E3-488A-96F9-BD4E1CEE82BA}" type="pres">
      <dgm:prSet presAssocID="{D39849F7-43FB-45C2-A86E-05AE6A38B8A5}" presName="text_2" presStyleLbl="node1" presStyleIdx="1" presStyleCnt="2" custScaleX="101485" custScaleY="196798" custLinFactNeighborX="725" custLinFactNeighborY="-19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C9E44B7-2A6E-499A-B26E-DC127415239D}" type="pres">
      <dgm:prSet presAssocID="{D39849F7-43FB-45C2-A86E-05AE6A38B8A5}" presName="accent_2" presStyleCnt="0"/>
      <dgm:spPr/>
    </dgm:pt>
    <dgm:pt modelId="{2B4B56AB-5F0B-4092-8753-7851504B2C81}" type="pres">
      <dgm:prSet presAssocID="{D39849F7-43FB-45C2-A86E-05AE6A38B8A5}" presName="accentRepeatNode" presStyleLbl="solidFgAcc1" presStyleIdx="1" presStyleCnt="2" custScaleX="100041" custScaleY="77719" custLinFactNeighborX="-2476" custLinFactNeighborY="3807"/>
      <dgm:spPr/>
    </dgm:pt>
  </dgm:ptLst>
  <dgm:cxnLst>
    <dgm:cxn modelId="{02C9EA0B-6E82-4BD8-B19D-06D6B2D8FD9C}" srcId="{BB336FD3-19B4-464C-980B-83BBF88A156B}" destId="{49C2F018-24FC-41AA-8E21-0C618E8831D2}" srcOrd="0" destOrd="0" parTransId="{C1677E1A-1A65-43F7-B681-07D21FC0076B}" sibTransId="{1F95015C-3F14-4D12-9B1B-78270A30E6CD}"/>
    <dgm:cxn modelId="{6435DC7F-95F3-4014-A5B8-BCE7A7B96EDA}" type="presOf" srcId="{D39849F7-43FB-45C2-A86E-05AE6A38B8A5}" destId="{58DF4C21-F1E3-488A-96F9-BD4E1CEE82BA}" srcOrd="0" destOrd="0" presId="urn:microsoft.com/office/officeart/2008/layout/VerticalCurvedList"/>
    <dgm:cxn modelId="{D83E23BA-8CA3-499C-9A55-131B31D55758}" type="presOf" srcId="{49C2F018-24FC-41AA-8E21-0C618E8831D2}" destId="{E552D6BB-F59D-4046-89E1-DCD9537CFB34}" srcOrd="0" destOrd="0" presId="urn:microsoft.com/office/officeart/2008/layout/VerticalCurvedList"/>
    <dgm:cxn modelId="{4A059071-B349-4C73-B71F-C23C67B8FB02}" type="presOf" srcId="{BB336FD3-19B4-464C-980B-83BBF88A156B}" destId="{9BF332CE-B414-4696-ADE7-9CDCD84347DF}" srcOrd="0" destOrd="0" presId="urn:microsoft.com/office/officeart/2008/layout/VerticalCurvedList"/>
    <dgm:cxn modelId="{E4A0A319-3FE1-4281-9593-5593CFD79696}" srcId="{BB336FD3-19B4-464C-980B-83BBF88A156B}" destId="{D39849F7-43FB-45C2-A86E-05AE6A38B8A5}" srcOrd="1" destOrd="0" parTransId="{75B7902D-01C0-49B7-9BF4-1E5B83B3C450}" sibTransId="{8B708F62-25F1-4A33-88DC-946752F85259}"/>
    <dgm:cxn modelId="{7899B420-723C-45F2-8E03-84BD0959C4A6}" type="presOf" srcId="{1F95015C-3F14-4D12-9B1B-78270A30E6CD}" destId="{92A4A813-D317-4CE7-BB2B-DB346C0AF5EF}" srcOrd="0" destOrd="0" presId="urn:microsoft.com/office/officeart/2008/layout/VerticalCurvedList"/>
    <dgm:cxn modelId="{743A83D3-2E45-4768-81E4-E579A9198834}" type="presParOf" srcId="{9BF332CE-B414-4696-ADE7-9CDCD84347DF}" destId="{EEE6362E-062D-46AD-8455-62DC97F2A16F}" srcOrd="0" destOrd="0" presId="urn:microsoft.com/office/officeart/2008/layout/VerticalCurvedList"/>
    <dgm:cxn modelId="{DD780AF2-564B-44D8-AB4A-A8FEDC010059}" type="presParOf" srcId="{EEE6362E-062D-46AD-8455-62DC97F2A16F}" destId="{6F585EB2-3D49-444B-BEA8-0A5C4FDFF482}" srcOrd="0" destOrd="0" presId="urn:microsoft.com/office/officeart/2008/layout/VerticalCurvedList"/>
    <dgm:cxn modelId="{F364C050-8291-4797-BC69-0574CAA8F40D}" type="presParOf" srcId="{6F585EB2-3D49-444B-BEA8-0A5C4FDFF482}" destId="{ABBC94C0-7350-45FE-9811-F080EB74055C}" srcOrd="0" destOrd="0" presId="urn:microsoft.com/office/officeart/2008/layout/VerticalCurvedList"/>
    <dgm:cxn modelId="{27D80673-FF68-4146-92E0-09F7737EAACA}" type="presParOf" srcId="{6F585EB2-3D49-444B-BEA8-0A5C4FDFF482}" destId="{92A4A813-D317-4CE7-BB2B-DB346C0AF5EF}" srcOrd="1" destOrd="0" presId="urn:microsoft.com/office/officeart/2008/layout/VerticalCurvedList"/>
    <dgm:cxn modelId="{5FF37898-F487-444D-AAC9-DCF6AB2733DC}" type="presParOf" srcId="{6F585EB2-3D49-444B-BEA8-0A5C4FDFF482}" destId="{45765499-25A2-4812-86AC-4FC52E01A790}" srcOrd="2" destOrd="0" presId="urn:microsoft.com/office/officeart/2008/layout/VerticalCurvedList"/>
    <dgm:cxn modelId="{77BF1AEF-D79B-4258-9E8F-D279B252DC1E}" type="presParOf" srcId="{6F585EB2-3D49-444B-BEA8-0A5C4FDFF482}" destId="{1B17499F-041A-4C3E-B2DC-DC65C34A17B6}" srcOrd="3" destOrd="0" presId="urn:microsoft.com/office/officeart/2008/layout/VerticalCurvedList"/>
    <dgm:cxn modelId="{8703D499-2984-4D72-ABC4-A7850E26582A}" type="presParOf" srcId="{EEE6362E-062D-46AD-8455-62DC97F2A16F}" destId="{E552D6BB-F59D-4046-89E1-DCD9537CFB34}" srcOrd="1" destOrd="0" presId="urn:microsoft.com/office/officeart/2008/layout/VerticalCurvedList"/>
    <dgm:cxn modelId="{1AD5385C-4685-41EE-883C-FF8760FFE4D5}" type="presParOf" srcId="{EEE6362E-062D-46AD-8455-62DC97F2A16F}" destId="{1DE8E4E6-DF06-4EC8-A77A-792753AD4F4A}" srcOrd="2" destOrd="0" presId="urn:microsoft.com/office/officeart/2008/layout/VerticalCurvedList"/>
    <dgm:cxn modelId="{62EF39E5-15E1-4803-B442-BF34023F936B}" type="presParOf" srcId="{1DE8E4E6-DF06-4EC8-A77A-792753AD4F4A}" destId="{F5152396-650D-48AB-A970-2EB0D0102E20}" srcOrd="0" destOrd="0" presId="urn:microsoft.com/office/officeart/2008/layout/VerticalCurvedList"/>
    <dgm:cxn modelId="{F7569102-D249-4101-959A-7E6B749B3DD1}" type="presParOf" srcId="{EEE6362E-062D-46AD-8455-62DC97F2A16F}" destId="{58DF4C21-F1E3-488A-96F9-BD4E1CEE82BA}" srcOrd="3" destOrd="0" presId="urn:microsoft.com/office/officeart/2008/layout/VerticalCurvedList"/>
    <dgm:cxn modelId="{9BA8BEEA-EC82-4797-A47B-8455DD2870E7}" type="presParOf" srcId="{EEE6362E-062D-46AD-8455-62DC97F2A16F}" destId="{BC9E44B7-2A6E-499A-B26E-DC127415239D}" srcOrd="4" destOrd="0" presId="urn:microsoft.com/office/officeart/2008/layout/VerticalCurvedList"/>
    <dgm:cxn modelId="{1A45D64C-5120-48AD-AEE0-AEE796D688FC}" type="presParOf" srcId="{BC9E44B7-2A6E-499A-B26E-DC127415239D}" destId="{2B4B56AB-5F0B-4092-8753-7851504B2C81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F01469-9CE5-4A14-AAE0-BB3985C6D908}" type="doc">
      <dgm:prSet loTypeId="urn:microsoft.com/office/officeart/2005/8/layout/venn2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DA479EC-F0B8-445B-987C-1EB7333C3092}">
      <dgm:prSet phldrT="[Texto]" custT="1"/>
      <dgm:spPr>
        <a:solidFill>
          <a:srgbClr val="00FFFF"/>
        </a:solidFill>
      </dgm:spPr>
      <dgm:t>
        <a:bodyPr/>
        <a:lstStyle/>
        <a:p>
          <a:pPr algn="l"/>
          <a:endParaRPr lang="pt-BR" sz="28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B528BC-A35B-4147-8BDE-9E73FA3BB37E}" type="parTrans" cxnId="{FB0C9145-898D-47CA-ADFC-F6C291DDEE1C}">
      <dgm:prSet/>
      <dgm:spPr/>
      <dgm:t>
        <a:bodyPr/>
        <a:lstStyle/>
        <a:p>
          <a:endParaRPr lang="pt-BR"/>
        </a:p>
      </dgm:t>
    </dgm:pt>
    <dgm:pt modelId="{8DDF2401-2151-4165-9F20-88B2D7417849}" type="sibTrans" cxnId="{FB0C9145-898D-47CA-ADFC-F6C291DDEE1C}">
      <dgm:prSet/>
      <dgm:spPr/>
      <dgm:t>
        <a:bodyPr/>
        <a:lstStyle/>
        <a:p>
          <a:endParaRPr lang="pt-BR"/>
        </a:p>
      </dgm:t>
    </dgm:pt>
    <dgm:pt modelId="{E1BDAD0A-85E7-4CB7-8056-55BE87CA2EBF}" type="pres">
      <dgm:prSet presAssocID="{6DF01469-9CE5-4A14-AAE0-BB3985C6D90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53C76FD-21DA-4D5C-9B3F-834E3762B5AC}" type="pres">
      <dgm:prSet presAssocID="{6DF01469-9CE5-4A14-AAE0-BB3985C6D908}" presName="comp1" presStyleCnt="0"/>
      <dgm:spPr/>
    </dgm:pt>
    <dgm:pt modelId="{ADC6F4ED-4ABA-4DC5-876C-CF60B8572405}" type="pres">
      <dgm:prSet presAssocID="{6DF01469-9CE5-4A14-AAE0-BB3985C6D908}" presName="circle1" presStyleLbl="node1" presStyleIdx="0" presStyleCnt="1" custScaleX="157966" custScaleY="84271" custLinFactNeighborX="-672" custLinFactNeighborY="4935"/>
      <dgm:spPr/>
      <dgm:t>
        <a:bodyPr/>
        <a:lstStyle/>
        <a:p>
          <a:endParaRPr lang="pt-BR"/>
        </a:p>
      </dgm:t>
    </dgm:pt>
    <dgm:pt modelId="{00C05414-692E-4175-A7F5-3223A41718EA}" type="pres">
      <dgm:prSet presAssocID="{6DF01469-9CE5-4A14-AAE0-BB3985C6D90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B0C9145-898D-47CA-ADFC-F6C291DDEE1C}" srcId="{6DF01469-9CE5-4A14-AAE0-BB3985C6D908}" destId="{4DA479EC-F0B8-445B-987C-1EB7333C3092}" srcOrd="0" destOrd="0" parTransId="{F7B528BC-A35B-4147-8BDE-9E73FA3BB37E}" sibTransId="{8DDF2401-2151-4165-9F20-88B2D7417849}"/>
    <dgm:cxn modelId="{05694775-B73F-4303-8CA8-20C5217CFB50}" type="presOf" srcId="{4DA479EC-F0B8-445B-987C-1EB7333C3092}" destId="{ADC6F4ED-4ABA-4DC5-876C-CF60B8572405}" srcOrd="0" destOrd="0" presId="urn:microsoft.com/office/officeart/2005/8/layout/venn2"/>
    <dgm:cxn modelId="{DC149185-D5E7-4819-A95E-D813F2764608}" type="presOf" srcId="{6DF01469-9CE5-4A14-AAE0-BB3985C6D908}" destId="{E1BDAD0A-85E7-4CB7-8056-55BE87CA2EBF}" srcOrd="0" destOrd="0" presId="urn:microsoft.com/office/officeart/2005/8/layout/venn2"/>
    <dgm:cxn modelId="{DC816EC8-2E7D-4353-A21C-8C28F9268837}" type="presOf" srcId="{4DA479EC-F0B8-445B-987C-1EB7333C3092}" destId="{00C05414-692E-4175-A7F5-3223A41718EA}" srcOrd="1" destOrd="0" presId="urn:microsoft.com/office/officeart/2005/8/layout/venn2"/>
    <dgm:cxn modelId="{BFE1652E-242B-43EB-A938-AEC8DC1AB115}" type="presParOf" srcId="{E1BDAD0A-85E7-4CB7-8056-55BE87CA2EBF}" destId="{553C76FD-21DA-4D5C-9B3F-834E3762B5AC}" srcOrd="0" destOrd="0" presId="urn:microsoft.com/office/officeart/2005/8/layout/venn2"/>
    <dgm:cxn modelId="{470F2B58-7823-42DD-BC92-B5FA106D8D76}" type="presParOf" srcId="{553C76FD-21DA-4D5C-9B3F-834E3762B5AC}" destId="{ADC6F4ED-4ABA-4DC5-876C-CF60B8572405}" srcOrd="0" destOrd="0" presId="urn:microsoft.com/office/officeart/2005/8/layout/venn2"/>
    <dgm:cxn modelId="{1CF5CD23-D592-4A0A-A874-16E9FB37288D}" type="presParOf" srcId="{553C76FD-21DA-4D5C-9B3F-834E3762B5AC}" destId="{00C05414-692E-4175-A7F5-3223A41718EA}" srcOrd="1" destOrd="0" presId="urn:microsoft.com/office/officeart/2005/8/layout/venn2"/>
  </dgm:cxnLst>
  <dgm:bg>
    <a:noFill/>
    <a:effectLst>
      <a:outerShdw blurRad="152400" dist="317500" dir="5400000" sx="90000" sy="-19000" rotWithShape="0">
        <a:prstClr val="black">
          <a:alpha val="15000"/>
        </a:prstClr>
      </a:outerShdw>
    </a:effectLst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C0F2B-6BE2-4EAA-9657-75E094428669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B41F-5F64-487B-BE4A-DD35D9A3C1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F6C95-8247-4795-B01F-FB8E72ECD692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E2B73-FAF0-4EB7-A088-00DC35517F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E2B73-FAF0-4EB7-A088-00DC35517F12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6/9/2017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plicacoes.mds.gov.br/sa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rotecaoespecial@hot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2571744"/>
            <a:ext cx="5675522" cy="21431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TRABALHO INFANTIL E PETI</a:t>
            </a:r>
            <a:endParaRPr lang="pt-BR" sz="6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28926" y="5286388"/>
            <a:ext cx="5688632" cy="1008112"/>
          </a:xfrm>
        </p:spPr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GERÊNCIA DE PROTEÇÃO SOCIAL ESPECIAL - SETAS</a:t>
            </a: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071678"/>
            <a:ext cx="24471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m 6" descr="nova logo brasao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arto="http://schemas.microsoft.com/office/word/2006/arto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3357586" cy="17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0"/>
            <a:ext cx="212407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tângulo 7"/>
          <p:cNvSpPr>
            <a:spLocks noChangeArrowheads="1"/>
          </p:cNvSpPr>
          <p:nvPr/>
        </p:nvSpPr>
        <p:spPr bwMode="auto">
          <a:xfrm>
            <a:off x="428596" y="642918"/>
            <a:ext cx="7921625" cy="6001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altLang="pt-BR" sz="2400" b="1" dirty="0"/>
              <a:t>Educação a Distância  - </a:t>
            </a:r>
            <a:r>
              <a:rPr lang="pt-BR" altLang="pt-BR" sz="2400" b="1" dirty="0" smtClean="0"/>
              <a:t>EAD</a:t>
            </a:r>
          </a:p>
          <a:p>
            <a:endParaRPr lang="pt-BR" altLang="pt-BR" sz="2400" b="1" dirty="0" smtClean="0"/>
          </a:p>
          <a:p>
            <a:pPr algn="just"/>
            <a:r>
              <a:rPr lang="pt-BR" altLang="pt-BR" sz="2800" b="1" dirty="0" smtClean="0"/>
              <a:t>Art</a:t>
            </a:r>
            <a:r>
              <a:rPr lang="pt-BR" altLang="pt-BR" sz="2800" b="1" dirty="0"/>
              <a:t>. 14 da Portaria MTE nº 723/2012,</a:t>
            </a:r>
          </a:p>
          <a:p>
            <a:pPr algn="just"/>
            <a:r>
              <a:rPr lang="pt-BR" altLang="pt-BR" sz="2800" b="1" dirty="0"/>
              <a:t>Redação dada pela Portaria nº 1.005, de 1º de julho de </a:t>
            </a:r>
            <a:r>
              <a:rPr lang="pt-BR" altLang="pt-BR" sz="2800" b="1" dirty="0" smtClean="0"/>
              <a:t>2013</a:t>
            </a:r>
          </a:p>
          <a:p>
            <a:pPr algn="just"/>
            <a:endParaRPr lang="pt-BR" altLang="pt-BR" sz="2800" b="1" dirty="0" smtClean="0"/>
          </a:p>
          <a:p>
            <a:pPr algn="just"/>
            <a:r>
              <a:rPr lang="pt-BR" altLang="pt-BR" sz="2800" dirty="0" smtClean="0"/>
              <a:t>“</a:t>
            </a:r>
            <a:r>
              <a:rPr lang="pt-BR" altLang="pt-BR" sz="2800" dirty="0"/>
              <a:t>Os Programas de Aprendizagem Profissional Comercial podem ser ofertados pela modalidade de ensino de educação a distância nos locais onde o número de aprendizes não justifique a formação de uma turma presencial ou que não seja possível a sua implantação imediata em razão de inexistência de estrutura educacional adequada para a aprendizagem”.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PETI conceituando...</a:t>
            </a:r>
            <a:endParaRPr lang="pt-BR" b="1" dirty="0"/>
          </a:p>
        </p:txBody>
      </p:sp>
      <p:sp>
        <p:nvSpPr>
          <p:cNvPr id="6" name="Texto explicativo em seta para cima 5"/>
          <p:cNvSpPr/>
          <p:nvPr/>
        </p:nvSpPr>
        <p:spPr>
          <a:xfrm>
            <a:off x="539552" y="1196752"/>
            <a:ext cx="8208912" cy="5256584"/>
          </a:xfrm>
          <a:prstGeom prst="upArrow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55576" y="3212976"/>
            <a:ext cx="7416824" cy="310854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O Programa de Erradicação do Trabalho Infantil (PETI) articula um conjunto de ações para retirar crianças e adolescentes com idade inferior a 16 anos da prática do trabalho precoce, exceto quando na condição de aprendiz, a partir de 14 anos. (MDS). É coordenado pelo órgão gestor da Assistência Social (coordenação ou técnico de referência do PETI).</a:t>
            </a:r>
          </a:p>
          <a:p>
            <a:pPr algn="just"/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40060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endParaRPr lang="pt-BR" sz="1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charset="0"/>
              <a:buNone/>
              <a:defRPr/>
            </a:pPr>
            <a:r>
              <a:rPr lang="pt-BR" sz="2900" b="1" dirty="0" smtClean="0"/>
              <a:t>         	</a:t>
            </a:r>
          </a:p>
          <a:p>
            <a:pPr algn="just">
              <a:buFont typeface="Arial" charset="0"/>
              <a:buNone/>
              <a:defRPr/>
            </a:pPr>
            <a:endParaRPr lang="pt-BR" sz="2900" b="1" dirty="0"/>
          </a:p>
          <a:p>
            <a:pPr algn="just">
              <a:buFont typeface="Arial" charset="0"/>
              <a:buNone/>
              <a:defRPr/>
            </a:pPr>
            <a:endParaRPr lang="pt-BR" sz="2900" b="1" dirty="0" smtClean="0"/>
          </a:p>
          <a:p>
            <a:pPr algn="just">
              <a:buFont typeface="Arial" charset="0"/>
              <a:buNone/>
              <a:defRPr/>
            </a:pPr>
            <a:r>
              <a:rPr lang="pt-BR" sz="2900" b="1" dirty="0"/>
              <a:t>	</a:t>
            </a:r>
            <a:endParaRPr lang="pt-BR" sz="2900" dirty="0"/>
          </a:p>
          <a:p>
            <a:pPr marL="0" indent="0" algn="just">
              <a:buNone/>
              <a:defRPr/>
            </a:pPr>
            <a:endParaRPr lang="pt-BR" sz="2900" dirty="0"/>
          </a:p>
          <a:p>
            <a:pPr algn="just">
              <a:buFont typeface="Arial" charset="0"/>
              <a:buNone/>
              <a:defRPr/>
            </a:pPr>
            <a:endParaRPr lang="pt-BR" sz="2900" dirty="0"/>
          </a:p>
          <a:p>
            <a:pPr marL="0" indent="0">
              <a:buNone/>
            </a:pPr>
            <a:r>
              <a:rPr lang="pt-BR" sz="2900" dirty="0"/>
              <a:t/>
            </a:r>
            <a:br>
              <a:rPr lang="pt-BR" sz="2900" dirty="0"/>
            </a:br>
            <a:r>
              <a:rPr lang="pt-BR" sz="2900" dirty="0"/>
              <a:t> </a:t>
            </a:r>
            <a:r>
              <a:rPr lang="pt-BR" sz="1500" dirty="0"/>
              <a:t/>
            </a:r>
            <a:br>
              <a:rPr lang="pt-BR" sz="1500" dirty="0"/>
            </a:br>
            <a:r>
              <a:rPr lang="pt-BR" sz="1500" dirty="0" smtClean="0"/>
              <a:t>          </a:t>
            </a:r>
            <a:endParaRPr lang="pt-BR" sz="1600" b="1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 Histórico : 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Implantação </a:t>
            </a:r>
            <a:r>
              <a:rPr lang="pt-BR" sz="28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PETI antes do 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SUAS</a:t>
            </a:r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xmlns="" val="622407061"/>
              </p:ext>
            </p:extLst>
          </p:nvPr>
        </p:nvGraphicFramePr>
        <p:xfrm flipV="1">
          <a:off x="11268744" y="980728"/>
          <a:ext cx="432048" cy="249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192662011"/>
              </p:ext>
            </p:extLst>
          </p:nvPr>
        </p:nvGraphicFramePr>
        <p:xfrm>
          <a:off x="179512" y="692696"/>
          <a:ext cx="885698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24305" y="1149947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1996</a:t>
            </a:r>
            <a:endParaRPr lang="pt-BR" sz="2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971600" y="2916560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1997 - 2000</a:t>
            </a:r>
            <a:endParaRPr lang="pt-BR" sz="2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13538" y="5303575"/>
            <a:ext cx="1116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 </a:t>
            </a:r>
            <a:r>
              <a:rPr lang="pt-BR" sz="2800" b="1" dirty="0" smtClean="0"/>
              <a:t>2002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442610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39552" y="1411828"/>
            <a:ext cx="7812286" cy="480028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pt-BR" sz="8000" dirty="0" smtClean="0"/>
              <a:t>.</a:t>
            </a:r>
          </a:p>
          <a:p>
            <a:pPr algn="just">
              <a:defRPr/>
            </a:pPr>
            <a:endParaRPr lang="pt-BR" sz="7200" b="1" dirty="0"/>
          </a:p>
          <a:p>
            <a:pPr algn="just">
              <a:defRPr/>
            </a:pPr>
            <a:endParaRPr lang="pt-BR" sz="7200" b="1" dirty="0" smtClean="0"/>
          </a:p>
          <a:p>
            <a:pPr algn="just">
              <a:defRPr/>
            </a:pPr>
            <a:endParaRPr lang="pt-BR" sz="6400" dirty="0"/>
          </a:p>
          <a:p>
            <a:pPr>
              <a:defRPr/>
            </a:pPr>
            <a:endParaRPr lang="pt-BR" sz="6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endParaRPr lang="pt-BR" sz="6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endParaRPr lang="pt-BR" sz="6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endParaRPr lang="pt-BR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4000" dirty="0" smtClean="0"/>
              <a:t> </a:t>
            </a:r>
            <a:r>
              <a:rPr lang="pt-BR" sz="4000" dirty="0"/>
              <a:t/>
            </a:r>
            <a:br>
              <a:rPr lang="pt-BR" sz="4000" dirty="0"/>
            </a:br>
            <a:endParaRPr lang="pt-BR" sz="4000" dirty="0" smtClean="0"/>
          </a:p>
          <a:p>
            <a:pPr marL="0" indent="0" algn="just">
              <a:buFont typeface="Arial" charset="0"/>
              <a:buNone/>
              <a:defRPr/>
            </a:pPr>
            <a:endParaRPr lang="pt-BR" sz="4000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pt-BR" sz="1600" dirty="0"/>
              <a:t/>
            </a:r>
            <a:br>
              <a:rPr lang="pt-BR" sz="1600" dirty="0"/>
            </a:br>
            <a:r>
              <a:rPr lang="pt-BR" sz="1400" b="1" dirty="0"/>
              <a:t/>
            </a:r>
            <a:br>
              <a:rPr lang="pt-BR" sz="1400" b="1" dirty="0"/>
            </a:br>
            <a:endParaRPr lang="pt-BR" sz="1600" dirty="0"/>
          </a:p>
          <a:p>
            <a:pPr marL="0" indent="0" algn="just">
              <a:buFont typeface="Arial" charset="0"/>
              <a:buNone/>
              <a:defRPr/>
            </a:pPr>
            <a:r>
              <a:rPr lang="pt-BR" sz="1600" dirty="0" smtClean="0"/>
              <a:t>.</a:t>
            </a:r>
            <a:endParaRPr lang="pt-BR" sz="1600" b="1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0" y="-11151"/>
            <a:ext cx="9144000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 Histórico: </a:t>
            </a:r>
            <a:r>
              <a:rPr lang="pt-B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Estruturação do SUAS </a:t>
            </a:r>
            <a:endParaRPr lang="pt-BR" sz="28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xmlns="" val="1906665150"/>
              </p:ext>
            </p:extLst>
          </p:nvPr>
        </p:nvGraphicFramePr>
        <p:xfrm>
          <a:off x="107504" y="692696"/>
          <a:ext cx="892899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3378" y="162321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2005</a:t>
            </a:r>
            <a:endParaRPr lang="pt-BR" sz="32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27584" y="333115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/>
              <a:t>2005</a:t>
            </a:r>
            <a:endParaRPr lang="pt-BR" sz="36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5229200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2008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xmlns="" val="2267336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39552" y="1411828"/>
            <a:ext cx="7812286" cy="480028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pt-BR" sz="8000" dirty="0" smtClean="0"/>
              <a:t>.</a:t>
            </a:r>
          </a:p>
          <a:p>
            <a:pPr algn="just">
              <a:defRPr/>
            </a:pPr>
            <a:endParaRPr lang="pt-BR" sz="7200" b="1" dirty="0"/>
          </a:p>
          <a:p>
            <a:pPr algn="just">
              <a:defRPr/>
            </a:pPr>
            <a:endParaRPr lang="pt-BR" sz="7200" b="1" dirty="0" smtClean="0"/>
          </a:p>
          <a:p>
            <a:pPr algn="just">
              <a:defRPr/>
            </a:pPr>
            <a:endParaRPr lang="pt-BR" sz="6400" dirty="0"/>
          </a:p>
          <a:p>
            <a:pPr>
              <a:defRPr/>
            </a:pPr>
            <a:endParaRPr lang="pt-BR" sz="6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endParaRPr lang="pt-BR" sz="6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endParaRPr lang="pt-BR" sz="6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endParaRPr lang="pt-BR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charset="0"/>
              <a:buNone/>
              <a:defRPr/>
            </a:pPr>
            <a:r>
              <a:rPr lang="pt-BR" sz="4000" dirty="0" smtClean="0"/>
              <a:t> </a:t>
            </a:r>
            <a:r>
              <a:rPr lang="pt-BR" sz="4000" dirty="0"/>
              <a:t/>
            </a:r>
            <a:br>
              <a:rPr lang="pt-BR" sz="4000" dirty="0"/>
            </a:br>
            <a:endParaRPr lang="pt-BR" sz="4000" dirty="0" smtClean="0"/>
          </a:p>
          <a:p>
            <a:pPr marL="0" indent="0" algn="just">
              <a:buFont typeface="Arial" charset="0"/>
              <a:buNone/>
              <a:defRPr/>
            </a:pPr>
            <a:endParaRPr lang="pt-BR" sz="4000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pt-BR" sz="1600" dirty="0"/>
              <a:t/>
            </a:r>
            <a:br>
              <a:rPr lang="pt-BR" sz="1600" dirty="0"/>
            </a:br>
            <a:r>
              <a:rPr lang="pt-BR" sz="1400" b="1" dirty="0"/>
              <a:t/>
            </a:r>
            <a:br>
              <a:rPr lang="pt-BR" sz="1400" b="1" dirty="0"/>
            </a:br>
            <a:endParaRPr lang="pt-BR" sz="1600" dirty="0"/>
          </a:p>
          <a:p>
            <a:pPr marL="0" indent="0" algn="just">
              <a:buFont typeface="Arial" charset="0"/>
              <a:buNone/>
              <a:defRPr/>
            </a:pPr>
            <a:r>
              <a:rPr lang="pt-BR" sz="1600" dirty="0" smtClean="0"/>
              <a:t>.</a:t>
            </a:r>
            <a:endParaRPr lang="pt-BR" sz="1600" b="1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0" y="-11151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1F497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 Histórico: </a:t>
            </a:r>
            <a:r>
              <a:rPr lang="pt-BR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</a:t>
            </a:r>
            <a:r>
              <a:rPr lang="pt-B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Estruturação do SUAS </a:t>
            </a:r>
            <a:endParaRPr lang="pt-BR" sz="2800" b="1" dirty="0" smtClean="0">
              <a:solidFill>
                <a:srgbClr val="1F497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xmlns="" val="610999766"/>
              </p:ext>
            </p:extLst>
          </p:nvPr>
        </p:nvGraphicFramePr>
        <p:xfrm>
          <a:off x="53752" y="665312"/>
          <a:ext cx="903649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51520" y="120275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prstClr val="black"/>
                </a:solidFill>
              </a:rPr>
              <a:t>2011</a:t>
            </a:r>
            <a:endParaRPr lang="pt-BR" sz="3600" b="1" dirty="0">
              <a:solidFill>
                <a:prstClr val="black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7564" y="45091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prstClr val="black"/>
                </a:solidFill>
              </a:rPr>
              <a:t>2013</a:t>
            </a:r>
            <a:endParaRPr lang="pt-BR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0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216719" y="836712"/>
          <a:ext cx="8746306" cy="5536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9" name="CaixaDeTexto 33"/>
          <p:cNvSpPr txBox="1">
            <a:spLocks noChangeArrowheads="1"/>
          </p:cNvSpPr>
          <p:nvPr/>
        </p:nvSpPr>
        <p:spPr bwMode="auto">
          <a:xfrm>
            <a:off x="6084168" y="19050"/>
            <a:ext cx="3059832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pt-BR" b="1" dirty="0" smtClean="0"/>
              <a:t>Carta de Constituição de Estratégias em Defesa da Proteção Integral dos Direitos da Criança e do Adolescente </a:t>
            </a:r>
          </a:p>
        </p:txBody>
      </p:sp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106363" y="2590800"/>
            <a:ext cx="9028112" cy="3489325"/>
            <a:chOff x="292001" y="2734245"/>
            <a:chExt cx="9030425" cy="3488697"/>
          </a:xfrm>
        </p:grpSpPr>
        <p:sp>
          <p:nvSpPr>
            <p:cNvPr id="8" name="Forma livre 7"/>
            <p:cNvSpPr/>
            <p:nvPr/>
          </p:nvSpPr>
          <p:spPr>
            <a:xfrm>
              <a:off x="292001" y="3096130"/>
              <a:ext cx="1586318" cy="1801489"/>
            </a:xfrm>
            <a:custGeom>
              <a:avLst/>
              <a:gdLst>
                <a:gd name="connsiteX0" fmla="*/ 0 w 1798330"/>
                <a:gd name="connsiteY0" fmla="*/ 179833 h 3204391"/>
                <a:gd name="connsiteX1" fmla="*/ 179833 w 1798330"/>
                <a:gd name="connsiteY1" fmla="*/ 0 h 3204391"/>
                <a:gd name="connsiteX2" fmla="*/ 1618497 w 1798330"/>
                <a:gd name="connsiteY2" fmla="*/ 0 h 3204391"/>
                <a:gd name="connsiteX3" fmla="*/ 1798330 w 1798330"/>
                <a:gd name="connsiteY3" fmla="*/ 179833 h 3204391"/>
                <a:gd name="connsiteX4" fmla="*/ 1798330 w 1798330"/>
                <a:gd name="connsiteY4" fmla="*/ 3024558 h 3204391"/>
                <a:gd name="connsiteX5" fmla="*/ 1618497 w 1798330"/>
                <a:gd name="connsiteY5" fmla="*/ 3204391 h 3204391"/>
                <a:gd name="connsiteX6" fmla="*/ 179833 w 1798330"/>
                <a:gd name="connsiteY6" fmla="*/ 3204391 h 3204391"/>
                <a:gd name="connsiteX7" fmla="*/ 0 w 1798330"/>
                <a:gd name="connsiteY7" fmla="*/ 3024558 h 3204391"/>
                <a:gd name="connsiteX8" fmla="*/ 0 w 1798330"/>
                <a:gd name="connsiteY8" fmla="*/ 179833 h 3204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330" h="3204391">
                  <a:moveTo>
                    <a:pt x="0" y="179833"/>
                  </a:moveTo>
                  <a:cubicBezTo>
                    <a:pt x="0" y="80514"/>
                    <a:pt x="80514" y="0"/>
                    <a:pt x="179833" y="0"/>
                  </a:cubicBezTo>
                  <a:lnTo>
                    <a:pt x="1618497" y="0"/>
                  </a:lnTo>
                  <a:cubicBezTo>
                    <a:pt x="1717816" y="0"/>
                    <a:pt x="1798330" y="80514"/>
                    <a:pt x="1798330" y="179833"/>
                  </a:cubicBezTo>
                  <a:lnTo>
                    <a:pt x="1798330" y="3024558"/>
                  </a:lnTo>
                  <a:cubicBezTo>
                    <a:pt x="1798330" y="3123877"/>
                    <a:pt x="1717816" y="3204391"/>
                    <a:pt x="1618497" y="3204391"/>
                  </a:cubicBezTo>
                  <a:lnTo>
                    <a:pt x="179833" y="3204391"/>
                  </a:lnTo>
                  <a:cubicBezTo>
                    <a:pt x="80514" y="3204391"/>
                    <a:pt x="0" y="3123877"/>
                    <a:pt x="0" y="3024558"/>
                  </a:cubicBezTo>
                  <a:lnTo>
                    <a:pt x="0" y="179833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6961" tIns="86961" rIns="86961" bIns="773616" spcCol="1270"/>
            <a:lstStyle/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Sensibilização</a:t>
              </a:r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Mobilização Social</a:t>
              </a:r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Campanhas</a:t>
              </a:r>
              <a:endParaRPr lang="pt-BR" sz="1600" dirty="0">
                <a:solidFill>
                  <a:schemeClr val="tx1"/>
                </a:solidFill>
              </a:endParaRPr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>
                  <a:solidFill>
                    <a:schemeClr val="tx1"/>
                  </a:solidFill>
                </a:rPr>
                <a:t>Audiências Públicas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365045" y="4724612"/>
              <a:ext cx="1295732" cy="792020"/>
            </a:xfrm>
            <a:custGeom>
              <a:avLst/>
              <a:gdLst>
                <a:gd name="connsiteX0" fmla="*/ 0 w 1598516"/>
                <a:gd name="connsiteY0" fmla="*/ 63568 h 635677"/>
                <a:gd name="connsiteX1" fmla="*/ 63568 w 1598516"/>
                <a:gd name="connsiteY1" fmla="*/ 0 h 635677"/>
                <a:gd name="connsiteX2" fmla="*/ 1534948 w 1598516"/>
                <a:gd name="connsiteY2" fmla="*/ 0 h 635677"/>
                <a:gd name="connsiteX3" fmla="*/ 1598516 w 1598516"/>
                <a:gd name="connsiteY3" fmla="*/ 63568 h 635677"/>
                <a:gd name="connsiteX4" fmla="*/ 1598516 w 1598516"/>
                <a:gd name="connsiteY4" fmla="*/ 572109 h 635677"/>
                <a:gd name="connsiteX5" fmla="*/ 1534948 w 1598516"/>
                <a:gd name="connsiteY5" fmla="*/ 635677 h 635677"/>
                <a:gd name="connsiteX6" fmla="*/ 63568 w 1598516"/>
                <a:gd name="connsiteY6" fmla="*/ 635677 h 635677"/>
                <a:gd name="connsiteX7" fmla="*/ 0 w 1598516"/>
                <a:gd name="connsiteY7" fmla="*/ 572109 h 635677"/>
                <a:gd name="connsiteX8" fmla="*/ 0 w 1598516"/>
                <a:gd name="connsiteY8" fmla="*/ 63568 h 635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8516" h="635677">
                  <a:moveTo>
                    <a:pt x="0" y="63568"/>
                  </a:moveTo>
                  <a:cubicBezTo>
                    <a:pt x="0" y="28460"/>
                    <a:pt x="28460" y="0"/>
                    <a:pt x="63568" y="0"/>
                  </a:cubicBezTo>
                  <a:lnTo>
                    <a:pt x="1534948" y="0"/>
                  </a:lnTo>
                  <a:cubicBezTo>
                    <a:pt x="1570056" y="0"/>
                    <a:pt x="1598516" y="28460"/>
                    <a:pt x="1598516" y="63568"/>
                  </a:cubicBezTo>
                  <a:lnTo>
                    <a:pt x="1598516" y="572109"/>
                  </a:lnTo>
                  <a:cubicBezTo>
                    <a:pt x="1598516" y="607217"/>
                    <a:pt x="1570056" y="635677"/>
                    <a:pt x="1534948" y="635677"/>
                  </a:cubicBezTo>
                  <a:lnTo>
                    <a:pt x="63568" y="635677"/>
                  </a:lnTo>
                  <a:cubicBezTo>
                    <a:pt x="28460" y="635677"/>
                    <a:pt x="0" y="607217"/>
                    <a:pt x="0" y="572109"/>
                  </a:cubicBezTo>
                  <a:lnTo>
                    <a:pt x="0" y="63568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7193" tIns="37668" rIns="47193" bIns="37668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 - Informação e Mobilização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1984710" y="3527852"/>
              <a:ext cx="1805449" cy="2131629"/>
            </a:xfrm>
            <a:custGeom>
              <a:avLst/>
              <a:gdLst>
                <a:gd name="connsiteX0" fmla="*/ 0 w 1798330"/>
                <a:gd name="connsiteY0" fmla="*/ 179833 h 2504788"/>
                <a:gd name="connsiteX1" fmla="*/ 179833 w 1798330"/>
                <a:gd name="connsiteY1" fmla="*/ 0 h 2504788"/>
                <a:gd name="connsiteX2" fmla="*/ 1618497 w 1798330"/>
                <a:gd name="connsiteY2" fmla="*/ 0 h 2504788"/>
                <a:gd name="connsiteX3" fmla="*/ 1798330 w 1798330"/>
                <a:gd name="connsiteY3" fmla="*/ 179833 h 2504788"/>
                <a:gd name="connsiteX4" fmla="*/ 1798330 w 1798330"/>
                <a:gd name="connsiteY4" fmla="*/ 2324955 h 2504788"/>
                <a:gd name="connsiteX5" fmla="*/ 1618497 w 1798330"/>
                <a:gd name="connsiteY5" fmla="*/ 2504788 h 2504788"/>
                <a:gd name="connsiteX6" fmla="*/ 179833 w 1798330"/>
                <a:gd name="connsiteY6" fmla="*/ 2504788 h 2504788"/>
                <a:gd name="connsiteX7" fmla="*/ 0 w 1798330"/>
                <a:gd name="connsiteY7" fmla="*/ 2324955 h 2504788"/>
                <a:gd name="connsiteX8" fmla="*/ 0 w 1798330"/>
                <a:gd name="connsiteY8" fmla="*/ 179833 h 250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330" h="2504788">
                  <a:moveTo>
                    <a:pt x="0" y="179833"/>
                  </a:moveTo>
                  <a:cubicBezTo>
                    <a:pt x="0" y="80514"/>
                    <a:pt x="80514" y="0"/>
                    <a:pt x="179833" y="0"/>
                  </a:cubicBezTo>
                  <a:lnTo>
                    <a:pt x="1618497" y="0"/>
                  </a:lnTo>
                  <a:cubicBezTo>
                    <a:pt x="1717816" y="0"/>
                    <a:pt x="1798330" y="80514"/>
                    <a:pt x="1798330" y="179833"/>
                  </a:cubicBezTo>
                  <a:lnTo>
                    <a:pt x="1798330" y="2324955"/>
                  </a:lnTo>
                  <a:cubicBezTo>
                    <a:pt x="1798330" y="2424274"/>
                    <a:pt x="1717816" y="2504788"/>
                    <a:pt x="1618497" y="2504788"/>
                  </a:cubicBezTo>
                  <a:lnTo>
                    <a:pt x="179833" y="2504788"/>
                  </a:lnTo>
                  <a:cubicBezTo>
                    <a:pt x="80514" y="2504788"/>
                    <a:pt x="0" y="2424274"/>
                    <a:pt x="0" y="2324955"/>
                  </a:cubicBezTo>
                  <a:lnTo>
                    <a:pt x="0" y="179833"/>
                  </a:lnTo>
                  <a:close/>
                </a:path>
              </a:pathLst>
            </a:custGeom>
            <a:ln>
              <a:solidFill>
                <a:srgbClr val="92D050"/>
              </a:solidFill>
            </a:ln>
          </p:spPr>
          <p:style>
            <a:lnRef idx="2">
              <a:schemeClr val="accent2">
                <a:hueOff val="1560506"/>
                <a:satOff val="-1946"/>
                <a:lumOff val="45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6961" tIns="623702" rIns="86961" bIns="86961" spcCol="1270"/>
            <a:lstStyle/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Busca Ativa: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>
                  <a:solidFill>
                    <a:schemeClr val="tx1"/>
                  </a:solidFill>
                </a:rPr>
                <a:t>Notificação Integrada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Registro CADÚNICO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2094275" y="3211997"/>
              <a:ext cx="1530742" cy="647583"/>
            </a:xfrm>
            <a:custGeom>
              <a:avLst/>
              <a:gdLst>
                <a:gd name="connsiteX0" fmla="*/ 0 w 1598516"/>
                <a:gd name="connsiteY0" fmla="*/ 63568 h 635677"/>
                <a:gd name="connsiteX1" fmla="*/ 63568 w 1598516"/>
                <a:gd name="connsiteY1" fmla="*/ 0 h 635677"/>
                <a:gd name="connsiteX2" fmla="*/ 1534948 w 1598516"/>
                <a:gd name="connsiteY2" fmla="*/ 0 h 635677"/>
                <a:gd name="connsiteX3" fmla="*/ 1598516 w 1598516"/>
                <a:gd name="connsiteY3" fmla="*/ 63568 h 635677"/>
                <a:gd name="connsiteX4" fmla="*/ 1598516 w 1598516"/>
                <a:gd name="connsiteY4" fmla="*/ 572109 h 635677"/>
                <a:gd name="connsiteX5" fmla="*/ 1534948 w 1598516"/>
                <a:gd name="connsiteY5" fmla="*/ 635677 h 635677"/>
                <a:gd name="connsiteX6" fmla="*/ 63568 w 1598516"/>
                <a:gd name="connsiteY6" fmla="*/ 635677 h 635677"/>
                <a:gd name="connsiteX7" fmla="*/ 0 w 1598516"/>
                <a:gd name="connsiteY7" fmla="*/ 572109 h 635677"/>
                <a:gd name="connsiteX8" fmla="*/ 0 w 1598516"/>
                <a:gd name="connsiteY8" fmla="*/ 63568 h 635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8516" h="635677">
                  <a:moveTo>
                    <a:pt x="0" y="63568"/>
                  </a:moveTo>
                  <a:cubicBezTo>
                    <a:pt x="0" y="28460"/>
                    <a:pt x="28460" y="0"/>
                    <a:pt x="63568" y="0"/>
                  </a:cubicBezTo>
                  <a:lnTo>
                    <a:pt x="1534948" y="0"/>
                  </a:lnTo>
                  <a:cubicBezTo>
                    <a:pt x="1570056" y="0"/>
                    <a:pt x="1598516" y="28460"/>
                    <a:pt x="1598516" y="63568"/>
                  </a:cubicBezTo>
                  <a:lnTo>
                    <a:pt x="1598516" y="572109"/>
                  </a:lnTo>
                  <a:cubicBezTo>
                    <a:pt x="1598516" y="607217"/>
                    <a:pt x="1570056" y="635677"/>
                    <a:pt x="1534948" y="635677"/>
                  </a:cubicBezTo>
                  <a:lnTo>
                    <a:pt x="63568" y="635677"/>
                  </a:lnTo>
                  <a:cubicBezTo>
                    <a:pt x="28460" y="635677"/>
                    <a:pt x="0" y="607217"/>
                    <a:pt x="0" y="572109"/>
                  </a:cubicBezTo>
                  <a:lnTo>
                    <a:pt x="0" y="63568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47193" tIns="37668" rIns="47193" bIns="37668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II - Identificação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3921956" y="2996136"/>
              <a:ext cx="1656186" cy="2663346"/>
            </a:xfrm>
            <a:custGeom>
              <a:avLst/>
              <a:gdLst>
                <a:gd name="connsiteX0" fmla="*/ 0 w 1798330"/>
                <a:gd name="connsiteY0" fmla="*/ 179833 h 2676711"/>
                <a:gd name="connsiteX1" fmla="*/ 179833 w 1798330"/>
                <a:gd name="connsiteY1" fmla="*/ 0 h 2676711"/>
                <a:gd name="connsiteX2" fmla="*/ 1618497 w 1798330"/>
                <a:gd name="connsiteY2" fmla="*/ 0 h 2676711"/>
                <a:gd name="connsiteX3" fmla="*/ 1798330 w 1798330"/>
                <a:gd name="connsiteY3" fmla="*/ 179833 h 2676711"/>
                <a:gd name="connsiteX4" fmla="*/ 1798330 w 1798330"/>
                <a:gd name="connsiteY4" fmla="*/ 2496878 h 2676711"/>
                <a:gd name="connsiteX5" fmla="*/ 1618497 w 1798330"/>
                <a:gd name="connsiteY5" fmla="*/ 2676711 h 2676711"/>
                <a:gd name="connsiteX6" fmla="*/ 179833 w 1798330"/>
                <a:gd name="connsiteY6" fmla="*/ 2676711 h 2676711"/>
                <a:gd name="connsiteX7" fmla="*/ 0 w 1798330"/>
                <a:gd name="connsiteY7" fmla="*/ 2496878 h 2676711"/>
                <a:gd name="connsiteX8" fmla="*/ 0 w 1798330"/>
                <a:gd name="connsiteY8" fmla="*/ 179833 h 2676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330" h="2676711">
                  <a:moveTo>
                    <a:pt x="0" y="179833"/>
                  </a:moveTo>
                  <a:cubicBezTo>
                    <a:pt x="0" y="80514"/>
                    <a:pt x="80514" y="0"/>
                    <a:pt x="179833" y="0"/>
                  </a:cubicBezTo>
                  <a:lnTo>
                    <a:pt x="1618497" y="0"/>
                  </a:lnTo>
                  <a:cubicBezTo>
                    <a:pt x="1717816" y="0"/>
                    <a:pt x="1798330" y="80514"/>
                    <a:pt x="1798330" y="179833"/>
                  </a:cubicBezTo>
                  <a:lnTo>
                    <a:pt x="1798330" y="2496878"/>
                  </a:lnTo>
                  <a:cubicBezTo>
                    <a:pt x="1798330" y="2596197"/>
                    <a:pt x="1717816" y="2676711"/>
                    <a:pt x="1618497" y="2676711"/>
                  </a:cubicBezTo>
                  <a:lnTo>
                    <a:pt x="179833" y="2676711"/>
                  </a:lnTo>
                  <a:cubicBezTo>
                    <a:pt x="80514" y="2676711"/>
                    <a:pt x="0" y="2596197"/>
                    <a:pt x="0" y="2496878"/>
                  </a:cubicBezTo>
                  <a:lnTo>
                    <a:pt x="0" y="179833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3121013"/>
                <a:satOff val="-3893"/>
                <a:lumOff val="91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6961" tIns="86961" rIns="86961" bIns="660542" spcCol="1270"/>
            <a:lstStyle/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Transferência de Renda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Inserção em Serviços  de Assistência Social, Saúde, Educação, Cultura, Esporte e Lazer, e Trabalho p/  as famílias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pt-BR" sz="1600" dirty="0"/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3894961" y="5573772"/>
              <a:ext cx="1657775" cy="649170"/>
            </a:xfrm>
            <a:custGeom>
              <a:avLst/>
              <a:gdLst>
                <a:gd name="connsiteX0" fmla="*/ 0 w 1598516"/>
                <a:gd name="connsiteY0" fmla="*/ 63568 h 635677"/>
                <a:gd name="connsiteX1" fmla="*/ 63568 w 1598516"/>
                <a:gd name="connsiteY1" fmla="*/ 0 h 635677"/>
                <a:gd name="connsiteX2" fmla="*/ 1534948 w 1598516"/>
                <a:gd name="connsiteY2" fmla="*/ 0 h 635677"/>
                <a:gd name="connsiteX3" fmla="*/ 1598516 w 1598516"/>
                <a:gd name="connsiteY3" fmla="*/ 63568 h 635677"/>
                <a:gd name="connsiteX4" fmla="*/ 1598516 w 1598516"/>
                <a:gd name="connsiteY4" fmla="*/ 572109 h 635677"/>
                <a:gd name="connsiteX5" fmla="*/ 1534948 w 1598516"/>
                <a:gd name="connsiteY5" fmla="*/ 635677 h 635677"/>
                <a:gd name="connsiteX6" fmla="*/ 63568 w 1598516"/>
                <a:gd name="connsiteY6" fmla="*/ 635677 h 635677"/>
                <a:gd name="connsiteX7" fmla="*/ 0 w 1598516"/>
                <a:gd name="connsiteY7" fmla="*/ 572109 h 635677"/>
                <a:gd name="connsiteX8" fmla="*/ 0 w 1598516"/>
                <a:gd name="connsiteY8" fmla="*/ 63568 h 635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8516" h="635677">
                  <a:moveTo>
                    <a:pt x="0" y="63568"/>
                  </a:moveTo>
                  <a:cubicBezTo>
                    <a:pt x="0" y="28460"/>
                    <a:pt x="28460" y="0"/>
                    <a:pt x="63568" y="0"/>
                  </a:cubicBezTo>
                  <a:lnTo>
                    <a:pt x="1534948" y="0"/>
                  </a:lnTo>
                  <a:cubicBezTo>
                    <a:pt x="1570056" y="0"/>
                    <a:pt x="1598516" y="28460"/>
                    <a:pt x="1598516" y="63568"/>
                  </a:cubicBezTo>
                  <a:lnTo>
                    <a:pt x="1598516" y="572109"/>
                  </a:lnTo>
                  <a:cubicBezTo>
                    <a:pt x="1598516" y="607217"/>
                    <a:pt x="1570056" y="635677"/>
                    <a:pt x="1534948" y="635677"/>
                  </a:cubicBezTo>
                  <a:lnTo>
                    <a:pt x="63568" y="635677"/>
                  </a:lnTo>
                  <a:cubicBezTo>
                    <a:pt x="28460" y="635677"/>
                    <a:pt x="0" y="607217"/>
                    <a:pt x="0" y="572109"/>
                  </a:cubicBezTo>
                  <a:lnTo>
                    <a:pt x="0" y="63568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  <p:txBody>
            <a:bodyPr lIns="47193" tIns="37668" rIns="47193" bIns="37668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III - Proteção</a:t>
              </a:r>
              <a:r>
                <a:rPr lang="pt-BR" sz="1600" dirty="0"/>
                <a:t> 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7639245" y="3535789"/>
              <a:ext cx="1683181" cy="2520496"/>
            </a:xfrm>
            <a:custGeom>
              <a:avLst/>
              <a:gdLst>
                <a:gd name="connsiteX0" fmla="*/ 0 w 1798330"/>
                <a:gd name="connsiteY0" fmla="*/ 179833 h 3204391"/>
                <a:gd name="connsiteX1" fmla="*/ 179833 w 1798330"/>
                <a:gd name="connsiteY1" fmla="*/ 0 h 3204391"/>
                <a:gd name="connsiteX2" fmla="*/ 1618497 w 1798330"/>
                <a:gd name="connsiteY2" fmla="*/ 0 h 3204391"/>
                <a:gd name="connsiteX3" fmla="*/ 1798330 w 1798330"/>
                <a:gd name="connsiteY3" fmla="*/ 179833 h 3204391"/>
                <a:gd name="connsiteX4" fmla="*/ 1798330 w 1798330"/>
                <a:gd name="connsiteY4" fmla="*/ 3024558 h 3204391"/>
                <a:gd name="connsiteX5" fmla="*/ 1618497 w 1798330"/>
                <a:gd name="connsiteY5" fmla="*/ 3204391 h 3204391"/>
                <a:gd name="connsiteX6" fmla="*/ 179833 w 1798330"/>
                <a:gd name="connsiteY6" fmla="*/ 3204391 h 3204391"/>
                <a:gd name="connsiteX7" fmla="*/ 0 w 1798330"/>
                <a:gd name="connsiteY7" fmla="*/ 3024558 h 3204391"/>
                <a:gd name="connsiteX8" fmla="*/ 0 w 1798330"/>
                <a:gd name="connsiteY8" fmla="*/ 179833 h 3204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330" h="3204391">
                  <a:moveTo>
                    <a:pt x="0" y="179833"/>
                  </a:moveTo>
                  <a:cubicBezTo>
                    <a:pt x="0" y="80514"/>
                    <a:pt x="80514" y="0"/>
                    <a:pt x="179833" y="0"/>
                  </a:cubicBezTo>
                  <a:lnTo>
                    <a:pt x="1618497" y="0"/>
                  </a:lnTo>
                  <a:cubicBezTo>
                    <a:pt x="1717816" y="0"/>
                    <a:pt x="1798330" y="80514"/>
                    <a:pt x="1798330" y="179833"/>
                  </a:cubicBezTo>
                  <a:lnTo>
                    <a:pt x="1798330" y="3024558"/>
                  </a:lnTo>
                  <a:cubicBezTo>
                    <a:pt x="1798330" y="3123877"/>
                    <a:pt x="1717816" y="3204391"/>
                    <a:pt x="1618497" y="3204391"/>
                  </a:cubicBezTo>
                  <a:lnTo>
                    <a:pt x="179833" y="3204391"/>
                  </a:lnTo>
                  <a:cubicBezTo>
                    <a:pt x="80514" y="3204391"/>
                    <a:pt x="0" y="3123877"/>
                    <a:pt x="0" y="3024558"/>
                  </a:cubicBezTo>
                  <a:lnTo>
                    <a:pt x="0" y="179833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86961" tIns="86961" rIns="86961" bIns="773616" spcCol="1270"/>
            <a:lstStyle/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pt-BR" sz="1600" dirty="0"/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Identificação</a:t>
              </a:r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Atendimento criança, adolescente  e família;</a:t>
              </a:r>
            </a:p>
            <a:p>
              <a:pPr marL="171450" lvl="1" indent="-171450" defTabSz="8001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pt-BR" sz="1600" dirty="0"/>
                <a:t>Metas pactuadas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7726580" y="2734245"/>
              <a:ext cx="1457698" cy="793607"/>
            </a:xfrm>
            <a:custGeom>
              <a:avLst/>
              <a:gdLst>
                <a:gd name="connsiteX0" fmla="*/ 0 w 1598516"/>
                <a:gd name="connsiteY0" fmla="*/ 63568 h 635677"/>
                <a:gd name="connsiteX1" fmla="*/ 63568 w 1598516"/>
                <a:gd name="connsiteY1" fmla="*/ 0 h 635677"/>
                <a:gd name="connsiteX2" fmla="*/ 1534948 w 1598516"/>
                <a:gd name="connsiteY2" fmla="*/ 0 h 635677"/>
                <a:gd name="connsiteX3" fmla="*/ 1598516 w 1598516"/>
                <a:gd name="connsiteY3" fmla="*/ 63568 h 635677"/>
                <a:gd name="connsiteX4" fmla="*/ 1598516 w 1598516"/>
                <a:gd name="connsiteY4" fmla="*/ 572109 h 635677"/>
                <a:gd name="connsiteX5" fmla="*/ 1534948 w 1598516"/>
                <a:gd name="connsiteY5" fmla="*/ 635677 h 635677"/>
                <a:gd name="connsiteX6" fmla="*/ 63568 w 1598516"/>
                <a:gd name="connsiteY6" fmla="*/ 635677 h 635677"/>
                <a:gd name="connsiteX7" fmla="*/ 0 w 1598516"/>
                <a:gd name="connsiteY7" fmla="*/ 572109 h 635677"/>
                <a:gd name="connsiteX8" fmla="*/ 0 w 1598516"/>
                <a:gd name="connsiteY8" fmla="*/ 63568 h 635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8516" h="635677">
                  <a:moveTo>
                    <a:pt x="0" y="63568"/>
                  </a:moveTo>
                  <a:cubicBezTo>
                    <a:pt x="0" y="28460"/>
                    <a:pt x="28460" y="0"/>
                    <a:pt x="63568" y="0"/>
                  </a:cubicBezTo>
                  <a:lnTo>
                    <a:pt x="1534948" y="0"/>
                  </a:lnTo>
                  <a:cubicBezTo>
                    <a:pt x="1570056" y="0"/>
                    <a:pt x="1598516" y="28460"/>
                    <a:pt x="1598516" y="63568"/>
                  </a:cubicBezTo>
                  <a:lnTo>
                    <a:pt x="1598516" y="572109"/>
                  </a:lnTo>
                  <a:cubicBezTo>
                    <a:pt x="1598516" y="607217"/>
                    <a:pt x="1570056" y="635677"/>
                    <a:pt x="1534948" y="635677"/>
                  </a:cubicBezTo>
                  <a:lnTo>
                    <a:pt x="63568" y="635677"/>
                  </a:lnTo>
                  <a:cubicBezTo>
                    <a:pt x="28460" y="635677"/>
                    <a:pt x="0" y="607217"/>
                    <a:pt x="0" y="572109"/>
                  </a:cubicBezTo>
                  <a:lnTo>
                    <a:pt x="0" y="63568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47193" tIns="37668" rIns="47193" bIns="37668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 - Monitoramento</a:t>
              </a:r>
            </a:p>
          </p:txBody>
        </p:sp>
      </p:grpSp>
      <p:sp>
        <p:nvSpPr>
          <p:cNvPr id="6" name="CaixaDeTexto 5"/>
          <p:cNvSpPr txBox="1"/>
          <p:nvPr/>
        </p:nvSpPr>
        <p:spPr>
          <a:xfrm>
            <a:off x="251520" y="6199358"/>
            <a:ext cx="8748464" cy="6586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Parceiros/Atores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MDS, MTE, MEC, </a:t>
            </a:r>
            <a:r>
              <a:rPr lang="pt-BR" sz="1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MS,SDH, MMA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1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MPT,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MDA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MPE’s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MJ, </a:t>
            </a:r>
            <a:r>
              <a:rPr lang="pt-B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MTur</a:t>
            </a:r>
            <a:r>
              <a:rPr lang="pt-B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MF (Receita Federal)  e articulação com a CONAETI</a:t>
            </a:r>
          </a:p>
        </p:txBody>
      </p:sp>
      <p:sp>
        <p:nvSpPr>
          <p:cNvPr id="21" name="Forma livre 20"/>
          <p:cNvSpPr/>
          <p:nvPr/>
        </p:nvSpPr>
        <p:spPr>
          <a:xfrm>
            <a:off x="5583238" y="3138488"/>
            <a:ext cx="1725612" cy="2738437"/>
          </a:xfrm>
          <a:custGeom>
            <a:avLst/>
            <a:gdLst>
              <a:gd name="connsiteX0" fmla="*/ 0 w 1798330"/>
              <a:gd name="connsiteY0" fmla="*/ 179833 h 3204391"/>
              <a:gd name="connsiteX1" fmla="*/ 179833 w 1798330"/>
              <a:gd name="connsiteY1" fmla="*/ 0 h 3204391"/>
              <a:gd name="connsiteX2" fmla="*/ 1618497 w 1798330"/>
              <a:gd name="connsiteY2" fmla="*/ 0 h 3204391"/>
              <a:gd name="connsiteX3" fmla="*/ 1798330 w 1798330"/>
              <a:gd name="connsiteY3" fmla="*/ 179833 h 3204391"/>
              <a:gd name="connsiteX4" fmla="*/ 1798330 w 1798330"/>
              <a:gd name="connsiteY4" fmla="*/ 3024558 h 3204391"/>
              <a:gd name="connsiteX5" fmla="*/ 1618497 w 1798330"/>
              <a:gd name="connsiteY5" fmla="*/ 3204391 h 3204391"/>
              <a:gd name="connsiteX6" fmla="*/ 179833 w 1798330"/>
              <a:gd name="connsiteY6" fmla="*/ 3204391 h 3204391"/>
              <a:gd name="connsiteX7" fmla="*/ 0 w 1798330"/>
              <a:gd name="connsiteY7" fmla="*/ 3024558 h 3204391"/>
              <a:gd name="connsiteX8" fmla="*/ 0 w 1798330"/>
              <a:gd name="connsiteY8" fmla="*/ 179833 h 3204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8330" h="3204391">
                <a:moveTo>
                  <a:pt x="0" y="179833"/>
                </a:moveTo>
                <a:cubicBezTo>
                  <a:pt x="0" y="80514"/>
                  <a:pt x="80514" y="0"/>
                  <a:pt x="179833" y="0"/>
                </a:cubicBezTo>
                <a:lnTo>
                  <a:pt x="1618497" y="0"/>
                </a:lnTo>
                <a:cubicBezTo>
                  <a:pt x="1717816" y="0"/>
                  <a:pt x="1798330" y="80514"/>
                  <a:pt x="1798330" y="179833"/>
                </a:cubicBezTo>
                <a:lnTo>
                  <a:pt x="1798330" y="3024558"/>
                </a:lnTo>
                <a:cubicBezTo>
                  <a:pt x="1798330" y="3123877"/>
                  <a:pt x="1717816" y="3204391"/>
                  <a:pt x="1618497" y="3204391"/>
                </a:cubicBezTo>
                <a:lnTo>
                  <a:pt x="179833" y="3204391"/>
                </a:lnTo>
                <a:cubicBezTo>
                  <a:pt x="80514" y="3204391"/>
                  <a:pt x="0" y="3123877"/>
                  <a:pt x="0" y="3024558"/>
                </a:cubicBezTo>
                <a:lnTo>
                  <a:pt x="0" y="179833"/>
                </a:lnTo>
                <a:close/>
              </a:path>
            </a:pathLst>
          </a:cu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6961" tIns="86961" rIns="86961" bIns="773616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pt-BR" sz="1600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pt-BR" sz="1600" dirty="0"/>
              <a:t>Fiscalização e autuação do empregadores</a:t>
            </a:r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pt-BR" sz="1600" dirty="0"/>
              <a:t>Aplicação de Medidas protetivas à família</a:t>
            </a:r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pt-BR" sz="1600" dirty="0">
                <a:solidFill>
                  <a:schemeClr val="tx1"/>
                </a:solidFill>
              </a:rPr>
              <a:t>Audiência pública para </a:t>
            </a:r>
            <a:r>
              <a:rPr lang="pt-BR" sz="1600" dirty="0" err="1">
                <a:solidFill>
                  <a:schemeClr val="tx1"/>
                </a:solidFill>
              </a:rPr>
              <a:t>pactuação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3" name="Forma livre 22"/>
          <p:cNvSpPr/>
          <p:nvPr/>
        </p:nvSpPr>
        <p:spPr>
          <a:xfrm>
            <a:off x="5524500" y="2646363"/>
            <a:ext cx="1784350" cy="638175"/>
          </a:xfrm>
          <a:custGeom>
            <a:avLst/>
            <a:gdLst>
              <a:gd name="connsiteX0" fmla="*/ 0 w 1598516"/>
              <a:gd name="connsiteY0" fmla="*/ 63568 h 635677"/>
              <a:gd name="connsiteX1" fmla="*/ 63568 w 1598516"/>
              <a:gd name="connsiteY1" fmla="*/ 0 h 635677"/>
              <a:gd name="connsiteX2" fmla="*/ 1534948 w 1598516"/>
              <a:gd name="connsiteY2" fmla="*/ 0 h 635677"/>
              <a:gd name="connsiteX3" fmla="*/ 1598516 w 1598516"/>
              <a:gd name="connsiteY3" fmla="*/ 63568 h 635677"/>
              <a:gd name="connsiteX4" fmla="*/ 1598516 w 1598516"/>
              <a:gd name="connsiteY4" fmla="*/ 572109 h 635677"/>
              <a:gd name="connsiteX5" fmla="*/ 1534948 w 1598516"/>
              <a:gd name="connsiteY5" fmla="*/ 635677 h 635677"/>
              <a:gd name="connsiteX6" fmla="*/ 63568 w 1598516"/>
              <a:gd name="connsiteY6" fmla="*/ 635677 h 635677"/>
              <a:gd name="connsiteX7" fmla="*/ 0 w 1598516"/>
              <a:gd name="connsiteY7" fmla="*/ 572109 h 635677"/>
              <a:gd name="connsiteX8" fmla="*/ 0 w 1598516"/>
              <a:gd name="connsiteY8" fmla="*/ 63568 h 63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8516" h="635677">
                <a:moveTo>
                  <a:pt x="0" y="63568"/>
                </a:moveTo>
                <a:cubicBezTo>
                  <a:pt x="0" y="28460"/>
                  <a:pt x="28460" y="0"/>
                  <a:pt x="63568" y="0"/>
                </a:cubicBezTo>
                <a:lnTo>
                  <a:pt x="1534948" y="0"/>
                </a:lnTo>
                <a:cubicBezTo>
                  <a:pt x="1570056" y="0"/>
                  <a:pt x="1598516" y="28460"/>
                  <a:pt x="1598516" y="63568"/>
                </a:cubicBezTo>
                <a:lnTo>
                  <a:pt x="1598516" y="572109"/>
                </a:lnTo>
                <a:cubicBezTo>
                  <a:pt x="1598516" y="607217"/>
                  <a:pt x="1570056" y="635677"/>
                  <a:pt x="1534948" y="635677"/>
                </a:cubicBezTo>
                <a:lnTo>
                  <a:pt x="63568" y="635677"/>
                </a:lnTo>
                <a:cubicBezTo>
                  <a:pt x="28460" y="635677"/>
                  <a:pt x="0" y="607217"/>
                  <a:pt x="0" y="572109"/>
                </a:cubicBezTo>
                <a:lnTo>
                  <a:pt x="0" y="63568"/>
                </a:lnTo>
                <a:close/>
              </a:path>
            </a:pathLst>
          </a:cu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7193" tIns="37668" rIns="47193" bIns="37668" spcCol="1270" anchor="ctr"/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IV - Defesa e Responsabilização</a:t>
            </a:r>
          </a:p>
        </p:txBody>
      </p:sp>
      <p:sp>
        <p:nvSpPr>
          <p:cNvPr id="18" name="CaixaDeTexto 33"/>
          <p:cNvSpPr txBox="1">
            <a:spLocks noChangeArrowheads="1"/>
          </p:cNvSpPr>
          <p:nvPr/>
        </p:nvSpPr>
        <p:spPr bwMode="auto">
          <a:xfrm>
            <a:off x="0" y="0"/>
            <a:ext cx="338437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b="1" dirty="0" smtClean="0"/>
              <a:t>Plano Nacional de Prevenção e Erradicação do Trabalho Infantil e Proteção ao Adolescente Trabalhador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355850" y="828675"/>
            <a:ext cx="4357688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</a:t>
            </a:r>
          </a:p>
          <a:p>
            <a:pPr algn="ctr">
              <a:defRPr/>
            </a:pPr>
            <a:endParaRPr lang="pt-BR" sz="28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792163" y="2022475"/>
            <a:ext cx="774382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ARTICULAÇÃO INTERSETORIAL</a:t>
            </a:r>
          </a:p>
          <a:p>
            <a:pPr algn="ctr">
              <a:defRPr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>
            <a:off x="179512" y="548680"/>
            <a:ext cx="8677628" cy="609687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prstClr val="black"/>
              </a:solidFill>
            </a:endParaRPr>
          </a:p>
          <a:p>
            <a:pPr algn="ctr"/>
            <a:endParaRPr lang="pt-BR" dirty="0">
              <a:solidFill>
                <a:prstClr val="black"/>
              </a:solidFill>
            </a:endParaRPr>
          </a:p>
          <a:p>
            <a:pPr algn="ctr"/>
            <a:endParaRPr lang="pt-BR" dirty="0" smtClean="0">
              <a:solidFill>
                <a:prstClr val="black"/>
              </a:solidFill>
            </a:endParaRPr>
          </a:p>
          <a:p>
            <a:pPr algn="ctr"/>
            <a:endParaRPr lang="pt-BR" dirty="0">
              <a:solidFill>
                <a:prstClr val="black"/>
              </a:solidFill>
            </a:endParaRPr>
          </a:p>
          <a:p>
            <a:pPr algn="ctr"/>
            <a:endParaRPr lang="pt-BR" dirty="0" smtClean="0">
              <a:solidFill>
                <a:prstClr val="black"/>
              </a:solidFill>
            </a:endParaRPr>
          </a:p>
          <a:p>
            <a:pPr algn="ctr"/>
            <a:endParaRPr lang="pt-BR" dirty="0">
              <a:solidFill>
                <a:prstClr val="black"/>
              </a:solidFill>
            </a:endParaRPr>
          </a:p>
          <a:p>
            <a:pPr algn="ctr"/>
            <a:endParaRPr lang="pt-BR" dirty="0" smtClean="0">
              <a:solidFill>
                <a:prstClr val="black"/>
              </a:solidFill>
            </a:endParaRPr>
          </a:p>
          <a:p>
            <a:pPr algn="ctr"/>
            <a:endParaRPr lang="pt-BR" dirty="0">
              <a:solidFill>
                <a:prstClr val="black"/>
              </a:solidFill>
            </a:endParaRPr>
          </a:p>
          <a:p>
            <a:pPr algn="ctr"/>
            <a:endParaRPr lang="pt-BR" dirty="0" smtClean="0">
              <a:solidFill>
                <a:prstClr val="black"/>
              </a:solidFill>
            </a:endParaRPr>
          </a:p>
          <a:p>
            <a:pPr algn="ctr"/>
            <a:endParaRPr lang="pt-BR" dirty="0">
              <a:solidFill>
                <a:prstClr val="black"/>
              </a:solidFill>
            </a:endParaRPr>
          </a:p>
          <a:p>
            <a:pPr algn="ctr"/>
            <a:endParaRPr lang="pt-BR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pt-BR" b="1" dirty="0" smtClean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0034" y="1428736"/>
            <a:ext cx="2088232" cy="40011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chemeClr val="tx1"/>
                </a:solidFill>
              </a:rPr>
              <a:t>IDENTIFICAÇÃO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28596" y="2571744"/>
            <a:ext cx="2304255" cy="2739211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prstClr val="black"/>
                </a:solidFill>
              </a:rPr>
              <a:t>Busca Ativa</a:t>
            </a:r>
            <a:r>
              <a:rPr lang="pt-BR" sz="2400" b="1" dirty="0" smtClean="0">
                <a:solidFill>
                  <a:prstClr val="black"/>
                </a:solidFill>
              </a:rPr>
              <a:t>:</a:t>
            </a:r>
          </a:p>
          <a:p>
            <a:pPr algn="ctr">
              <a:defRPr/>
            </a:pPr>
            <a:endParaRPr lang="pt-BR" sz="2000" b="1" dirty="0">
              <a:solidFill>
                <a:prstClr val="black"/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pt-BR" sz="2000" b="1" dirty="0">
                <a:solidFill>
                  <a:prstClr val="black"/>
                </a:solidFill>
              </a:rPr>
              <a:t>Equipe Volante</a:t>
            </a:r>
            <a:r>
              <a:rPr lang="pt-BR" sz="2000" b="1" dirty="0" smtClean="0">
                <a:solidFill>
                  <a:prstClr val="black"/>
                </a:solidFill>
              </a:rPr>
              <a:t>,</a:t>
            </a:r>
          </a:p>
          <a:p>
            <a:pPr marL="171450" indent="-171450" algn="ctr">
              <a:defRPr/>
            </a:pPr>
            <a:r>
              <a:rPr lang="pt-BR" dirty="0" smtClean="0">
                <a:solidFill>
                  <a:prstClr val="black"/>
                </a:solidFill>
              </a:rPr>
              <a:t>CRAS</a:t>
            </a:r>
            <a:endParaRPr lang="pt-BR" dirty="0">
              <a:solidFill>
                <a:prstClr val="black"/>
              </a:solidFill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pt-BR" b="1" dirty="0">
                <a:solidFill>
                  <a:prstClr val="black"/>
                </a:solidFill>
              </a:rPr>
              <a:t>Serviço de </a:t>
            </a:r>
            <a:r>
              <a:rPr lang="pt-BR" b="1" dirty="0" smtClean="0">
                <a:solidFill>
                  <a:prstClr val="black"/>
                </a:solidFill>
              </a:rPr>
              <a:t>Abordagem Social</a:t>
            </a:r>
          </a:p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CREAS</a:t>
            </a:r>
          </a:p>
          <a:p>
            <a:pPr algn="ctr">
              <a:defRPr/>
            </a:pPr>
            <a:r>
              <a:rPr lang="pt-BR" b="1" dirty="0" smtClean="0">
                <a:solidFill>
                  <a:schemeClr val="tx1"/>
                </a:solidFill>
              </a:rPr>
              <a:t>REGISTRO NO CADÚNICO</a:t>
            </a:r>
            <a:endParaRPr lang="pt-BR" b="1" dirty="0">
              <a:solidFill>
                <a:prstClr val="black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PETI nas ações do SUAS</a:t>
            </a:r>
            <a:endParaRPr lang="pt-BR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500430" y="2000240"/>
            <a:ext cx="1897064" cy="1015663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chemeClr val="tx1"/>
                </a:solidFill>
              </a:rPr>
              <a:t>ATENDIMENTO:CRIANÇA E ADOLESCENTE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214678" y="3429000"/>
            <a:ext cx="2448270" cy="1569660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prstClr val="black"/>
                </a:solidFill>
              </a:rPr>
              <a:t>Serviço de Convivência e Fortalecimento de </a:t>
            </a:r>
            <a:r>
              <a:rPr lang="pt-BR" sz="2400" b="1" dirty="0" smtClean="0">
                <a:solidFill>
                  <a:prstClr val="black"/>
                </a:solidFill>
              </a:rPr>
              <a:t>Vínculos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6572264" y="2214554"/>
            <a:ext cx="1846525" cy="70788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chemeClr val="tx1"/>
                </a:solidFill>
              </a:rPr>
              <a:t>ATENDIMENTO:</a:t>
            </a:r>
            <a:r>
              <a:rPr lang="pt-BR" sz="2000" b="1" dirty="0" smtClean="0">
                <a:solidFill>
                  <a:schemeClr val="tx1"/>
                </a:solidFill>
              </a:rPr>
              <a:t>FAMÍLIA</a:t>
            </a:r>
            <a:endParaRPr lang="pt-BR" sz="2000" b="1" dirty="0">
              <a:solidFill>
                <a:schemeClr val="tx1"/>
              </a:solidFill>
            </a:endParaRPr>
          </a:p>
        </p:txBody>
      </p:sp>
      <p:cxnSp>
        <p:nvCxnSpPr>
          <p:cNvPr id="30" name="Conector reto 29"/>
          <p:cNvCxnSpPr/>
          <p:nvPr/>
        </p:nvCxnSpPr>
        <p:spPr>
          <a:xfrm rot="5400000" flipH="1" flipV="1">
            <a:off x="7286766" y="3143126"/>
            <a:ext cx="428627" cy="243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6072198" y="3357562"/>
            <a:ext cx="2669716" cy="2862322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400" b="1" dirty="0" smtClean="0">
                <a:solidFill>
                  <a:prstClr val="black"/>
                </a:solidFill>
              </a:rPr>
              <a:t>CREAS</a:t>
            </a:r>
            <a:r>
              <a:rPr lang="pt-BR" sz="2000" b="1" dirty="0" smtClean="0">
                <a:solidFill>
                  <a:prstClr val="black"/>
                </a:solidFill>
              </a:rPr>
              <a:t> </a:t>
            </a:r>
            <a:endParaRPr lang="pt-BR" sz="2000" b="1" dirty="0" smtClean="0">
              <a:solidFill>
                <a:srgbClr val="00B050"/>
              </a:solidFill>
            </a:endParaRPr>
          </a:p>
          <a:p>
            <a:pPr algn="just">
              <a:defRPr/>
            </a:pPr>
            <a:r>
              <a:rPr lang="pt-BR" sz="2400" b="1" dirty="0" smtClean="0">
                <a:solidFill>
                  <a:prstClr val="black"/>
                </a:solidFill>
              </a:rPr>
              <a:t>CRAS</a:t>
            </a:r>
            <a:r>
              <a:rPr lang="pt-BR" sz="2000" b="1" dirty="0" smtClean="0">
                <a:solidFill>
                  <a:prstClr val="black"/>
                </a:solidFill>
              </a:rPr>
              <a:t> </a:t>
            </a:r>
          </a:p>
          <a:p>
            <a:pPr algn="just">
              <a:defRPr/>
            </a:pPr>
            <a:endParaRPr lang="pt-BR" sz="2000" b="1" dirty="0" smtClean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pt-BR" sz="2400" b="1" dirty="0" smtClean="0">
                <a:solidFill>
                  <a:prstClr val="black"/>
                </a:solidFill>
              </a:rPr>
              <a:t>CadÚnico e</a:t>
            </a:r>
          </a:p>
          <a:p>
            <a:pPr algn="ctr">
              <a:defRPr/>
            </a:pPr>
            <a:r>
              <a:rPr lang="pt-BR" sz="2400" b="1" dirty="0" smtClean="0">
                <a:solidFill>
                  <a:prstClr val="black"/>
                </a:solidFill>
              </a:rPr>
              <a:t>Transferência </a:t>
            </a:r>
            <a:r>
              <a:rPr lang="pt-BR" sz="2400" b="1" dirty="0">
                <a:solidFill>
                  <a:prstClr val="black"/>
                </a:solidFill>
              </a:rPr>
              <a:t>de </a:t>
            </a:r>
            <a:r>
              <a:rPr lang="pt-BR" sz="2400" b="1" dirty="0" smtClean="0">
                <a:solidFill>
                  <a:prstClr val="black"/>
                </a:solidFill>
              </a:rPr>
              <a:t>Renda</a:t>
            </a:r>
          </a:p>
          <a:p>
            <a:pPr algn="ctr">
              <a:defRPr/>
            </a:pPr>
            <a:r>
              <a:rPr lang="pt-BR" sz="2000" b="1" dirty="0" smtClean="0">
                <a:solidFill>
                  <a:prstClr val="black"/>
                </a:solidFill>
              </a:rPr>
              <a:t>PBF</a:t>
            </a:r>
            <a:r>
              <a:rPr lang="pt-BR" sz="2000" b="1" dirty="0">
                <a:solidFill>
                  <a:prstClr val="black"/>
                </a:solidFill>
              </a:rPr>
              <a:t> </a:t>
            </a:r>
            <a:endParaRPr lang="pt-BR" sz="2000" b="1" dirty="0" smtClean="0">
              <a:solidFill>
                <a:prstClr val="black"/>
              </a:solidFill>
            </a:endParaRPr>
          </a:p>
          <a:p>
            <a:pPr algn="ctr">
              <a:defRPr/>
            </a:pPr>
            <a:endParaRPr lang="pt-BR" sz="2000" dirty="0" smtClean="0">
              <a:solidFill>
                <a:prstClr val="black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 rot="5400000" flipH="1" flipV="1">
            <a:off x="4214932" y="3214564"/>
            <a:ext cx="428627" cy="243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 flipH="1" flipV="1">
            <a:off x="5061989" y="1510251"/>
            <a:ext cx="448782" cy="428628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5500694" y="928670"/>
            <a:ext cx="1897064" cy="707886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chemeClr val="tx1"/>
                </a:solidFill>
              </a:rPr>
              <a:t>PROTEÇÃO SOCIAL</a:t>
            </a:r>
            <a:endParaRPr lang="pt-BR" sz="2000" b="1" dirty="0">
              <a:solidFill>
                <a:schemeClr val="tx1"/>
              </a:solidFill>
            </a:endParaRPr>
          </a:p>
        </p:txBody>
      </p:sp>
      <p:cxnSp>
        <p:nvCxnSpPr>
          <p:cNvPr id="22" name="Conector reto 21"/>
          <p:cNvCxnSpPr/>
          <p:nvPr/>
        </p:nvCxnSpPr>
        <p:spPr>
          <a:xfrm rot="16200000" flipV="1">
            <a:off x="7033895" y="1681484"/>
            <a:ext cx="571504" cy="494635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 rot="5400000" flipH="1" flipV="1">
            <a:off x="1142976" y="2214554"/>
            <a:ext cx="714380" cy="1588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716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Conector angulado 56"/>
          <p:cNvCxnSpPr/>
          <p:nvPr/>
        </p:nvCxnSpPr>
        <p:spPr>
          <a:xfrm flipV="1">
            <a:off x="3563542" y="4292601"/>
            <a:ext cx="3888581" cy="1152525"/>
          </a:xfrm>
          <a:prstGeom prst="bentConnector3">
            <a:avLst>
              <a:gd name="adj1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4211241" y="1628775"/>
            <a:ext cx="0" cy="49053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do 39"/>
          <p:cNvCxnSpPr/>
          <p:nvPr/>
        </p:nvCxnSpPr>
        <p:spPr>
          <a:xfrm rot="16200000" flipH="1">
            <a:off x="6084095" y="3645297"/>
            <a:ext cx="2447925" cy="288131"/>
          </a:xfrm>
          <a:prstGeom prst="bentConnector3">
            <a:avLst>
              <a:gd name="adj1" fmla="val 5000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4211241" y="1989138"/>
            <a:ext cx="0" cy="115252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2124076" y="3213100"/>
            <a:ext cx="158472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H="1">
            <a:off x="4572000" y="3068638"/>
            <a:ext cx="252055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rma livre 5"/>
          <p:cNvSpPr/>
          <p:nvPr/>
        </p:nvSpPr>
        <p:spPr bwMode="auto">
          <a:xfrm>
            <a:off x="3563891" y="2780935"/>
            <a:ext cx="1368152" cy="863966"/>
          </a:xfrm>
          <a:custGeom>
            <a:avLst/>
            <a:gdLst>
              <a:gd name="connsiteX0" fmla="*/ 0 w 1666550"/>
              <a:gd name="connsiteY0" fmla="*/ 263294 h 1579733"/>
              <a:gd name="connsiteX1" fmla="*/ 263294 w 1666550"/>
              <a:gd name="connsiteY1" fmla="*/ 0 h 1579733"/>
              <a:gd name="connsiteX2" fmla="*/ 1403256 w 1666550"/>
              <a:gd name="connsiteY2" fmla="*/ 0 h 1579733"/>
              <a:gd name="connsiteX3" fmla="*/ 1666550 w 1666550"/>
              <a:gd name="connsiteY3" fmla="*/ 263294 h 1579733"/>
              <a:gd name="connsiteX4" fmla="*/ 1666550 w 1666550"/>
              <a:gd name="connsiteY4" fmla="*/ 1316439 h 1579733"/>
              <a:gd name="connsiteX5" fmla="*/ 1403256 w 1666550"/>
              <a:gd name="connsiteY5" fmla="*/ 1579733 h 1579733"/>
              <a:gd name="connsiteX6" fmla="*/ 263294 w 1666550"/>
              <a:gd name="connsiteY6" fmla="*/ 1579733 h 1579733"/>
              <a:gd name="connsiteX7" fmla="*/ 0 w 1666550"/>
              <a:gd name="connsiteY7" fmla="*/ 1316439 h 1579733"/>
              <a:gd name="connsiteX8" fmla="*/ 0 w 1666550"/>
              <a:gd name="connsiteY8" fmla="*/ 263294 h 157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6550" h="1579733">
                <a:moveTo>
                  <a:pt x="0" y="263294"/>
                </a:moveTo>
                <a:cubicBezTo>
                  <a:pt x="0" y="117881"/>
                  <a:pt x="117881" y="0"/>
                  <a:pt x="263294" y="0"/>
                </a:cubicBezTo>
                <a:lnTo>
                  <a:pt x="1403256" y="0"/>
                </a:lnTo>
                <a:cubicBezTo>
                  <a:pt x="1548669" y="0"/>
                  <a:pt x="1666550" y="117881"/>
                  <a:pt x="1666550" y="263294"/>
                </a:cubicBezTo>
                <a:lnTo>
                  <a:pt x="1666550" y="1316439"/>
                </a:lnTo>
                <a:cubicBezTo>
                  <a:pt x="1666550" y="1461852"/>
                  <a:pt x="1548669" y="1579733"/>
                  <a:pt x="1403256" y="1579733"/>
                </a:cubicBezTo>
                <a:lnTo>
                  <a:pt x="263294" y="1579733"/>
                </a:lnTo>
                <a:cubicBezTo>
                  <a:pt x="117881" y="1579733"/>
                  <a:pt x="0" y="1461852"/>
                  <a:pt x="0" y="1316439"/>
                </a:cubicBezTo>
                <a:lnTo>
                  <a:pt x="0" y="26329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66016" tIns="166016" rIns="166016" bIns="166016" spcCol="1270" anchor="ctr"/>
          <a:lstStyle/>
          <a:p>
            <a:pPr algn="ctr" defTabSz="155575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35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</a:t>
            </a:r>
          </a:p>
        </p:txBody>
      </p:sp>
      <p:sp>
        <p:nvSpPr>
          <p:cNvPr id="8" name="Forma livre 7"/>
          <p:cNvSpPr/>
          <p:nvPr/>
        </p:nvSpPr>
        <p:spPr bwMode="auto">
          <a:xfrm>
            <a:off x="1164722" y="1791898"/>
            <a:ext cx="6778229" cy="576263"/>
          </a:xfrm>
          <a:custGeom>
            <a:avLst/>
            <a:gdLst>
              <a:gd name="connsiteX0" fmla="*/ 0 w 3966145"/>
              <a:gd name="connsiteY0" fmla="*/ 151623 h 909718"/>
              <a:gd name="connsiteX1" fmla="*/ 151623 w 3966145"/>
              <a:gd name="connsiteY1" fmla="*/ 0 h 909718"/>
              <a:gd name="connsiteX2" fmla="*/ 3814522 w 3966145"/>
              <a:gd name="connsiteY2" fmla="*/ 0 h 909718"/>
              <a:gd name="connsiteX3" fmla="*/ 3966145 w 3966145"/>
              <a:gd name="connsiteY3" fmla="*/ 151623 h 909718"/>
              <a:gd name="connsiteX4" fmla="*/ 3966145 w 3966145"/>
              <a:gd name="connsiteY4" fmla="*/ 758095 h 909718"/>
              <a:gd name="connsiteX5" fmla="*/ 3814522 w 3966145"/>
              <a:gd name="connsiteY5" fmla="*/ 909718 h 909718"/>
              <a:gd name="connsiteX6" fmla="*/ 151623 w 3966145"/>
              <a:gd name="connsiteY6" fmla="*/ 909718 h 909718"/>
              <a:gd name="connsiteX7" fmla="*/ 0 w 3966145"/>
              <a:gd name="connsiteY7" fmla="*/ 758095 h 909718"/>
              <a:gd name="connsiteX8" fmla="*/ 0 w 3966145"/>
              <a:gd name="connsiteY8" fmla="*/ 151623 h 909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66145" h="909718">
                <a:moveTo>
                  <a:pt x="0" y="151623"/>
                </a:moveTo>
                <a:cubicBezTo>
                  <a:pt x="0" y="67884"/>
                  <a:pt x="67884" y="0"/>
                  <a:pt x="151623" y="0"/>
                </a:cubicBezTo>
                <a:lnTo>
                  <a:pt x="3814522" y="0"/>
                </a:lnTo>
                <a:cubicBezTo>
                  <a:pt x="3898261" y="0"/>
                  <a:pt x="3966145" y="67884"/>
                  <a:pt x="3966145" y="151623"/>
                </a:cubicBezTo>
                <a:lnTo>
                  <a:pt x="3966145" y="758095"/>
                </a:lnTo>
                <a:cubicBezTo>
                  <a:pt x="3966145" y="841834"/>
                  <a:pt x="3898261" y="909718"/>
                  <a:pt x="3814522" y="909718"/>
                </a:cubicBezTo>
                <a:lnTo>
                  <a:pt x="151623" y="909718"/>
                </a:lnTo>
                <a:cubicBezTo>
                  <a:pt x="67884" y="909718"/>
                  <a:pt x="0" y="841834"/>
                  <a:pt x="0" y="758095"/>
                </a:cubicBezTo>
                <a:lnTo>
                  <a:pt x="0" y="151623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309" tIns="133309" rIns="133309" bIns="133309" spcCol="1270" anchor="ctr"/>
          <a:lstStyle/>
          <a:p>
            <a:pPr algn="ctr" defTabSz="155575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2000" b="1" dirty="0" smtClean="0">
                <a:solidFill>
                  <a:srgbClr val="000000"/>
                </a:solidFill>
              </a:rPr>
              <a:t>PSE (em articulação com a Vigilância </a:t>
            </a:r>
            <a:r>
              <a:rPr lang="pt-BR" sz="2000" b="1" dirty="0" err="1" smtClean="0">
                <a:solidFill>
                  <a:srgbClr val="000000"/>
                </a:solidFill>
              </a:rPr>
              <a:t>Socioassistencial</a:t>
            </a:r>
            <a:r>
              <a:rPr lang="pt-BR" sz="2000" b="1" dirty="0" smtClean="0">
                <a:solidFill>
                  <a:srgbClr val="000000"/>
                </a:solidFill>
              </a:rPr>
              <a:t>)</a:t>
            </a:r>
            <a:endParaRPr lang="pt-BR" sz="2000" dirty="0">
              <a:solidFill>
                <a:srgbClr val="000000"/>
              </a:solidFill>
            </a:endParaRPr>
          </a:p>
        </p:txBody>
      </p:sp>
      <p:sp>
        <p:nvSpPr>
          <p:cNvPr id="12" name="Forma livre 11"/>
          <p:cNvSpPr/>
          <p:nvPr/>
        </p:nvSpPr>
        <p:spPr bwMode="auto">
          <a:xfrm>
            <a:off x="395536" y="2565399"/>
            <a:ext cx="2304256" cy="935610"/>
          </a:xfrm>
          <a:custGeom>
            <a:avLst/>
            <a:gdLst>
              <a:gd name="connsiteX0" fmla="*/ 0 w 1970586"/>
              <a:gd name="connsiteY0" fmla="*/ 151623 h 909718"/>
              <a:gd name="connsiteX1" fmla="*/ 151623 w 1970586"/>
              <a:gd name="connsiteY1" fmla="*/ 0 h 909718"/>
              <a:gd name="connsiteX2" fmla="*/ 1818963 w 1970586"/>
              <a:gd name="connsiteY2" fmla="*/ 0 h 909718"/>
              <a:gd name="connsiteX3" fmla="*/ 1970586 w 1970586"/>
              <a:gd name="connsiteY3" fmla="*/ 151623 h 909718"/>
              <a:gd name="connsiteX4" fmla="*/ 1970586 w 1970586"/>
              <a:gd name="connsiteY4" fmla="*/ 758095 h 909718"/>
              <a:gd name="connsiteX5" fmla="*/ 1818963 w 1970586"/>
              <a:gd name="connsiteY5" fmla="*/ 909718 h 909718"/>
              <a:gd name="connsiteX6" fmla="*/ 151623 w 1970586"/>
              <a:gd name="connsiteY6" fmla="*/ 909718 h 909718"/>
              <a:gd name="connsiteX7" fmla="*/ 0 w 1970586"/>
              <a:gd name="connsiteY7" fmla="*/ 758095 h 909718"/>
              <a:gd name="connsiteX8" fmla="*/ 0 w 1970586"/>
              <a:gd name="connsiteY8" fmla="*/ 151623 h 909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70586" h="909718">
                <a:moveTo>
                  <a:pt x="0" y="151623"/>
                </a:moveTo>
                <a:cubicBezTo>
                  <a:pt x="0" y="67884"/>
                  <a:pt x="67884" y="0"/>
                  <a:pt x="151623" y="0"/>
                </a:cubicBezTo>
                <a:lnTo>
                  <a:pt x="1818963" y="0"/>
                </a:lnTo>
                <a:cubicBezTo>
                  <a:pt x="1902702" y="0"/>
                  <a:pt x="1970586" y="67884"/>
                  <a:pt x="1970586" y="151623"/>
                </a:cubicBezTo>
                <a:lnTo>
                  <a:pt x="1970586" y="758095"/>
                </a:lnTo>
                <a:cubicBezTo>
                  <a:pt x="1970586" y="841834"/>
                  <a:pt x="1902702" y="909718"/>
                  <a:pt x="1818963" y="909718"/>
                </a:cubicBezTo>
                <a:lnTo>
                  <a:pt x="151623" y="909718"/>
                </a:lnTo>
                <a:cubicBezTo>
                  <a:pt x="67884" y="909718"/>
                  <a:pt x="0" y="841834"/>
                  <a:pt x="0" y="758095"/>
                </a:cubicBezTo>
                <a:lnTo>
                  <a:pt x="0" y="151623"/>
                </a:lnTo>
                <a:close/>
              </a:path>
            </a:pathLst>
          </a:custGeom>
          <a:solidFill>
            <a:srgbClr val="E9EB83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33309" tIns="133309" rIns="133309" bIns="133309" spcCol="1270" anchor="ctr"/>
          <a:lstStyle/>
          <a:p>
            <a:pPr algn="ctr" defTabSz="155575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2000" b="1" dirty="0">
                <a:solidFill>
                  <a:srgbClr val="000000"/>
                </a:solidFill>
              </a:rPr>
              <a:t>TODOS OS MUNICÍPIOS 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2190750" y="25669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2823327" y="596484"/>
            <a:ext cx="2849279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000000"/>
                </a:solidFill>
              </a:rPr>
              <a:t>ÓRGÃO  GESTOR MUNICIPAL DA ASSISTÊNCIA SOCIAL 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57159" y="3811012"/>
            <a:ext cx="3214710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rgbClr val="000000"/>
                </a:solidFill>
              </a:rPr>
              <a:t>Busca </a:t>
            </a:r>
            <a:r>
              <a:rPr lang="pt-BR" sz="1600" dirty="0" smtClean="0">
                <a:solidFill>
                  <a:srgbClr val="000000"/>
                </a:solidFill>
              </a:rPr>
              <a:t>ativa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pt-BR" sz="1600" dirty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rgbClr val="000000"/>
                </a:solidFill>
              </a:rPr>
              <a:t>Notificação Integrada </a:t>
            </a:r>
            <a:r>
              <a:rPr lang="pt-BR" sz="1600" dirty="0" smtClean="0">
                <a:solidFill>
                  <a:srgbClr val="000000"/>
                </a:solidFill>
              </a:rPr>
              <a:t>(parceria com a saúde)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pt-BR" sz="1600" dirty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rgbClr val="000000"/>
                </a:solidFill>
              </a:rPr>
              <a:t>Inserção no Cadastro </a:t>
            </a:r>
            <a:r>
              <a:rPr lang="pt-BR" sz="1600" dirty="0" smtClean="0">
                <a:solidFill>
                  <a:srgbClr val="000000"/>
                </a:solidFill>
              </a:rPr>
              <a:t>Único</a:t>
            </a:r>
          </a:p>
          <a:p>
            <a:pPr>
              <a:defRPr/>
            </a:pPr>
            <a:endParaRPr lang="pt-BR" sz="1600" dirty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>
                <a:solidFill>
                  <a:srgbClr val="000000"/>
                </a:solidFill>
              </a:rPr>
              <a:t>Oferta  continuada </a:t>
            </a:r>
            <a:r>
              <a:rPr lang="pt-BR" sz="1600" dirty="0" smtClean="0">
                <a:solidFill>
                  <a:srgbClr val="000000"/>
                </a:solidFill>
              </a:rPr>
              <a:t>de serviços, programas, projetos </a:t>
            </a:r>
            <a:r>
              <a:rPr lang="pt-BR" sz="1600" dirty="0">
                <a:solidFill>
                  <a:srgbClr val="000000"/>
                </a:solidFill>
              </a:rPr>
              <a:t>e benefícios da rede proteção </a:t>
            </a:r>
            <a:r>
              <a:rPr lang="pt-BR" sz="1600" dirty="0" smtClean="0">
                <a:solidFill>
                  <a:srgbClr val="000000"/>
                </a:solidFill>
              </a:rPr>
              <a:t>social e na rede intersetorial.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pt-BR" sz="1600" dirty="0">
              <a:solidFill>
                <a:srgbClr val="00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571472" y="0"/>
            <a:ext cx="76152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 NOS  MUNICÍPIOS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5652120" y="4518263"/>
            <a:ext cx="3277598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Equipe/técnico de Referência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GT Intersetorial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Planejamento das AEPETI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Audiências Públicas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Articulação Intersetorial </a:t>
            </a:r>
            <a:endParaRPr lang="pt-BR" sz="1600" dirty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600" dirty="0" smtClean="0">
                <a:solidFill>
                  <a:srgbClr val="000000"/>
                </a:solidFill>
              </a:rPr>
              <a:t>Desenvolvimento/Monitoramento das AEPETI</a:t>
            </a:r>
          </a:p>
          <a:p>
            <a:pPr marL="285750" indent="-285750">
              <a:defRPr/>
            </a:pPr>
            <a:endParaRPr lang="pt-BR" sz="1600" dirty="0">
              <a:solidFill>
                <a:srgbClr val="000000"/>
              </a:solidFill>
            </a:endParaRPr>
          </a:p>
        </p:txBody>
      </p:sp>
      <p:sp>
        <p:nvSpPr>
          <p:cNvPr id="64" name="Forma livre 63"/>
          <p:cNvSpPr/>
          <p:nvPr/>
        </p:nvSpPr>
        <p:spPr bwMode="auto">
          <a:xfrm>
            <a:off x="5220072" y="2566988"/>
            <a:ext cx="3672408" cy="1077913"/>
          </a:xfrm>
          <a:custGeom>
            <a:avLst/>
            <a:gdLst>
              <a:gd name="connsiteX0" fmla="*/ 0 w 1970595"/>
              <a:gd name="connsiteY0" fmla="*/ 151623 h 909718"/>
              <a:gd name="connsiteX1" fmla="*/ 151623 w 1970595"/>
              <a:gd name="connsiteY1" fmla="*/ 0 h 909718"/>
              <a:gd name="connsiteX2" fmla="*/ 1818972 w 1970595"/>
              <a:gd name="connsiteY2" fmla="*/ 0 h 909718"/>
              <a:gd name="connsiteX3" fmla="*/ 1970595 w 1970595"/>
              <a:gd name="connsiteY3" fmla="*/ 151623 h 909718"/>
              <a:gd name="connsiteX4" fmla="*/ 1970595 w 1970595"/>
              <a:gd name="connsiteY4" fmla="*/ 758095 h 909718"/>
              <a:gd name="connsiteX5" fmla="*/ 1818972 w 1970595"/>
              <a:gd name="connsiteY5" fmla="*/ 909718 h 909718"/>
              <a:gd name="connsiteX6" fmla="*/ 151623 w 1970595"/>
              <a:gd name="connsiteY6" fmla="*/ 909718 h 909718"/>
              <a:gd name="connsiteX7" fmla="*/ 0 w 1970595"/>
              <a:gd name="connsiteY7" fmla="*/ 758095 h 909718"/>
              <a:gd name="connsiteX8" fmla="*/ 0 w 1970595"/>
              <a:gd name="connsiteY8" fmla="*/ 151623 h 909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70595" h="909718">
                <a:moveTo>
                  <a:pt x="0" y="151623"/>
                </a:moveTo>
                <a:cubicBezTo>
                  <a:pt x="0" y="67884"/>
                  <a:pt x="67884" y="0"/>
                  <a:pt x="151623" y="0"/>
                </a:cubicBezTo>
                <a:lnTo>
                  <a:pt x="1818972" y="0"/>
                </a:lnTo>
                <a:cubicBezTo>
                  <a:pt x="1902711" y="0"/>
                  <a:pt x="1970595" y="67884"/>
                  <a:pt x="1970595" y="151623"/>
                </a:cubicBezTo>
                <a:lnTo>
                  <a:pt x="1970595" y="758095"/>
                </a:lnTo>
                <a:cubicBezTo>
                  <a:pt x="1970595" y="841834"/>
                  <a:pt x="1902711" y="909718"/>
                  <a:pt x="1818972" y="909718"/>
                </a:cubicBezTo>
                <a:lnTo>
                  <a:pt x="151623" y="909718"/>
                </a:lnTo>
                <a:cubicBezTo>
                  <a:pt x="67884" y="909718"/>
                  <a:pt x="0" y="841834"/>
                  <a:pt x="0" y="758095"/>
                </a:cubicBezTo>
                <a:lnTo>
                  <a:pt x="0" y="151623"/>
                </a:lnTo>
                <a:close/>
              </a:path>
            </a:pathLst>
          </a:custGeom>
          <a:solidFill>
            <a:srgbClr val="E9EB83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33309" tIns="133309" rIns="133309" bIns="133309" spcCol="1270" anchor="ctr"/>
          <a:lstStyle/>
          <a:p>
            <a:pPr algn="ctr" defTabSz="155575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2000" b="1" dirty="0" smtClean="0">
                <a:solidFill>
                  <a:srgbClr val="000000"/>
                </a:solidFill>
              </a:rPr>
              <a:t>COFINANCIAMENTO ESPECÍFICO </a:t>
            </a:r>
            <a:endParaRPr lang="pt-BR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287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SIMPETI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Para acompanhar as Ações Estratégicas do Programa de Erradicação do Trabalho Infantil (PETI), todos os municípios devem preencher o Sistema de Monitoramento do Programa de Erradicação do Trabalho Infantil (SIMPETI). O sistema está reaberto até o dia 28 de abril para as informações do ano de 2016. </a:t>
            </a:r>
          </a:p>
          <a:p>
            <a:pPr algn="just"/>
            <a:r>
              <a:rPr lang="pt-BR" dirty="0" smtClean="0"/>
              <a:t>Devem ser lançadas na ferramenta atividades executadas entre agosto de 2014 e 31 de dezembro de 2016. </a:t>
            </a:r>
            <a:r>
              <a:rPr lang="pt-BR" b="1" dirty="0" smtClean="0"/>
              <a:t>Para 2017, o sistema estará aberto durante o ano todo e os gestores já podem iniciar o preenchimento. 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ACESSANDO O SISTEMA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b="1" dirty="0" smtClean="0">
                <a:latin typeface="Arial" pitchFamily="34" charset="0"/>
                <a:cs typeface="Arial" pitchFamily="34" charset="0"/>
              </a:rPr>
            </a:b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   </a:t>
            </a:r>
          </a:p>
          <a:p>
            <a:pPr algn="just">
              <a:buNone/>
            </a:pPr>
            <a:r>
              <a:rPr lang="pt-BR" dirty="0" smtClean="0"/>
              <a:t>    O acesso é feito pelo endereço do Sistema de Autenticação e Autorização (SAA) </a:t>
            </a:r>
            <a:r>
              <a:rPr lang="pt-BR" b="1" dirty="0" smtClean="0">
                <a:hlinkClick r:id="rId2"/>
              </a:rPr>
              <a:t>http://aplicacoes.mds.gov.br/saa</a:t>
            </a:r>
            <a:endParaRPr lang="pt-BR" b="1" dirty="0" smtClean="0"/>
          </a:p>
          <a:p>
            <a:pPr algn="just">
              <a:buNone/>
            </a:pPr>
            <a:r>
              <a:rPr lang="pt-BR" dirty="0" smtClean="0"/>
              <a:t>   O primeiro acesso é feito pelo (a) Gestor (a), que inserirá o seu CPF e senha. Em seguida, o(a) Gestor(a) indicará a pessoa responsável pelo preenchimento do sistema, a qual poderá alimentar os demais campos.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TRABALHO INFANTIL –  CONCEITO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Atividade econômica e/ou de sobrevivência, com ou sem finalidade de lucro, remunerada ou não, realizada  por crianças e adolescentes com idade inferior a 16 anos.</a:t>
            </a:r>
          </a:p>
          <a:p>
            <a:endParaRPr lang="pt-BR" dirty="0" smtClean="0"/>
          </a:p>
          <a:p>
            <a:r>
              <a:rPr lang="pt-BR" dirty="0" smtClean="0"/>
              <a:t> É permitida uma única exceção, a aprendizagem a partir de 14 anos. </a:t>
            </a:r>
            <a:r>
              <a:rPr lang="pt-BR" b="1" i="1" dirty="0" smtClean="0"/>
              <a:t>Constituição Federal de 1988- inciso XXXIII, art. 7º.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PESSOA DE REFERÊNCIA DA PROTEÇÃO SOCIAL ESPECIAL E O PETI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  <a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pPr algn="just" eaLnBrk="0" hangingPunct="0">
              <a:buFontTx/>
              <a:buChar char="•"/>
            </a:pPr>
            <a:endParaRPr lang="pt-BR" dirty="0" smtClean="0"/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Elaborar plano de trabalho que contemple as ações e demandas apresentadas no Município;</a:t>
            </a:r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Criar instrumentos de registro de atendimento, identificação de casos, acompanhamento, relatórios e encaminhamentos;</a:t>
            </a:r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Colaborar com a identificação de crianças em situação de trabalho infantil;</a:t>
            </a:r>
            <a:endParaRPr lang="pt-BR" sz="3800" b="1" dirty="0" smtClean="0"/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Garantir o encaminhamento das famílias com crianças e adolescentes em situação de trabalho infantil para o Cadastro Único; </a:t>
            </a:r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Realizar encaminhamento das crianças e adolescentes para o Serviço de Convivência e Fortalecimento de vínculos - SCFV</a:t>
            </a:r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Articular com os demais serviços socioassistenciais, no intuito de referenciar atendimentos necessários para as crianças e suas famílias;</a:t>
            </a:r>
          </a:p>
          <a:p>
            <a:pPr algn="just" eaLnBrk="0" hangingPunct="0">
              <a:buFontTx/>
              <a:buChar char="•"/>
            </a:pPr>
            <a:r>
              <a:rPr lang="pt-BR" sz="3800" dirty="0" smtClean="0"/>
              <a:t>Articular a realização de campanhas temáticas a fim de discutir ações conjuntas no enfrentamento ao trabalho Infantil;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LEGISLAÇÃO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Política Nacional da Assistência Social – PNAS;</a:t>
            </a:r>
          </a:p>
          <a:p>
            <a:pPr algn="just"/>
            <a:r>
              <a:rPr lang="pt-BR" dirty="0" smtClean="0"/>
              <a:t>Lei Orgânica da Assistência Social – LOAS;</a:t>
            </a:r>
          </a:p>
          <a:p>
            <a:pPr algn="just"/>
            <a:r>
              <a:rPr lang="pt-BR" b="1" dirty="0" smtClean="0"/>
              <a:t>Resolução CNAS nº 08 de 18 de abril de 2013;</a:t>
            </a:r>
          </a:p>
          <a:p>
            <a:pPr algn="just"/>
            <a:r>
              <a:rPr lang="pt-BR" dirty="0" smtClean="0"/>
              <a:t>Resolução CNAS nº 10 de 15 de abril de 2014;</a:t>
            </a:r>
          </a:p>
          <a:p>
            <a:pPr algn="just"/>
            <a:r>
              <a:rPr lang="pt-BR" b="1" dirty="0" smtClean="0"/>
              <a:t>Instrução Operacional Conjunta nº 02 SENAR/SNAS/MDS;</a:t>
            </a:r>
          </a:p>
          <a:p>
            <a:pPr algn="just"/>
            <a:r>
              <a:rPr lang="pt-BR" dirty="0" smtClean="0"/>
              <a:t>Perguntas e Respostas: O Redesenho do Programa de Erradicação do Trabalho Infantil;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>
              <a:buFontTx/>
              <a:buNone/>
            </a:pPr>
            <a:endParaRPr lang="pt-BR" dirty="0" smtClean="0"/>
          </a:p>
          <a:p>
            <a:pPr algn="ctr">
              <a:buFontTx/>
              <a:buNone/>
            </a:pPr>
            <a:r>
              <a:rPr lang="pt-BR" sz="4000" b="1" dirty="0" smtClean="0"/>
              <a:t>OBRIGADA!</a:t>
            </a:r>
          </a:p>
          <a:p>
            <a:pPr algn="ctr">
              <a:buFontTx/>
              <a:buNone/>
            </a:pPr>
            <a:r>
              <a:rPr lang="pt-BR" dirty="0" smtClean="0"/>
              <a:t>Secretaria do Trabalho e da Assistência Social</a:t>
            </a:r>
            <a:endParaRPr lang="pt-BR" b="1" dirty="0" smtClean="0"/>
          </a:p>
          <a:p>
            <a:pPr algn="ctr">
              <a:buFontTx/>
              <a:buNone/>
            </a:pPr>
            <a:r>
              <a:rPr lang="pt-BR" b="1" dirty="0" smtClean="0"/>
              <a:t>Gerência de Proteção Social Especial</a:t>
            </a:r>
          </a:p>
          <a:p>
            <a:pPr algn="ctr">
              <a:buFontTx/>
              <a:buNone/>
            </a:pPr>
            <a:r>
              <a:rPr lang="pt-BR" b="1" dirty="0" smtClean="0"/>
              <a:t>(63) 3218-6903</a:t>
            </a:r>
          </a:p>
          <a:p>
            <a:pPr algn="ctr">
              <a:buFontTx/>
              <a:buNone/>
            </a:pPr>
            <a:r>
              <a:rPr lang="pt-BR" b="1" dirty="0" smtClean="0"/>
              <a:t>E-mail: </a:t>
            </a:r>
            <a:r>
              <a:rPr lang="pt-BR" b="1" u="sng" dirty="0" smtClean="0">
                <a:hlinkClick r:id="rId2"/>
              </a:rPr>
              <a:t>protecaoespecial@hotmail.com</a:t>
            </a:r>
            <a:endParaRPr lang="pt-BR" b="1" u="sng" dirty="0" smtClean="0"/>
          </a:p>
          <a:p>
            <a:pPr algn="ctr"/>
            <a:endParaRPr lang="pt-BR" dirty="0"/>
          </a:p>
        </p:txBody>
      </p:sp>
      <p:pic>
        <p:nvPicPr>
          <p:cNvPr id="5" name="Imagem 4" descr="nova logo brasao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arto="http://schemas.microsoft.com/office/word/2006/arto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214678" y="357166"/>
            <a:ext cx="2500330" cy="12144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 Black" pitchFamily="34" charset="0"/>
              </a:rPr>
              <a:t>OS MITOS DO TRABALHO INFANTIL</a:t>
            </a:r>
            <a:endParaRPr lang="pt-BR" sz="3200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dirty="0" smtClean="0"/>
              <a:t>O trabalho da criança ajuda a família a sobreviver</a:t>
            </a:r>
          </a:p>
          <a:p>
            <a:r>
              <a:rPr lang="pt-BR" dirty="0" smtClean="0"/>
              <a:t>É melhor trabalhar do que ficar na rua</a:t>
            </a:r>
          </a:p>
          <a:p>
            <a:r>
              <a:rPr lang="pt-BR" dirty="0" smtClean="0"/>
              <a:t>É melhor trabalhar do que roubar</a:t>
            </a:r>
          </a:p>
          <a:p>
            <a:r>
              <a:rPr lang="pt-BR" dirty="0" smtClean="0"/>
              <a:t>Criança e adolescente que trabalha fica mais esperto</a:t>
            </a:r>
          </a:p>
          <a:p>
            <a:r>
              <a:rPr lang="pt-BR" dirty="0" smtClean="0"/>
              <a:t>Quem começa a trabalhar cedo garante o futuro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Arial Black" pitchFamily="34" charset="0"/>
              </a:rPr>
              <a:t>Algumas atividades na lista das piores formas de TI</a:t>
            </a:r>
            <a:endParaRPr lang="pt-BR" b="1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Trabalho infantil doméstico (no ambiente familiar e fora dele);</a:t>
            </a:r>
          </a:p>
          <a:p>
            <a:r>
              <a:rPr lang="pt-BR" dirty="0" smtClean="0"/>
              <a:t>Trabalho agrícola (uso de agrotóxico, locais de armazenamento e de beneficiamento, extração e corte de madeira);</a:t>
            </a:r>
          </a:p>
          <a:p>
            <a:r>
              <a:rPr lang="pt-BR" dirty="0" smtClean="0"/>
              <a:t>Trabalho em minas e pedreiras;</a:t>
            </a:r>
          </a:p>
          <a:p>
            <a:r>
              <a:rPr lang="pt-BR" dirty="0" smtClean="0"/>
              <a:t>Serviços coletivos, sociais, pessoais e outros (lixões, em ruas ou logradouros públicos, artesanato, como babás, office-boys);</a:t>
            </a:r>
          </a:p>
          <a:p>
            <a:r>
              <a:rPr lang="pt-BR" dirty="0" smtClean="0"/>
              <a:t>Comércio – Reparação de veículos automotores, objetos pessoais e domésticos e em borracharias ou locais de recapeamento ou recauchutagem de pneus, trabalho em lava jatos;</a:t>
            </a:r>
          </a:p>
          <a:p>
            <a:r>
              <a:rPr lang="pt-BR" dirty="0" smtClean="0"/>
              <a:t>Tráfico de drogas;</a:t>
            </a:r>
          </a:p>
          <a:p>
            <a:r>
              <a:rPr lang="pt-BR" dirty="0" smtClean="0"/>
              <a:t>Exploração sexual.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 smtClean="0">
                <a:latin typeface="Arial Black" pitchFamily="34" charset="0"/>
              </a:rPr>
              <a:t>O OUTRO LADO DO TRABALHO INFANTIL</a:t>
            </a:r>
            <a:endParaRPr lang="pt-BR" sz="3600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  <a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Exposição a riscos físicos (adoecimentos,acidentes de trabalho e morte), emocionais e sociais;</a:t>
            </a:r>
          </a:p>
          <a:p>
            <a:r>
              <a:rPr lang="pt-BR" dirty="0" smtClean="0"/>
              <a:t>Riscos de aliciamento para o uso e tráfico de drogas e exploração sexual</a:t>
            </a:r>
          </a:p>
          <a:p>
            <a:r>
              <a:rPr lang="pt-BR" dirty="0" smtClean="0"/>
              <a:t>Reprodução do ciclo de pobreza e da exclusão social</a:t>
            </a:r>
          </a:p>
          <a:p>
            <a:r>
              <a:rPr lang="pt-BR" dirty="0" smtClean="0"/>
              <a:t>Inexistência de direitos trabalhistas</a:t>
            </a:r>
          </a:p>
          <a:p>
            <a:pPr>
              <a:defRPr/>
            </a:pPr>
            <a:r>
              <a:rPr lang="pt-BR" dirty="0" smtClean="0"/>
              <a:t>Baixo rendimento escolar e abandono da escola</a:t>
            </a:r>
          </a:p>
          <a:p>
            <a:pPr>
              <a:defRPr/>
            </a:pPr>
            <a:r>
              <a:rPr lang="pt-BR" dirty="0" smtClean="0"/>
              <a:t>Comprometimento do direito ao brincar e ao lazer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81802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290"/>
            <a:ext cx="3786214" cy="2857544"/>
          </a:xfrm>
          <a:prstGeom prst="rect">
            <a:avLst/>
          </a:prstGeom>
        </p:spPr>
      </p:pic>
      <p:pic>
        <p:nvPicPr>
          <p:cNvPr id="3" name="Imagem 2" descr="índi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14290"/>
            <a:ext cx="3643338" cy="2786082"/>
          </a:xfrm>
          <a:prstGeom prst="rect">
            <a:avLst/>
          </a:prstGeom>
        </p:spPr>
      </p:pic>
      <p:pic>
        <p:nvPicPr>
          <p:cNvPr id="4" name="Picture 2" descr="http://www.tribunadabahia.com.br/thumbnail.ashx?w=468&amp;h=0&amp;img=%2fupload%2fimages%2f2013-08-27%2f20130827081241_trabalho-infantil-4620-angelo.jpg&amp;s=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3357562"/>
            <a:ext cx="3643338" cy="3071834"/>
          </a:xfrm>
          <a:prstGeom prst="rect">
            <a:avLst/>
          </a:prstGeom>
          <a:noFill/>
        </p:spPr>
      </p:pic>
      <p:pic>
        <p:nvPicPr>
          <p:cNvPr id="5" name="Picture 2" descr="http://meiainfancia.reporterbrasil.org.br/wp-content/uploads/2013/02/postura-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357562"/>
            <a:ext cx="371477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/>
              <a:t>DADOS SOBRE O TRABALHO INFANTIL SEGUNDO A PNAD 2015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t-BR" dirty="0" smtClean="0"/>
              <a:t>O trabalho infantil no Brasil reduziu em 19,8% entre 2014 e 2015. </a:t>
            </a:r>
          </a:p>
          <a:p>
            <a:r>
              <a:rPr lang="pt-BR" dirty="0" smtClean="0"/>
              <a:t>Há uma tendência ao aumento do trabalho infantil entre 5 a 9 anos.</a:t>
            </a:r>
            <a:endParaRPr lang="pt-BR" smtClean="0"/>
          </a:p>
          <a:p>
            <a:r>
              <a:rPr lang="pt-BR" smtClean="0"/>
              <a:t> </a:t>
            </a:r>
            <a:r>
              <a:rPr lang="pt-BR" dirty="0" smtClean="0"/>
              <a:t>Em 2015, foram registrados 79 mil casos, 12,3% a mais que em 2014, quando havia 70 mil crianças nesta faixa trabalhando.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DADOS SOBRE O TRABALHO INFANTIL SEGUNDO A PNAD 2015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Em termos percentuais, a maior redução ocorreu na faixa dos 10 a 13 anos, com 31,1% a menos. Em números absolutos, a maior queda ocorreu no grupo de 14 a 17 anos de idade, com 518 mil adolescentes a menos.</a:t>
            </a:r>
          </a:p>
          <a:p>
            <a:pPr algn="just"/>
            <a:r>
              <a:rPr lang="pt-BR" dirty="0" smtClean="0"/>
              <a:t>Houve elevação do percentual de crianças de 5 a 13 anos ocupadas em atividades agrícolas, de 62% para 64,7%.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APRENDIZAGEM- LEI- 10.097/00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r>
              <a:rPr lang="pt-BR" dirty="0" smtClean="0"/>
              <a:t>             </a:t>
            </a:r>
            <a:r>
              <a:rPr lang="pt-BR" sz="2800" dirty="0" smtClean="0">
                <a:cs typeface="Arial" panose="020B0604020202020204" pitchFamily="34" charset="0"/>
              </a:rPr>
              <a:t>A aprendizagem é um acordo de trabalho especial com registro em carteira, não superior a dois anos, e que assegura a formação técnico-profissional metódica compatível com o desenvolvimento físico, moral e psicológico do adolescente. A freqüência à escola é obrigatória para os que não concluíram o ensino básico.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menina-bonita-na-biblioteca-que-datilografa-no-portátil-e-que-fala-no-telefone-565822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286256"/>
            <a:ext cx="2928958" cy="1785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1116</TotalTime>
  <Words>1557</Words>
  <Application>Microsoft Office PowerPoint</Application>
  <PresentationFormat>Apresentação na tela (4:3)</PresentationFormat>
  <Paragraphs>219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TRABALHO INFANTIL E PETI</vt:lpstr>
      <vt:lpstr>TRABALHO INFANTIL –  CONCEITO </vt:lpstr>
      <vt:lpstr>OS MITOS DO TRABALHO INFANTIL</vt:lpstr>
      <vt:lpstr>Algumas atividades na lista das piores formas de TI</vt:lpstr>
      <vt:lpstr>O OUTRO LADO DO TRABALHO INFANTIL</vt:lpstr>
      <vt:lpstr>Slide 6</vt:lpstr>
      <vt:lpstr>DADOS SOBRE O TRABALHO INFANTIL SEGUNDO A PNAD 2015</vt:lpstr>
      <vt:lpstr>DADOS SOBRE O TRABALHO INFANTIL SEGUNDO A PNAD 2015</vt:lpstr>
      <vt:lpstr>APRENDIZAGEM- LEI- 10.097/00</vt:lpstr>
      <vt:lpstr>Slide 10</vt:lpstr>
      <vt:lpstr>PETI conceituando...</vt:lpstr>
      <vt:lpstr>Slide 12</vt:lpstr>
      <vt:lpstr>Slide 13</vt:lpstr>
      <vt:lpstr>Slide 14</vt:lpstr>
      <vt:lpstr>Slide 15</vt:lpstr>
      <vt:lpstr>Slide 16</vt:lpstr>
      <vt:lpstr>Slide 17</vt:lpstr>
      <vt:lpstr>SIMPETI</vt:lpstr>
      <vt:lpstr> ACESSANDO O SISTEMA </vt:lpstr>
      <vt:lpstr>A PESSOA DE REFERÊNCIA DA PROTEÇÃO SOCIAL ESPECIAL E O PETI</vt:lpstr>
      <vt:lpstr>LEGISLAÇÃO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REORDENAMENTO DO PETI</dc:title>
  <dc:creator>Matheus</dc:creator>
  <cp:lastModifiedBy>raquel.goncalves</cp:lastModifiedBy>
  <cp:revision>153</cp:revision>
  <dcterms:created xsi:type="dcterms:W3CDTF">2013-05-31T16:31:55Z</dcterms:created>
  <dcterms:modified xsi:type="dcterms:W3CDTF">2017-09-06T14:42:21Z</dcterms:modified>
</cp:coreProperties>
</file>