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323" r:id="rId2"/>
    <p:sldId id="289" r:id="rId3"/>
    <p:sldId id="291" r:id="rId4"/>
    <p:sldId id="270" r:id="rId5"/>
    <p:sldId id="273" r:id="rId6"/>
    <p:sldId id="275" r:id="rId7"/>
    <p:sldId id="276" r:id="rId8"/>
    <p:sldId id="277" r:id="rId9"/>
    <p:sldId id="292" r:id="rId10"/>
    <p:sldId id="293" r:id="rId11"/>
    <p:sldId id="295" r:id="rId12"/>
    <p:sldId id="317" r:id="rId13"/>
    <p:sldId id="299" r:id="rId14"/>
    <p:sldId id="301" r:id="rId15"/>
    <p:sldId id="304" r:id="rId16"/>
    <p:sldId id="306" r:id="rId17"/>
    <p:sldId id="321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88" autoAdjust="0"/>
    <p:restoredTop sz="94603" autoAdjust="0"/>
  </p:normalViewPr>
  <p:slideViewPr>
    <p:cSldViewPr>
      <p:cViewPr varScale="1">
        <p:scale>
          <a:sx n="70" d="100"/>
          <a:sy n="70" d="100"/>
        </p:scale>
        <p:origin x="-4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7A7E8-DAD9-4A09-97D2-EE4A0E075659}" type="datetimeFigureOut">
              <a:rPr lang="pt-BR" smtClean="0"/>
              <a:t>9/3/2018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F7918-F7AA-41A2-95E5-C0CA977BD78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0AEEA-535D-4E0B-A326-310400CFCEF4}" type="datetimeFigureOut">
              <a:rPr lang="pt-BR" smtClean="0"/>
              <a:pPr/>
              <a:t>9/3/2018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17A2E-4E02-4D5F-98F2-DCC208C5F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.br/url?sa=i&amp;rct=j&amp;q=caricatura+mulher+de+referencia&amp;source=images&amp;cd=&amp;cad=rja&amp;docid=jj_TCWSjnd-lSM&amp;tbnid=pDE5D3oPkF12bM:&amp;ved=&amp;url=http://pt.dreamstime.com/foto-de-stock-royalty-free-caricatura-da-mulher-image1148275&amp;ei=v2emUfy1Gqz64APZo4GAAQ&amp;psig=AFQjCNFTwFJeVZfX3Js_Cj2J06GYIeUaDQ&amp;ust=136994643201784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protecaoespecial@hot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4857760"/>
            <a:ext cx="6400800" cy="1219200"/>
          </a:xfrm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SETAS/GPSE</a:t>
            </a:r>
          </a:p>
        </p:txBody>
      </p:sp>
      <p:pic>
        <p:nvPicPr>
          <p:cNvPr id="2051" name="Imagem 1" descr="Logomar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57166"/>
            <a:ext cx="48768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ítulo 5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47002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/>
              <a:t>Técnico de Referência da Proteção Social Especial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9831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pt-BR" dirty="0" smtClean="0"/>
              <a:t>Serviço de Acolhimento em República;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Serviço de Acolhimento em Família Acolhedora;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 Serviço de Proteção em Situações de Calamidades Públicas e de Emergências.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28596" y="214290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SERVIÇOS DE ALTA COMPLEXIDADE</a:t>
            </a:r>
            <a:endParaRPr lang="pt-B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Técnico de Referência PSE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pt-BR" dirty="0" smtClean="0"/>
              <a:t>    </a:t>
            </a:r>
          </a:p>
        </p:txBody>
      </p:sp>
      <p:sp>
        <p:nvSpPr>
          <p:cNvPr id="3076" name="AutoShape 7" descr="caricatura-da-mulher-thumb1148275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505200" y="1524000"/>
            <a:ext cx="20955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3077" name="Picture 7" descr="C:\Users\Matheus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05000"/>
            <a:ext cx="3276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C:\Users\Matheus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057400"/>
            <a:ext cx="3429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pt-BR" smtClean="0"/>
              <a:t>Técnico de Referência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pt-BR" dirty="0" smtClean="0"/>
              <a:t> </a:t>
            </a:r>
          </a:p>
          <a:p>
            <a:pPr algn="just"/>
            <a:r>
              <a:rPr lang="pt-BR" sz="4000" dirty="0" smtClean="0">
                <a:latin typeface="Arial" pitchFamily="34" charset="0"/>
                <a:cs typeface="Arial" pitchFamily="34" charset="0"/>
              </a:rPr>
              <a:t> Representar a Proteção Social Especial nos </a:t>
            </a: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municípios onde não há CREAS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None/>
            </a:pPr>
            <a:endParaRPr lang="pt-BR" sz="4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4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 smtClean="0">
                <a:latin typeface="Arial" pitchFamily="34" charset="0"/>
                <a:cs typeface="Arial" pitchFamily="34" charset="0"/>
              </a:rPr>
              <a:t> É necessário que o Técnico de Referência  tenha uma postura ética que, ao acolher as necessidades sociais dos usuários como direito, acena em direção a horizontes mais acolhedores, compartilhados e de maior autonomia. NOB-RH/SUAS</a:t>
            </a:r>
          </a:p>
          <a:p>
            <a:pPr algn="just">
              <a:buFontTx/>
              <a:buNone/>
            </a:pPr>
            <a:endParaRPr lang="pt-BR" sz="4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pt-BR" dirty="0" smtClean="0"/>
          </a:p>
          <a:p>
            <a:pPr>
              <a:buFontTx/>
              <a:buNone/>
            </a:pPr>
            <a:r>
              <a:rPr lang="pt-BR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dirty="0" smtClean="0"/>
              <a:t>Perfil necessário para atuação: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pt-BR" sz="2800" dirty="0" smtClean="0"/>
              <a:t>Formação Superior de acordo com a resolução CNAS, nº. 17 de 20 de Junho de 2011;</a:t>
            </a:r>
          </a:p>
          <a:p>
            <a:pPr eaLnBrk="1" hangingPunct="1"/>
            <a:r>
              <a:rPr lang="pt-BR" sz="2800" dirty="0" smtClean="0"/>
              <a:t>Disponibilidade para conhecimento sobre a Política de Assistência Social;</a:t>
            </a:r>
          </a:p>
          <a:p>
            <a:pPr eaLnBrk="1" hangingPunct="1"/>
            <a:r>
              <a:rPr lang="pt-BR" sz="2800" dirty="0" smtClean="0"/>
              <a:t>Interesse pelo enfrentamento de violação de direitos do público usuário (idosos, crianças e adolescentes, pessoa com deficiência, entre outros).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Conhecimentos básicos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pt-BR" sz="2800" dirty="0" smtClean="0"/>
              <a:t>PNAS;</a:t>
            </a:r>
          </a:p>
          <a:p>
            <a:pPr eaLnBrk="1" hangingPunct="1"/>
            <a:r>
              <a:rPr lang="pt-BR" sz="2800" dirty="0" smtClean="0"/>
              <a:t>NOB/SUAS 2012;</a:t>
            </a:r>
          </a:p>
          <a:p>
            <a:pPr eaLnBrk="1" hangingPunct="1"/>
            <a:r>
              <a:rPr lang="pt-BR" sz="2800" dirty="0" smtClean="0"/>
              <a:t>LOAS;</a:t>
            </a:r>
          </a:p>
          <a:p>
            <a:pPr eaLnBrk="1" hangingPunct="1"/>
            <a:r>
              <a:rPr lang="pt-BR" sz="2800" dirty="0" smtClean="0"/>
              <a:t>Tipificação Nacional dos Serviços Socioassistenciais;</a:t>
            </a:r>
          </a:p>
          <a:p>
            <a:pPr eaLnBrk="1" hangingPunct="1"/>
            <a:r>
              <a:rPr lang="pt-BR" sz="2800" dirty="0" smtClean="0"/>
              <a:t>Orientações Técnicas dos Serviços da Proteção Social Especial;</a:t>
            </a:r>
          </a:p>
          <a:p>
            <a:pPr eaLnBrk="1" hangingPunct="1"/>
            <a:r>
              <a:rPr lang="pt-BR" sz="2800" dirty="0" smtClean="0"/>
              <a:t>Estatutos (do idoso, da Criança e Adolescente).</a:t>
            </a:r>
          </a:p>
          <a:p>
            <a:pPr eaLnBrk="1" hangingPunct="1"/>
            <a:r>
              <a:rPr lang="pt-BR" sz="2800" dirty="0" smtClean="0"/>
              <a:t>Lei Maria da Penha e, outros.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lang="pt-BR" sz="2000" dirty="0"/>
              <a:t>Garantir a </a:t>
            </a:r>
            <a:r>
              <a:rPr lang="pt-BR" sz="2000" b="1" dirty="0"/>
              <a:t>identificação de famílias e indivíduos que se encontrem em situações de violação de direitos e/ou ameaças no território municipal. </a:t>
            </a:r>
            <a:r>
              <a:rPr lang="pt-BR" sz="2000" dirty="0"/>
              <a:t>Representar a Proteção Social Especial nos </a:t>
            </a:r>
            <a:r>
              <a:rPr lang="pt-BR" sz="2000" b="1" dirty="0"/>
              <a:t>municípios onde não há CREAS</a:t>
            </a:r>
            <a:r>
              <a:rPr lang="pt-BR" sz="2000" dirty="0"/>
              <a:t>;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lang="pt-BR" sz="2000" dirty="0"/>
              <a:t>Atuar na articulação intersetorial de ações de garantias de direitos;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lang="pt-BR" sz="2000" dirty="0"/>
              <a:t>Articular com os demais serviços socioassistenciais, no intuito de referenciar atendimentos necessários;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lang="pt-BR" sz="2000" dirty="0"/>
              <a:t>Articular com conselho tutelar, sistema de garantia de direitos, comunidade e outras políticas públicas e campanhas temáticas a fim de discutir ações conjuntas no combate ao trabalho Infantil, à violência sexual contra crianças e adolescentes e etc.; as demandas da proteção social especial encaminhadas pelo conselho tutelar e poder judiciário.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endParaRPr lang="pt-BR" sz="2000" dirty="0"/>
          </a:p>
        </p:txBody>
      </p:sp>
      <p:sp>
        <p:nvSpPr>
          <p:cNvPr id="17412" name="Título 5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8001000" cy="1066800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600" dirty="0" smtClean="0"/>
              <a:t>TÉCNICO </a:t>
            </a:r>
            <a:r>
              <a:rPr lang="pt-BR" sz="3600" dirty="0" smtClean="0"/>
              <a:t>DE REFERÊNCIA DA PROTEÇÃO SOCIAL ESPECIAL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endParaRPr lang="pt-BR" sz="2400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pt-BR" sz="2400" dirty="0"/>
              <a:t> </a:t>
            </a:r>
            <a:r>
              <a:rPr lang="pt-BR" sz="2000" dirty="0"/>
              <a:t>Receber as demandas da proteção social especial encaminhadas pelo conselho tutelar e poder judiciário.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pt-BR" sz="2000" dirty="0"/>
              <a:t>Elaborar plano de trabalho que contemple as ações e demandas apresentadas no Município;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pt-BR" sz="2000" dirty="0"/>
              <a:t>  Criar instrumentos de registro de atendimento, identificação de casos, acompanhamento, relatórios e encaminhamentos;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pt-BR" sz="2000" dirty="0"/>
              <a:t> Manter arquivos e pastas de atendimentos feitos em local privativo e seguro;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pt-BR" sz="2000" dirty="0"/>
              <a:t> Prestar informações necessárias quando solicitadas pelo poder judiciário, no que concerne aos atendimentos feitos;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endParaRPr lang="pt-BR" sz="2400" dirty="0"/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endParaRPr lang="pt-BR" sz="2400" dirty="0"/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  <a:defRPr/>
            </a:pPr>
            <a:endParaRPr lang="pt-BR" sz="2400" dirty="0"/>
          </a:p>
        </p:txBody>
      </p:sp>
      <p:sp>
        <p:nvSpPr>
          <p:cNvPr id="18436" name="Título 5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8001000" cy="1066800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600" dirty="0" smtClean="0"/>
              <a:t>TÉCNICO </a:t>
            </a:r>
            <a:r>
              <a:rPr lang="pt-BR" sz="3600" dirty="0" smtClean="0"/>
              <a:t>DE REFERÊNCIA DA PROTEÇÃO SOCIAL ESPECIAL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pt-BR" dirty="0" smtClean="0"/>
              <a:t>  Obrigada!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pPr algn="ctr">
              <a:buFontTx/>
              <a:buNone/>
            </a:pPr>
            <a:endParaRPr lang="pt-BR" sz="2400" b="1" dirty="0" smtClean="0"/>
          </a:p>
          <a:p>
            <a:pPr algn="ctr">
              <a:buFontTx/>
              <a:buNone/>
            </a:pPr>
            <a:r>
              <a:rPr lang="pt-BR" sz="2400" b="1" dirty="0" smtClean="0"/>
              <a:t>Gerente</a:t>
            </a:r>
            <a:r>
              <a:rPr lang="pt-BR" sz="2400" dirty="0" smtClean="0"/>
              <a:t>:</a:t>
            </a:r>
            <a:r>
              <a:rPr lang="pt-BR" sz="2400" dirty="0" err="1" smtClean="0"/>
              <a:t>Katiuscia</a:t>
            </a:r>
            <a:r>
              <a:rPr lang="pt-BR" sz="2400" dirty="0" smtClean="0"/>
              <a:t> de Aguiar Alves;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pt-BR" sz="2400" b="1" dirty="0" smtClean="0"/>
              <a:t>Técnicas: </a:t>
            </a:r>
            <a:r>
              <a:rPr lang="pt-BR" sz="2400" dirty="0" smtClean="0"/>
              <a:t>Cássia Teixeira,</a:t>
            </a:r>
            <a:r>
              <a:rPr lang="pt-BR" sz="2400" dirty="0" err="1" smtClean="0"/>
              <a:t>Elzenir</a:t>
            </a:r>
            <a:r>
              <a:rPr lang="pt-BR" sz="2400" dirty="0" smtClean="0"/>
              <a:t> Aparecida, Jesielle Rocha Paulino, Joelma Santiago,Raquel Secunde, Rosângela Mascarenha, Vanderlúcia Trindade</a:t>
            </a:r>
          </a:p>
          <a:p>
            <a:pPr algn="ctr">
              <a:buFontTx/>
              <a:buNone/>
            </a:pPr>
            <a:endParaRPr lang="pt-BR" sz="2400" dirty="0" smtClean="0"/>
          </a:p>
          <a:p>
            <a:pPr algn="ctr">
              <a:buFontTx/>
              <a:buNone/>
            </a:pPr>
            <a:r>
              <a:rPr lang="pt-BR" sz="2400" dirty="0" smtClean="0">
                <a:hlinkClick r:id="rId2"/>
              </a:rPr>
              <a:t>protecaoespecial@hotmail.com</a:t>
            </a:r>
            <a:endParaRPr lang="pt-BR" sz="2400" dirty="0" smtClean="0"/>
          </a:p>
          <a:p>
            <a:pPr algn="ctr">
              <a:buFontTx/>
              <a:buNone/>
            </a:pPr>
            <a:r>
              <a:rPr lang="pt-BR" sz="2400" b="1" dirty="0" smtClean="0"/>
              <a:t>Telefone</a:t>
            </a:r>
            <a:r>
              <a:rPr lang="pt-BR" sz="2400" dirty="0" smtClean="0"/>
              <a:t>: (63) 3218-6903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2"/>
          <p:cNvSpPr>
            <a:spLocks noGrp="1"/>
          </p:cNvSpPr>
          <p:nvPr>
            <p:ph idx="1"/>
          </p:nvPr>
        </p:nvSpPr>
        <p:spPr>
          <a:xfrm>
            <a:off x="360666" y="1629986"/>
            <a:ext cx="8356011" cy="372658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pt-BR" altLang="pt-BR" sz="2800" u="sng" dirty="0" smtClean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pt-BR" sz="2800" b="1" cap="all" dirty="0" smtClean="0"/>
              <a:t>Constituição Federal de 1988: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t-BR" altLang="pt-BR" sz="2800" dirty="0" smtClean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pt-BR" sz="2900" dirty="0" smtClean="0"/>
              <a:t>Reconheceu a Assistência Social como política pública não contributiva, dever do Estado e direito do cidadão que dela necessitar.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62" y="1000108"/>
            <a:ext cx="7500990" cy="1709342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algn="l">
              <a:defRPr/>
            </a:pPr>
            <a:r>
              <a:rPr lang="pt-BR" sz="4000" b="1" cap="all" dirty="0">
                <a:ea typeface="+mn-ea"/>
                <a:cs typeface="Arial" charset="0"/>
              </a:rPr>
              <a:t>O que é o Sistema Único de Assistência Social </a:t>
            </a:r>
            <a:r>
              <a:rPr lang="pt-BR" sz="4000" b="1" cap="all" dirty="0" smtClean="0">
                <a:ea typeface="+mn-ea"/>
                <a:cs typeface="Arial" charset="0"/>
              </a:rPr>
              <a:t>- </a:t>
            </a:r>
            <a:r>
              <a:rPr lang="pt-BR" sz="4000" b="1" cap="all" dirty="0">
                <a:ea typeface="+mn-ea"/>
                <a:cs typeface="Arial" charset="0"/>
              </a:rPr>
              <a:t>SUAS ?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737995" y="3140936"/>
            <a:ext cx="8057243" cy="3129825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en-GB" altLang="pt-BR" sz="2500" b="1" dirty="0" smtClean="0"/>
              <a:t>     </a:t>
            </a:r>
            <a:r>
              <a:rPr lang="en-GB" altLang="pt-BR" sz="2500" dirty="0" smtClean="0"/>
              <a:t>Sistema público </a:t>
            </a:r>
            <a:r>
              <a:rPr lang="en-GB" altLang="pt-BR" sz="2500" dirty="0" err="1" smtClean="0"/>
              <a:t>não-contributivo</a:t>
            </a:r>
            <a:r>
              <a:rPr lang="en-GB" altLang="pt-BR" sz="2500" dirty="0" smtClean="0"/>
              <a:t>, </a:t>
            </a:r>
            <a:r>
              <a:rPr lang="en-GB" altLang="pt-BR" sz="2500" dirty="0" err="1" smtClean="0"/>
              <a:t>descentralizado</a:t>
            </a:r>
            <a:r>
              <a:rPr lang="en-GB" altLang="pt-BR" sz="2500" dirty="0" smtClean="0"/>
              <a:t> e </a:t>
            </a:r>
            <a:r>
              <a:rPr lang="en-GB" altLang="pt-BR" sz="2500" dirty="0" err="1" smtClean="0"/>
              <a:t>participativo</a:t>
            </a:r>
            <a:r>
              <a:rPr lang="en-GB" altLang="pt-BR" sz="2500" dirty="0" smtClean="0"/>
              <a:t> </a:t>
            </a:r>
            <a:r>
              <a:rPr lang="en-GB" altLang="pt-BR" sz="2500" dirty="0" err="1" smtClean="0"/>
              <a:t>que</a:t>
            </a:r>
            <a:r>
              <a:rPr lang="en-GB" altLang="pt-BR" sz="2500" dirty="0" smtClean="0"/>
              <a:t> tem </a:t>
            </a:r>
            <a:r>
              <a:rPr lang="en-GB" altLang="pt-BR" sz="2500" dirty="0" err="1" smtClean="0"/>
              <a:t>por</a:t>
            </a:r>
            <a:r>
              <a:rPr lang="en-GB" altLang="pt-BR" sz="2500" dirty="0" smtClean="0"/>
              <a:t> </a:t>
            </a:r>
            <a:r>
              <a:rPr lang="en-GB" altLang="pt-BR" sz="2500" dirty="0" err="1" smtClean="0"/>
              <a:t>função</a:t>
            </a:r>
            <a:r>
              <a:rPr lang="en-GB" altLang="pt-BR" sz="2500" dirty="0" smtClean="0"/>
              <a:t> a </a:t>
            </a:r>
            <a:r>
              <a:rPr lang="en-GB" altLang="pt-BR" sz="2500" dirty="0" err="1" smtClean="0"/>
              <a:t>gestão</a:t>
            </a:r>
            <a:r>
              <a:rPr lang="en-GB" altLang="pt-BR" sz="2500" dirty="0" smtClean="0"/>
              <a:t> e a </a:t>
            </a:r>
            <a:r>
              <a:rPr lang="en-GB" altLang="pt-BR" sz="2500" dirty="0" err="1" smtClean="0"/>
              <a:t>organização</a:t>
            </a:r>
            <a:r>
              <a:rPr lang="en-GB" altLang="pt-BR" sz="2500" dirty="0" smtClean="0"/>
              <a:t> </a:t>
            </a:r>
            <a:r>
              <a:rPr lang="en-GB" altLang="pt-BR" sz="2500" dirty="0" err="1" smtClean="0"/>
              <a:t>da</a:t>
            </a:r>
            <a:r>
              <a:rPr lang="en-GB" altLang="pt-BR" sz="2500" dirty="0" smtClean="0"/>
              <a:t> </a:t>
            </a:r>
            <a:r>
              <a:rPr lang="en-GB" altLang="pt-BR" sz="2500" dirty="0" err="1" smtClean="0"/>
              <a:t>oferta</a:t>
            </a:r>
            <a:r>
              <a:rPr lang="en-GB" altLang="pt-BR" sz="2500" dirty="0" smtClean="0"/>
              <a:t> de </a:t>
            </a:r>
            <a:r>
              <a:rPr lang="en-GB" altLang="pt-BR" sz="2500" dirty="0" err="1" smtClean="0"/>
              <a:t>serviços</a:t>
            </a:r>
            <a:r>
              <a:rPr lang="en-GB" altLang="pt-BR" sz="2500" dirty="0" smtClean="0"/>
              <a:t>, </a:t>
            </a:r>
            <a:r>
              <a:rPr lang="en-GB" altLang="pt-BR" sz="2500" dirty="0" err="1" smtClean="0"/>
              <a:t>programas</a:t>
            </a:r>
            <a:r>
              <a:rPr lang="en-GB" altLang="pt-BR" sz="2500" dirty="0" smtClean="0"/>
              <a:t>, </a:t>
            </a:r>
            <a:r>
              <a:rPr lang="en-GB" altLang="pt-BR" sz="2500" dirty="0" err="1" smtClean="0"/>
              <a:t>projetos</a:t>
            </a:r>
            <a:r>
              <a:rPr lang="en-GB" altLang="pt-BR" sz="2500" dirty="0" smtClean="0"/>
              <a:t> e </a:t>
            </a:r>
            <a:r>
              <a:rPr lang="en-GB" altLang="pt-BR" sz="2500" dirty="0" err="1" smtClean="0"/>
              <a:t>benefícios</a:t>
            </a:r>
            <a:r>
              <a:rPr lang="en-GB" altLang="pt-BR" sz="2500" dirty="0" smtClean="0"/>
              <a:t> </a:t>
            </a:r>
            <a:r>
              <a:rPr lang="en-GB" altLang="pt-BR" sz="2500" dirty="0" err="1" smtClean="0"/>
              <a:t>da</a:t>
            </a:r>
            <a:r>
              <a:rPr lang="en-GB" altLang="pt-BR" sz="2500" dirty="0" smtClean="0"/>
              <a:t> </a:t>
            </a:r>
            <a:r>
              <a:rPr lang="en-GB" altLang="pt-BR" sz="2500" dirty="0" err="1" smtClean="0"/>
              <a:t>política</a:t>
            </a:r>
            <a:r>
              <a:rPr lang="en-GB" altLang="pt-BR" sz="2500" dirty="0" smtClean="0"/>
              <a:t> de </a:t>
            </a:r>
            <a:r>
              <a:rPr lang="en-GB" altLang="pt-BR" sz="2500" dirty="0" err="1" smtClean="0"/>
              <a:t>Assistência</a:t>
            </a:r>
            <a:r>
              <a:rPr lang="en-GB" altLang="pt-BR" sz="2500" dirty="0" smtClean="0"/>
              <a:t> Social, com </a:t>
            </a:r>
            <a:r>
              <a:rPr lang="en-GB" altLang="pt-BR" sz="2500" dirty="0" err="1" smtClean="0"/>
              <a:t>comando</a:t>
            </a:r>
            <a:r>
              <a:rPr lang="en-GB" altLang="pt-BR" sz="2500" dirty="0" smtClean="0"/>
              <a:t> </a:t>
            </a:r>
            <a:r>
              <a:rPr lang="en-GB" altLang="pt-BR" sz="2500" dirty="0" err="1" smtClean="0"/>
              <a:t>único</a:t>
            </a:r>
            <a:r>
              <a:rPr lang="en-GB" altLang="pt-BR" sz="2500" dirty="0" smtClean="0"/>
              <a:t>, </a:t>
            </a:r>
            <a:r>
              <a:rPr lang="en-GB" altLang="pt-BR" sz="2500" dirty="0" err="1" smtClean="0"/>
              <a:t>considerando</a:t>
            </a:r>
            <a:r>
              <a:rPr lang="en-GB" altLang="pt-BR" sz="2500" dirty="0" smtClean="0"/>
              <a:t> </a:t>
            </a:r>
            <a:r>
              <a:rPr lang="en-GB" altLang="pt-BR" sz="2500" dirty="0" err="1" smtClean="0"/>
              <a:t>os</a:t>
            </a:r>
            <a:r>
              <a:rPr lang="en-GB" altLang="pt-BR" sz="2500" dirty="0" smtClean="0"/>
              <a:t> </a:t>
            </a:r>
            <a:r>
              <a:rPr lang="en-GB" altLang="pt-BR" sz="2500" dirty="0" err="1" smtClean="0"/>
              <a:t>níveis</a:t>
            </a:r>
            <a:r>
              <a:rPr lang="en-GB" altLang="pt-BR" sz="2500" dirty="0" smtClean="0"/>
              <a:t> de </a:t>
            </a:r>
            <a:r>
              <a:rPr lang="en-GB" altLang="pt-BR" sz="2500" dirty="0" err="1" smtClean="0"/>
              <a:t>proteção</a:t>
            </a:r>
            <a:r>
              <a:rPr lang="en-GB" altLang="pt-BR" sz="2500" dirty="0" smtClean="0"/>
              <a:t> (</a:t>
            </a:r>
            <a:r>
              <a:rPr lang="en-GB" altLang="pt-BR" sz="2500" dirty="0" err="1" smtClean="0"/>
              <a:t>básica</a:t>
            </a:r>
            <a:r>
              <a:rPr lang="en-GB" altLang="pt-BR" sz="2500" dirty="0" smtClean="0"/>
              <a:t> e especial).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89230"/>
          </a:xfrm>
          <a:custGeom>
            <a:avLst/>
            <a:gdLst/>
            <a:ahLst/>
            <a:cxnLst/>
            <a:rect l="l" t="t" r="r" b="b"/>
            <a:pathLst>
              <a:path w="9144000" h="189230">
                <a:moveTo>
                  <a:pt x="0" y="188976"/>
                </a:moveTo>
                <a:lnTo>
                  <a:pt x="9144000" y="188976"/>
                </a:lnTo>
                <a:lnTo>
                  <a:pt x="9144000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484375"/>
            <a:ext cx="9144000" cy="5374005"/>
          </a:xfrm>
          <a:custGeom>
            <a:avLst/>
            <a:gdLst/>
            <a:ahLst/>
            <a:cxnLst/>
            <a:rect l="l" t="t" r="r" b="b"/>
            <a:pathLst>
              <a:path w="9144000" h="5374005">
                <a:moveTo>
                  <a:pt x="0" y="5373623"/>
                </a:moveTo>
                <a:lnTo>
                  <a:pt x="9144000" y="5373623"/>
                </a:lnTo>
                <a:lnTo>
                  <a:pt x="9144000" y="0"/>
                </a:lnTo>
                <a:lnTo>
                  <a:pt x="0" y="0"/>
                </a:lnTo>
                <a:lnTo>
                  <a:pt x="0" y="5373623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5552" y="300227"/>
            <a:ext cx="8691372" cy="6355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328675"/>
            <a:ext cx="8532749" cy="61975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328675"/>
            <a:ext cx="8533130" cy="6197600"/>
          </a:xfrm>
          <a:custGeom>
            <a:avLst/>
            <a:gdLst/>
            <a:ahLst/>
            <a:cxnLst/>
            <a:rect l="l" t="t" r="r" b="b"/>
            <a:pathLst>
              <a:path w="8533130" h="6197600">
                <a:moveTo>
                  <a:pt x="0" y="128904"/>
                </a:moveTo>
                <a:lnTo>
                  <a:pt x="10135" y="78706"/>
                </a:lnTo>
                <a:lnTo>
                  <a:pt x="37776" y="37734"/>
                </a:lnTo>
                <a:lnTo>
                  <a:pt x="78770" y="10122"/>
                </a:lnTo>
                <a:lnTo>
                  <a:pt x="128968" y="0"/>
                </a:lnTo>
                <a:lnTo>
                  <a:pt x="8403844" y="0"/>
                </a:lnTo>
                <a:lnTo>
                  <a:pt x="8454060" y="10122"/>
                </a:lnTo>
                <a:lnTo>
                  <a:pt x="8495061" y="37734"/>
                </a:lnTo>
                <a:lnTo>
                  <a:pt x="8522680" y="78706"/>
                </a:lnTo>
                <a:lnTo>
                  <a:pt x="8532749" y="128904"/>
                </a:lnTo>
                <a:lnTo>
                  <a:pt x="8532876" y="6068568"/>
                </a:lnTo>
                <a:lnTo>
                  <a:pt x="8522626" y="6118765"/>
                </a:lnTo>
                <a:lnTo>
                  <a:pt x="8495014" y="6159760"/>
                </a:lnTo>
                <a:lnTo>
                  <a:pt x="8454042" y="6187400"/>
                </a:lnTo>
                <a:lnTo>
                  <a:pt x="8403844" y="6197536"/>
                </a:lnTo>
                <a:lnTo>
                  <a:pt x="128968" y="6197536"/>
                </a:lnTo>
                <a:lnTo>
                  <a:pt x="78770" y="6187400"/>
                </a:lnTo>
                <a:lnTo>
                  <a:pt x="37776" y="6159760"/>
                </a:lnTo>
                <a:lnTo>
                  <a:pt x="10135" y="6118765"/>
                </a:lnTo>
                <a:lnTo>
                  <a:pt x="0" y="6068568"/>
                </a:lnTo>
                <a:lnTo>
                  <a:pt x="0" y="128904"/>
                </a:lnTo>
                <a:close/>
              </a:path>
            </a:pathLst>
          </a:custGeom>
          <a:ln w="3175">
            <a:solidFill>
              <a:srgbClr val="A3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0" y="188976"/>
            <a:ext cx="9144000" cy="129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591185" marR="4222750">
              <a:lnSpc>
                <a:spcPct val="100000"/>
              </a:lnSpc>
            </a:pPr>
            <a:r>
              <a:rPr sz="1200" spc="-5" dirty="0">
                <a:latin typeface="Verdana"/>
                <a:cs typeface="Verdana"/>
              </a:rPr>
              <a:t>Ministério do Desenvolvimento social </a:t>
            </a:r>
            <a:r>
              <a:rPr sz="1200" dirty="0">
                <a:latin typeface="Verdana"/>
                <a:cs typeface="Verdana"/>
              </a:rPr>
              <a:t>e </a:t>
            </a:r>
            <a:r>
              <a:rPr sz="1200" spc="-5" dirty="0">
                <a:latin typeface="Verdana"/>
                <a:cs typeface="Verdana"/>
              </a:rPr>
              <a:t>Combate </a:t>
            </a:r>
            <a:r>
              <a:rPr sz="1200" dirty="0">
                <a:latin typeface="Verdana"/>
                <a:cs typeface="Verdana"/>
              </a:rPr>
              <a:t>à </a:t>
            </a:r>
            <a:r>
              <a:rPr sz="1200" spc="-10" dirty="0">
                <a:latin typeface="Verdana"/>
                <a:cs typeface="Verdana"/>
              </a:rPr>
              <a:t>Fome  </a:t>
            </a:r>
            <a:r>
              <a:rPr sz="1200" spc="-5" dirty="0">
                <a:latin typeface="Verdana"/>
                <a:cs typeface="Verdana"/>
              </a:rPr>
              <a:t>Secretaria Nacional de Assistência</a:t>
            </a:r>
            <a:r>
              <a:rPr sz="1200" spc="45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Social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72225" y="404812"/>
            <a:ext cx="2087499" cy="5762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1484375"/>
            <a:ext cx="9144000" cy="822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47828"/>
            <a:ext cx="9144000" cy="411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115823"/>
            <a:ext cx="9144000" cy="731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188976"/>
            <a:ext cx="9144000" cy="1295400"/>
          </a:xfrm>
          <a:custGeom>
            <a:avLst/>
            <a:gdLst/>
            <a:ahLst/>
            <a:cxnLst/>
            <a:rect l="l" t="t" r="r" b="b"/>
            <a:pathLst>
              <a:path w="9144000" h="1295400">
                <a:moveTo>
                  <a:pt x="0" y="1295400"/>
                </a:moveTo>
                <a:lnTo>
                  <a:pt x="9144000" y="1295400"/>
                </a:lnTo>
                <a:lnTo>
                  <a:pt x="9144000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88976"/>
            <a:ext cx="9144000" cy="1295400"/>
          </a:xfrm>
          <a:custGeom>
            <a:avLst/>
            <a:gdLst/>
            <a:ahLst/>
            <a:cxnLst/>
            <a:rect l="l" t="t" r="r" b="b"/>
            <a:pathLst>
              <a:path w="9144000" h="1295400">
                <a:moveTo>
                  <a:pt x="0" y="1295400"/>
                </a:moveTo>
                <a:lnTo>
                  <a:pt x="9144000" y="1295400"/>
                </a:lnTo>
                <a:lnTo>
                  <a:pt x="9144000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93649" y="446572"/>
            <a:ext cx="8756015" cy="979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08530" marR="5080" indent="-2196465">
              <a:lnSpc>
                <a:spcPct val="94800"/>
              </a:lnSpc>
            </a:pPr>
            <a:r>
              <a:rPr sz="4300" spc="-5" dirty="0">
                <a:latin typeface="Verdana"/>
                <a:cs typeface="Verdana"/>
              </a:rPr>
              <a:t>SUAS - </a:t>
            </a:r>
            <a:r>
              <a:rPr sz="2400" dirty="0">
                <a:latin typeface="Verdana"/>
                <a:cs typeface="Verdana"/>
              </a:rPr>
              <a:t>UM NOVO </a:t>
            </a:r>
            <a:r>
              <a:rPr sz="2400" spc="-5" dirty="0">
                <a:latin typeface="Verdana"/>
                <a:cs typeface="Verdana"/>
              </a:rPr>
              <a:t>MODELO DE ORGANIZAÇÃO  DA </a:t>
            </a:r>
            <a:r>
              <a:rPr sz="2400" spc="-10" dirty="0">
                <a:latin typeface="Verdana"/>
                <a:cs typeface="Verdana"/>
              </a:rPr>
              <a:t>ASSISTÊNCIA</a:t>
            </a:r>
            <a:r>
              <a:rPr sz="2400" spc="-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SOCIAL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7200" y="2438400"/>
            <a:ext cx="8274684" cy="2677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pt-BR" sz="2800" spc="-5" dirty="0">
                <a:latin typeface="Arial"/>
                <a:cs typeface="Arial"/>
              </a:rPr>
              <a:t>R</a:t>
            </a:r>
            <a:r>
              <a:rPr sz="2800" spc="-5" smtClean="0">
                <a:latin typeface="Arial"/>
                <a:cs typeface="Arial"/>
              </a:rPr>
              <a:t>eorganiza </a:t>
            </a:r>
            <a:r>
              <a:rPr sz="2800" spc="-5" dirty="0">
                <a:latin typeface="Arial"/>
                <a:cs typeface="Arial"/>
              </a:rPr>
              <a:t>as </a:t>
            </a:r>
            <a:r>
              <a:rPr sz="2800" dirty="0">
                <a:latin typeface="Arial"/>
                <a:cs typeface="Arial"/>
              </a:rPr>
              <a:t>ações </a:t>
            </a:r>
            <a:r>
              <a:rPr sz="2800" spc="-5" dirty="0">
                <a:latin typeface="Arial"/>
                <a:cs typeface="Arial"/>
              </a:rPr>
              <a:t>por </a:t>
            </a:r>
            <a:r>
              <a:rPr sz="2800" dirty="0">
                <a:latin typeface="Arial"/>
                <a:cs typeface="Arial"/>
              </a:rPr>
              <a:t>níveis  </a:t>
            </a:r>
            <a:r>
              <a:rPr sz="2800" spc="-5" dirty="0">
                <a:latin typeface="Arial"/>
                <a:cs typeface="Arial"/>
              </a:rPr>
              <a:t>de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complexidade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b="1" spc="-5" dirty="0">
                <a:latin typeface="Arial"/>
                <a:cs typeface="Arial"/>
              </a:rPr>
              <a:t>Proteção Social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Básica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b="1" spc="-5" dirty="0">
                <a:latin typeface="Arial"/>
                <a:cs typeface="Arial"/>
              </a:rPr>
              <a:t>Proteção Social Especial de Média</a:t>
            </a:r>
            <a:r>
              <a:rPr sz="2400" b="1" spc="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Complexidade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b="1" spc="-5" dirty="0">
                <a:latin typeface="Arial"/>
                <a:cs typeface="Arial"/>
              </a:rPr>
              <a:t>Proteção Social Especial de Alta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Complexidade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2296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chemeClr val="tx1"/>
                </a:solidFill>
              </a:rPr>
              <a:t>PROTEÇÃO SOCIAL BÁSICA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7577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 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PAIF - SERVIÇO DE PROTEÇÃO E ATENDIMENTO INTEGRAL A FAMÍLIA</a:t>
            </a:r>
          </a:p>
          <a:p>
            <a:pPr algn="just"/>
            <a:r>
              <a:rPr lang="pt-BR" dirty="0" smtClean="0"/>
              <a:t>SERVIÇO DE CONVIVÊNCIA E FORTALECIMENTO DE VÍCULOS</a:t>
            </a:r>
          </a:p>
          <a:p>
            <a:pPr algn="just"/>
            <a:r>
              <a:rPr lang="pt-BR" dirty="0" smtClean="0"/>
              <a:t>SERVIÇO DE PROTEÇÃO SOCIAL BÁSICA NO DOMICÍLIO PARA PESSOAS COM DEFICIÊNCIA E IDOSAS</a:t>
            </a:r>
            <a:endParaRPr lang="pt-BR" dirty="0"/>
          </a:p>
        </p:txBody>
      </p:sp>
      <p:pic>
        <p:nvPicPr>
          <p:cNvPr id="4" name="Imagem 3" descr="cr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500174"/>
            <a:ext cx="3786214" cy="157163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786314" y="1714488"/>
            <a:ext cx="371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A Proteção Social Básica é a prevenção de ocorrências de situações de vulnerabilidade, risco social e violações de direitos nos territórios.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32656"/>
            <a:ext cx="821537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 smtClean="0"/>
              <a:t>A PROTEÇÃO SOCIAL ESPECIAL DIVIDE-SE EM DOIS NÍVEIS DE COMPLEXIDADE: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pt-BR" b="1" dirty="0" smtClean="0"/>
              <a:t>Serviços </a:t>
            </a:r>
            <a:r>
              <a:rPr lang="pt-BR" b="1" dirty="0"/>
              <a:t>de Média Complexidade</a:t>
            </a:r>
            <a:r>
              <a:rPr lang="pt-BR" dirty="0"/>
              <a:t>: são serviços que atendem famílias e indivíduos com direitos </a:t>
            </a:r>
            <a:r>
              <a:rPr lang="pt-BR" dirty="0" smtClean="0"/>
              <a:t>violados </a:t>
            </a:r>
            <a:r>
              <a:rPr lang="pt-BR" dirty="0"/>
              <a:t>em que os vínculos familiares podem estar fragilizados ou ameaçados. </a:t>
            </a:r>
          </a:p>
          <a:p>
            <a:pPr lvl="0" algn="just"/>
            <a:r>
              <a:rPr lang="pt-BR" b="1" dirty="0"/>
              <a:t>Serviços de Alta Complexidade</a:t>
            </a:r>
            <a:r>
              <a:rPr lang="pt-BR" dirty="0"/>
              <a:t>: são serviços ofertados as famílias e aos indivíduos que se encontram em situação de abandono, ameaça ou violação de direitos, necessitando de acolhimento provisório, fora de seu núcleo familiar de origem.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SERVIÇOS DE MÉDIA COMPLEXIDADE: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                                                        </a:t>
            </a:r>
            <a:endParaRPr lang="pt-BR" dirty="0"/>
          </a:p>
          <a:p>
            <a:pPr algn="just">
              <a:buNone/>
            </a:pPr>
            <a:endParaRPr lang="pt-BR" dirty="0"/>
          </a:p>
        </p:txBody>
      </p:sp>
      <p:pic>
        <p:nvPicPr>
          <p:cNvPr id="7" name="Imagem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72008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851920" y="1556792"/>
            <a:ext cx="4320480" cy="9361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dirty="0" smtClean="0">
              <a:ln>
                <a:noFill/>
              </a:ln>
              <a:solidFill>
                <a:srgbClr val="94363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" pitchFamily="34" charset="0"/>
                <a:cs typeface="Arial" pitchFamily="34" charset="0"/>
              </a:rPr>
              <a:t>SERVIÇOS OFERTADOS NO CREAS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  <a:buNone/>
              <a:defRPr/>
            </a:pPr>
            <a:r>
              <a:rPr lang="pt-BR" dirty="0" smtClean="0"/>
              <a:t>  Serviço de Acolhimento Institucional, nas seguintes modalidades:</a:t>
            </a:r>
          </a:p>
          <a:p>
            <a:pPr>
              <a:buFontTx/>
              <a:buNone/>
              <a:defRPr/>
            </a:pPr>
            <a:r>
              <a:rPr lang="pt-BR" dirty="0" smtClean="0"/>
              <a:t> </a:t>
            </a:r>
          </a:p>
          <a:p>
            <a:pPr>
              <a:buFontTx/>
              <a:buNone/>
              <a:defRPr/>
            </a:pPr>
            <a:r>
              <a:rPr lang="pt-BR" dirty="0" smtClean="0"/>
              <a:t>- abrigo institucional;</a:t>
            </a:r>
          </a:p>
          <a:p>
            <a:pPr>
              <a:buFontTx/>
              <a:buNone/>
              <a:defRPr/>
            </a:pPr>
            <a:r>
              <a:rPr lang="pt-BR" dirty="0" smtClean="0"/>
              <a:t>- Casa-Lar;</a:t>
            </a:r>
          </a:p>
          <a:p>
            <a:pPr>
              <a:buFontTx/>
              <a:buNone/>
              <a:defRPr/>
            </a:pPr>
            <a:r>
              <a:rPr lang="pt-BR" dirty="0" smtClean="0"/>
              <a:t>- Casa de Passagem;</a:t>
            </a:r>
          </a:p>
          <a:p>
            <a:pPr>
              <a:buFontTx/>
              <a:buNone/>
              <a:defRPr/>
            </a:pPr>
            <a:r>
              <a:rPr lang="pt-BR" dirty="0" smtClean="0"/>
              <a:t>- Residência Inclusiva.</a:t>
            </a:r>
          </a:p>
          <a:p>
            <a:pPr eaLnBrk="1" hangingPunct="1">
              <a:defRPr/>
            </a:pPr>
            <a:endParaRPr lang="pt-BR" sz="2800" dirty="0" smtClean="0"/>
          </a:p>
          <a:p>
            <a:pPr eaLnBrk="1" hangingPunct="1">
              <a:defRPr/>
            </a:pPr>
            <a:endParaRPr lang="pt-BR" sz="28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428596" y="214290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/>
              <a:t>SERVIÇOS DE ALTA COMPLEXIDADE</a:t>
            </a:r>
            <a:endParaRPr lang="pt-B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78353</TotalTime>
  <Words>733</Words>
  <Application>Microsoft Office PowerPoint</Application>
  <PresentationFormat>Apresentação na tela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Técnico de Referência da Proteção Social Especial</vt:lpstr>
      <vt:lpstr>Slide 2</vt:lpstr>
      <vt:lpstr>O que é o Sistema Único de Assistência Social - SUAS ?</vt:lpstr>
      <vt:lpstr>SUAS - UM NOVO MODELO DE ORGANIZAÇÃO  DA ASSISTÊNCIA SOCIAL</vt:lpstr>
      <vt:lpstr> PROTEÇÃO SOCIAL BÁSICA </vt:lpstr>
      <vt:lpstr>Slide 6</vt:lpstr>
      <vt:lpstr> A PROTEÇÃO SOCIAL ESPECIAL DIVIDE-SE EM DOIS NÍVEIS DE COMPLEXIDADE:  </vt:lpstr>
      <vt:lpstr>SERVIÇOS DE MÉDIA COMPLEXIDADE:</vt:lpstr>
      <vt:lpstr>Slide 9</vt:lpstr>
      <vt:lpstr>Slide 10</vt:lpstr>
      <vt:lpstr>Técnico de Referência PSE</vt:lpstr>
      <vt:lpstr>Técnico de Referência</vt:lpstr>
      <vt:lpstr>Perfil necessário para atuação:</vt:lpstr>
      <vt:lpstr>Conhecimentos básicos</vt:lpstr>
      <vt:lpstr>TÉCNICO DE REFERÊNCIA DA PROTEÇÃO SOCIAL ESPECIAL</vt:lpstr>
      <vt:lpstr>TÉCNICO DE REFERÊNCIA DA PROTEÇÃO SOCIAL ESPECIAL</vt:lpstr>
      <vt:lpstr>  Obrigada!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vanderlucia.trindade</dc:creator>
  <cp:lastModifiedBy>cassia.almeida</cp:lastModifiedBy>
  <cp:revision>124</cp:revision>
  <dcterms:created xsi:type="dcterms:W3CDTF">2017-03-06T18:55:39Z</dcterms:created>
  <dcterms:modified xsi:type="dcterms:W3CDTF">2018-03-09T13:26:47Z</dcterms:modified>
</cp:coreProperties>
</file>