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70" r:id="rId9"/>
    <p:sldId id="271" r:id="rId10"/>
    <p:sldId id="279" r:id="rId11"/>
    <p:sldId id="272" r:id="rId12"/>
    <p:sldId id="273" r:id="rId13"/>
    <p:sldId id="274" r:id="rId14"/>
    <p:sldId id="261" r:id="rId15"/>
    <p:sldId id="281" r:id="rId16"/>
    <p:sldId id="280" r:id="rId17"/>
    <p:sldId id="262" r:id="rId18"/>
    <p:sldId id="264" r:id="rId19"/>
    <p:sldId id="265" r:id="rId20"/>
    <p:sldId id="266" r:id="rId21"/>
    <p:sldId id="275" r:id="rId22"/>
    <p:sldId id="276" r:id="rId23"/>
    <p:sldId id="263" r:id="rId24"/>
    <p:sldId id="277" r:id="rId25"/>
    <p:sldId id="278" r:id="rId26"/>
  </p:sldIdLst>
  <p:sldSz cx="9144000" cy="6858000" type="screen4x3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83C-2327-4E40-A827-EA8B5843C1B3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C1AD-E5C4-4FF4-94B9-25F17469B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8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83C-2327-4E40-A827-EA8B5843C1B3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C1AD-E5C4-4FF4-94B9-25F17469B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85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83C-2327-4E40-A827-EA8B5843C1B3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C1AD-E5C4-4FF4-94B9-25F17469B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50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83C-2327-4E40-A827-EA8B5843C1B3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C1AD-E5C4-4FF4-94B9-25F17469B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52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83C-2327-4E40-A827-EA8B5843C1B3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C1AD-E5C4-4FF4-94B9-25F17469B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2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83C-2327-4E40-A827-EA8B5843C1B3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C1AD-E5C4-4FF4-94B9-25F17469B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37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83C-2327-4E40-A827-EA8B5843C1B3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C1AD-E5C4-4FF4-94B9-25F17469B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42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83C-2327-4E40-A827-EA8B5843C1B3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C1AD-E5C4-4FF4-94B9-25F17469B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84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83C-2327-4E40-A827-EA8B5843C1B3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C1AD-E5C4-4FF4-94B9-25F17469B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29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83C-2327-4E40-A827-EA8B5843C1B3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C1AD-E5C4-4FF4-94B9-25F17469B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89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F83C-2327-4E40-A827-EA8B5843C1B3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C1AD-E5C4-4FF4-94B9-25F17469B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67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F83C-2327-4E40-A827-EA8B5843C1B3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3C1AD-E5C4-4FF4-94B9-25F17469B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88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edeprivadasuas@mds.gov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plicacoes.mds.gov.br/cnea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1331" y="1412776"/>
            <a:ext cx="7772400" cy="453650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BatangChe" pitchFamily="49" charset="-127"/>
                <a:cs typeface="AngsanaUPC" pitchFamily="18" charset="-34"/>
              </a:rPr>
              <a:t>CADASTRO NACIONAL DE ENTIDADES DE ASSISTÊNCIA SOCIAL - CNEAS</a:t>
            </a:r>
            <a:endParaRPr lang="pt-B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BatangChe" pitchFamily="49" charset="-127"/>
              <a:cs typeface="AngsanaUPC" pitchFamily="18" charset="-34"/>
            </a:endParaRPr>
          </a:p>
        </p:txBody>
      </p:sp>
      <p:pic>
        <p:nvPicPr>
          <p:cNvPr id="4" name="Imagem 3" descr="logo Vigilância Socioassistencia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  <p:pic>
        <p:nvPicPr>
          <p:cNvPr id="5" name="Imagem 4" descr="C:\Documents and Settings\raquel.goncalves\Configurações locais\Temp\Logo Setas Nov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2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918648" cy="1470025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3000" dirty="0"/>
              <a:t>A pesquisa pode ser realizada por município, estado ou por CNPJ especifico, sem a necessidade de senha. 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064896" cy="136815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COMO IDENTIFICAR O CADASTRO  NO CNEAS 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486" y="2636912"/>
            <a:ext cx="8064896" cy="2880320"/>
          </a:xfrm>
        </p:spPr>
        <p:txBody>
          <a:bodyPr>
            <a:noAutofit/>
          </a:bodyPr>
          <a:lstStyle/>
          <a:p>
            <a:pPr algn="just"/>
            <a:r>
              <a:rPr lang="pt-BR" sz="3000" dirty="0" smtClean="0">
                <a:solidFill>
                  <a:schemeClr val="tx1"/>
                </a:solidFill>
              </a:rPr>
              <a:t>As entidades e organizações devidamente inscritas nos conselhos municipal/DF de assistência social têm o direito de serem registradas no CNEAS para que tenham a possibilidade de recebimento de recursos públicos, seja por meio da parceria com a administração pública ou por meio de transferência voluntárias como as emendas parlamentares.</a:t>
            </a:r>
            <a:endParaRPr lang="pt-BR" sz="3000" dirty="0">
              <a:solidFill>
                <a:schemeClr val="tx1"/>
              </a:solidFill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016224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3000" u="sng" dirty="0" smtClean="0">
                <a:solidFill>
                  <a:srgbClr val="FF0000"/>
                </a:solidFill>
              </a:rPr>
              <a:t>Entidades não cadastradas no CNEAS, poderá solicitar da equipe da secretaria municipal que a registre no sistema</a:t>
            </a:r>
            <a:r>
              <a:rPr lang="pt-BR" sz="3000" u="sng" dirty="0" smtClean="0"/>
              <a:t>.</a:t>
            </a:r>
            <a:endParaRPr lang="pt-BR" sz="3000" u="sng" dirty="0"/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4044" y="1272391"/>
            <a:ext cx="7772400" cy="158054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 CASOS DE IRREGULARIDADES COMO EXCLUIR A ORGANIZAÇÃO DO CNEAS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7992888" cy="2016224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3000" dirty="0" smtClean="0">
                <a:solidFill>
                  <a:schemeClr val="tx1"/>
                </a:solidFill>
              </a:rPr>
              <a:t>Encaminhar formulário de exclusão para </a:t>
            </a:r>
            <a:r>
              <a:rPr lang="pt-BR" sz="3000" dirty="0" smtClean="0">
                <a:solidFill>
                  <a:schemeClr val="tx1"/>
                </a:solidFill>
                <a:hlinkClick r:id="rId2"/>
              </a:rPr>
              <a:t>redeprivadasuas@mds.gov.br</a:t>
            </a:r>
            <a:r>
              <a:rPr lang="pt-BR" sz="3000" dirty="0" smtClean="0">
                <a:solidFill>
                  <a:schemeClr val="tx1"/>
                </a:solidFill>
              </a:rPr>
              <a:t>, acompanhado da Resolução/Declaração do Conselho de Assistência Social atestando o cancelamento ou ausência de inscrição da organização.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3000" dirty="0">
              <a:solidFill>
                <a:schemeClr val="tx1"/>
              </a:solidFill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2457" y="980728"/>
            <a:ext cx="7772400" cy="158417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 TIPO DE AÇÃO ESSAS ATIVIDADES EXECUTAM?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7920880" cy="39604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4300" dirty="0" smtClean="0">
                <a:solidFill>
                  <a:schemeClr val="tx1"/>
                </a:solidFill>
              </a:rPr>
              <a:t>As ofertas de Assistência Social estão regulamentadas nacionalmente – Resolução do </a:t>
            </a:r>
            <a:r>
              <a:rPr lang="pt-BR" sz="4300" b="1" dirty="0" smtClean="0">
                <a:solidFill>
                  <a:schemeClr val="tx1"/>
                </a:solidFill>
              </a:rPr>
              <a:t>CNEAS nº109 de 2009 </a:t>
            </a:r>
            <a:r>
              <a:rPr lang="pt-BR" sz="4300" dirty="0" smtClean="0">
                <a:solidFill>
                  <a:schemeClr val="tx1"/>
                </a:solidFill>
              </a:rPr>
              <a:t>(Tipificação Nacional dos Serviços de Assistência Social), </a:t>
            </a:r>
          </a:p>
          <a:p>
            <a:pPr algn="just"/>
            <a:endParaRPr lang="pt-BR" sz="5100" dirty="0" smtClean="0">
              <a:solidFill>
                <a:schemeClr val="tx1"/>
              </a:solidFill>
            </a:endParaRPr>
          </a:p>
          <a:p>
            <a:pPr algn="just"/>
            <a:r>
              <a:rPr lang="pt-BR" sz="4300" b="1" dirty="0" smtClean="0">
                <a:solidFill>
                  <a:schemeClr val="tx1"/>
                </a:solidFill>
              </a:rPr>
              <a:t>Resolução </a:t>
            </a:r>
            <a:r>
              <a:rPr lang="pt-BR" sz="4300" b="1" dirty="0" smtClean="0">
                <a:solidFill>
                  <a:schemeClr val="tx1"/>
                </a:solidFill>
              </a:rPr>
              <a:t>Nº27 de 2011 </a:t>
            </a:r>
            <a:r>
              <a:rPr lang="pt-BR" sz="4300" dirty="0" smtClean="0">
                <a:solidFill>
                  <a:schemeClr val="tx1"/>
                </a:solidFill>
              </a:rPr>
              <a:t>(caracteriza as ações de assessoramento e defesa e garantia de direitos), </a:t>
            </a: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8687" y="2636912"/>
            <a:ext cx="7772400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/>
              <a:t/>
            </a:r>
            <a:br>
              <a:rPr lang="pt-BR" dirty="0"/>
            </a:br>
            <a:r>
              <a:rPr lang="pt-BR" sz="3300" b="1" dirty="0"/>
              <a:t>Resolução </a:t>
            </a:r>
            <a:r>
              <a:rPr lang="pt-BR" sz="3300" b="1" dirty="0" smtClean="0"/>
              <a:t>Nº33 de 2011 </a:t>
            </a:r>
            <a:r>
              <a:rPr lang="pt-BR" sz="3300" dirty="0"/>
              <a:t>(Define a Promoção da Integração ao </a:t>
            </a:r>
            <a:r>
              <a:rPr lang="pt-BR" sz="3300" dirty="0" smtClean="0"/>
              <a:t>mercado </a:t>
            </a:r>
            <a:r>
              <a:rPr lang="pt-BR" sz="3300" dirty="0"/>
              <a:t>de </a:t>
            </a:r>
            <a:r>
              <a:rPr lang="pt-BR" sz="3300" dirty="0" smtClean="0"/>
              <a:t>trabalho </a:t>
            </a:r>
            <a:r>
              <a:rPr lang="pt-BR" sz="3300" dirty="0"/>
              <a:t>no campo da assistência social) </a:t>
            </a:r>
            <a:r>
              <a:rPr lang="pt-BR" sz="3100" dirty="0"/>
              <a:t>e </a:t>
            </a:r>
            <a:br>
              <a:rPr lang="pt-BR" sz="3100" dirty="0"/>
            </a:br>
            <a:r>
              <a:rPr lang="pt-BR" dirty="0"/>
              <a:t/>
            </a:r>
            <a:br>
              <a:rPr lang="pt-BR" dirty="0"/>
            </a:br>
            <a:r>
              <a:rPr lang="pt-BR" sz="3300" b="1" dirty="0"/>
              <a:t>Resolução </a:t>
            </a:r>
            <a:r>
              <a:rPr lang="pt-BR" sz="3300" b="1" dirty="0" smtClean="0"/>
              <a:t>Nº34 de 2011 </a:t>
            </a:r>
            <a:r>
              <a:rPr lang="pt-BR" sz="3300" dirty="0"/>
              <a:t>(Define a habilitação e reabilitação da pessoa com deficiência e a promoção de sua integração a vida comunitária no campo da assistência </a:t>
            </a:r>
            <a:r>
              <a:rPr lang="pt-BR" sz="3100" dirty="0"/>
              <a:t>social.  </a:t>
            </a:r>
            <a:br>
              <a:rPr lang="pt-BR" sz="3100" dirty="0"/>
            </a:br>
            <a:r>
              <a:rPr lang="pt-BR" sz="3100" dirty="0"/>
              <a:t/>
            </a:r>
            <a:br>
              <a:rPr lang="pt-BR" sz="3100" dirty="0"/>
            </a:br>
            <a:endParaRPr lang="pt-BR" sz="3100" dirty="0"/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pPr marL="571500" indent="-571500" algn="just">
              <a:buFont typeface="Wingdings" pitchFamily="2" charset="2"/>
              <a:buChar char="ü"/>
            </a:pPr>
            <a:r>
              <a:rPr lang="pt-BR" sz="3000" dirty="0" smtClean="0"/>
              <a:t>Atendimento, prestando ofertas de forma direta ou indireta aos usuários, ou no campo do assessoramento e defesa e garantia de direitos em articulação com outras entidades, movimentos sociais, grupos de usuários e lideranças.</a:t>
            </a:r>
            <a:endParaRPr lang="pt-BR" sz="3000" dirty="0"/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3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281316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QUEM DEVE PREENCHER E INSERIR DADOS NO CNEAS?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920880" cy="288032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A equipe técnica do órgão gestor municipal e do DF é responsável pelo levantamento das informações relativas ás ofertas prestadas pelas entidades. 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3922" y="1412776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QUE O GESTOR DEVE FAZER QUANDO NÃO CONSEGUIR ACESSO AO CNEAS?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388424" cy="2040632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Deverá entrar em contato pelo                                                    </a:t>
            </a:r>
            <a:r>
              <a:rPr lang="pt-BR" b="1" dirty="0" err="1" smtClean="0">
                <a:solidFill>
                  <a:schemeClr val="tx1"/>
                </a:solidFill>
              </a:rPr>
              <a:t>e-mail:rede.suas@mds.gov.br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89248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COMO AS ENTIDADES PODEM COLABORAR COM O ÓRGÃO GESTOR NO PROCESSO DE PREENCHIMENTO DO CNEAS?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280920" cy="2808312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Colaborar com a impressão prévia do(s) questionário(s) referente(s) a(s) oferta(s) disponíveis no site do MDS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Entidades que não tiverem recebido as visitas poderão entrar em contato com o órgão gestor para verifica se há previsão para  a realização da mesma 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32334"/>
            <a:ext cx="7772400" cy="70686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CONCEITO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04856" cy="4464496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É uma ferramenta de gestão, que armazena informações e ofertas socioassistenciais com atuação no território nacional. De responsabilidade da administração pública, permite a aproximação entre Estado e a sociedade civil, possibilitando o acompanhamento do atendimento aos usuários da política e reconhecendo a importância das organizações no âmbito do SUAS.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32335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QUAIS SÃO AS ETAPAS DE PREENCHIMENTO DO CNEAS?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683567" y="2636912"/>
            <a:ext cx="7560839" cy="3456384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 smtClean="0">
                <a:solidFill>
                  <a:schemeClr val="tx1"/>
                </a:solidFill>
              </a:rPr>
              <a:t>1º Passo</a:t>
            </a:r>
            <a:r>
              <a:rPr lang="pt-BR" sz="3000" dirty="0" smtClean="0">
                <a:solidFill>
                  <a:schemeClr val="tx1"/>
                </a:solidFill>
              </a:rPr>
              <a:t>: Cadastrar questões gerais;</a:t>
            </a:r>
          </a:p>
          <a:p>
            <a:pPr algn="l"/>
            <a:r>
              <a:rPr lang="pt-BR" sz="3000" dirty="0" smtClean="0">
                <a:solidFill>
                  <a:schemeClr val="tx1"/>
                </a:solidFill>
              </a:rPr>
              <a:t>                  Agendar visitas;</a:t>
            </a:r>
          </a:p>
          <a:p>
            <a:pPr algn="l"/>
            <a:r>
              <a:rPr lang="pt-BR" sz="3000" dirty="0" smtClean="0">
                <a:solidFill>
                  <a:schemeClr val="tx1"/>
                </a:solidFill>
              </a:rPr>
              <a:t>                  Incluir o parecer da visita;</a:t>
            </a:r>
          </a:p>
          <a:p>
            <a:pPr algn="l"/>
            <a:r>
              <a:rPr lang="pt-BR" sz="3000" b="1" dirty="0" smtClean="0">
                <a:solidFill>
                  <a:schemeClr val="tx1"/>
                </a:solidFill>
              </a:rPr>
              <a:t>2º Passo</a:t>
            </a:r>
            <a:r>
              <a:rPr lang="pt-BR" sz="3000" dirty="0" smtClean="0">
                <a:solidFill>
                  <a:schemeClr val="tx1"/>
                </a:solidFill>
              </a:rPr>
              <a:t>: Detalhamento de Ofertas;</a:t>
            </a:r>
          </a:p>
          <a:p>
            <a:pPr algn="l"/>
            <a:r>
              <a:rPr lang="pt-BR" sz="3000" b="1" dirty="0" smtClean="0">
                <a:solidFill>
                  <a:schemeClr val="tx1"/>
                </a:solidFill>
              </a:rPr>
              <a:t>3º Passo</a:t>
            </a:r>
            <a:r>
              <a:rPr lang="pt-BR" sz="3000" dirty="0" smtClean="0">
                <a:solidFill>
                  <a:schemeClr val="tx1"/>
                </a:solidFill>
              </a:rPr>
              <a:t>: Relação Gestor com a Entidade</a:t>
            </a:r>
          </a:p>
          <a:p>
            <a:pPr algn="l"/>
            <a:r>
              <a:rPr lang="pt-BR" sz="3000" b="1" dirty="0" smtClean="0">
                <a:solidFill>
                  <a:schemeClr val="tx1"/>
                </a:solidFill>
              </a:rPr>
              <a:t>4º Passo</a:t>
            </a:r>
            <a:r>
              <a:rPr lang="pt-BR" sz="3000" dirty="0" smtClean="0">
                <a:solidFill>
                  <a:schemeClr val="tx1"/>
                </a:solidFill>
              </a:rPr>
              <a:t>: Finalizar o Cadastro.</a:t>
            </a:r>
          </a:p>
          <a:p>
            <a:pPr marL="571500" indent="-571500" algn="l">
              <a:buFont typeface="+mj-lt"/>
              <a:buAutoNum type="romanUcPeriod"/>
            </a:pPr>
            <a:endParaRPr lang="pt-BR" dirty="0" smtClean="0"/>
          </a:p>
          <a:p>
            <a:pPr marL="571500" indent="-571500" algn="l">
              <a:buFont typeface="+mj-lt"/>
              <a:buAutoNum type="romanU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93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297243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ORIENTAÇÕES PARA AS VISITAS TÉCNICAS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8064896" cy="3456384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3000" dirty="0" smtClean="0">
                <a:solidFill>
                  <a:schemeClr val="tx1"/>
                </a:solidFill>
              </a:rPr>
              <a:t>Realizar contato prévio com as entidades, informando sobre o CNEAS, data de visita e disponibilizar o(s) questionários á(s) correspondentes à(s) oferta(s) que a entidade executa;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3000" dirty="0" smtClean="0">
                <a:solidFill>
                  <a:schemeClr val="tx1"/>
                </a:solidFill>
              </a:rPr>
              <a:t>Designar profissionais de nível superior para a realização da visita.</a:t>
            </a:r>
            <a:endParaRPr lang="pt-BR" sz="3000" dirty="0">
              <a:solidFill>
                <a:schemeClr val="tx1"/>
              </a:solidFill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280920" cy="1470025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Char char="ü"/>
            </a:pPr>
            <a:r>
              <a:rPr lang="pt-BR" sz="3000" dirty="0" smtClean="0"/>
              <a:t>Imprimir questionário(s) correspondente á(s) ofertas(s) que a entidade executa para preenchimento no momento da visita.</a:t>
            </a:r>
            <a:endParaRPr lang="pt-BR" sz="3000" dirty="0"/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98515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COMO ACESSAR O CNEAS?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704857" cy="417646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pt-BR" sz="3000" dirty="0" smtClean="0">
                <a:solidFill>
                  <a:schemeClr val="tx1"/>
                </a:solidFill>
              </a:rPr>
              <a:t>Telefone: </a:t>
            </a:r>
            <a:r>
              <a:rPr lang="pt-BR" sz="3000" b="1" dirty="0" smtClean="0">
                <a:solidFill>
                  <a:schemeClr val="accent1"/>
                </a:solidFill>
              </a:rPr>
              <a:t>0800 707 2003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pt-BR" sz="3000" dirty="0" smtClean="0">
                <a:solidFill>
                  <a:schemeClr val="tx1"/>
                </a:solidFill>
              </a:rPr>
              <a:t>Link: </a:t>
            </a:r>
            <a:r>
              <a:rPr lang="pt-BR" sz="3000" dirty="0" smtClean="0">
                <a:hlinkClick r:id="rId2"/>
              </a:rPr>
              <a:t>http://aplicacoes.mds.gov.br/cneas</a:t>
            </a:r>
            <a:r>
              <a:rPr lang="pt-BR" sz="3000" dirty="0" smtClean="0"/>
              <a:t>;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pt-BR" sz="3000" dirty="0" smtClean="0">
                <a:solidFill>
                  <a:schemeClr val="tx1"/>
                </a:solidFill>
              </a:rPr>
              <a:t>Senha pessoas e intransferível;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pt-BR" sz="3000" dirty="0" smtClean="0">
                <a:solidFill>
                  <a:schemeClr val="tx1"/>
                </a:solidFill>
              </a:rPr>
              <a:t>CPF conforme política de senha-SAA/MDS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pt-BR" sz="3000" dirty="0" smtClean="0">
                <a:solidFill>
                  <a:schemeClr val="tx1"/>
                </a:solidFill>
              </a:rPr>
              <a:t>O gestor poderá delegar o perfil “Técnico Gestor Municipal” a equipe responsável pelas visitas técnicas e inserção de dados no CNEAS</a:t>
            </a:r>
            <a:endParaRPr lang="pt-BR" sz="3000" dirty="0">
              <a:solidFill>
                <a:schemeClr val="tx1"/>
              </a:solidFill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ONDE LOCALIZAR MAIS INFORMAÇÕES A RESPEITO DO CNEAS?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25922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b="1" dirty="0" smtClean="0">
                <a:solidFill>
                  <a:srgbClr val="FF0000"/>
                </a:solidFill>
              </a:rPr>
              <a:t>Site: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/>
                </a:solidFill>
              </a:rPr>
              <a:t>Manual;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/>
                </a:solidFill>
              </a:rPr>
              <a:t>Cartilha do CNEAS e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pt-BR" b="1" dirty="0">
                <a:solidFill>
                  <a:schemeClr val="tx1"/>
                </a:solidFill>
              </a:rPr>
              <a:t>P</a:t>
            </a:r>
            <a:r>
              <a:rPr lang="pt-BR" b="1" dirty="0" smtClean="0">
                <a:solidFill>
                  <a:schemeClr val="tx1"/>
                </a:solidFill>
              </a:rPr>
              <a:t>erguntas Frequentes </a:t>
            </a:r>
          </a:p>
          <a:p>
            <a:pPr algn="l"/>
            <a:r>
              <a:rPr lang="pt-BR" b="1" dirty="0" smtClean="0">
                <a:solidFill>
                  <a:srgbClr val="FF0000"/>
                </a:solidFill>
              </a:rPr>
              <a:t>Vídeos – </a:t>
            </a:r>
            <a:r>
              <a:rPr lang="pt-BR" b="1" dirty="0" err="1" smtClean="0">
                <a:solidFill>
                  <a:srgbClr val="FF0000"/>
                </a:solidFill>
              </a:rPr>
              <a:t>YouTube</a:t>
            </a:r>
            <a:r>
              <a:rPr lang="pt-BR" b="1" dirty="0" smtClean="0">
                <a:solidFill>
                  <a:srgbClr val="FF0000"/>
                </a:solidFill>
              </a:rPr>
              <a:t> e MDS.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OBRIGADA!!!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752600"/>
          </a:xfrm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Vigilância Socioassistencial</a:t>
            </a:r>
          </a:p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Telefone: 3218-1902</a:t>
            </a:r>
          </a:p>
          <a:p>
            <a:endParaRPr lang="pt-BR" dirty="0"/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7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32335"/>
            <a:ext cx="7772400" cy="128855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QUEM É RESPONSÁVEL PELO CNEAS?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8208911" cy="4104456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A gestão pública de assistência social- secretarias de assistência social(ou similares);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Compete aos órgãos gestores municipais e suas equipes técnicas cadastrar e manter atualizadas as organizações de assistência social e aquelas que possuam atuação em outras áreas, mas também que executem ofertas socioassistenciais, inscritas nos conselhos de assistência social do seu território.</a:t>
            </a: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2241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QUAL A IMPORTÂNCIA DO CNEAS?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280920" cy="4392488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sz="3000" dirty="0" smtClean="0">
                <a:solidFill>
                  <a:schemeClr val="tx1"/>
                </a:solidFill>
              </a:rPr>
              <a:t>Possuir um cadastro finalizado </a:t>
            </a:r>
            <a:r>
              <a:rPr lang="pt-BR" sz="3000" dirty="0" smtClean="0">
                <a:solidFill>
                  <a:srgbClr val="FF0000"/>
                </a:solidFill>
              </a:rPr>
              <a:t>(Status</a:t>
            </a:r>
            <a:r>
              <a:rPr lang="pt-BR" sz="3000" dirty="0" smtClean="0">
                <a:solidFill>
                  <a:schemeClr val="tx1"/>
                </a:solidFill>
              </a:rPr>
              <a:t> </a:t>
            </a:r>
            <a:r>
              <a:rPr lang="pt-BR" sz="3000" dirty="0" smtClean="0">
                <a:solidFill>
                  <a:srgbClr val="FF0000"/>
                </a:solidFill>
              </a:rPr>
              <a:t>“concluído”) </a:t>
            </a:r>
            <a:r>
              <a:rPr lang="pt-BR" sz="3000" dirty="0" smtClean="0">
                <a:solidFill>
                  <a:schemeClr val="tx1"/>
                </a:solidFill>
              </a:rPr>
              <a:t>é requisito para as organizações da sociedade civil receberem recursos públicos no âmbito do SUAS, seja por meio da realização de parcerias com a administração pública(Resolução CNAS nº21/2016) e/ou transferências oriundas de emendas parlamentares(Portaria MDS nº130/2017).</a:t>
            </a: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016624" cy="1800200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3000" dirty="0"/>
              <a:t>Para </a:t>
            </a:r>
            <a:r>
              <a:rPr lang="pt-BR" sz="3000" dirty="0">
                <a:latin typeface="+mn-lt"/>
              </a:rPr>
              <a:t>preenchimento do sistema é necessário o dialogo continuo com o CMAS e a realização de visitas técnicas </a:t>
            </a:r>
            <a:r>
              <a:rPr lang="pt-BR" sz="3000" dirty="0"/>
              <a:t>ás organizações</a:t>
            </a:r>
            <a:br>
              <a:rPr lang="pt-BR" sz="3000" dirty="0"/>
            </a:br>
            <a:endParaRPr lang="pt-BR" sz="3000" dirty="0"/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1664" y="1132335"/>
            <a:ext cx="7772400" cy="128855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COMO O CNEAS ESTÁ ORGANIZADO</a:t>
            </a:r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71600" y="2564904"/>
            <a:ext cx="76328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 smtClean="0">
                <a:solidFill>
                  <a:srgbClr val="FF0000"/>
                </a:solidFill>
              </a:rPr>
              <a:t>SEÇÃO I:</a:t>
            </a:r>
            <a:r>
              <a:rPr lang="pt-BR" sz="3000" dirty="0" smtClean="0"/>
              <a:t> são coletadas informações a respeito da gestão da rede socioassistencial no município, incluindo o atendimento realizado pelos equipamentos públicos;</a:t>
            </a:r>
          </a:p>
          <a:p>
            <a:endParaRPr lang="pt-BR" sz="2800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99592" y="5085184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>
                <a:solidFill>
                  <a:srgbClr val="FF0000"/>
                </a:solidFill>
              </a:rPr>
              <a:t>SEÇÃO II: </a:t>
            </a:r>
            <a:r>
              <a:rPr lang="pt-BR" sz="3000" dirty="0" smtClean="0">
                <a:latin typeface="+mn-lt"/>
              </a:rPr>
              <a:t>agrupa dados relevantes a respeito das ofertas executadas pelas organizações, como público atendido, atividades realizadas, infraestrutura, recursos humanos, dentre outros;    </a:t>
            </a: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98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100" dirty="0"/>
              <a:t/>
            </a:r>
            <a:br>
              <a:rPr lang="pt-BR" sz="3100" dirty="0"/>
            </a:br>
            <a:endParaRPr lang="pt-BR" sz="31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776864" cy="175260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>
                <a:solidFill>
                  <a:srgbClr val="FF0000"/>
                </a:solidFill>
              </a:rPr>
              <a:t>SEÇÃO III: </a:t>
            </a:r>
            <a:r>
              <a:rPr lang="pt-BR" sz="3000" dirty="0">
                <a:solidFill>
                  <a:schemeClr val="tx1"/>
                </a:solidFill>
              </a:rPr>
              <a:t>trata das formas de financiamento das organizações e da gratuidade das ofertas.</a:t>
            </a:r>
          </a:p>
          <a:p>
            <a:pPr algn="l"/>
            <a:endParaRPr lang="pt-BR" sz="3000" dirty="0">
              <a:solidFill>
                <a:schemeClr val="tx1"/>
              </a:solidFill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2390" y="1268761"/>
            <a:ext cx="7772400" cy="136815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QUAIS OFERTAS SÃO REGISTRADAS NO CNEAS?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2780928"/>
            <a:ext cx="7560840" cy="3240360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solidFill>
                  <a:schemeClr val="tx1"/>
                </a:solidFill>
              </a:rPr>
              <a:t>Todas as ofertas socioassistenciais regulamentadas pela Tipificação Nacional de Serviços Socioassistenciais e demais Resoluções do CNAS realizadas por entidades/organizações inscritas nos conselhos municipais/DF de assistência social.</a:t>
            </a:r>
            <a:endParaRPr lang="pt-BR" sz="3000" dirty="0">
              <a:solidFill>
                <a:schemeClr val="tx1"/>
              </a:solidFill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 ORGANIZAÇÕES DA SOCIEDADE CIVIL QUE ATUAM NA POLÍTICA DE ASSISTÊNCIA SOCIAL PODEM ACESSAR O CNEAS?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8208912" cy="2736304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3000" dirty="0" smtClean="0">
                <a:solidFill>
                  <a:schemeClr val="tx1"/>
                </a:solidFill>
              </a:rPr>
              <a:t>As organizações não acessam sistema, mas podem acessar a Consulta Pública CNEAS, ferramenta desenvolvida MDS que apresenta todas as organizações  e ofertas registradas no CNEAS, seus dados básicos e a situação do preenchimento cadastral;</a:t>
            </a:r>
            <a:endParaRPr lang="pt-BR" sz="3000" dirty="0">
              <a:solidFill>
                <a:schemeClr val="tx1"/>
              </a:solidFill>
            </a:endParaRPr>
          </a:p>
        </p:txBody>
      </p:sp>
      <p:pic>
        <p:nvPicPr>
          <p:cNvPr id="4" name="Imagem 3" descr="C:\Documents and Settings\raquel.goncalves\Configurações locais\Temp\Logo Setas No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560"/>
            <a:ext cx="2880320" cy="9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 Vigilância Socioassistenci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359560"/>
            <a:ext cx="1368151" cy="7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893</Words>
  <Application>Microsoft Office PowerPoint</Application>
  <PresentationFormat>Apresentação na tela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CADASTRO NACIONAL DE ENTIDADES DE ASSISTÊNCIA SOCIAL - CNEAS</vt:lpstr>
      <vt:lpstr>CONCEITO</vt:lpstr>
      <vt:lpstr>QUEM É RESPONSÁVEL PELO CNEAS?</vt:lpstr>
      <vt:lpstr>QUAL A IMPORTÂNCIA DO CNEAS?</vt:lpstr>
      <vt:lpstr>Para preenchimento do sistema é necessário o dialogo continuo com o CMAS e a realização de visitas técnicas ás organizações </vt:lpstr>
      <vt:lpstr>COMO O CNEAS ESTÁ ORGANIZADO?</vt:lpstr>
      <vt:lpstr> </vt:lpstr>
      <vt:lpstr>QUAIS OFERTAS SÃO REGISTRADAS NO CNEAS?</vt:lpstr>
      <vt:lpstr>AS ORGANIZAÇÕES DA SOCIEDADE CIVIL QUE ATUAM NA POLÍTICA DE ASSISTÊNCIA SOCIAL PODEM ACESSAR O CNEAS?</vt:lpstr>
      <vt:lpstr>A pesquisa pode ser realizada por município, estado ou por CNPJ especifico, sem a necessidade de senha.  </vt:lpstr>
      <vt:lpstr>COMO IDENTIFICAR O CADASTRO  NO CNEAS </vt:lpstr>
      <vt:lpstr>Entidades não cadastradas no CNEAS, poderá solicitar da equipe da secretaria municipal que a registre no sistema.</vt:lpstr>
      <vt:lpstr> NO CASOS DE IRREGULARIDADES COMO EXCLUIR A ORGANIZAÇÃO DO CNEAS</vt:lpstr>
      <vt:lpstr>QUE TIPO DE AÇÃO ESSAS ATIVIDADES EXECUTAM?</vt:lpstr>
      <vt:lpstr> Resolução Nº33 de 2011 (Define a Promoção da Integração ao mercado de trabalho no campo da assistência social) e   Resolução Nº34 de 2011 (Define a habilitação e reabilitação da pessoa com deficiência e a promoção de sua integração a vida comunitária no campo da assistência social.    </vt:lpstr>
      <vt:lpstr>Atendimento, prestando ofertas de forma direta ou indireta aos usuários, ou no campo do assessoramento e defesa e garantia de direitos em articulação com outras entidades, movimentos sociais, grupos de usuários e lideranças.</vt:lpstr>
      <vt:lpstr>QUEM DEVE PREENCHER E INSERIR DADOS NO CNEAS?</vt:lpstr>
      <vt:lpstr>O QUE O GESTOR DEVE FAZER QUANDO NÃO CONSEGUIR ACESSO AO CNEAS?</vt:lpstr>
      <vt:lpstr>COMO AS ENTIDADES PODEM COLABORAR COM O ÓRGÃO GESTOR NO PROCESSO DE PREENCHIMENTO DO CNEAS?</vt:lpstr>
      <vt:lpstr>QUAIS SÃO AS ETAPAS DE PREENCHIMENTO DO CNEAS?</vt:lpstr>
      <vt:lpstr>ORIENTAÇÕES PARA AS VISITAS TÉCNICAS</vt:lpstr>
      <vt:lpstr>Imprimir questionário(s) correspondente á(s) ofertas(s) que a entidade executa para preenchimento no momento da visita.</vt:lpstr>
      <vt:lpstr>COMO ACESSAR O CNEAS?</vt:lpstr>
      <vt:lpstr>ONDE LOCALIZAR MAIS INFORMAÇÕES A RESPEITO DO CNEAS?</vt:lpstr>
      <vt:lpstr>OBRIGADA!!!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CADASTRO NACIONAL DE ENTIDADES DE ASSISTÊNCIA SOCIAL CNEAS</dc:title>
  <dc:creator>Eduardo Martins</dc:creator>
  <cp:lastModifiedBy>Maria Lúcia dos Santos</cp:lastModifiedBy>
  <cp:revision>53</cp:revision>
  <cp:lastPrinted>2019-04-03T11:37:34Z</cp:lastPrinted>
  <dcterms:created xsi:type="dcterms:W3CDTF">2019-03-27T23:36:53Z</dcterms:created>
  <dcterms:modified xsi:type="dcterms:W3CDTF">2019-04-10T20:42:23Z</dcterms:modified>
</cp:coreProperties>
</file>