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57" r:id="rId3"/>
    <p:sldId id="259" r:id="rId4"/>
    <p:sldId id="260" r:id="rId5"/>
    <p:sldId id="295" r:id="rId6"/>
    <p:sldId id="287" r:id="rId7"/>
    <p:sldId id="286" r:id="rId8"/>
    <p:sldId id="310" r:id="rId9"/>
    <p:sldId id="311" r:id="rId10"/>
    <p:sldId id="309" r:id="rId11"/>
    <p:sldId id="290" r:id="rId12"/>
    <p:sldId id="296" r:id="rId13"/>
    <p:sldId id="276" r:id="rId14"/>
    <p:sldId id="277" r:id="rId15"/>
    <p:sldId id="278" r:id="rId16"/>
    <p:sldId id="279" r:id="rId17"/>
    <p:sldId id="280" r:id="rId18"/>
    <p:sldId id="281" r:id="rId19"/>
    <p:sldId id="282" r:id="rId20"/>
    <p:sldId id="283" r:id="rId21"/>
    <p:sldId id="284" r:id="rId22"/>
    <p:sldId id="285" r:id="rId23"/>
    <p:sldId id="261" r:id="rId24"/>
    <p:sldId id="262" r:id="rId25"/>
    <p:sldId id="263" r:id="rId26"/>
    <p:sldId id="269" r:id="rId27"/>
    <p:sldId id="291" r:id="rId28"/>
    <p:sldId id="292" r:id="rId29"/>
    <p:sldId id="288" r:id="rId30"/>
    <p:sldId id="297" r:id="rId31"/>
    <p:sldId id="264" r:id="rId32"/>
    <p:sldId id="265" r:id="rId33"/>
    <p:sldId id="266" r:id="rId34"/>
    <p:sldId id="343" r:id="rId35"/>
    <p:sldId id="289" r:id="rId36"/>
    <p:sldId id="271" r:id="rId37"/>
    <p:sldId id="272" r:id="rId38"/>
    <p:sldId id="275" r:id="rId39"/>
    <p:sldId id="273" r:id="rId40"/>
    <p:sldId id="274" r:id="rId41"/>
    <p:sldId id="294" r:id="rId42"/>
    <p:sldId id="293" r:id="rId43"/>
    <p:sldId id="341" r:id="rId44"/>
    <p:sldId id="342" r:id="rId45"/>
    <p:sldId id="299" r:id="rId46"/>
    <p:sldId id="298" r:id="rId47"/>
    <p:sldId id="344" r:id="rId48"/>
    <p:sldId id="321" r:id="rId49"/>
    <p:sldId id="326" r:id="rId50"/>
    <p:sldId id="327" r:id="rId51"/>
    <p:sldId id="328" r:id="rId52"/>
    <p:sldId id="329" r:id="rId53"/>
    <p:sldId id="330" r:id="rId54"/>
    <p:sldId id="331" r:id="rId55"/>
    <p:sldId id="332" r:id="rId56"/>
    <p:sldId id="333" r:id="rId57"/>
    <p:sldId id="335" r:id="rId58"/>
    <p:sldId id="336" r:id="rId59"/>
    <p:sldId id="338" r:id="rId60"/>
    <p:sldId id="339" r:id="rId61"/>
    <p:sldId id="306" r:id="rId62"/>
  </p:sldIdLst>
  <p:sldSz cx="9144000" cy="6858000" type="screen4x3"/>
  <p:notesSz cx="6794500" cy="99314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41A4E1-1E8D-4DFE-9565-C74FAF8989D8}" type="doc">
      <dgm:prSet loTypeId="urn:microsoft.com/office/officeart/2005/8/layout/radial6" loCatId="cycle" qsTypeId="urn:microsoft.com/office/officeart/2005/8/quickstyle/simple2" qsCatId="simple" csTypeId="urn:microsoft.com/office/officeart/2005/8/colors/colorful1#1" csCatId="colorful" phldr="1"/>
      <dgm:spPr/>
      <dgm:t>
        <a:bodyPr/>
        <a:lstStyle/>
        <a:p>
          <a:endParaRPr lang="pt-BR"/>
        </a:p>
      </dgm:t>
    </dgm:pt>
    <dgm:pt modelId="{E1EC19C2-7763-42F2-91A1-255ECED2ADEB}">
      <dgm:prSet phldrT="[Texto]" custT="1"/>
      <dgm:spPr>
        <a:solidFill>
          <a:schemeClr val="tx2">
            <a:lumMod val="75000"/>
          </a:schemeClr>
        </a:solidFill>
      </dgm:spPr>
      <dgm:t>
        <a:bodyPr/>
        <a:lstStyle/>
        <a:p>
          <a:r>
            <a:rPr lang="pt-BR" sz="1200" b="1" dirty="0" smtClean="0">
              <a:solidFill>
                <a:schemeClr val="bg1"/>
              </a:solidFill>
            </a:rPr>
            <a:t>CICLO ORÇAMENTÁRIO</a:t>
          </a:r>
          <a:endParaRPr lang="pt-BR" sz="1200" b="1" dirty="0">
            <a:solidFill>
              <a:schemeClr val="bg1"/>
            </a:solidFill>
          </a:endParaRPr>
        </a:p>
      </dgm:t>
    </dgm:pt>
    <dgm:pt modelId="{FAC08D3A-E9D8-4F95-9841-DC23A3C75B72}" type="parTrans" cxnId="{67409020-B331-4C4C-825C-DE61D0794D43}">
      <dgm:prSet/>
      <dgm:spPr/>
      <dgm:t>
        <a:bodyPr/>
        <a:lstStyle/>
        <a:p>
          <a:endParaRPr lang="pt-BR" sz="1200">
            <a:solidFill>
              <a:schemeClr val="bg1"/>
            </a:solidFill>
          </a:endParaRPr>
        </a:p>
      </dgm:t>
    </dgm:pt>
    <dgm:pt modelId="{C856219E-83D5-447D-959F-CF2EFAAD829F}" type="sibTrans" cxnId="{67409020-B331-4C4C-825C-DE61D0794D43}">
      <dgm:prSet/>
      <dgm:spPr/>
      <dgm:t>
        <a:bodyPr/>
        <a:lstStyle/>
        <a:p>
          <a:endParaRPr lang="pt-BR" sz="1200">
            <a:solidFill>
              <a:schemeClr val="bg1"/>
            </a:solidFill>
          </a:endParaRPr>
        </a:p>
      </dgm:t>
    </dgm:pt>
    <dgm:pt modelId="{BC2D9DA9-ACCD-4B08-966E-AAF22058FEE4}">
      <dgm:prSet phldrT="[Texto]" custT="1"/>
      <dgm:spPr/>
      <dgm:t>
        <a:bodyPr/>
        <a:lstStyle/>
        <a:p>
          <a:r>
            <a:rPr lang="pt-BR" sz="1200" b="1" dirty="0" smtClean="0">
              <a:solidFill>
                <a:schemeClr val="bg1"/>
              </a:solidFill>
            </a:rPr>
            <a:t>ELABORAÇÃO</a:t>
          </a:r>
          <a:endParaRPr lang="pt-BR" sz="1200" b="1" dirty="0">
            <a:solidFill>
              <a:schemeClr val="bg1"/>
            </a:solidFill>
          </a:endParaRPr>
        </a:p>
      </dgm:t>
    </dgm:pt>
    <dgm:pt modelId="{1EA16387-0E17-4F05-9C0E-FED8D289629F}" type="parTrans" cxnId="{68A80F13-BF89-4436-8E1A-D46D853F1140}">
      <dgm:prSet/>
      <dgm:spPr/>
      <dgm:t>
        <a:bodyPr/>
        <a:lstStyle/>
        <a:p>
          <a:endParaRPr lang="pt-BR" sz="1200">
            <a:solidFill>
              <a:schemeClr val="bg1"/>
            </a:solidFill>
          </a:endParaRPr>
        </a:p>
      </dgm:t>
    </dgm:pt>
    <dgm:pt modelId="{1A79B15C-06D8-45C1-8051-1F3EB0E22A02}" type="sibTrans" cxnId="{68A80F13-BF89-4436-8E1A-D46D853F1140}">
      <dgm:prSet/>
      <dgm:spPr/>
      <dgm:t>
        <a:bodyPr/>
        <a:lstStyle/>
        <a:p>
          <a:endParaRPr lang="pt-BR" sz="1200">
            <a:solidFill>
              <a:schemeClr val="bg1"/>
            </a:solidFill>
          </a:endParaRPr>
        </a:p>
      </dgm:t>
    </dgm:pt>
    <dgm:pt modelId="{09BFBBBC-263E-498B-B70F-B06D9F529CF5}">
      <dgm:prSet phldrT="[Texto]" custT="1"/>
      <dgm:spPr>
        <a:solidFill>
          <a:schemeClr val="accent3">
            <a:lumMod val="75000"/>
          </a:schemeClr>
        </a:solidFill>
      </dgm:spPr>
      <dgm:t>
        <a:bodyPr/>
        <a:lstStyle/>
        <a:p>
          <a:r>
            <a:rPr lang="pt-BR" sz="1200" b="1" dirty="0" smtClean="0">
              <a:solidFill>
                <a:schemeClr val="bg1"/>
              </a:solidFill>
            </a:rPr>
            <a:t>DISCUSSÃO / ESTUDO / APROVAÇÃO</a:t>
          </a:r>
          <a:endParaRPr lang="pt-BR" sz="1200" b="1" dirty="0">
            <a:solidFill>
              <a:schemeClr val="bg1"/>
            </a:solidFill>
          </a:endParaRPr>
        </a:p>
      </dgm:t>
    </dgm:pt>
    <dgm:pt modelId="{EC6A63F0-B267-4195-9E1A-2AA499B7099F}" type="parTrans" cxnId="{13259987-B955-4FE6-8D43-D2622CF0F0F7}">
      <dgm:prSet/>
      <dgm:spPr/>
      <dgm:t>
        <a:bodyPr/>
        <a:lstStyle/>
        <a:p>
          <a:endParaRPr lang="pt-BR" sz="1200">
            <a:solidFill>
              <a:schemeClr val="bg1"/>
            </a:solidFill>
          </a:endParaRPr>
        </a:p>
      </dgm:t>
    </dgm:pt>
    <dgm:pt modelId="{EC5141AB-953F-4856-83C7-A9DB6C242589}" type="sibTrans" cxnId="{13259987-B955-4FE6-8D43-D2622CF0F0F7}">
      <dgm:prSet/>
      <dgm:spPr/>
      <dgm:t>
        <a:bodyPr/>
        <a:lstStyle/>
        <a:p>
          <a:endParaRPr lang="pt-BR" sz="1200">
            <a:solidFill>
              <a:schemeClr val="bg1"/>
            </a:solidFill>
          </a:endParaRPr>
        </a:p>
      </dgm:t>
    </dgm:pt>
    <dgm:pt modelId="{DE2676A9-95D6-41DB-8089-BACF0B66BFD5}">
      <dgm:prSet phldrT="[Texto]" custT="1"/>
      <dgm:spPr/>
      <dgm:t>
        <a:bodyPr/>
        <a:lstStyle/>
        <a:p>
          <a:r>
            <a:rPr lang="pt-BR" sz="1200" b="1" dirty="0" smtClean="0">
              <a:solidFill>
                <a:schemeClr val="bg1"/>
              </a:solidFill>
            </a:rPr>
            <a:t>EXECUÇÃO</a:t>
          </a:r>
          <a:endParaRPr lang="pt-BR" sz="1200" b="1" dirty="0">
            <a:solidFill>
              <a:schemeClr val="bg1"/>
            </a:solidFill>
          </a:endParaRPr>
        </a:p>
      </dgm:t>
    </dgm:pt>
    <dgm:pt modelId="{130860A1-4B61-4986-9C51-3BA1949F1E9D}" type="parTrans" cxnId="{27688725-A368-4228-93E4-6FABA89C084C}">
      <dgm:prSet/>
      <dgm:spPr/>
      <dgm:t>
        <a:bodyPr/>
        <a:lstStyle/>
        <a:p>
          <a:endParaRPr lang="pt-BR" sz="1200">
            <a:solidFill>
              <a:schemeClr val="bg1"/>
            </a:solidFill>
          </a:endParaRPr>
        </a:p>
      </dgm:t>
    </dgm:pt>
    <dgm:pt modelId="{449BD7AD-361F-4194-895A-3EB87DE5638F}" type="sibTrans" cxnId="{27688725-A368-4228-93E4-6FABA89C084C}">
      <dgm:prSet/>
      <dgm:spPr/>
      <dgm:t>
        <a:bodyPr/>
        <a:lstStyle/>
        <a:p>
          <a:endParaRPr lang="pt-BR" sz="1200">
            <a:solidFill>
              <a:schemeClr val="bg1"/>
            </a:solidFill>
          </a:endParaRPr>
        </a:p>
      </dgm:t>
    </dgm:pt>
    <dgm:pt modelId="{5B8DFFDB-14BE-4538-A8FF-5F8A2C4D2713}">
      <dgm:prSet phldrT="[Texto]" custT="1"/>
      <dgm:spPr>
        <a:solidFill>
          <a:schemeClr val="accent6">
            <a:lumMod val="75000"/>
          </a:schemeClr>
        </a:solidFill>
      </dgm:spPr>
      <dgm:t>
        <a:bodyPr/>
        <a:lstStyle/>
        <a:p>
          <a:r>
            <a:rPr lang="pt-BR" sz="1200" b="1" dirty="0" smtClean="0">
              <a:solidFill>
                <a:schemeClr val="bg1"/>
              </a:solidFill>
            </a:rPr>
            <a:t>AVALIAÇÃO</a:t>
          </a:r>
          <a:endParaRPr lang="pt-BR" sz="1200" b="1" dirty="0">
            <a:solidFill>
              <a:schemeClr val="bg1"/>
            </a:solidFill>
          </a:endParaRPr>
        </a:p>
      </dgm:t>
    </dgm:pt>
    <dgm:pt modelId="{2FAA6335-9663-4564-8161-4D8C3A117EE7}" type="parTrans" cxnId="{D92C27B5-1C1E-48BB-B909-191CCB3AEE3E}">
      <dgm:prSet/>
      <dgm:spPr/>
      <dgm:t>
        <a:bodyPr/>
        <a:lstStyle/>
        <a:p>
          <a:endParaRPr lang="pt-BR" sz="1200">
            <a:solidFill>
              <a:schemeClr val="bg1"/>
            </a:solidFill>
          </a:endParaRPr>
        </a:p>
      </dgm:t>
    </dgm:pt>
    <dgm:pt modelId="{C36EF69A-AF1B-41B9-9113-1F5773AFC997}" type="sibTrans" cxnId="{D92C27B5-1C1E-48BB-B909-191CCB3AEE3E}">
      <dgm:prSet/>
      <dgm:spPr/>
      <dgm:t>
        <a:bodyPr/>
        <a:lstStyle/>
        <a:p>
          <a:endParaRPr lang="pt-BR" sz="1200">
            <a:solidFill>
              <a:schemeClr val="bg1"/>
            </a:solidFill>
          </a:endParaRPr>
        </a:p>
      </dgm:t>
    </dgm:pt>
    <dgm:pt modelId="{A1D819BA-ADE0-47BB-BBFC-DB3812542E82}" type="pres">
      <dgm:prSet presAssocID="{3B41A4E1-1E8D-4DFE-9565-C74FAF8989D8}" presName="Name0" presStyleCnt="0">
        <dgm:presLayoutVars>
          <dgm:chMax val="1"/>
          <dgm:dir/>
          <dgm:animLvl val="ctr"/>
          <dgm:resizeHandles val="exact"/>
        </dgm:presLayoutVars>
      </dgm:prSet>
      <dgm:spPr/>
      <dgm:t>
        <a:bodyPr/>
        <a:lstStyle/>
        <a:p>
          <a:endParaRPr lang="pt-BR"/>
        </a:p>
      </dgm:t>
    </dgm:pt>
    <dgm:pt modelId="{5AA17538-F832-476E-ADC5-128B1774AB55}" type="pres">
      <dgm:prSet presAssocID="{E1EC19C2-7763-42F2-91A1-255ECED2ADEB}" presName="centerShape" presStyleLbl="node0" presStyleIdx="0" presStyleCnt="1" custScaleX="115325" custScaleY="73980" custLinFactNeighborX="136" custLinFactNeighborY="633"/>
      <dgm:spPr/>
      <dgm:t>
        <a:bodyPr/>
        <a:lstStyle/>
        <a:p>
          <a:endParaRPr lang="pt-BR"/>
        </a:p>
      </dgm:t>
    </dgm:pt>
    <dgm:pt modelId="{16625CCA-3F28-42CC-9252-56C390A2A59F}" type="pres">
      <dgm:prSet presAssocID="{BC2D9DA9-ACCD-4B08-966E-AAF22058FEE4}" presName="node" presStyleLbl="node1" presStyleIdx="0" presStyleCnt="4" custScaleX="135926" custScaleY="82366">
        <dgm:presLayoutVars>
          <dgm:bulletEnabled val="1"/>
        </dgm:presLayoutVars>
      </dgm:prSet>
      <dgm:spPr/>
      <dgm:t>
        <a:bodyPr/>
        <a:lstStyle/>
        <a:p>
          <a:endParaRPr lang="pt-BR"/>
        </a:p>
      </dgm:t>
    </dgm:pt>
    <dgm:pt modelId="{38C1BB3D-FD77-4076-B275-65CAA8BDC3AA}" type="pres">
      <dgm:prSet presAssocID="{BC2D9DA9-ACCD-4B08-966E-AAF22058FEE4}" presName="dummy" presStyleCnt="0"/>
      <dgm:spPr/>
    </dgm:pt>
    <dgm:pt modelId="{DF66C8B8-6FA6-43A3-BCDF-871E09A29EAD}" type="pres">
      <dgm:prSet presAssocID="{1A79B15C-06D8-45C1-8051-1F3EB0E22A02}" presName="sibTrans" presStyleLbl="sibTrans2D1" presStyleIdx="0" presStyleCnt="4"/>
      <dgm:spPr/>
      <dgm:t>
        <a:bodyPr/>
        <a:lstStyle/>
        <a:p>
          <a:endParaRPr lang="pt-BR"/>
        </a:p>
      </dgm:t>
    </dgm:pt>
    <dgm:pt modelId="{E60996DE-3F21-486D-AC48-77F006A7554E}" type="pres">
      <dgm:prSet presAssocID="{09BFBBBC-263E-498B-B70F-B06D9F529CF5}" presName="node" presStyleLbl="node1" presStyleIdx="1" presStyleCnt="4" custScaleX="108291" custScaleY="94616" custRadScaleRad="122759" custRadScaleInc="344">
        <dgm:presLayoutVars>
          <dgm:bulletEnabled val="1"/>
        </dgm:presLayoutVars>
      </dgm:prSet>
      <dgm:spPr/>
      <dgm:t>
        <a:bodyPr/>
        <a:lstStyle/>
        <a:p>
          <a:endParaRPr lang="pt-BR"/>
        </a:p>
      </dgm:t>
    </dgm:pt>
    <dgm:pt modelId="{4C731841-5A6A-4FF3-89CD-5D5A4C11F893}" type="pres">
      <dgm:prSet presAssocID="{09BFBBBC-263E-498B-B70F-B06D9F529CF5}" presName="dummy" presStyleCnt="0"/>
      <dgm:spPr/>
    </dgm:pt>
    <dgm:pt modelId="{0047241C-DEC9-4946-B987-DB3740258BCE}" type="pres">
      <dgm:prSet presAssocID="{EC5141AB-953F-4856-83C7-A9DB6C242589}" presName="sibTrans" presStyleLbl="sibTrans2D1" presStyleIdx="1" presStyleCnt="4"/>
      <dgm:spPr/>
      <dgm:t>
        <a:bodyPr/>
        <a:lstStyle/>
        <a:p>
          <a:endParaRPr lang="pt-BR"/>
        </a:p>
      </dgm:t>
    </dgm:pt>
    <dgm:pt modelId="{2C0A8D4B-51E7-4EEA-A7A5-A9CDA1466857}" type="pres">
      <dgm:prSet presAssocID="{DE2676A9-95D6-41DB-8089-BACF0B66BFD5}" presName="node" presStyleLbl="node1" presStyleIdx="2" presStyleCnt="4" custScaleX="125682" custScaleY="89784">
        <dgm:presLayoutVars>
          <dgm:bulletEnabled val="1"/>
        </dgm:presLayoutVars>
      </dgm:prSet>
      <dgm:spPr/>
      <dgm:t>
        <a:bodyPr/>
        <a:lstStyle/>
        <a:p>
          <a:endParaRPr lang="pt-BR"/>
        </a:p>
      </dgm:t>
    </dgm:pt>
    <dgm:pt modelId="{CE6F3BA2-8AE1-4DAD-B2F9-1B15C2CA2D7A}" type="pres">
      <dgm:prSet presAssocID="{DE2676A9-95D6-41DB-8089-BACF0B66BFD5}" presName="dummy" presStyleCnt="0"/>
      <dgm:spPr/>
    </dgm:pt>
    <dgm:pt modelId="{8C0D48E8-EC1B-45C0-AA7E-8EB2D749BD71}" type="pres">
      <dgm:prSet presAssocID="{449BD7AD-361F-4194-895A-3EB87DE5638F}" presName="sibTrans" presStyleLbl="sibTrans2D1" presStyleIdx="2" presStyleCnt="4"/>
      <dgm:spPr/>
      <dgm:t>
        <a:bodyPr/>
        <a:lstStyle/>
        <a:p>
          <a:endParaRPr lang="pt-BR"/>
        </a:p>
      </dgm:t>
    </dgm:pt>
    <dgm:pt modelId="{2589889D-94C0-4EF8-8907-FA12DCD51F8F}" type="pres">
      <dgm:prSet presAssocID="{5B8DFFDB-14BE-4538-A8FF-5F8A2C4D2713}" presName="node" presStyleLbl="node1" presStyleIdx="3" presStyleCnt="4" custScaleX="119461" custRadScaleRad="95594" custRadScaleInc="5880">
        <dgm:presLayoutVars>
          <dgm:bulletEnabled val="1"/>
        </dgm:presLayoutVars>
      </dgm:prSet>
      <dgm:spPr/>
      <dgm:t>
        <a:bodyPr/>
        <a:lstStyle/>
        <a:p>
          <a:endParaRPr lang="pt-BR"/>
        </a:p>
      </dgm:t>
    </dgm:pt>
    <dgm:pt modelId="{2A22B75E-72E7-4A7D-8828-E891D0AB1BFA}" type="pres">
      <dgm:prSet presAssocID="{5B8DFFDB-14BE-4538-A8FF-5F8A2C4D2713}" presName="dummy" presStyleCnt="0"/>
      <dgm:spPr/>
    </dgm:pt>
    <dgm:pt modelId="{4EC32A95-8379-40D3-B5F6-DFF750097F9D}" type="pres">
      <dgm:prSet presAssocID="{C36EF69A-AF1B-41B9-9113-1F5773AFC997}" presName="sibTrans" presStyleLbl="sibTrans2D1" presStyleIdx="3" presStyleCnt="4"/>
      <dgm:spPr/>
      <dgm:t>
        <a:bodyPr/>
        <a:lstStyle/>
        <a:p>
          <a:endParaRPr lang="pt-BR"/>
        </a:p>
      </dgm:t>
    </dgm:pt>
  </dgm:ptLst>
  <dgm:cxnLst>
    <dgm:cxn modelId="{27688725-A368-4228-93E4-6FABA89C084C}" srcId="{E1EC19C2-7763-42F2-91A1-255ECED2ADEB}" destId="{DE2676A9-95D6-41DB-8089-BACF0B66BFD5}" srcOrd="2" destOrd="0" parTransId="{130860A1-4B61-4986-9C51-3BA1949F1E9D}" sibTransId="{449BD7AD-361F-4194-895A-3EB87DE5638F}"/>
    <dgm:cxn modelId="{68A80F13-BF89-4436-8E1A-D46D853F1140}" srcId="{E1EC19C2-7763-42F2-91A1-255ECED2ADEB}" destId="{BC2D9DA9-ACCD-4B08-966E-AAF22058FEE4}" srcOrd="0" destOrd="0" parTransId="{1EA16387-0E17-4F05-9C0E-FED8D289629F}" sibTransId="{1A79B15C-06D8-45C1-8051-1F3EB0E22A02}"/>
    <dgm:cxn modelId="{D92C27B5-1C1E-48BB-B909-191CCB3AEE3E}" srcId="{E1EC19C2-7763-42F2-91A1-255ECED2ADEB}" destId="{5B8DFFDB-14BE-4538-A8FF-5F8A2C4D2713}" srcOrd="3" destOrd="0" parTransId="{2FAA6335-9663-4564-8161-4D8C3A117EE7}" sibTransId="{C36EF69A-AF1B-41B9-9113-1F5773AFC997}"/>
    <dgm:cxn modelId="{AABEB6C7-2DE8-4151-9927-D649AD1C6CF2}" type="presOf" srcId="{449BD7AD-361F-4194-895A-3EB87DE5638F}" destId="{8C0D48E8-EC1B-45C0-AA7E-8EB2D749BD71}" srcOrd="0" destOrd="0" presId="urn:microsoft.com/office/officeart/2005/8/layout/radial6"/>
    <dgm:cxn modelId="{631A2F12-41BB-4BB3-AEA0-87497310B22A}" type="presOf" srcId="{C36EF69A-AF1B-41B9-9113-1F5773AFC997}" destId="{4EC32A95-8379-40D3-B5F6-DFF750097F9D}" srcOrd="0" destOrd="0" presId="urn:microsoft.com/office/officeart/2005/8/layout/radial6"/>
    <dgm:cxn modelId="{E180555E-E2E6-4CFE-A093-675E1038E9B3}" type="presOf" srcId="{5B8DFFDB-14BE-4538-A8FF-5F8A2C4D2713}" destId="{2589889D-94C0-4EF8-8907-FA12DCD51F8F}" srcOrd="0" destOrd="0" presId="urn:microsoft.com/office/officeart/2005/8/layout/radial6"/>
    <dgm:cxn modelId="{88D1CC47-7891-4E4D-A2F8-B6091204164E}" type="presOf" srcId="{BC2D9DA9-ACCD-4B08-966E-AAF22058FEE4}" destId="{16625CCA-3F28-42CC-9252-56C390A2A59F}" srcOrd="0" destOrd="0" presId="urn:microsoft.com/office/officeart/2005/8/layout/radial6"/>
    <dgm:cxn modelId="{500BBD81-EA3D-4EAE-9D89-90900D280EC1}" type="presOf" srcId="{DE2676A9-95D6-41DB-8089-BACF0B66BFD5}" destId="{2C0A8D4B-51E7-4EEA-A7A5-A9CDA1466857}" srcOrd="0" destOrd="0" presId="urn:microsoft.com/office/officeart/2005/8/layout/radial6"/>
    <dgm:cxn modelId="{B6D514C0-6A36-4AD9-94C3-435EF3575590}" type="presOf" srcId="{1A79B15C-06D8-45C1-8051-1F3EB0E22A02}" destId="{DF66C8B8-6FA6-43A3-BCDF-871E09A29EAD}" srcOrd="0" destOrd="0" presId="urn:microsoft.com/office/officeart/2005/8/layout/radial6"/>
    <dgm:cxn modelId="{A8BD965D-39C2-469D-BBFA-28B130527EFE}" type="presOf" srcId="{EC5141AB-953F-4856-83C7-A9DB6C242589}" destId="{0047241C-DEC9-4946-B987-DB3740258BCE}" srcOrd="0" destOrd="0" presId="urn:microsoft.com/office/officeart/2005/8/layout/radial6"/>
    <dgm:cxn modelId="{1FA5B3B8-AD8D-420A-B5F6-D41D08234A0D}" type="presOf" srcId="{3B41A4E1-1E8D-4DFE-9565-C74FAF8989D8}" destId="{A1D819BA-ADE0-47BB-BBFC-DB3812542E82}" srcOrd="0" destOrd="0" presId="urn:microsoft.com/office/officeart/2005/8/layout/radial6"/>
    <dgm:cxn modelId="{9C3C5783-5F90-4081-BD69-99DE5922BABE}" type="presOf" srcId="{E1EC19C2-7763-42F2-91A1-255ECED2ADEB}" destId="{5AA17538-F832-476E-ADC5-128B1774AB55}" srcOrd="0" destOrd="0" presId="urn:microsoft.com/office/officeart/2005/8/layout/radial6"/>
    <dgm:cxn modelId="{67409020-B331-4C4C-825C-DE61D0794D43}" srcId="{3B41A4E1-1E8D-4DFE-9565-C74FAF8989D8}" destId="{E1EC19C2-7763-42F2-91A1-255ECED2ADEB}" srcOrd="0" destOrd="0" parTransId="{FAC08D3A-E9D8-4F95-9841-DC23A3C75B72}" sibTransId="{C856219E-83D5-447D-959F-CF2EFAAD829F}"/>
    <dgm:cxn modelId="{EB6A83A6-044D-445D-B194-26E803ABD7BA}" type="presOf" srcId="{09BFBBBC-263E-498B-B70F-B06D9F529CF5}" destId="{E60996DE-3F21-486D-AC48-77F006A7554E}" srcOrd="0" destOrd="0" presId="urn:microsoft.com/office/officeart/2005/8/layout/radial6"/>
    <dgm:cxn modelId="{13259987-B955-4FE6-8D43-D2622CF0F0F7}" srcId="{E1EC19C2-7763-42F2-91A1-255ECED2ADEB}" destId="{09BFBBBC-263E-498B-B70F-B06D9F529CF5}" srcOrd="1" destOrd="0" parTransId="{EC6A63F0-B267-4195-9E1A-2AA499B7099F}" sibTransId="{EC5141AB-953F-4856-83C7-A9DB6C242589}"/>
    <dgm:cxn modelId="{C16B1154-818D-467E-AA61-88D3ACF40708}" type="presParOf" srcId="{A1D819BA-ADE0-47BB-BBFC-DB3812542E82}" destId="{5AA17538-F832-476E-ADC5-128B1774AB55}" srcOrd="0" destOrd="0" presId="urn:microsoft.com/office/officeart/2005/8/layout/radial6"/>
    <dgm:cxn modelId="{43322A38-0252-4278-A0B4-55EA160B66D3}" type="presParOf" srcId="{A1D819BA-ADE0-47BB-BBFC-DB3812542E82}" destId="{16625CCA-3F28-42CC-9252-56C390A2A59F}" srcOrd="1" destOrd="0" presId="urn:microsoft.com/office/officeart/2005/8/layout/radial6"/>
    <dgm:cxn modelId="{B588BA01-6E75-4529-9C4A-1F0810C83C31}" type="presParOf" srcId="{A1D819BA-ADE0-47BB-BBFC-DB3812542E82}" destId="{38C1BB3D-FD77-4076-B275-65CAA8BDC3AA}" srcOrd="2" destOrd="0" presId="urn:microsoft.com/office/officeart/2005/8/layout/radial6"/>
    <dgm:cxn modelId="{EE48EA7E-1F5F-4C1C-9B18-84A8B0800684}" type="presParOf" srcId="{A1D819BA-ADE0-47BB-BBFC-DB3812542E82}" destId="{DF66C8B8-6FA6-43A3-BCDF-871E09A29EAD}" srcOrd="3" destOrd="0" presId="urn:microsoft.com/office/officeart/2005/8/layout/radial6"/>
    <dgm:cxn modelId="{7805BAA6-BBF0-4734-AE75-B3029DF39C09}" type="presParOf" srcId="{A1D819BA-ADE0-47BB-BBFC-DB3812542E82}" destId="{E60996DE-3F21-486D-AC48-77F006A7554E}" srcOrd="4" destOrd="0" presId="urn:microsoft.com/office/officeart/2005/8/layout/radial6"/>
    <dgm:cxn modelId="{854D60C6-89D0-4B69-A071-EA12DB8C1229}" type="presParOf" srcId="{A1D819BA-ADE0-47BB-BBFC-DB3812542E82}" destId="{4C731841-5A6A-4FF3-89CD-5D5A4C11F893}" srcOrd="5" destOrd="0" presId="urn:microsoft.com/office/officeart/2005/8/layout/radial6"/>
    <dgm:cxn modelId="{4C775D46-4EB2-4C5C-BBB2-AE9EF42BB62F}" type="presParOf" srcId="{A1D819BA-ADE0-47BB-BBFC-DB3812542E82}" destId="{0047241C-DEC9-4946-B987-DB3740258BCE}" srcOrd="6" destOrd="0" presId="urn:microsoft.com/office/officeart/2005/8/layout/radial6"/>
    <dgm:cxn modelId="{B62FECF6-1616-40B4-A088-A9F5D7268138}" type="presParOf" srcId="{A1D819BA-ADE0-47BB-BBFC-DB3812542E82}" destId="{2C0A8D4B-51E7-4EEA-A7A5-A9CDA1466857}" srcOrd="7" destOrd="0" presId="urn:microsoft.com/office/officeart/2005/8/layout/radial6"/>
    <dgm:cxn modelId="{39011EF2-A068-445A-B9C4-F76E1775349F}" type="presParOf" srcId="{A1D819BA-ADE0-47BB-BBFC-DB3812542E82}" destId="{CE6F3BA2-8AE1-4DAD-B2F9-1B15C2CA2D7A}" srcOrd="8" destOrd="0" presId="urn:microsoft.com/office/officeart/2005/8/layout/radial6"/>
    <dgm:cxn modelId="{C4036DB1-D819-4609-A525-A3820D6C8119}" type="presParOf" srcId="{A1D819BA-ADE0-47BB-BBFC-DB3812542E82}" destId="{8C0D48E8-EC1B-45C0-AA7E-8EB2D749BD71}" srcOrd="9" destOrd="0" presId="urn:microsoft.com/office/officeart/2005/8/layout/radial6"/>
    <dgm:cxn modelId="{9BC78813-E5D2-4C6F-86C4-FA84C98993FA}" type="presParOf" srcId="{A1D819BA-ADE0-47BB-BBFC-DB3812542E82}" destId="{2589889D-94C0-4EF8-8907-FA12DCD51F8F}" srcOrd="10" destOrd="0" presId="urn:microsoft.com/office/officeart/2005/8/layout/radial6"/>
    <dgm:cxn modelId="{C17A8F3F-8060-4570-A2B7-0EA862149693}" type="presParOf" srcId="{A1D819BA-ADE0-47BB-BBFC-DB3812542E82}" destId="{2A22B75E-72E7-4A7D-8828-E891D0AB1BFA}" srcOrd="11" destOrd="0" presId="urn:microsoft.com/office/officeart/2005/8/layout/radial6"/>
    <dgm:cxn modelId="{BB551CB8-9C29-4270-B9E5-3CA6255B2488}" type="presParOf" srcId="{A1D819BA-ADE0-47BB-BBFC-DB3812542E82}" destId="{4EC32A95-8379-40D3-B5F6-DFF750097F9D}"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32A95-8379-40D3-B5F6-DFF750097F9D}">
      <dsp:nvSpPr>
        <dsp:cNvPr id="0" name=""/>
        <dsp:cNvSpPr/>
      </dsp:nvSpPr>
      <dsp:spPr>
        <a:xfrm>
          <a:off x="610299" y="737699"/>
          <a:ext cx="3378230" cy="3378230"/>
        </a:xfrm>
        <a:prstGeom prst="blockArc">
          <a:avLst>
            <a:gd name="adj1" fmla="val 10897828"/>
            <a:gd name="adj2" fmla="val 16048318"/>
            <a:gd name="adj3" fmla="val 464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C0D48E8-EC1B-45C0-AA7E-8EB2D749BD71}">
      <dsp:nvSpPr>
        <dsp:cNvPr id="0" name=""/>
        <dsp:cNvSpPr/>
      </dsp:nvSpPr>
      <dsp:spPr>
        <a:xfrm>
          <a:off x="610205" y="740907"/>
          <a:ext cx="3378230" cy="3378230"/>
        </a:xfrm>
        <a:prstGeom prst="blockArc">
          <a:avLst>
            <a:gd name="adj1" fmla="val 5551485"/>
            <a:gd name="adj2" fmla="val 10904514"/>
            <a:gd name="adj3" fmla="val 464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047241C-DEC9-4946-B987-DB3740258BCE}">
      <dsp:nvSpPr>
        <dsp:cNvPr id="0" name=""/>
        <dsp:cNvSpPr/>
      </dsp:nvSpPr>
      <dsp:spPr>
        <a:xfrm>
          <a:off x="537528" y="739305"/>
          <a:ext cx="3378230" cy="3378230"/>
        </a:xfrm>
        <a:prstGeom prst="blockArc">
          <a:avLst>
            <a:gd name="adj1" fmla="val 7601"/>
            <a:gd name="adj2" fmla="val 5400008"/>
            <a:gd name="adj3" fmla="val 464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F66C8B8-6FA6-43A3-BCDF-871E09A29EAD}">
      <dsp:nvSpPr>
        <dsp:cNvPr id="0" name=""/>
        <dsp:cNvSpPr/>
      </dsp:nvSpPr>
      <dsp:spPr>
        <a:xfrm>
          <a:off x="537528" y="739305"/>
          <a:ext cx="3378230" cy="3378230"/>
        </a:xfrm>
        <a:prstGeom prst="blockArc">
          <a:avLst>
            <a:gd name="adj1" fmla="val 16199992"/>
            <a:gd name="adj2" fmla="val 7601"/>
            <a:gd name="adj3" fmla="val 464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AA17538-F832-476E-ADC5-128B1774AB55}">
      <dsp:nvSpPr>
        <dsp:cNvPr id="0" name=""/>
        <dsp:cNvSpPr/>
      </dsp:nvSpPr>
      <dsp:spPr>
        <a:xfrm>
          <a:off x="1334499" y="1874130"/>
          <a:ext cx="1793255" cy="1150357"/>
        </a:xfrm>
        <a:prstGeom prst="ellipse">
          <a:avLst/>
        </a:prstGeom>
        <a:solidFill>
          <a:schemeClr val="tx2">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t-BR" sz="1200" b="1" kern="1200" dirty="0" smtClean="0">
              <a:solidFill>
                <a:schemeClr val="bg1"/>
              </a:solidFill>
            </a:rPr>
            <a:t>CICLO ORÇAMENTÁRIO</a:t>
          </a:r>
          <a:endParaRPr lang="pt-BR" sz="1200" b="1" kern="1200" dirty="0">
            <a:solidFill>
              <a:schemeClr val="bg1"/>
            </a:solidFill>
          </a:endParaRPr>
        </a:p>
      </dsp:txBody>
      <dsp:txXfrm>
        <a:off x="1597115" y="2042596"/>
        <a:ext cx="1268023" cy="813425"/>
      </dsp:txXfrm>
    </dsp:sp>
    <dsp:sp modelId="{16625CCA-3F28-42CC-9252-56C390A2A59F}">
      <dsp:nvSpPr>
        <dsp:cNvPr id="0" name=""/>
        <dsp:cNvSpPr/>
      </dsp:nvSpPr>
      <dsp:spPr>
        <a:xfrm>
          <a:off x="1486882" y="330225"/>
          <a:ext cx="1479514" cy="896529"/>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t-BR" sz="1200" b="1" kern="1200" dirty="0" smtClean="0">
              <a:solidFill>
                <a:schemeClr val="bg1"/>
              </a:solidFill>
            </a:rPr>
            <a:t>ELABORAÇÃO</a:t>
          </a:r>
          <a:endParaRPr lang="pt-BR" sz="1200" b="1" kern="1200" dirty="0">
            <a:solidFill>
              <a:schemeClr val="bg1"/>
            </a:solidFill>
          </a:endParaRPr>
        </a:p>
      </dsp:txBody>
      <dsp:txXfrm>
        <a:off x="1703552" y="461519"/>
        <a:ext cx="1046174" cy="633941"/>
      </dsp:txXfrm>
    </dsp:sp>
    <dsp:sp modelId="{E60996DE-3F21-486D-AC48-77F006A7554E}">
      <dsp:nvSpPr>
        <dsp:cNvPr id="0" name=""/>
        <dsp:cNvSpPr/>
      </dsp:nvSpPr>
      <dsp:spPr>
        <a:xfrm>
          <a:off x="3287212" y="1917135"/>
          <a:ext cx="1178715" cy="1029867"/>
        </a:xfrm>
        <a:prstGeom prst="ellipse">
          <a:avLst/>
        </a:prstGeom>
        <a:solidFill>
          <a:schemeClr val="accent3">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t-BR" sz="1200" b="1" kern="1200" dirty="0" smtClean="0">
              <a:solidFill>
                <a:schemeClr val="bg1"/>
              </a:solidFill>
            </a:rPr>
            <a:t>DISCUSSÃO / ESTUDO / APROVAÇÃO</a:t>
          </a:r>
          <a:endParaRPr lang="pt-BR" sz="1200" b="1" kern="1200" dirty="0">
            <a:solidFill>
              <a:schemeClr val="bg1"/>
            </a:solidFill>
          </a:endParaRPr>
        </a:p>
      </dsp:txBody>
      <dsp:txXfrm>
        <a:off x="3459831" y="2067956"/>
        <a:ext cx="833477" cy="728225"/>
      </dsp:txXfrm>
    </dsp:sp>
    <dsp:sp modelId="{2C0A8D4B-51E7-4EEA-A7A5-A9CDA1466857}">
      <dsp:nvSpPr>
        <dsp:cNvPr id="0" name=""/>
        <dsp:cNvSpPr/>
      </dsp:nvSpPr>
      <dsp:spPr>
        <a:xfrm>
          <a:off x="1542633" y="3589714"/>
          <a:ext cx="1368011" cy="977272"/>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t-BR" sz="1200" b="1" kern="1200" dirty="0" smtClean="0">
              <a:solidFill>
                <a:schemeClr val="bg1"/>
              </a:solidFill>
            </a:rPr>
            <a:t>EXECUÇÃO</a:t>
          </a:r>
          <a:endParaRPr lang="pt-BR" sz="1200" b="1" kern="1200" dirty="0">
            <a:solidFill>
              <a:schemeClr val="bg1"/>
            </a:solidFill>
          </a:endParaRPr>
        </a:p>
      </dsp:txBody>
      <dsp:txXfrm>
        <a:off x="1742974" y="3732832"/>
        <a:ext cx="967329" cy="691036"/>
      </dsp:txXfrm>
    </dsp:sp>
    <dsp:sp modelId="{2589889D-94C0-4EF8-8907-FA12DCD51F8F}">
      <dsp:nvSpPr>
        <dsp:cNvPr id="0" name=""/>
        <dsp:cNvSpPr/>
      </dsp:nvSpPr>
      <dsp:spPr>
        <a:xfrm>
          <a:off x="3" y="1835633"/>
          <a:ext cx="1300297" cy="1088470"/>
        </a:xfrm>
        <a:prstGeom prst="ellipse">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t-BR" sz="1200" b="1" kern="1200" dirty="0" smtClean="0">
              <a:solidFill>
                <a:schemeClr val="bg1"/>
              </a:solidFill>
            </a:rPr>
            <a:t>AVALIAÇÃO</a:t>
          </a:r>
          <a:endParaRPr lang="pt-BR" sz="1200" b="1" kern="1200" dirty="0">
            <a:solidFill>
              <a:schemeClr val="bg1"/>
            </a:solidFill>
          </a:endParaRPr>
        </a:p>
      </dsp:txBody>
      <dsp:txXfrm>
        <a:off x="190427" y="1995036"/>
        <a:ext cx="919449" cy="76966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D8042821-F2D1-4D65-A285-3AE06FB8168E}" type="datetimeFigureOut">
              <a:rPr lang="pt-BR" smtClean="0"/>
              <a:t>10/03/2017</a:t>
            </a:fld>
            <a:endParaRPr lang="pt-BR"/>
          </a:p>
        </p:txBody>
      </p:sp>
      <p:sp>
        <p:nvSpPr>
          <p:cNvPr id="4" name="Espaço Reservado para Imagem de Slide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9DD2FB8B-AD09-46FF-9626-66093EBB85AB}" type="slidenum">
              <a:rPr lang="pt-BR" smtClean="0"/>
              <a:t>‹nº›</a:t>
            </a:fld>
            <a:endParaRPr lang="pt-BR"/>
          </a:p>
        </p:txBody>
      </p:sp>
    </p:spTree>
    <p:extLst>
      <p:ext uri="{BB962C8B-B14F-4D97-AF65-F5344CB8AC3E}">
        <p14:creationId xmlns:p14="http://schemas.microsoft.com/office/powerpoint/2010/main" val="1926050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1C4EE51-C1F9-466E-8D8C-C8AC61A8D35C}" type="slidenum">
              <a:rPr lang="pt-BR" smtClean="0">
                <a:solidFill>
                  <a:prstClr val="black"/>
                </a:solidFill>
              </a:rPr>
              <a:pPr/>
              <a:t>8</a:t>
            </a:fld>
            <a:endParaRPr lang="pt-BR">
              <a:solidFill>
                <a:prstClr val="black"/>
              </a:solidFill>
            </a:endParaRPr>
          </a:p>
        </p:txBody>
      </p:sp>
    </p:spTree>
    <p:extLst>
      <p:ext uri="{BB962C8B-B14F-4D97-AF65-F5344CB8AC3E}">
        <p14:creationId xmlns:p14="http://schemas.microsoft.com/office/powerpoint/2010/main" val="1123992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1C4EE51-C1F9-466E-8D8C-C8AC61A8D35C}" type="slidenum">
              <a:rPr lang="pt-BR" smtClean="0">
                <a:solidFill>
                  <a:prstClr val="black"/>
                </a:solidFill>
              </a:rPr>
              <a:pPr/>
              <a:t>51</a:t>
            </a:fld>
            <a:endParaRPr lang="pt-BR">
              <a:solidFill>
                <a:prstClr val="black"/>
              </a:solidFill>
            </a:endParaRPr>
          </a:p>
        </p:txBody>
      </p:sp>
    </p:spTree>
    <p:extLst>
      <p:ext uri="{BB962C8B-B14F-4D97-AF65-F5344CB8AC3E}">
        <p14:creationId xmlns:p14="http://schemas.microsoft.com/office/powerpoint/2010/main" val="1123992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1C4EE51-C1F9-466E-8D8C-C8AC61A8D35C}" type="slidenum">
              <a:rPr lang="pt-BR" smtClean="0">
                <a:solidFill>
                  <a:prstClr val="black"/>
                </a:solidFill>
              </a:rPr>
              <a:pPr/>
              <a:t>52</a:t>
            </a:fld>
            <a:endParaRPr lang="pt-BR">
              <a:solidFill>
                <a:prstClr val="black"/>
              </a:solidFill>
            </a:endParaRPr>
          </a:p>
        </p:txBody>
      </p:sp>
    </p:spTree>
    <p:extLst>
      <p:ext uri="{BB962C8B-B14F-4D97-AF65-F5344CB8AC3E}">
        <p14:creationId xmlns:p14="http://schemas.microsoft.com/office/powerpoint/2010/main" val="1123992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1C4EE51-C1F9-466E-8D8C-C8AC61A8D35C}" type="slidenum">
              <a:rPr lang="pt-BR" smtClean="0">
                <a:solidFill>
                  <a:prstClr val="black"/>
                </a:solidFill>
              </a:rPr>
              <a:pPr/>
              <a:t>53</a:t>
            </a:fld>
            <a:endParaRPr lang="pt-BR">
              <a:solidFill>
                <a:prstClr val="black"/>
              </a:solidFill>
            </a:endParaRPr>
          </a:p>
        </p:txBody>
      </p:sp>
    </p:spTree>
    <p:extLst>
      <p:ext uri="{BB962C8B-B14F-4D97-AF65-F5344CB8AC3E}">
        <p14:creationId xmlns:p14="http://schemas.microsoft.com/office/powerpoint/2010/main" val="1123992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1C4EE51-C1F9-466E-8D8C-C8AC61A8D35C}" type="slidenum">
              <a:rPr lang="pt-BR" smtClean="0">
                <a:solidFill>
                  <a:prstClr val="black"/>
                </a:solidFill>
              </a:rPr>
              <a:pPr/>
              <a:t>54</a:t>
            </a:fld>
            <a:endParaRPr lang="pt-BR">
              <a:solidFill>
                <a:prstClr val="black"/>
              </a:solidFill>
            </a:endParaRPr>
          </a:p>
        </p:txBody>
      </p:sp>
    </p:spTree>
    <p:extLst>
      <p:ext uri="{BB962C8B-B14F-4D97-AF65-F5344CB8AC3E}">
        <p14:creationId xmlns:p14="http://schemas.microsoft.com/office/powerpoint/2010/main" val="1123992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1C4EE51-C1F9-466E-8D8C-C8AC61A8D35C}" type="slidenum">
              <a:rPr lang="pt-BR" smtClean="0">
                <a:solidFill>
                  <a:prstClr val="black"/>
                </a:solidFill>
              </a:rPr>
              <a:pPr/>
              <a:t>55</a:t>
            </a:fld>
            <a:endParaRPr lang="pt-BR">
              <a:solidFill>
                <a:prstClr val="black"/>
              </a:solidFill>
            </a:endParaRPr>
          </a:p>
        </p:txBody>
      </p:sp>
    </p:spTree>
    <p:extLst>
      <p:ext uri="{BB962C8B-B14F-4D97-AF65-F5344CB8AC3E}">
        <p14:creationId xmlns:p14="http://schemas.microsoft.com/office/powerpoint/2010/main" val="1123992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1C4EE51-C1F9-466E-8D8C-C8AC61A8D35C}" type="slidenum">
              <a:rPr lang="pt-BR" smtClean="0">
                <a:solidFill>
                  <a:prstClr val="black"/>
                </a:solidFill>
              </a:rPr>
              <a:pPr/>
              <a:t>56</a:t>
            </a:fld>
            <a:endParaRPr lang="pt-BR">
              <a:solidFill>
                <a:prstClr val="black"/>
              </a:solidFill>
            </a:endParaRPr>
          </a:p>
        </p:txBody>
      </p:sp>
    </p:spTree>
    <p:extLst>
      <p:ext uri="{BB962C8B-B14F-4D97-AF65-F5344CB8AC3E}">
        <p14:creationId xmlns:p14="http://schemas.microsoft.com/office/powerpoint/2010/main" val="1123992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1C4EE51-C1F9-466E-8D8C-C8AC61A8D35C}" type="slidenum">
              <a:rPr lang="pt-BR" smtClean="0">
                <a:solidFill>
                  <a:prstClr val="black"/>
                </a:solidFill>
              </a:rPr>
              <a:pPr/>
              <a:t>57</a:t>
            </a:fld>
            <a:endParaRPr lang="pt-BR">
              <a:solidFill>
                <a:prstClr val="black"/>
              </a:solidFill>
            </a:endParaRPr>
          </a:p>
        </p:txBody>
      </p:sp>
    </p:spTree>
    <p:extLst>
      <p:ext uri="{BB962C8B-B14F-4D97-AF65-F5344CB8AC3E}">
        <p14:creationId xmlns:p14="http://schemas.microsoft.com/office/powerpoint/2010/main" val="1123992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1C4EE51-C1F9-466E-8D8C-C8AC61A8D35C}" type="slidenum">
              <a:rPr lang="pt-BR" smtClean="0">
                <a:solidFill>
                  <a:prstClr val="black"/>
                </a:solidFill>
              </a:rPr>
              <a:pPr/>
              <a:t>58</a:t>
            </a:fld>
            <a:endParaRPr lang="pt-BR">
              <a:solidFill>
                <a:prstClr val="black"/>
              </a:solidFill>
            </a:endParaRPr>
          </a:p>
        </p:txBody>
      </p:sp>
    </p:spTree>
    <p:extLst>
      <p:ext uri="{BB962C8B-B14F-4D97-AF65-F5344CB8AC3E}">
        <p14:creationId xmlns:p14="http://schemas.microsoft.com/office/powerpoint/2010/main" val="1123992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1C4EE51-C1F9-466E-8D8C-C8AC61A8D35C}" type="slidenum">
              <a:rPr lang="pt-BR" smtClean="0">
                <a:solidFill>
                  <a:prstClr val="black"/>
                </a:solidFill>
              </a:rPr>
              <a:pPr/>
              <a:t>59</a:t>
            </a:fld>
            <a:endParaRPr lang="pt-BR">
              <a:solidFill>
                <a:prstClr val="black"/>
              </a:solidFill>
            </a:endParaRPr>
          </a:p>
        </p:txBody>
      </p:sp>
    </p:spTree>
    <p:extLst>
      <p:ext uri="{BB962C8B-B14F-4D97-AF65-F5344CB8AC3E}">
        <p14:creationId xmlns:p14="http://schemas.microsoft.com/office/powerpoint/2010/main" val="1123992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1C4EE51-C1F9-466E-8D8C-C8AC61A8D35C}" type="slidenum">
              <a:rPr lang="pt-BR" smtClean="0">
                <a:solidFill>
                  <a:prstClr val="black"/>
                </a:solidFill>
              </a:rPr>
              <a:pPr/>
              <a:t>60</a:t>
            </a:fld>
            <a:endParaRPr lang="pt-BR">
              <a:solidFill>
                <a:prstClr val="black"/>
              </a:solidFill>
            </a:endParaRPr>
          </a:p>
        </p:txBody>
      </p:sp>
    </p:spTree>
    <p:extLst>
      <p:ext uri="{BB962C8B-B14F-4D97-AF65-F5344CB8AC3E}">
        <p14:creationId xmlns:p14="http://schemas.microsoft.com/office/powerpoint/2010/main" val="1123992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1C4EE51-C1F9-466E-8D8C-C8AC61A8D35C}" type="slidenum">
              <a:rPr lang="pt-BR" smtClean="0">
                <a:solidFill>
                  <a:prstClr val="black"/>
                </a:solidFill>
              </a:rPr>
              <a:pPr/>
              <a:t>9</a:t>
            </a:fld>
            <a:endParaRPr lang="pt-BR">
              <a:solidFill>
                <a:prstClr val="black"/>
              </a:solidFill>
            </a:endParaRPr>
          </a:p>
        </p:txBody>
      </p:sp>
    </p:spTree>
    <p:extLst>
      <p:ext uri="{BB962C8B-B14F-4D97-AF65-F5344CB8AC3E}">
        <p14:creationId xmlns:p14="http://schemas.microsoft.com/office/powerpoint/2010/main" val="1123992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1C4EE51-C1F9-466E-8D8C-C8AC61A8D35C}" type="slidenum">
              <a:rPr lang="pt-BR" smtClean="0">
                <a:solidFill>
                  <a:prstClr val="black"/>
                </a:solidFill>
              </a:rPr>
              <a:pPr/>
              <a:t>10</a:t>
            </a:fld>
            <a:endParaRPr lang="pt-BR">
              <a:solidFill>
                <a:prstClr val="black"/>
              </a:solidFill>
            </a:endParaRPr>
          </a:p>
        </p:txBody>
      </p:sp>
    </p:spTree>
    <p:extLst>
      <p:ext uri="{BB962C8B-B14F-4D97-AF65-F5344CB8AC3E}">
        <p14:creationId xmlns:p14="http://schemas.microsoft.com/office/powerpoint/2010/main" val="1123992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1C4EE51-C1F9-466E-8D8C-C8AC61A8D35C}" type="slidenum">
              <a:rPr lang="pt-BR" smtClean="0">
                <a:solidFill>
                  <a:prstClr val="black"/>
                </a:solidFill>
              </a:rPr>
              <a:pPr/>
              <a:t>34</a:t>
            </a:fld>
            <a:endParaRPr lang="pt-BR">
              <a:solidFill>
                <a:prstClr val="black"/>
              </a:solidFill>
            </a:endParaRPr>
          </a:p>
        </p:txBody>
      </p:sp>
    </p:spTree>
    <p:extLst>
      <p:ext uri="{BB962C8B-B14F-4D97-AF65-F5344CB8AC3E}">
        <p14:creationId xmlns:p14="http://schemas.microsoft.com/office/powerpoint/2010/main" val="1123992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1C4EE51-C1F9-466E-8D8C-C8AC61A8D35C}" type="slidenum">
              <a:rPr lang="pt-BR" smtClean="0">
                <a:solidFill>
                  <a:prstClr val="black"/>
                </a:solidFill>
              </a:rPr>
              <a:pPr/>
              <a:t>43</a:t>
            </a:fld>
            <a:endParaRPr lang="pt-BR">
              <a:solidFill>
                <a:prstClr val="black"/>
              </a:solidFill>
            </a:endParaRPr>
          </a:p>
        </p:txBody>
      </p:sp>
    </p:spTree>
    <p:extLst>
      <p:ext uri="{BB962C8B-B14F-4D97-AF65-F5344CB8AC3E}">
        <p14:creationId xmlns:p14="http://schemas.microsoft.com/office/powerpoint/2010/main" val="1123992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1C4EE51-C1F9-466E-8D8C-C8AC61A8D35C}" type="slidenum">
              <a:rPr lang="pt-BR" smtClean="0">
                <a:solidFill>
                  <a:prstClr val="black"/>
                </a:solidFill>
              </a:rPr>
              <a:pPr/>
              <a:t>44</a:t>
            </a:fld>
            <a:endParaRPr lang="pt-BR">
              <a:solidFill>
                <a:prstClr val="black"/>
              </a:solidFill>
            </a:endParaRPr>
          </a:p>
        </p:txBody>
      </p:sp>
    </p:spTree>
    <p:extLst>
      <p:ext uri="{BB962C8B-B14F-4D97-AF65-F5344CB8AC3E}">
        <p14:creationId xmlns:p14="http://schemas.microsoft.com/office/powerpoint/2010/main" val="1123992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1C4EE51-C1F9-466E-8D8C-C8AC61A8D35C}" type="slidenum">
              <a:rPr lang="pt-BR" smtClean="0">
                <a:solidFill>
                  <a:prstClr val="black"/>
                </a:solidFill>
              </a:rPr>
              <a:pPr/>
              <a:t>48</a:t>
            </a:fld>
            <a:endParaRPr lang="pt-BR">
              <a:solidFill>
                <a:prstClr val="black"/>
              </a:solidFill>
            </a:endParaRPr>
          </a:p>
        </p:txBody>
      </p:sp>
    </p:spTree>
    <p:extLst>
      <p:ext uri="{BB962C8B-B14F-4D97-AF65-F5344CB8AC3E}">
        <p14:creationId xmlns:p14="http://schemas.microsoft.com/office/powerpoint/2010/main" val="1123992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1C4EE51-C1F9-466E-8D8C-C8AC61A8D35C}" type="slidenum">
              <a:rPr lang="pt-BR" smtClean="0">
                <a:solidFill>
                  <a:prstClr val="black"/>
                </a:solidFill>
              </a:rPr>
              <a:pPr/>
              <a:t>49</a:t>
            </a:fld>
            <a:endParaRPr lang="pt-BR">
              <a:solidFill>
                <a:prstClr val="black"/>
              </a:solidFill>
            </a:endParaRPr>
          </a:p>
        </p:txBody>
      </p:sp>
    </p:spTree>
    <p:extLst>
      <p:ext uri="{BB962C8B-B14F-4D97-AF65-F5344CB8AC3E}">
        <p14:creationId xmlns:p14="http://schemas.microsoft.com/office/powerpoint/2010/main" val="1123992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1C4EE51-C1F9-466E-8D8C-C8AC61A8D35C}" type="slidenum">
              <a:rPr lang="pt-BR" smtClean="0">
                <a:solidFill>
                  <a:prstClr val="black"/>
                </a:solidFill>
              </a:rPr>
              <a:pPr/>
              <a:t>50</a:t>
            </a:fld>
            <a:endParaRPr lang="pt-BR">
              <a:solidFill>
                <a:prstClr val="black"/>
              </a:solidFill>
            </a:endParaRPr>
          </a:p>
        </p:txBody>
      </p:sp>
    </p:spTree>
    <p:extLst>
      <p:ext uri="{BB962C8B-B14F-4D97-AF65-F5344CB8AC3E}">
        <p14:creationId xmlns:p14="http://schemas.microsoft.com/office/powerpoint/2010/main" val="1123992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C9BD9C7-8BD6-4AE5-8F59-835EDEA4AA0A}" type="datetimeFigureOut">
              <a:rPr lang="pt-BR" smtClean="0"/>
              <a:t>10/03/2017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872F766-01DB-4219-8783-4D7901C22F58}" type="slidenum">
              <a:rPr lang="pt-BR" smtClean="0"/>
              <a:t>‹nº›</a:t>
            </a:fld>
            <a:endParaRPr lang="pt-BR"/>
          </a:p>
        </p:txBody>
      </p:sp>
    </p:spTree>
    <p:extLst>
      <p:ext uri="{BB962C8B-B14F-4D97-AF65-F5344CB8AC3E}">
        <p14:creationId xmlns:p14="http://schemas.microsoft.com/office/powerpoint/2010/main" val="231218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C9BD9C7-8BD6-4AE5-8F59-835EDEA4AA0A}" type="datetimeFigureOut">
              <a:rPr lang="pt-BR" smtClean="0"/>
              <a:t>10/03/2017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872F766-01DB-4219-8783-4D7901C22F58}" type="slidenum">
              <a:rPr lang="pt-BR" smtClean="0"/>
              <a:t>‹nº›</a:t>
            </a:fld>
            <a:endParaRPr lang="pt-BR"/>
          </a:p>
        </p:txBody>
      </p:sp>
    </p:spTree>
    <p:extLst>
      <p:ext uri="{BB962C8B-B14F-4D97-AF65-F5344CB8AC3E}">
        <p14:creationId xmlns:p14="http://schemas.microsoft.com/office/powerpoint/2010/main" val="3603130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C9BD9C7-8BD6-4AE5-8F59-835EDEA4AA0A}" type="datetimeFigureOut">
              <a:rPr lang="pt-BR" smtClean="0"/>
              <a:t>10/03/2017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872F766-01DB-4219-8783-4D7901C22F58}" type="slidenum">
              <a:rPr lang="pt-BR" smtClean="0"/>
              <a:t>‹nº›</a:t>
            </a:fld>
            <a:endParaRPr lang="pt-BR"/>
          </a:p>
        </p:txBody>
      </p:sp>
    </p:spTree>
    <p:extLst>
      <p:ext uri="{BB962C8B-B14F-4D97-AF65-F5344CB8AC3E}">
        <p14:creationId xmlns:p14="http://schemas.microsoft.com/office/powerpoint/2010/main" val="4122721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C9BD9C7-8BD6-4AE5-8F59-835EDEA4AA0A}" type="datetimeFigureOut">
              <a:rPr lang="pt-BR" smtClean="0"/>
              <a:t>10/03/2017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872F766-01DB-4219-8783-4D7901C22F58}" type="slidenum">
              <a:rPr lang="pt-BR" smtClean="0"/>
              <a:t>‹nº›</a:t>
            </a:fld>
            <a:endParaRPr lang="pt-BR"/>
          </a:p>
        </p:txBody>
      </p:sp>
    </p:spTree>
    <p:extLst>
      <p:ext uri="{BB962C8B-B14F-4D97-AF65-F5344CB8AC3E}">
        <p14:creationId xmlns:p14="http://schemas.microsoft.com/office/powerpoint/2010/main" val="3575956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FC9BD9C7-8BD6-4AE5-8F59-835EDEA4AA0A}" type="datetimeFigureOut">
              <a:rPr lang="pt-BR" smtClean="0"/>
              <a:t>10/03/2017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872F766-01DB-4219-8783-4D7901C22F58}" type="slidenum">
              <a:rPr lang="pt-BR" smtClean="0"/>
              <a:t>‹nº›</a:t>
            </a:fld>
            <a:endParaRPr lang="pt-BR"/>
          </a:p>
        </p:txBody>
      </p:sp>
    </p:spTree>
    <p:extLst>
      <p:ext uri="{BB962C8B-B14F-4D97-AF65-F5344CB8AC3E}">
        <p14:creationId xmlns:p14="http://schemas.microsoft.com/office/powerpoint/2010/main" val="1966521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FC9BD9C7-8BD6-4AE5-8F59-835EDEA4AA0A}" type="datetimeFigureOut">
              <a:rPr lang="pt-BR" smtClean="0"/>
              <a:t>10/03/2017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872F766-01DB-4219-8783-4D7901C22F58}" type="slidenum">
              <a:rPr lang="pt-BR" smtClean="0"/>
              <a:t>‹nº›</a:t>
            </a:fld>
            <a:endParaRPr lang="pt-BR"/>
          </a:p>
        </p:txBody>
      </p:sp>
    </p:spTree>
    <p:extLst>
      <p:ext uri="{BB962C8B-B14F-4D97-AF65-F5344CB8AC3E}">
        <p14:creationId xmlns:p14="http://schemas.microsoft.com/office/powerpoint/2010/main" val="1950841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C9BD9C7-8BD6-4AE5-8F59-835EDEA4AA0A}" type="datetimeFigureOut">
              <a:rPr lang="pt-BR" smtClean="0"/>
              <a:t>10/03/2017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872F766-01DB-4219-8783-4D7901C22F58}" type="slidenum">
              <a:rPr lang="pt-BR" smtClean="0"/>
              <a:t>‹nº›</a:t>
            </a:fld>
            <a:endParaRPr lang="pt-BR"/>
          </a:p>
        </p:txBody>
      </p:sp>
    </p:spTree>
    <p:extLst>
      <p:ext uri="{BB962C8B-B14F-4D97-AF65-F5344CB8AC3E}">
        <p14:creationId xmlns:p14="http://schemas.microsoft.com/office/powerpoint/2010/main" val="2597346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FC9BD9C7-8BD6-4AE5-8F59-835EDEA4AA0A}" type="datetimeFigureOut">
              <a:rPr lang="pt-BR" smtClean="0"/>
              <a:t>10/03/2017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872F766-01DB-4219-8783-4D7901C22F58}" type="slidenum">
              <a:rPr lang="pt-BR" smtClean="0"/>
              <a:t>‹nº›</a:t>
            </a:fld>
            <a:endParaRPr lang="pt-BR"/>
          </a:p>
        </p:txBody>
      </p:sp>
    </p:spTree>
    <p:extLst>
      <p:ext uri="{BB962C8B-B14F-4D97-AF65-F5344CB8AC3E}">
        <p14:creationId xmlns:p14="http://schemas.microsoft.com/office/powerpoint/2010/main" val="2093638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C9BD9C7-8BD6-4AE5-8F59-835EDEA4AA0A}" type="datetimeFigureOut">
              <a:rPr lang="pt-BR" smtClean="0"/>
              <a:t>10/03/2017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872F766-01DB-4219-8783-4D7901C22F58}" type="slidenum">
              <a:rPr lang="pt-BR" smtClean="0"/>
              <a:t>‹nº›</a:t>
            </a:fld>
            <a:endParaRPr lang="pt-BR"/>
          </a:p>
        </p:txBody>
      </p:sp>
    </p:spTree>
    <p:extLst>
      <p:ext uri="{BB962C8B-B14F-4D97-AF65-F5344CB8AC3E}">
        <p14:creationId xmlns:p14="http://schemas.microsoft.com/office/powerpoint/2010/main" val="4006486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C9BD9C7-8BD6-4AE5-8F59-835EDEA4AA0A}" type="datetimeFigureOut">
              <a:rPr lang="pt-BR" smtClean="0"/>
              <a:t>10/03/2017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872F766-01DB-4219-8783-4D7901C22F58}" type="slidenum">
              <a:rPr lang="pt-BR" smtClean="0"/>
              <a:t>‹nº›</a:t>
            </a:fld>
            <a:endParaRPr lang="pt-BR"/>
          </a:p>
        </p:txBody>
      </p:sp>
    </p:spTree>
    <p:extLst>
      <p:ext uri="{BB962C8B-B14F-4D97-AF65-F5344CB8AC3E}">
        <p14:creationId xmlns:p14="http://schemas.microsoft.com/office/powerpoint/2010/main" val="3500352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C9BD9C7-8BD6-4AE5-8F59-835EDEA4AA0A}" type="datetimeFigureOut">
              <a:rPr lang="pt-BR" smtClean="0"/>
              <a:t>10/03/2017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872F766-01DB-4219-8783-4D7901C22F58}" type="slidenum">
              <a:rPr lang="pt-BR" smtClean="0"/>
              <a:t>‹nº›</a:t>
            </a:fld>
            <a:endParaRPr lang="pt-BR"/>
          </a:p>
        </p:txBody>
      </p:sp>
    </p:spTree>
    <p:extLst>
      <p:ext uri="{BB962C8B-B14F-4D97-AF65-F5344CB8AC3E}">
        <p14:creationId xmlns:p14="http://schemas.microsoft.com/office/powerpoint/2010/main" val="12663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9BD9C7-8BD6-4AE5-8F59-835EDEA4AA0A}" type="datetimeFigureOut">
              <a:rPr lang="pt-BR" smtClean="0"/>
              <a:t>10/03/2017</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2F766-01DB-4219-8783-4D7901C22F58}" type="slidenum">
              <a:rPr lang="pt-BR" smtClean="0"/>
              <a:t>‹nº›</a:t>
            </a:fld>
            <a:endParaRPr lang="pt-BR"/>
          </a:p>
        </p:txBody>
      </p:sp>
    </p:spTree>
    <p:extLst>
      <p:ext uri="{BB962C8B-B14F-4D97-AF65-F5344CB8AC3E}">
        <p14:creationId xmlns:p14="http://schemas.microsoft.com/office/powerpoint/2010/main" val="4043840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mailto:fnas@mds.gov.br" TargetMode="External"/><Relationship Id="rId2" Type="http://schemas.openxmlformats.org/officeDocument/2006/relationships/hyperlink" Target="mailto:Dulcelena.martins@mds.gov.b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43608" y="3501008"/>
            <a:ext cx="7414592" cy="99442"/>
          </a:xfrm>
        </p:spPr>
        <p:txBody>
          <a:bodyPr>
            <a:normAutofit fontScale="90000"/>
          </a:bodyPr>
          <a:lstStyle/>
          <a:p>
            <a:r>
              <a:rPr lang="pt-BR" b="1" dirty="0" smtClean="0">
                <a:solidFill>
                  <a:schemeClr val="accent1">
                    <a:lumMod val="50000"/>
                  </a:schemeClr>
                </a:solidFill>
                <a:effectLst>
                  <a:outerShdw blurRad="38100" dist="38100" dir="2700000" algn="tl">
                    <a:srgbClr val="000000">
                      <a:alpha val="43137"/>
                    </a:srgbClr>
                  </a:outerShdw>
                </a:effectLst>
              </a:rPr>
              <a:t>Execução Orçamentária e Financeira</a:t>
            </a:r>
            <a:br>
              <a:rPr lang="pt-BR" b="1" dirty="0" smtClean="0">
                <a:solidFill>
                  <a:schemeClr val="accent1">
                    <a:lumMod val="50000"/>
                  </a:schemeClr>
                </a:solidFill>
                <a:effectLst>
                  <a:outerShdw blurRad="38100" dist="38100" dir="2700000" algn="tl">
                    <a:srgbClr val="000000">
                      <a:alpha val="43137"/>
                    </a:srgbClr>
                  </a:outerShdw>
                </a:effectLst>
              </a:rPr>
            </a:br>
            <a:r>
              <a:rPr lang="pt-BR" b="1" dirty="0">
                <a:solidFill>
                  <a:schemeClr val="accent1">
                    <a:lumMod val="50000"/>
                  </a:schemeClr>
                </a:solidFill>
                <a:effectLst>
                  <a:outerShdw blurRad="38100" dist="38100" dir="2700000" algn="tl">
                    <a:srgbClr val="000000">
                      <a:alpha val="43137"/>
                    </a:srgbClr>
                  </a:outerShdw>
                </a:effectLst>
              </a:rPr>
              <a:t/>
            </a:r>
            <a:br>
              <a:rPr lang="pt-BR" b="1" dirty="0">
                <a:solidFill>
                  <a:schemeClr val="accent1">
                    <a:lumMod val="50000"/>
                  </a:schemeClr>
                </a:solidFill>
                <a:effectLst>
                  <a:outerShdw blurRad="38100" dist="38100" dir="2700000" algn="tl">
                    <a:srgbClr val="000000">
                      <a:alpha val="43137"/>
                    </a:srgbClr>
                  </a:outerShdw>
                </a:effectLst>
              </a:rPr>
            </a:br>
            <a:endParaRPr lang="pt-BR" dirty="0"/>
          </a:p>
        </p:txBody>
      </p:sp>
      <p:sp>
        <p:nvSpPr>
          <p:cNvPr id="3" name="Subtítulo 2"/>
          <p:cNvSpPr>
            <a:spLocks noGrp="1"/>
          </p:cNvSpPr>
          <p:nvPr>
            <p:ph type="subTitle" idx="1"/>
          </p:nvPr>
        </p:nvSpPr>
        <p:spPr>
          <a:xfrm>
            <a:off x="1547664" y="4725144"/>
            <a:ext cx="6224736" cy="913656"/>
          </a:xfrm>
        </p:spPr>
        <p:txBody>
          <a:bodyPr>
            <a:normAutofit/>
          </a:bodyPr>
          <a:lstStyle/>
          <a:p>
            <a:r>
              <a:rPr lang="pt-BR" sz="2400" dirty="0" smtClean="0">
                <a:solidFill>
                  <a:schemeClr val="tx1"/>
                </a:solidFill>
                <a:latin typeface="Arial" panose="020B0604020202020204" pitchFamily="34" charset="0"/>
                <a:cs typeface="Arial" panose="020B0604020202020204" pitchFamily="34" charset="0"/>
              </a:rPr>
              <a:t>Palmas/TO, 13 </a:t>
            </a:r>
            <a:r>
              <a:rPr lang="pt-BR" sz="2400" dirty="0" smtClean="0">
                <a:solidFill>
                  <a:schemeClr val="tx1"/>
                </a:solidFill>
                <a:latin typeface="Arial" panose="020B0604020202020204" pitchFamily="34" charset="0"/>
                <a:cs typeface="Arial" panose="020B0604020202020204" pitchFamily="34" charset="0"/>
              </a:rPr>
              <a:t>de </a:t>
            </a:r>
            <a:r>
              <a:rPr lang="pt-BR" sz="2400" dirty="0" smtClean="0">
                <a:solidFill>
                  <a:schemeClr val="tx1"/>
                </a:solidFill>
                <a:latin typeface="Arial" panose="020B0604020202020204" pitchFamily="34" charset="0"/>
                <a:cs typeface="Arial" panose="020B0604020202020204" pitchFamily="34" charset="0"/>
              </a:rPr>
              <a:t>março </a:t>
            </a:r>
            <a:r>
              <a:rPr lang="pt-BR" sz="2400" dirty="0" smtClean="0">
                <a:solidFill>
                  <a:schemeClr val="tx1"/>
                </a:solidFill>
                <a:latin typeface="Arial" panose="020B0604020202020204" pitchFamily="34" charset="0"/>
                <a:cs typeface="Arial" panose="020B0604020202020204" pitchFamily="34" charset="0"/>
              </a:rPr>
              <a:t>de 2017</a:t>
            </a:r>
            <a:endParaRPr lang="pt-BR" sz="2400" dirty="0">
              <a:solidFill>
                <a:schemeClr val="tx1"/>
              </a:solidFill>
              <a:latin typeface="Arial" panose="020B0604020202020204" pitchFamily="34" charset="0"/>
              <a:cs typeface="Arial" panose="020B0604020202020204" pitchFamily="34" charset="0"/>
            </a:endParaRPr>
          </a:p>
        </p:txBody>
      </p:sp>
      <p:pic>
        <p:nvPicPr>
          <p:cNvPr id="1026" name="Picture 2" descr="http://www.mds.gov.br/webarquivos/sala_de_imprensa/marcas_selos/MDSA/logo_mdsa_horizont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506413"/>
            <a:ext cx="4867275" cy="971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48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sz="1800" b="1" dirty="0"/>
          </a:p>
        </p:txBody>
      </p:sp>
      <p:sp>
        <p:nvSpPr>
          <p:cNvPr id="3" name="Espaço Reservado para Conteúdo 2"/>
          <p:cNvSpPr>
            <a:spLocks noGrp="1"/>
          </p:cNvSpPr>
          <p:nvPr>
            <p:ph idx="1"/>
          </p:nvPr>
        </p:nvSpPr>
        <p:spPr>
          <a:xfrm>
            <a:off x="461977" y="1412776"/>
            <a:ext cx="8229600" cy="4525963"/>
          </a:xfrm>
        </p:spPr>
        <p:style>
          <a:lnRef idx="1">
            <a:schemeClr val="accent5"/>
          </a:lnRef>
          <a:fillRef idx="2">
            <a:schemeClr val="accent5"/>
          </a:fillRef>
          <a:effectRef idx="1">
            <a:schemeClr val="accent5"/>
          </a:effectRef>
          <a:fontRef idx="minor">
            <a:schemeClr val="dk1"/>
          </a:fontRef>
        </p:style>
        <p:txBody>
          <a:bodyPr/>
          <a:lstStyle/>
          <a:p>
            <a:pPr indent="447675">
              <a:defRPr/>
            </a:pPr>
            <a:endParaRPr lang="pt-BR" sz="1800" dirty="0">
              <a:latin typeface="Palatino Linotype" pitchFamily="18" charset="0"/>
              <a:ea typeface="Calibri" pitchFamily="34" charset="0"/>
            </a:endParaRPr>
          </a:p>
          <a:p>
            <a:pPr indent="0" algn="just">
              <a:buNone/>
              <a:defRPr/>
            </a:pPr>
            <a:r>
              <a:rPr lang="pt-BR" dirty="0">
                <a:latin typeface="Palatino Linotype" pitchFamily="18" charset="0"/>
                <a:ea typeface="Calibri" pitchFamily="34" charset="0"/>
              </a:rPr>
              <a:t>Os gestores e os conselheiros da assistência devem ter papel significativo na elaboração da proposta orçamentária, considerando que ao participar ativamente desta fase poderão com maior segurança realizar a execução das receitas e despesas previstas.</a:t>
            </a:r>
            <a:endParaRPr lang="pt-BR" dirty="0">
              <a:latin typeface="Palatino Linotype" pitchFamily="18" charset="0"/>
            </a:endParaRPr>
          </a:p>
          <a:p>
            <a:pPr marL="0" indent="0" algn="ctr">
              <a:buNone/>
            </a:pPr>
            <a:endParaRPr lang="pt-BR" dirty="0"/>
          </a:p>
        </p:txBody>
      </p:sp>
      <p:sp>
        <p:nvSpPr>
          <p:cNvPr id="7" name="CaixaDeTexto 6"/>
          <p:cNvSpPr txBox="1"/>
          <p:nvPr/>
        </p:nvSpPr>
        <p:spPr>
          <a:xfrm>
            <a:off x="3635896" y="3068960"/>
            <a:ext cx="1152128" cy="369332"/>
          </a:xfrm>
          <a:prstGeom prst="rect">
            <a:avLst/>
          </a:prstGeom>
          <a:noFill/>
        </p:spPr>
        <p:txBody>
          <a:bodyPr wrap="square" rtlCol="0">
            <a:spAutoFit/>
          </a:bodyPr>
          <a:lstStyle/>
          <a:p>
            <a:endParaRPr lang="pt-BR" dirty="0">
              <a:solidFill>
                <a:prstClr val="black"/>
              </a:solidFill>
            </a:endParaRPr>
          </a:p>
        </p:txBody>
      </p:sp>
    </p:spTree>
    <p:extLst>
      <p:ext uri="{BB962C8B-B14F-4D97-AF65-F5344CB8AC3E}">
        <p14:creationId xmlns:p14="http://schemas.microsoft.com/office/powerpoint/2010/main" val="3824211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1"/>
          <p:cNvSpPr txBox="1">
            <a:spLocks noChangeArrowheads="1"/>
          </p:cNvSpPr>
          <p:nvPr/>
        </p:nvSpPr>
        <p:spPr bwMode="auto">
          <a:xfrm>
            <a:off x="1801813" y="404813"/>
            <a:ext cx="5903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pt-BR" altLang="pt-BR" sz="2800" b="1" dirty="0">
                <a:solidFill>
                  <a:srgbClr val="000000"/>
                </a:solidFill>
              </a:rPr>
              <a:t>CICLO ORÇAMENTÁRIO</a:t>
            </a:r>
          </a:p>
        </p:txBody>
      </p:sp>
      <p:graphicFrame>
        <p:nvGraphicFramePr>
          <p:cNvPr id="5" name="Diagrama 4"/>
          <p:cNvGraphicFramePr/>
          <p:nvPr/>
        </p:nvGraphicFramePr>
        <p:xfrm>
          <a:off x="4283968" y="1052737"/>
          <a:ext cx="4392488" cy="4897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ço Reservado para Conteúdo 2"/>
          <p:cNvSpPr txBox="1">
            <a:spLocks/>
          </p:cNvSpPr>
          <p:nvPr/>
        </p:nvSpPr>
        <p:spPr bwMode="auto">
          <a:xfrm>
            <a:off x="179388" y="1341438"/>
            <a:ext cx="3887787"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buFont typeface="Arial" charset="0"/>
              <a:buNone/>
            </a:pPr>
            <a:r>
              <a:rPr lang="pt-BR" altLang="pt-BR" sz="2000" dirty="0">
                <a:solidFill>
                  <a:srgbClr val="000000"/>
                </a:solidFill>
              </a:rPr>
              <a:t>O orçamento público percorre diversas etapas, que se iniciam com a apresentação de uma proposta que se transformará em projeto de lei a ser apreciado, emendado, aprovado, sancionado e publicado. Após esta fase Inicia-se a execução, quando se observa a realização da receita e a execução da despesa, dentro do ano civil. A última fase consiste no acompanhamento, no controle  e na avaliação da execução caracterizada pelo exercício dos controles interno e externo. </a:t>
            </a:r>
          </a:p>
        </p:txBody>
      </p:sp>
    </p:spTree>
    <p:extLst>
      <p:ext uri="{BB962C8B-B14F-4D97-AF65-F5344CB8AC3E}">
        <p14:creationId xmlns:p14="http://schemas.microsoft.com/office/powerpoint/2010/main" val="2279166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755576" y="692696"/>
            <a:ext cx="7776864" cy="5970865"/>
          </a:xfrm>
          <a:prstGeom prst="rect">
            <a:avLst/>
          </a:prstGeom>
        </p:spPr>
        <p:txBody>
          <a:bodyPr wrap="square">
            <a:spAutoFit/>
          </a:bodyPr>
          <a:lstStyle/>
          <a:p>
            <a:pPr algn="ctr">
              <a:spcBef>
                <a:spcPts val="1500"/>
              </a:spcBef>
            </a:pPr>
            <a:r>
              <a:rPr lang="pt-BR" altLang="pt-BR" sz="2400" b="1" dirty="0" smtClean="0">
                <a:solidFill>
                  <a:srgbClr val="000000"/>
                </a:solidFill>
              </a:rPr>
              <a:t>Execução Orçamentária e Financeira</a:t>
            </a:r>
          </a:p>
          <a:p>
            <a:pPr algn="just">
              <a:spcBef>
                <a:spcPts val="1500"/>
              </a:spcBef>
            </a:pPr>
            <a:r>
              <a:rPr lang="pt-BR" altLang="pt-BR" sz="2400" dirty="0" smtClean="0">
                <a:solidFill>
                  <a:srgbClr val="000000"/>
                </a:solidFill>
              </a:rPr>
              <a:t>Para </a:t>
            </a:r>
            <a:r>
              <a:rPr lang="pt-BR" altLang="pt-BR" sz="2400" dirty="0">
                <a:solidFill>
                  <a:srgbClr val="000000"/>
                </a:solidFill>
              </a:rPr>
              <a:t>se realizar a gestão do orçamento e dos recursos financeiros faz-se necessário observar, dentre outros, os seguintes pontos</a:t>
            </a:r>
            <a:r>
              <a:rPr lang="pt-BR" altLang="pt-BR" sz="2400" dirty="0" smtClean="0">
                <a:solidFill>
                  <a:srgbClr val="000000"/>
                </a:solidFill>
              </a:rPr>
              <a:t>:</a:t>
            </a:r>
          </a:p>
          <a:p>
            <a:pPr marL="342900" indent="-342900" algn="just">
              <a:spcBef>
                <a:spcPts val="1500"/>
              </a:spcBef>
              <a:buFont typeface="Wingdings" panose="05000000000000000000" pitchFamily="2" charset="2"/>
              <a:buChar char="Ø"/>
            </a:pPr>
            <a:r>
              <a:rPr lang="pt-BR" altLang="pt-BR" sz="2400" dirty="0" smtClean="0">
                <a:solidFill>
                  <a:srgbClr val="000000"/>
                </a:solidFill>
              </a:rPr>
              <a:t> </a:t>
            </a:r>
            <a:r>
              <a:rPr lang="pt-BR" altLang="pt-BR" sz="2400" dirty="0">
                <a:solidFill>
                  <a:srgbClr val="000000"/>
                </a:solidFill>
              </a:rPr>
              <a:t>Primar pelo Planejamento;</a:t>
            </a:r>
          </a:p>
          <a:p>
            <a:pPr marL="342900" indent="-342900" algn="just">
              <a:spcBef>
                <a:spcPts val="1500"/>
              </a:spcBef>
              <a:buFont typeface="Wingdings" panose="05000000000000000000" pitchFamily="2" charset="2"/>
              <a:buChar char="Ø"/>
            </a:pPr>
            <a:r>
              <a:rPr lang="pt-BR" altLang="pt-BR" sz="2400" dirty="0">
                <a:solidFill>
                  <a:srgbClr val="000000"/>
                </a:solidFill>
              </a:rPr>
              <a:t>Participar dos processos de elaboração dos instrumentos de Planejamento;</a:t>
            </a:r>
          </a:p>
          <a:p>
            <a:pPr marL="342900" indent="-342900" algn="just">
              <a:spcBef>
                <a:spcPts val="1500"/>
              </a:spcBef>
              <a:buFont typeface="Wingdings" panose="05000000000000000000" pitchFamily="2" charset="2"/>
              <a:buChar char="Ø"/>
            </a:pPr>
            <a:r>
              <a:rPr lang="pt-BR" altLang="pt-BR" sz="2400" dirty="0">
                <a:solidFill>
                  <a:srgbClr val="000000"/>
                </a:solidFill>
              </a:rPr>
              <a:t>Organizar a execução orçamentária e financeira;</a:t>
            </a:r>
          </a:p>
          <a:p>
            <a:pPr marL="342900" indent="-342900" algn="just">
              <a:spcBef>
                <a:spcPts val="1500"/>
              </a:spcBef>
              <a:buFont typeface="Wingdings" panose="05000000000000000000" pitchFamily="2" charset="2"/>
              <a:buChar char="Ø"/>
            </a:pPr>
            <a:r>
              <a:rPr lang="pt-BR" altLang="pt-BR" sz="2400" dirty="0">
                <a:solidFill>
                  <a:srgbClr val="000000"/>
                </a:solidFill>
              </a:rPr>
              <a:t>Acompanhar a execução;</a:t>
            </a:r>
          </a:p>
          <a:p>
            <a:pPr marL="342900" indent="-342900" algn="just">
              <a:spcBef>
                <a:spcPts val="1500"/>
              </a:spcBef>
              <a:buFont typeface="Wingdings" panose="05000000000000000000" pitchFamily="2" charset="2"/>
              <a:buChar char="Ø"/>
            </a:pPr>
            <a:r>
              <a:rPr lang="pt-BR" altLang="pt-BR" sz="2400" dirty="0">
                <a:solidFill>
                  <a:srgbClr val="000000"/>
                </a:solidFill>
              </a:rPr>
              <a:t>Monitorar os procedimentos relacionados à execução;</a:t>
            </a:r>
          </a:p>
          <a:p>
            <a:pPr marL="342900" indent="-342900" algn="just">
              <a:spcBef>
                <a:spcPts val="1500"/>
              </a:spcBef>
              <a:buFont typeface="Wingdings" panose="05000000000000000000" pitchFamily="2" charset="2"/>
              <a:buChar char="Ø"/>
            </a:pPr>
            <a:r>
              <a:rPr lang="pt-BR" altLang="pt-BR" sz="2400" dirty="0">
                <a:solidFill>
                  <a:srgbClr val="000000"/>
                </a:solidFill>
              </a:rPr>
              <a:t>Propor alterações visando o aprimoramento da gestão</a:t>
            </a:r>
          </a:p>
          <a:p>
            <a:pPr algn="just">
              <a:spcBef>
                <a:spcPts val="1500"/>
              </a:spcBef>
            </a:pPr>
            <a:endParaRPr lang="pt-BR" altLang="pt-BR" dirty="0">
              <a:solidFill>
                <a:srgbClr val="000000"/>
              </a:solidFill>
            </a:endParaRPr>
          </a:p>
        </p:txBody>
      </p:sp>
    </p:spTree>
    <p:extLst>
      <p:ext uri="{BB962C8B-B14F-4D97-AF65-F5344CB8AC3E}">
        <p14:creationId xmlns:p14="http://schemas.microsoft.com/office/powerpoint/2010/main" val="184954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88640"/>
            <a:ext cx="4957447" cy="4042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231096"/>
            <a:ext cx="4694950" cy="2512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9216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684213" y="188640"/>
            <a:ext cx="8135937" cy="3139321"/>
          </a:xfrm>
          <a:prstGeom prst="rect">
            <a:avLst/>
          </a:prstGeom>
        </p:spPr>
        <p:txBody>
          <a:bodyPr>
            <a:spAutoFit/>
          </a:bodyPr>
          <a:lstStyle/>
          <a:p>
            <a:pPr algn="just" fontAlgn="base">
              <a:spcBef>
                <a:spcPct val="0"/>
              </a:spcBef>
              <a:spcAft>
                <a:spcPct val="0"/>
              </a:spcAft>
              <a:defRPr/>
            </a:pPr>
            <a:r>
              <a:rPr lang="pt-BR" b="1" dirty="0" smtClean="0"/>
              <a:t>Observação</a:t>
            </a:r>
            <a:r>
              <a:rPr lang="pt-BR" dirty="0" smtClean="0"/>
              <a:t>:</a:t>
            </a:r>
          </a:p>
          <a:p>
            <a:pPr algn="just" fontAlgn="base">
              <a:spcBef>
                <a:spcPct val="0"/>
              </a:spcBef>
              <a:spcAft>
                <a:spcPct val="0"/>
              </a:spcAft>
              <a:defRPr/>
            </a:pPr>
            <a:endParaRPr lang="pt-BR" dirty="0" smtClean="0"/>
          </a:p>
          <a:p>
            <a:pPr algn="just" fontAlgn="base">
              <a:spcBef>
                <a:spcPct val="0"/>
              </a:spcBef>
              <a:spcAft>
                <a:spcPct val="0"/>
              </a:spcAft>
              <a:defRPr/>
            </a:pPr>
            <a:r>
              <a:rPr lang="pt-BR" dirty="0" smtClean="0"/>
              <a:t>1. À </a:t>
            </a:r>
            <a:r>
              <a:rPr lang="pt-BR" dirty="0"/>
              <a:t>conta da dotação da Ação 2A60, podem correr todas as despesas decorrentes das ofertas de todos os serviços da Proteção Social Básica, não sendo necessário cada serviço constar de categoria de programação específica. Isso facilita a execução orçamentária na lógica instituída pelos Blocos de </a:t>
            </a:r>
            <a:r>
              <a:rPr lang="pt-BR" dirty="0" smtClean="0"/>
              <a:t>Financiamento;</a:t>
            </a:r>
          </a:p>
          <a:p>
            <a:pPr algn="just" fontAlgn="base">
              <a:spcBef>
                <a:spcPct val="0"/>
              </a:spcBef>
              <a:spcAft>
                <a:spcPct val="0"/>
              </a:spcAft>
              <a:defRPr/>
            </a:pPr>
            <a:endParaRPr lang="pt-BR" dirty="0" smtClean="0"/>
          </a:p>
          <a:p>
            <a:pPr algn="just" fontAlgn="base">
              <a:spcBef>
                <a:spcPct val="0"/>
              </a:spcBef>
              <a:spcAft>
                <a:spcPct val="0"/>
              </a:spcAft>
              <a:defRPr/>
            </a:pPr>
            <a:r>
              <a:rPr lang="pt-BR" dirty="0" smtClean="0"/>
              <a:t>2</a:t>
            </a:r>
            <a:r>
              <a:rPr lang="pt-BR" dirty="0"/>
              <a:t>. Todas as despesas dos serviços do bloco podem oneram uma única Ação orçamentária vinculada a um único programa (programa temático do PPA); </a:t>
            </a:r>
            <a:r>
              <a:rPr lang="pt-BR" dirty="0" smtClean="0">
                <a:solidFill>
                  <a:prstClr val="black"/>
                </a:solidFill>
                <a:cs typeface="Arial" charset="0"/>
              </a:rPr>
              <a:t> </a:t>
            </a:r>
            <a:endParaRPr lang="pt-BR" dirty="0">
              <a:solidFill>
                <a:prstClr val="black"/>
              </a:solidFill>
              <a:cs typeface="Arial" charset="0"/>
            </a:endParaRPr>
          </a:p>
          <a:p>
            <a:pPr fontAlgn="base">
              <a:spcBef>
                <a:spcPct val="0"/>
              </a:spcBef>
              <a:spcAft>
                <a:spcPct val="0"/>
              </a:spcAft>
              <a:defRPr/>
            </a:pPr>
            <a:r>
              <a:rPr lang="pt-BR" dirty="0">
                <a:solidFill>
                  <a:prstClr val="black"/>
                </a:solidFill>
                <a:cs typeface="Arial" charset="0"/>
              </a:rPr>
              <a:t> </a:t>
            </a:r>
          </a:p>
          <a:p>
            <a:pPr algn="just" fontAlgn="base">
              <a:spcBef>
                <a:spcPct val="0"/>
              </a:spcBef>
              <a:spcAft>
                <a:spcPct val="0"/>
              </a:spcAft>
              <a:defRPr/>
            </a:pPr>
            <a:r>
              <a:rPr lang="pt-BR" dirty="0">
                <a:solidFill>
                  <a:prstClr val="black"/>
                </a:solidFill>
                <a:cs typeface="Arial" charset="0"/>
              </a:rPr>
              <a:t>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968" y="2839169"/>
            <a:ext cx="5686425"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2412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600" y="188640"/>
            <a:ext cx="5953125"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ângulo 2"/>
          <p:cNvSpPr/>
          <p:nvPr/>
        </p:nvSpPr>
        <p:spPr>
          <a:xfrm>
            <a:off x="684213" y="3429000"/>
            <a:ext cx="8135937" cy="3416320"/>
          </a:xfrm>
          <a:prstGeom prst="rect">
            <a:avLst/>
          </a:prstGeom>
        </p:spPr>
        <p:txBody>
          <a:bodyPr>
            <a:spAutoFit/>
          </a:bodyPr>
          <a:lstStyle/>
          <a:p>
            <a:pPr algn="just" fontAlgn="base">
              <a:spcBef>
                <a:spcPct val="0"/>
              </a:spcBef>
              <a:spcAft>
                <a:spcPct val="0"/>
              </a:spcAft>
              <a:defRPr/>
            </a:pPr>
            <a:r>
              <a:rPr lang="pt-BR" b="1" dirty="0" smtClean="0"/>
              <a:t>Observação</a:t>
            </a:r>
            <a:r>
              <a:rPr lang="pt-BR" dirty="0" smtClean="0"/>
              <a:t>:</a:t>
            </a:r>
          </a:p>
          <a:p>
            <a:pPr algn="just" fontAlgn="base">
              <a:spcBef>
                <a:spcPct val="0"/>
              </a:spcBef>
              <a:spcAft>
                <a:spcPct val="0"/>
              </a:spcAft>
              <a:defRPr/>
            </a:pPr>
            <a:endParaRPr lang="pt-BR" dirty="0" smtClean="0"/>
          </a:p>
          <a:p>
            <a:pPr algn="just" fontAlgn="base">
              <a:spcBef>
                <a:spcPct val="0"/>
              </a:spcBef>
              <a:spcAft>
                <a:spcPct val="0"/>
              </a:spcAft>
              <a:defRPr/>
            </a:pPr>
            <a:r>
              <a:rPr lang="pt-BR" dirty="0" smtClean="0"/>
              <a:t>1. À </a:t>
            </a:r>
            <a:r>
              <a:rPr lang="pt-BR" dirty="0"/>
              <a:t>conta da dotação da Ação 2A65, podem correr todas as despesas decorrentes das ofertas de todos os serviços da Proteção Social Especial de Média Complexidade, não sendo necessário cada serviço constar de categoria de programação específica. Isso facilita a execução orçamentária na lógica instituída pelos Blocos de Financiamento; </a:t>
            </a:r>
            <a:r>
              <a:rPr lang="pt-BR" dirty="0" smtClean="0"/>
              <a:t>e</a:t>
            </a:r>
          </a:p>
          <a:p>
            <a:pPr algn="just" fontAlgn="base">
              <a:spcBef>
                <a:spcPct val="0"/>
              </a:spcBef>
              <a:spcAft>
                <a:spcPct val="0"/>
              </a:spcAft>
              <a:defRPr/>
            </a:pPr>
            <a:endParaRPr lang="pt-BR" dirty="0" smtClean="0"/>
          </a:p>
          <a:p>
            <a:pPr algn="just" fontAlgn="base">
              <a:spcBef>
                <a:spcPct val="0"/>
              </a:spcBef>
              <a:spcAft>
                <a:spcPct val="0"/>
              </a:spcAft>
              <a:defRPr/>
            </a:pPr>
            <a:r>
              <a:rPr lang="pt-BR" dirty="0" smtClean="0"/>
              <a:t>2</a:t>
            </a:r>
            <a:r>
              <a:rPr lang="pt-BR" dirty="0"/>
              <a:t>. Todas as despesas dos serviços do bloco podem oneram uma única Ação orçamentária vinculada a um único programa (programa temático do PPA).  </a:t>
            </a:r>
            <a:r>
              <a:rPr lang="pt-BR" dirty="0" smtClean="0">
                <a:solidFill>
                  <a:prstClr val="black"/>
                </a:solidFill>
                <a:cs typeface="Arial" charset="0"/>
              </a:rPr>
              <a:t> </a:t>
            </a:r>
            <a:endParaRPr lang="pt-BR" dirty="0">
              <a:solidFill>
                <a:prstClr val="black"/>
              </a:solidFill>
              <a:cs typeface="Arial" charset="0"/>
            </a:endParaRPr>
          </a:p>
          <a:p>
            <a:pPr fontAlgn="base">
              <a:spcBef>
                <a:spcPct val="0"/>
              </a:spcBef>
              <a:spcAft>
                <a:spcPct val="0"/>
              </a:spcAft>
              <a:defRPr/>
            </a:pPr>
            <a:r>
              <a:rPr lang="pt-BR" dirty="0">
                <a:solidFill>
                  <a:prstClr val="black"/>
                </a:solidFill>
                <a:cs typeface="Arial" charset="0"/>
              </a:rPr>
              <a:t> </a:t>
            </a:r>
          </a:p>
          <a:p>
            <a:pPr algn="just" fontAlgn="base">
              <a:spcBef>
                <a:spcPct val="0"/>
              </a:spcBef>
              <a:spcAft>
                <a:spcPct val="0"/>
              </a:spcAft>
              <a:defRPr/>
            </a:pPr>
            <a:r>
              <a:rPr lang="pt-BR" dirty="0">
                <a:solidFill>
                  <a:prstClr val="black"/>
                </a:solidFill>
                <a:cs typeface="Arial" charset="0"/>
              </a:rPr>
              <a:t>            </a:t>
            </a:r>
          </a:p>
        </p:txBody>
      </p:sp>
    </p:spTree>
    <p:extLst>
      <p:ext uri="{BB962C8B-B14F-4D97-AF65-F5344CB8AC3E}">
        <p14:creationId xmlns:p14="http://schemas.microsoft.com/office/powerpoint/2010/main" val="4082412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863" y="261938"/>
            <a:ext cx="6010275" cy="633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2412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84213" y="81786"/>
            <a:ext cx="8135937" cy="2339102"/>
          </a:xfrm>
          <a:prstGeom prst="rect">
            <a:avLst/>
          </a:prstGeom>
        </p:spPr>
        <p:txBody>
          <a:bodyPr>
            <a:spAutoFit/>
          </a:bodyPr>
          <a:lstStyle/>
          <a:p>
            <a:pPr algn="just" fontAlgn="base">
              <a:spcBef>
                <a:spcPct val="0"/>
              </a:spcBef>
              <a:spcAft>
                <a:spcPct val="0"/>
              </a:spcAft>
              <a:defRPr/>
            </a:pPr>
            <a:r>
              <a:rPr lang="pt-BR" b="1" dirty="0" smtClean="0"/>
              <a:t>Observação</a:t>
            </a:r>
            <a:r>
              <a:rPr lang="pt-BR" dirty="0" smtClean="0"/>
              <a:t>:</a:t>
            </a:r>
          </a:p>
          <a:p>
            <a:pPr algn="just" fontAlgn="base">
              <a:spcBef>
                <a:spcPct val="0"/>
              </a:spcBef>
              <a:spcAft>
                <a:spcPct val="0"/>
              </a:spcAft>
              <a:defRPr/>
            </a:pPr>
            <a:endParaRPr lang="pt-BR" sz="500" dirty="0" smtClean="0"/>
          </a:p>
          <a:p>
            <a:pPr algn="just" fontAlgn="base">
              <a:spcBef>
                <a:spcPct val="0"/>
              </a:spcBef>
              <a:spcAft>
                <a:spcPct val="0"/>
              </a:spcAft>
              <a:defRPr/>
            </a:pPr>
            <a:r>
              <a:rPr lang="pt-BR" sz="1600" dirty="0" smtClean="0"/>
              <a:t>1. À </a:t>
            </a:r>
            <a:r>
              <a:rPr lang="pt-BR" sz="1600" dirty="0"/>
              <a:t>conta da dotação da Ação 2A69, podem correr todas as despesas decorrentes das ofertas de todos os serviços da Proteção Social Especial de Alta Complexidade, não sendo necessário cada serviço constar de categoria de programação específica. Isso facilita a execução orçamentária na lógica instituída pelos Blocos de Financiamento; </a:t>
            </a:r>
            <a:r>
              <a:rPr lang="pt-BR" sz="1600" dirty="0" smtClean="0"/>
              <a:t>e</a:t>
            </a:r>
          </a:p>
          <a:p>
            <a:pPr algn="just" fontAlgn="base">
              <a:spcBef>
                <a:spcPct val="0"/>
              </a:spcBef>
              <a:spcAft>
                <a:spcPct val="0"/>
              </a:spcAft>
              <a:defRPr/>
            </a:pPr>
            <a:endParaRPr lang="pt-BR" sz="400" dirty="0" smtClean="0"/>
          </a:p>
          <a:p>
            <a:pPr algn="just" fontAlgn="base">
              <a:spcBef>
                <a:spcPct val="0"/>
              </a:spcBef>
              <a:spcAft>
                <a:spcPct val="0"/>
              </a:spcAft>
              <a:defRPr/>
            </a:pPr>
            <a:r>
              <a:rPr lang="pt-BR" sz="1600" dirty="0"/>
              <a:t>2. Todas as despesas dos serviços do bloco podem oneram uma única Ação orçamentária vinculada a um único programa (programa temático do PPA).</a:t>
            </a:r>
            <a:r>
              <a:rPr lang="pt-BR" sz="1600" dirty="0">
                <a:solidFill>
                  <a:prstClr val="black"/>
                </a:solidFill>
                <a:cs typeface="Arial" charset="0"/>
              </a:rPr>
              <a:t> </a:t>
            </a:r>
          </a:p>
          <a:p>
            <a:pPr algn="just" fontAlgn="base">
              <a:spcBef>
                <a:spcPct val="0"/>
              </a:spcBef>
              <a:spcAft>
                <a:spcPct val="0"/>
              </a:spcAft>
              <a:defRPr/>
            </a:pPr>
            <a:r>
              <a:rPr lang="pt-BR" dirty="0">
                <a:solidFill>
                  <a:prstClr val="black"/>
                </a:solidFill>
                <a:cs typeface="Arial" charset="0"/>
              </a:rPr>
              <a: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084733"/>
            <a:ext cx="5832648" cy="4656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2412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013" y="116632"/>
            <a:ext cx="5895975"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562" y="3933056"/>
            <a:ext cx="5476875"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2412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588" y="260648"/>
            <a:ext cx="5838825"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ângulo 2"/>
          <p:cNvSpPr/>
          <p:nvPr/>
        </p:nvSpPr>
        <p:spPr>
          <a:xfrm>
            <a:off x="684213" y="4327936"/>
            <a:ext cx="8135937" cy="1477328"/>
          </a:xfrm>
          <a:prstGeom prst="rect">
            <a:avLst/>
          </a:prstGeom>
        </p:spPr>
        <p:txBody>
          <a:bodyPr>
            <a:spAutoFit/>
          </a:bodyPr>
          <a:lstStyle/>
          <a:p>
            <a:pPr algn="just" fontAlgn="base">
              <a:spcBef>
                <a:spcPct val="0"/>
              </a:spcBef>
              <a:spcAft>
                <a:spcPct val="0"/>
              </a:spcAft>
              <a:defRPr/>
            </a:pPr>
            <a:r>
              <a:rPr lang="pt-BR" b="1" dirty="0" smtClean="0"/>
              <a:t>Observação</a:t>
            </a:r>
            <a:r>
              <a:rPr lang="pt-BR" dirty="0" smtClean="0"/>
              <a:t>:</a:t>
            </a:r>
          </a:p>
          <a:p>
            <a:pPr algn="just" fontAlgn="base">
              <a:spcBef>
                <a:spcPct val="0"/>
              </a:spcBef>
              <a:spcAft>
                <a:spcPct val="0"/>
              </a:spcAft>
              <a:defRPr/>
            </a:pPr>
            <a:endParaRPr lang="pt-BR" dirty="0" smtClean="0"/>
          </a:p>
          <a:p>
            <a:pPr algn="just" fontAlgn="base">
              <a:spcBef>
                <a:spcPct val="0"/>
              </a:spcBef>
              <a:spcAft>
                <a:spcPct val="0"/>
              </a:spcAft>
              <a:defRPr/>
            </a:pPr>
            <a:r>
              <a:rPr lang="pt-BR" dirty="0"/>
              <a:t>Todas as despesas vinculadas ao bloco oneram uma única ação orçamentária vinculada a um único programa (programa temático do PPA).</a:t>
            </a:r>
            <a:r>
              <a:rPr lang="pt-BR" dirty="0">
                <a:solidFill>
                  <a:prstClr val="black"/>
                </a:solidFill>
                <a:cs typeface="Arial" charset="0"/>
              </a:rPr>
              <a:t> </a:t>
            </a:r>
          </a:p>
          <a:p>
            <a:pPr algn="just" fontAlgn="base">
              <a:spcBef>
                <a:spcPct val="0"/>
              </a:spcBef>
              <a:spcAft>
                <a:spcPct val="0"/>
              </a:spcAft>
              <a:defRPr/>
            </a:pPr>
            <a:r>
              <a:rPr lang="pt-BR" dirty="0">
                <a:solidFill>
                  <a:prstClr val="black"/>
                </a:solidFill>
                <a:cs typeface="Arial" charset="0"/>
              </a:rPr>
              <a:t>            </a:t>
            </a:r>
          </a:p>
        </p:txBody>
      </p:sp>
    </p:spTree>
    <p:extLst>
      <p:ext uri="{BB962C8B-B14F-4D97-AF65-F5344CB8AC3E}">
        <p14:creationId xmlns:p14="http://schemas.microsoft.com/office/powerpoint/2010/main" val="4082412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solidFill>
                  <a:prstClr val="black"/>
                </a:solidFill>
              </a:rPr>
              <a:t>FINANCIAMENTO</a:t>
            </a:r>
            <a:br>
              <a:rPr lang="pt-BR" b="1" dirty="0">
                <a:solidFill>
                  <a:prstClr val="black"/>
                </a:solidFill>
              </a:rPr>
            </a:br>
            <a:endParaRPr lang="pt-BR" dirty="0"/>
          </a:p>
        </p:txBody>
      </p:sp>
      <p:sp>
        <p:nvSpPr>
          <p:cNvPr id="3" name="Espaço Reservado para Conteúdo 2"/>
          <p:cNvSpPr>
            <a:spLocks noGrp="1"/>
          </p:cNvSpPr>
          <p:nvPr>
            <p:ph idx="1"/>
          </p:nvPr>
        </p:nvSpPr>
        <p:spPr/>
        <p:txBody>
          <a:bodyPr>
            <a:normAutofit fontScale="55000" lnSpcReduction="20000"/>
          </a:bodyPr>
          <a:lstStyle/>
          <a:p>
            <a:pPr marL="0" indent="0" algn="just">
              <a:buNone/>
              <a:defRPr/>
            </a:pPr>
            <a:r>
              <a:rPr lang="pt-BR" b="1" dirty="0">
                <a:solidFill>
                  <a:prstClr val="black"/>
                </a:solidFill>
                <a:cs typeface="Arial" pitchFamily="34" charset="0"/>
              </a:rPr>
              <a:t>Condições necessárias para recebimento de recursos do FNAS</a:t>
            </a:r>
          </a:p>
          <a:p>
            <a:pPr algn="just">
              <a:defRPr/>
            </a:pPr>
            <a:endParaRPr lang="pt-BR" dirty="0">
              <a:solidFill>
                <a:prstClr val="black"/>
              </a:solidFill>
              <a:cs typeface="Arial" pitchFamily="34" charset="0"/>
            </a:endParaRPr>
          </a:p>
          <a:p>
            <a:pPr algn="just">
              <a:defRPr/>
            </a:pPr>
            <a:r>
              <a:rPr lang="pt-BR" dirty="0">
                <a:solidFill>
                  <a:prstClr val="black"/>
                </a:solidFill>
                <a:cs typeface="Arial" pitchFamily="34" charset="0"/>
              </a:rPr>
              <a:t>Art. 30 da LOAS - Cumprimento por parte dos Estados, do Distrito Federal e dos municípios :</a:t>
            </a:r>
          </a:p>
          <a:p>
            <a:pPr algn="just">
              <a:defRPr/>
            </a:pPr>
            <a:endParaRPr lang="pt-BR" dirty="0">
              <a:solidFill>
                <a:srgbClr val="4F81BD"/>
              </a:solidFill>
              <a:cs typeface="Arial" pitchFamily="34" charset="0"/>
            </a:endParaRPr>
          </a:p>
          <a:p>
            <a:pPr marL="450850" indent="-450850" algn="just">
              <a:buFontTx/>
              <a:buAutoNum type="alphaLcParenR"/>
              <a:defRPr/>
            </a:pPr>
            <a:r>
              <a:rPr lang="pt-BR" dirty="0">
                <a:solidFill>
                  <a:prstClr val="black"/>
                </a:solidFill>
                <a:cs typeface="Arial" pitchFamily="34" charset="0"/>
              </a:rPr>
              <a:t>a constituição do conselho de assistência social;</a:t>
            </a:r>
          </a:p>
          <a:p>
            <a:pPr marL="450850" indent="-450850" algn="just">
              <a:buFontTx/>
              <a:buAutoNum type="alphaLcParenR"/>
              <a:defRPr/>
            </a:pPr>
            <a:endParaRPr lang="pt-BR" dirty="0">
              <a:solidFill>
                <a:prstClr val="black"/>
              </a:solidFill>
              <a:cs typeface="Arial" pitchFamily="34" charset="0"/>
            </a:endParaRPr>
          </a:p>
          <a:p>
            <a:pPr marL="450850" indent="-450850" algn="just">
              <a:buFontTx/>
              <a:buAutoNum type="alphaLcParenR"/>
              <a:defRPr/>
            </a:pPr>
            <a:r>
              <a:rPr lang="pt-BR" dirty="0">
                <a:solidFill>
                  <a:prstClr val="black"/>
                </a:solidFill>
                <a:cs typeface="Arial" pitchFamily="34" charset="0"/>
              </a:rPr>
              <a:t>a elaboração do plano de assistência social;</a:t>
            </a:r>
          </a:p>
          <a:p>
            <a:pPr marL="450850" indent="-450850" algn="just">
              <a:buFontTx/>
              <a:buAutoNum type="alphaLcParenR"/>
              <a:defRPr/>
            </a:pPr>
            <a:endParaRPr lang="pt-BR" dirty="0">
              <a:solidFill>
                <a:prstClr val="black"/>
              </a:solidFill>
              <a:cs typeface="Arial" pitchFamily="34" charset="0"/>
            </a:endParaRPr>
          </a:p>
          <a:p>
            <a:pPr marL="450850" indent="-450850" algn="just">
              <a:buFontTx/>
              <a:buAutoNum type="alphaLcParenR"/>
              <a:defRPr/>
            </a:pPr>
            <a:r>
              <a:rPr lang="pt-BR" b="1" u="sng" dirty="0">
                <a:solidFill>
                  <a:prstClr val="black"/>
                </a:solidFill>
                <a:cs typeface="Arial" pitchFamily="34" charset="0"/>
              </a:rPr>
              <a:t>a instituição e funcionamento do fundo, com alocação de recursos próprios do tesouro em seu orçamento;</a:t>
            </a:r>
          </a:p>
          <a:p>
            <a:pPr marL="450850" indent="-450850" algn="just">
              <a:buFontTx/>
              <a:buAutoNum type="alphaLcParenR"/>
              <a:defRPr/>
            </a:pPr>
            <a:endParaRPr lang="pt-BR" b="1" u="sng" dirty="0">
              <a:solidFill>
                <a:prstClr val="black"/>
              </a:solidFill>
              <a:cs typeface="Arial" pitchFamily="34" charset="0"/>
            </a:endParaRPr>
          </a:p>
          <a:p>
            <a:pPr marL="450850" indent="-450850" algn="just">
              <a:buFontTx/>
              <a:buAutoNum type="alphaLcParenR" startAt="4"/>
              <a:defRPr/>
            </a:pPr>
            <a:r>
              <a:rPr lang="pt-BR" b="1" u="sng" dirty="0">
                <a:solidFill>
                  <a:prstClr val="black"/>
                </a:solidFill>
                <a:cs typeface="Arial" pitchFamily="34" charset="0"/>
              </a:rPr>
              <a:t>constituir Unidade Orçamentária</a:t>
            </a:r>
            <a:r>
              <a:rPr lang="pt-BR" b="1" dirty="0">
                <a:solidFill>
                  <a:prstClr val="black"/>
                </a:solidFill>
                <a:cs typeface="Arial" pitchFamily="34" charset="0"/>
              </a:rPr>
              <a:t> </a:t>
            </a:r>
            <a:r>
              <a:rPr lang="pt-BR" dirty="0">
                <a:solidFill>
                  <a:prstClr val="black"/>
                </a:solidFill>
                <a:cs typeface="Arial" pitchFamily="34" charset="0"/>
              </a:rPr>
              <a:t>para cada Fundo de Assistência Social nas respectivas esferas de governo contemplando os recursos destinados às Ações/Serviços de Assistência Social (as parcelas do cofinanciamento federal, estadual e municipal).</a:t>
            </a:r>
          </a:p>
          <a:p>
            <a:endParaRPr lang="pt-BR" dirty="0"/>
          </a:p>
        </p:txBody>
      </p:sp>
    </p:spTree>
    <p:extLst>
      <p:ext uri="{BB962C8B-B14F-4D97-AF65-F5344CB8AC3E}">
        <p14:creationId xmlns:p14="http://schemas.microsoft.com/office/powerpoint/2010/main" val="321739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88640"/>
            <a:ext cx="4968552" cy="6606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5968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84213" y="7456"/>
            <a:ext cx="8135937" cy="1477328"/>
          </a:xfrm>
          <a:prstGeom prst="rect">
            <a:avLst/>
          </a:prstGeom>
        </p:spPr>
        <p:txBody>
          <a:bodyPr>
            <a:spAutoFit/>
          </a:bodyPr>
          <a:lstStyle/>
          <a:p>
            <a:pPr algn="just" fontAlgn="base">
              <a:spcBef>
                <a:spcPct val="0"/>
              </a:spcBef>
              <a:spcAft>
                <a:spcPct val="0"/>
              </a:spcAft>
              <a:defRPr/>
            </a:pPr>
            <a:r>
              <a:rPr lang="pt-BR" b="1" dirty="0" smtClean="0"/>
              <a:t>Observação</a:t>
            </a:r>
            <a:r>
              <a:rPr lang="pt-BR" dirty="0" smtClean="0"/>
              <a:t>:</a:t>
            </a:r>
          </a:p>
          <a:p>
            <a:pPr algn="just" fontAlgn="base">
              <a:spcBef>
                <a:spcPct val="0"/>
              </a:spcBef>
              <a:spcAft>
                <a:spcPct val="0"/>
              </a:spcAft>
              <a:defRPr/>
            </a:pPr>
            <a:endParaRPr lang="pt-BR" dirty="0" smtClean="0"/>
          </a:p>
          <a:p>
            <a:pPr algn="just" fontAlgn="base">
              <a:spcBef>
                <a:spcPct val="0"/>
              </a:spcBef>
              <a:spcAft>
                <a:spcPct val="0"/>
              </a:spcAft>
              <a:defRPr/>
            </a:pPr>
            <a:r>
              <a:rPr lang="pt-BR" dirty="0"/>
              <a:t>Todas as despesas vinculadas ao bloco oneram uma única ação orçamentária vinculada a um único programa (programa temático do PPA</a:t>
            </a:r>
            <a:r>
              <a:rPr lang="pt-BR" dirty="0" smtClean="0"/>
              <a:t>).</a:t>
            </a:r>
            <a:r>
              <a:rPr lang="pt-BR" dirty="0">
                <a:solidFill>
                  <a:prstClr val="black"/>
                </a:solidFill>
                <a:cs typeface="Arial" charset="0"/>
              </a:rPr>
              <a:t> </a:t>
            </a:r>
          </a:p>
          <a:p>
            <a:pPr algn="just" fontAlgn="base">
              <a:spcBef>
                <a:spcPct val="0"/>
              </a:spcBef>
              <a:spcAft>
                <a:spcPct val="0"/>
              </a:spcAft>
              <a:defRPr/>
            </a:pPr>
            <a:r>
              <a:rPr lang="pt-BR" dirty="0">
                <a:solidFill>
                  <a:prstClr val="black"/>
                </a:solidFill>
                <a:cs typeface="Arial" charset="0"/>
              </a:rPr>
              <a:t>            </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208348"/>
            <a:ext cx="5157488" cy="2436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7186" y="3701981"/>
            <a:ext cx="5243589" cy="303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5968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84213" y="116632"/>
            <a:ext cx="8135937" cy="369332"/>
          </a:xfrm>
          <a:prstGeom prst="rect">
            <a:avLst/>
          </a:prstGeom>
        </p:spPr>
        <p:txBody>
          <a:bodyPr>
            <a:spAutoFit/>
          </a:bodyPr>
          <a:lstStyle/>
          <a:p>
            <a:pPr algn="ctr" fontAlgn="base">
              <a:spcBef>
                <a:spcPct val="0"/>
              </a:spcBef>
              <a:spcAft>
                <a:spcPct val="0"/>
              </a:spcAft>
              <a:defRPr/>
            </a:pPr>
            <a:r>
              <a:rPr lang="pt-BR" b="1" dirty="0"/>
              <a:t>DISTRIBUIÇÃO DOS SERVIÇOS NAS AÇÕES DE REFERÊNCIA</a:t>
            </a:r>
            <a:r>
              <a:rPr lang="pt-BR" b="1" dirty="0" smtClean="0"/>
              <a:t>:</a:t>
            </a:r>
            <a:r>
              <a:rPr lang="pt-BR" dirty="0" smtClean="0">
                <a:solidFill>
                  <a:prstClr val="black"/>
                </a:solidFill>
                <a:cs typeface="Arial" charset="0"/>
              </a:rPr>
              <a:t>            </a:t>
            </a:r>
            <a:endParaRPr lang="pt-BR" dirty="0">
              <a:solidFill>
                <a:prstClr val="black"/>
              </a:solidFill>
              <a:cs typeface="Arial" charset="0"/>
            </a:endParaRPr>
          </a:p>
        </p:txBody>
      </p:sp>
      <p:sp>
        <p:nvSpPr>
          <p:cNvPr id="4" name="CaixaDeTexto 3"/>
          <p:cNvSpPr txBox="1"/>
          <p:nvPr/>
        </p:nvSpPr>
        <p:spPr>
          <a:xfrm>
            <a:off x="390390" y="476672"/>
            <a:ext cx="8429760" cy="6340197"/>
          </a:xfrm>
          <a:prstGeom prst="rect">
            <a:avLst/>
          </a:prstGeom>
          <a:noFill/>
        </p:spPr>
        <p:txBody>
          <a:bodyPr wrap="square" rtlCol="0">
            <a:spAutoFit/>
          </a:bodyPr>
          <a:lstStyle/>
          <a:p>
            <a:r>
              <a:rPr lang="pt-BR" sz="1450" b="1" dirty="0" smtClean="0">
                <a:solidFill>
                  <a:schemeClr val="accent3"/>
                </a:solidFill>
              </a:rPr>
              <a:t>Serviços de Proteção Social Básica:</a:t>
            </a:r>
          </a:p>
          <a:p>
            <a:r>
              <a:rPr lang="pt-BR" sz="1450" b="1" dirty="0" smtClean="0"/>
              <a:t>Ação Orçamentária – Projeto/Atividade = 2A60</a:t>
            </a:r>
          </a:p>
          <a:p>
            <a:r>
              <a:rPr lang="pt-BR" sz="1450" dirty="0" smtClean="0"/>
              <a:t>a) Serviço de Proteção e Atendimento Integral à Família (PAIF);</a:t>
            </a:r>
          </a:p>
          <a:p>
            <a:r>
              <a:rPr lang="pt-BR" sz="1450" dirty="0" smtClean="0"/>
              <a:t>b) Serviço de Convivência e Fortalecimento de Vínculos;</a:t>
            </a:r>
          </a:p>
          <a:p>
            <a:r>
              <a:rPr lang="pt-BR" sz="1450" dirty="0" smtClean="0"/>
              <a:t>c) Serviço de Proteção Social Básica no domicílio para pessoas com deficiência e idosas.</a:t>
            </a:r>
          </a:p>
          <a:p>
            <a:endParaRPr lang="pt-BR" sz="1450" dirty="0"/>
          </a:p>
          <a:p>
            <a:r>
              <a:rPr lang="pt-BR" sz="1450" b="1" dirty="0">
                <a:solidFill>
                  <a:schemeClr val="accent3"/>
                </a:solidFill>
              </a:rPr>
              <a:t>Serviços de Proteção Social Especial de Média Complexidade</a:t>
            </a:r>
          </a:p>
          <a:p>
            <a:r>
              <a:rPr lang="pt-BR" sz="1450" b="1" dirty="0" smtClean="0"/>
              <a:t>Ação Orçamentária – Projeto/Atividade = 2A65</a:t>
            </a:r>
          </a:p>
          <a:p>
            <a:r>
              <a:rPr lang="pt-BR" sz="1450" dirty="0" smtClean="0"/>
              <a:t>a) Serviço de Proteção e Atendimento Especializado a Famílias e Indivíduos (PAEFI);</a:t>
            </a:r>
          </a:p>
          <a:p>
            <a:r>
              <a:rPr lang="pt-BR" sz="1450" dirty="0" smtClean="0"/>
              <a:t>b) Serviço Especializado em Abordagem Social;</a:t>
            </a:r>
          </a:p>
          <a:p>
            <a:r>
              <a:rPr lang="pt-BR" sz="1450" dirty="0" smtClean="0"/>
              <a:t>c) Serviço de Proteção Social a Adolescentes em Cumprimento de Medida Socioeducativa de Liberdade Assistida (LA), e de Prestação de Serviços à Comunidade (PSC)</a:t>
            </a:r>
          </a:p>
          <a:p>
            <a:r>
              <a:rPr lang="pt-BR" sz="1450" dirty="0" smtClean="0"/>
              <a:t>d) Serviço de Proteção Social Especial para Pessoas com Deficiência, Idosas e suas Famílias; e </a:t>
            </a:r>
            <a:r>
              <a:rPr lang="pt-BR" sz="1450" dirty="0" err="1" smtClean="0"/>
              <a:t>e</a:t>
            </a:r>
            <a:r>
              <a:rPr lang="pt-BR" sz="1450" dirty="0" smtClean="0"/>
              <a:t>) Serviço Especializado para Pessoas em Situação de Rua.</a:t>
            </a:r>
          </a:p>
          <a:p>
            <a:endParaRPr lang="pt-BR" sz="1450" dirty="0"/>
          </a:p>
          <a:p>
            <a:r>
              <a:rPr lang="pt-BR" sz="1450" b="1" dirty="0">
                <a:solidFill>
                  <a:schemeClr val="accent3"/>
                </a:solidFill>
              </a:rPr>
              <a:t>Serviços de Proteção Social Especial de Alta Complexidade</a:t>
            </a:r>
          </a:p>
          <a:p>
            <a:r>
              <a:rPr lang="pt-BR" sz="1450" b="1" dirty="0" smtClean="0"/>
              <a:t>Ação Orçamentária – Projeto/Atividade = 2A69</a:t>
            </a:r>
          </a:p>
          <a:p>
            <a:r>
              <a:rPr lang="pt-BR" sz="1450" dirty="0" smtClean="0"/>
              <a:t>a) Serviço de Acolhimento Institucional, nas seguintes modalidades: - Abrigo institucional; - Casa-Lar; - Casa de Passagem; - Residência Inclusiva.</a:t>
            </a:r>
          </a:p>
          <a:p>
            <a:r>
              <a:rPr lang="pt-BR" sz="1450" dirty="0" smtClean="0"/>
              <a:t>b) Serviço de Acolhimento em República;</a:t>
            </a:r>
          </a:p>
          <a:p>
            <a:r>
              <a:rPr lang="pt-BR" sz="1450" dirty="0" smtClean="0"/>
              <a:t>c) Serviço de Acolhimento em Família Acolhedora;</a:t>
            </a:r>
          </a:p>
          <a:p>
            <a:r>
              <a:rPr lang="pt-BR" sz="1450" dirty="0" smtClean="0"/>
              <a:t>d) Serviço de Proteção em Situações de Calamidades Públicas e de Emergências (a regulamentação atual prevê o Piso Variável de Alta Complexidade, classificado como Programa)</a:t>
            </a:r>
          </a:p>
          <a:p>
            <a:endParaRPr lang="pt-BR" sz="1450" dirty="0" smtClean="0"/>
          </a:p>
          <a:p>
            <a:r>
              <a:rPr lang="pt-BR" sz="1450" b="1" dirty="0">
                <a:solidFill>
                  <a:schemeClr val="accent3"/>
                </a:solidFill>
              </a:rPr>
              <a:t>Disposições quanto aos PROGRAMAS e PROJETOS </a:t>
            </a:r>
          </a:p>
          <a:p>
            <a:pPr marL="285750" indent="-285750">
              <a:buFont typeface="Arial" panose="020B0604020202020204" pitchFamily="34" charset="0"/>
              <a:buChar char="•"/>
            </a:pPr>
            <a:r>
              <a:rPr lang="pt-BR" sz="1450" dirty="0" smtClean="0"/>
              <a:t>As despesas vinculadas aos Programas e Projetos podem constar de categoria de programação específica ou correr à conta das dotações destinadas aos serviços ou outras.</a:t>
            </a:r>
          </a:p>
          <a:p>
            <a:pPr marL="285750" indent="-285750">
              <a:buFont typeface="Arial" panose="020B0604020202020204" pitchFamily="34" charset="0"/>
              <a:buChar char="•"/>
            </a:pPr>
            <a:r>
              <a:rPr lang="pt-BR" sz="1450" dirty="0" smtClean="0"/>
              <a:t>Porém, as ações não estão vinculadas a qualquer Bloco.</a:t>
            </a:r>
            <a:endParaRPr lang="pt-BR" sz="1450" dirty="0"/>
          </a:p>
        </p:txBody>
      </p:sp>
    </p:spTree>
    <p:extLst>
      <p:ext uri="{BB962C8B-B14F-4D97-AF65-F5344CB8AC3E}">
        <p14:creationId xmlns:p14="http://schemas.microsoft.com/office/powerpoint/2010/main" val="1215968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43608" y="2060848"/>
            <a:ext cx="7643192" cy="864096"/>
          </a:xfrm>
        </p:spPr>
        <p:txBody>
          <a:bodyPr/>
          <a:lstStyle/>
          <a:p>
            <a:pPr marL="0" indent="0">
              <a:buNone/>
            </a:pPr>
            <a:r>
              <a:rPr lang="pt-BR" b="1" dirty="0">
                <a:solidFill>
                  <a:prstClr val="black"/>
                </a:solidFill>
              </a:rPr>
              <a:t>Orientações para utilização dos recursos</a:t>
            </a:r>
          </a:p>
          <a:p>
            <a:endParaRPr lang="pt-BR" dirty="0"/>
          </a:p>
        </p:txBody>
      </p:sp>
    </p:spTree>
    <p:extLst>
      <p:ext uri="{BB962C8B-B14F-4D97-AF65-F5344CB8AC3E}">
        <p14:creationId xmlns:p14="http://schemas.microsoft.com/office/powerpoint/2010/main" val="3371287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6904" y="444781"/>
            <a:ext cx="9144000" cy="492827"/>
          </a:xfrm>
          <a:prstGeom prst="rect">
            <a:avLst/>
          </a:prstGeom>
          <a:noFill/>
          <a:ln>
            <a:noFill/>
          </a:ln>
          <a:extLst/>
        </p:spPr>
        <p:txBody>
          <a:bodyPr>
            <a:spAutoFit/>
          </a:bodyPr>
          <a:lstStyle/>
          <a:p>
            <a:pPr algn="ctr">
              <a:lnSpc>
                <a:spcPct val="115000"/>
              </a:lnSpc>
              <a:spcAft>
                <a:spcPts val="1000"/>
              </a:spcAft>
              <a:defRPr/>
            </a:pPr>
            <a:r>
              <a:rPr lang="pt-BR" sz="2400" b="1" dirty="0">
                <a:solidFill>
                  <a:prstClr val="black"/>
                </a:solidFill>
              </a:rPr>
              <a:t>OBSERVAÇÕES PARA APLICAÇÃO DOS RECURSOS</a:t>
            </a:r>
          </a:p>
        </p:txBody>
      </p:sp>
      <p:sp>
        <p:nvSpPr>
          <p:cNvPr id="5" name="Fluxograma: Processo 4"/>
          <p:cNvSpPr/>
          <p:nvPr/>
        </p:nvSpPr>
        <p:spPr>
          <a:xfrm>
            <a:off x="611560" y="1052736"/>
            <a:ext cx="8064896" cy="432048"/>
          </a:xfrm>
          <a:prstGeom prst="flowChart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a:solidFill>
                  <a:prstClr val="black"/>
                </a:solidFill>
              </a:rPr>
              <a:t>CONSTITUIÇÃO FEDERAL</a:t>
            </a:r>
          </a:p>
        </p:txBody>
      </p:sp>
      <p:sp>
        <p:nvSpPr>
          <p:cNvPr id="6" name="Fluxograma: Processo 5"/>
          <p:cNvSpPr/>
          <p:nvPr/>
        </p:nvSpPr>
        <p:spPr>
          <a:xfrm>
            <a:off x="599716" y="1628800"/>
            <a:ext cx="3828268" cy="576064"/>
          </a:xfrm>
          <a:prstGeom prst="flowChart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a:solidFill>
                  <a:prstClr val="black"/>
                </a:solidFill>
              </a:rPr>
              <a:t>LOAS</a:t>
            </a:r>
          </a:p>
        </p:txBody>
      </p:sp>
      <p:sp>
        <p:nvSpPr>
          <p:cNvPr id="7" name="Fluxograma: Processo 6"/>
          <p:cNvSpPr/>
          <p:nvPr/>
        </p:nvSpPr>
        <p:spPr>
          <a:xfrm>
            <a:off x="611560" y="2348880"/>
            <a:ext cx="3816424" cy="288032"/>
          </a:xfrm>
          <a:prstGeom prst="flowChart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a:solidFill>
                  <a:prstClr val="black"/>
                </a:solidFill>
              </a:rPr>
              <a:t>PNAS</a:t>
            </a:r>
          </a:p>
        </p:txBody>
      </p:sp>
      <p:sp>
        <p:nvSpPr>
          <p:cNvPr id="8" name="Fluxograma: Processo 7"/>
          <p:cNvSpPr/>
          <p:nvPr/>
        </p:nvSpPr>
        <p:spPr>
          <a:xfrm>
            <a:off x="4499993" y="2342220"/>
            <a:ext cx="4141438" cy="288032"/>
          </a:xfrm>
          <a:prstGeom prst="flowChart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a:solidFill>
                  <a:prstClr val="black"/>
                </a:solidFill>
              </a:rPr>
              <a:t>NOB SUAS 2012</a:t>
            </a:r>
          </a:p>
        </p:txBody>
      </p:sp>
      <p:sp>
        <p:nvSpPr>
          <p:cNvPr id="9" name="Fluxograma: Processo 8"/>
          <p:cNvSpPr/>
          <p:nvPr/>
        </p:nvSpPr>
        <p:spPr>
          <a:xfrm>
            <a:off x="611560" y="2780928"/>
            <a:ext cx="2592288" cy="576064"/>
          </a:xfrm>
          <a:prstGeom prst="flowChart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a:solidFill>
                  <a:prstClr val="black"/>
                </a:solidFill>
              </a:rPr>
              <a:t>RESOLUÇÃO CIT</a:t>
            </a:r>
          </a:p>
        </p:txBody>
      </p:sp>
      <p:sp>
        <p:nvSpPr>
          <p:cNvPr id="10" name="Fluxograma: Processo 9"/>
          <p:cNvSpPr/>
          <p:nvPr/>
        </p:nvSpPr>
        <p:spPr>
          <a:xfrm>
            <a:off x="3265997" y="2780928"/>
            <a:ext cx="2458131" cy="576064"/>
          </a:xfrm>
          <a:prstGeom prst="flowChart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a:solidFill>
                  <a:prstClr val="black"/>
                </a:solidFill>
              </a:rPr>
              <a:t>RESOLUÇÃO CNAS</a:t>
            </a:r>
          </a:p>
        </p:txBody>
      </p:sp>
      <p:sp>
        <p:nvSpPr>
          <p:cNvPr id="11" name="Fluxograma: Processo 10"/>
          <p:cNvSpPr/>
          <p:nvPr/>
        </p:nvSpPr>
        <p:spPr>
          <a:xfrm>
            <a:off x="5825242" y="2780928"/>
            <a:ext cx="2851214" cy="576064"/>
          </a:xfrm>
          <a:prstGeom prst="flowChart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a:solidFill>
                  <a:prstClr val="black"/>
                </a:solidFill>
              </a:rPr>
              <a:t>PORTARIAS MINISTERIAIS - MDS</a:t>
            </a:r>
          </a:p>
        </p:txBody>
      </p:sp>
      <p:sp>
        <p:nvSpPr>
          <p:cNvPr id="12" name="Fluxograma: Processo 11"/>
          <p:cNvSpPr/>
          <p:nvPr/>
        </p:nvSpPr>
        <p:spPr>
          <a:xfrm>
            <a:off x="539552" y="4770766"/>
            <a:ext cx="8136904" cy="458433"/>
          </a:xfrm>
          <a:prstGeom prst="flowChart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a:solidFill>
                  <a:prstClr val="black"/>
                </a:solidFill>
              </a:rPr>
              <a:t>FORMA DE REPASSE (CUSTEIO)</a:t>
            </a:r>
          </a:p>
        </p:txBody>
      </p:sp>
      <p:sp>
        <p:nvSpPr>
          <p:cNvPr id="13" name="Fluxograma: Processo 12"/>
          <p:cNvSpPr/>
          <p:nvPr/>
        </p:nvSpPr>
        <p:spPr>
          <a:xfrm>
            <a:off x="528200" y="5445224"/>
            <a:ext cx="8136904" cy="432048"/>
          </a:xfrm>
          <a:prstGeom prst="flowChart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a:solidFill>
                  <a:prstClr val="black"/>
                </a:solidFill>
              </a:rPr>
              <a:t>ORIENTAÇÕES E CADERNOS</a:t>
            </a:r>
          </a:p>
        </p:txBody>
      </p:sp>
      <p:sp>
        <p:nvSpPr>
          <p:cNvPr id="14" name="Retângulo 13"/>
          <p:cNvSpPr/>
          <p:nvPr/>
        </p:nvSpPr>
        <p:spPr>
          <a:xfrm>
            <a:off x="1691680" y="3501008"/>
            <a:ext cx="6949751" cy="1080120"/>
          </a:xfrm>
          <a:prstGeom prst="rect">
            <a:avLst/>
          </a:prstGeom>
          <a:ln w="12700"/>
        </p:spPr>
        <p:style>
          <a:lnRef idx="2">
            <a:schemeClr val="accent5"/>
          </a:lnRef>
          <a:fillRef idx="1">
            <a:schemeClr val="lt1"/>
          </a:fillRef>
          <a:effectRef idx="0">
            <a:schemeClr val="accent5"/>
          </a:effectRef>
          <a:fontRef idx="minor">
            <a:schemeClr val="dk1"/>
          </a:fontRef>
        </p:style>
        <p:txBody>
          <a:bodyPr rtlCol="0" anchor="ctr"/>
          <a:lstStyle/>
          <a:p>
            <a:r>
              <a:rPr lang="pt-BR" sz="1400" b="1" dirty="0">
                <a:solidFill>
                  <a:prstClr val="black"/>
                </a:solidFill>
              </a:rPr>
              <a:t>Exemplos: </a:t>
            </a:r>
            <a:r>
              <a:rPr lang="pt-BR" sz="1400" dirty="0">
                <a:solidFill>
                  <a:prstClr val="black"/>
                </a:solidFill>
              </a:rPr>
              <a:t>Resolução CNAS nº 109/2009 - Tipificação Nacional dos Serviços</a:t>
            </a:r>
          </a:p>
          <a:p>
            <a:pPr marL="808038"/>
            <a:r>
              <a:rPr lang="pt-BR" sz="1400" dirty="0" smtClean="0">
                <a:solidFill>
                  <a:prstClr val="black"/>
                </a:solidFill>
              </a:rPr>
              <a:t>Portaria </a:t>
            </a:r>
            <a:r>
              <a:rPr lang="pt-BR" sz="1400" dirty="0">
                <a:solidFill>
                  <a:prstClr val="black"/>
                </a:solidFill>
              </a:rPr>
              <a:t>MDS nº </a:t>
            </a:r>
            <a:r>
              <a:rPr lang="pt-BR" sz="1400" dirty="0" smtClean="0">
                <a:solidFill>
                  <a:prstClr val="black"/>
                </a:solidFill>
              </a:rPr>
              <a:t>113/2015 </a:t>
            </a:r>
            <a:r>
              <a:rPr lang="pt-BR" sz="1400" dirty="0">
                <a:solidFill>
                  <a:prstClr val="black"/>
                </a:solidFill>
              </a:rPr>
              <a:t>– Blocos de </a:t>
            </a:r>
            <a:r>
              <a:rPr lang="pt-BR" sz="1400" dirty="0" smtClean="0">
                <a:solidFill>
                  <a:prstClr val="black"/>
                </a:solidFill>
              </a:rPr>
              <a:t>Financiamento</a:t>
            </a:r>
          </a:p>
          <a:p>
            <a:pPr marL="808038"/>
            <a:r>
              <a:rPr lang="pt-BR" sz="1400" dirty="0" smtClean="0">
                <a:solidFill>
                  <a:prstClr val="black"/>
                </a:solidFill>
              </a:rPr>
              <a:t>Demais Portaria que dispõem sobre os critérios de partilha e execução dos serviços</a:t>
            </a:r>
            <a:endParaRPr lang="pt-BR" sz="1400" dirty="0">
              <a:solidFill>
                <a:prstClr val="black"/>
              </a:solidFill>
            </a:endParaRPr>
          </a:p>
          <a:p>
            <a:endParaRPr lang="pt-BR" sz="1400" dirty="0">
              <a:solidFill>
                <a:prstClr val="black"/>
              </a:solidFill>
            </a:endParaRPr>
          </a:p>
        </p:txBody>
      </p:sp>
      <p:sp>
        <p:nvSpPr>
          <p:cNvPr id="15" name="Fluxograma: Processo 14"/>
          <p:cNvSpPr/>
          <p:nvPr/>
        </p:nvSpPr>
        <p:spPr>
          <a:xfrm>
            <a:off x="4499993" y="1628800"/>
            <a:ext cx="4141438" cy="576064"/>
          </a:xfrm>
          <a:prstGeom prst="flowChart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a:solidFill>
                  <a:prstClr val="black"/>
                </a:solidFill>
              </a:rPr>
              <a:t>Leis relativas à  execução da despesa pública.</a:t>
            </a:r>
          </a:p>
        </p:txBody>
      </p:sp>
    </p:spTree>
    <p:extLst>
      <p:ext uri="{BB962C8B-B14F-4D97-AF65-F5344CB8AC3E}">
        <p14:creationId xmlns:p14="http://schemas.microsoft.com/office/powerpoint/2010/main" val="2852841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620688"/>
            <a:ext cx="8219256" cy="796950"/>
          </a:xfrm>
        </p:spPr>
        <p:txBody>
          <a:bodyPr>
            <a:noAutofit/>
          </a:bodyPr>
          <a:lstStyle/>
          <a:p>
            <a:r>
              <a:rPr lang="pt-BR" sz="3200" b="1" dirty="0">
                <a:solidFill>
                  <a:prstClr val="black"/>
                </a:solidFill>
              </a:rPr>
              <a:t>O QUE OBSERVAR SOBRE A EXECUÇÃO DE RECURSOS?</a:t>
            </a:r>
            <a:br>
              <a:rPr lang="pt-BR" sz="3200" b="1" dirty="0">
                <a:solidFill>
                  <a:prstClr val="black"/>
                </a:solidFill>
              </a:rPr>
            </a:br>
            <a:endParaRPr lang="pt-BR" sz="3200" dirty="0"/>
          </a:p>
        </p:txBody>
      </p:sp>
      <p:sp>
        <p:nvSpPr>
          <p:cNvPr id="3" name="Espaço Reservado para Conteúdo 2"/>
          <p:cNvSpPr>
            <a:spLocks noGrp="1"/>
          </p:cNvSpPr>
          <p:nvPr>
            <p:ph idx="1"/>
          </p:nvPr>
        </p:nvSpPr>
        <p:spPr/>
        <p:txBody>
          <a:bodyPr>
            <a:normAutofit fontScale="55000" lnSpcReduction="20000"/>
          </a:bodyPr>
          <a:lstStyle/>
          <a:p>
            <a:pPr marL="285750" indent="-285750" algn="just">
              <a:spcAft>
                <a:spcPts val="1200"/>
              </a:spcAft>
            </a:pPr>
            <a:r>
              <a:rPr lang="pt-BR" dirty="0">
                <a:solidFill>
                  <a:prstClr val="black"/>
                </a:solidFill>
              </a:rPr>
              <a:t>Os entes serão responsáveis pela boa e regular utilização do </a:t>
            </a:r>
            <a:r>
              <a:rPr lang="pt-BR" dirty="0" smtClean="0">
                <a:solidFill>
                  <a:prstClr val="black"/>
                </a:solidFill>
              </a:rPr>
              <a:t>recurso.</a:t>
            </a:r>
          </a:p>
          <a:p>
            <a:pPr marL="0" indent="0" algn="just">
              <a:spcAft>
                <a:spcPts val="1200"/>
              </a:spcAft>
              <a:buNone/>
            </a:pPr>
            <a:r>
              <a:rPr lang="pt-BR" b="1" dirty="0" smtClean="0">
                <a:solidFill>
                  <a:prstClr val="black"/>
                </a:solidFill>
              </a:rPr>
              <a:t>1. nos </a:t>
            </a:r>
            <a:r>
              <a:rPr lang="pt-BR" b="1" dirty="0">
                <a:solidFill>
                  <a:prstClr val="black"/>
                </a:solidFill>
              </a:rPr>
              <a:t>casos de comprovada irregularidade na execução dos serviços, programas e projetos</a:t>
            </a:r>
            <a:r>
              <a:rPr lang="pt-BR" dirty="0">
                <a:solidFill>
                  <a:prstClr val="black"/>
                </a:solidFill>
              </a:rPr>
              <a:t>, inclusive por meio das </a:t>
            </a:r>
            <a:r>
              <a:rPr lang="pt-BR" b="1" dirty="0">
                <a:solidFill>
                  <a:prstClr val="black"/>
                </a:solidFill>
              </a:rPr>
              <a:t>entidades e organizações de assistência social</a:t>
            </a:r>
            <a:r>
              <a:rPr lang="pt-BR" dirty="0">
                <a:solidFill>
                  <a:prstClr val="black"/>
                </a:solidFill>
              </a:rPr>
              <a:t>, ou de </a:t>
            </a:r>
            <a:r>
              <a:rPr lang="pt-BR" b="1" dirty="0">
                <a:solidFill>
                  <a:prstClr val="black"/>
                </a:solidFill>
              </a:rPr>
              <a:t>irregularidade na apuração dos índices de gestão</a:t>
            </a:r>
            <a:r>
              <a:rPr lang="pt-BR" dirty="0">
                <a:solidFill>
                  <a:prstClr val="black"/>
                </a:solidFill>
              </a:rPr>
              <a:t>, conforme o </a:t>
            </a:r>
            <a:r>
              <a:rPr lang="pt-BR" dirty="0" smtClean="0">
                <a:solidFill>
                  <a:prstClr val="black"/>
                </a:solidFill>
              </a:rPr>
              <a:t>caso, devem </a:t>
            </a:r>
            <a:r>
              <a:rPr lang="pt-BR" dirty="0">
                <a:solidFill>
                  <a:prstClr val="black"/>
                </a:solidFill>
              </a:rPr>
              <a:t>encaminhar informações, documentos ou realizar devolução de recursos à </a:t>
            </a:r>
            <a:r>
              <a:rPr lang="pt-BR" dirty="0" smtClean="0">
                <a:solidFill>
                  <a:prstClr val="black"/>
                </a:solidFill>
              </a:rPr>
              <a:t>União. </a:t>
            </a:r>
          </a:p>
          <a:p>
            <a:pPr marL="0" indent="0" algn="just">
              <a:spcAft>
                <a:spcPts val="1200"/>
              </a:spcAft>
              <a:buNone/>
            </a:pPr>
            <a:r>
              <a:rPr lang="pt-BR" b="1" dirty="0" smtClean="0">
                <a:solidFill>
                  <a:prstClr val="black"/>
                </a:solidFill>
              </a:rPr>
              <a:t>2</a:t>
            </a:r>
            <a:r>
              <a:rPr lang="pt-BR" dirty="0" smtClean="0">
                <a:solidFill>
                  <a:prstClr val="black"/>
                </a:solidFill>
              </a:rPr>
              <a:t>. </a:t>
            </a:r>
            <a:r>
              <a:rPr lang="pt-BR" b="1" dirty="0" smtClean="0">
                <a:solidFill>
                  <a:prstClr val="black"/>
                </a:solidFill>
              </a:rPr>
              <a:t>Os </a:t>
            </a:r>
            <a:r>
              <a:rPr lang="pt-BR" b="1" dirty="0">
                <a:solidFill>
                  <a:prstClr val="black"/>
                </a:solidFill>
              </a:rPr>
              <a:t>recursos, a partir do exercício de 2016</a:t>
            </a:r>
            <a:r>
              <a:rPr lang="pt-BR" dirty="0">
                <a:solidFill>
                  <a:prstClr val="black"/>
                </a:solidFill>
              </a:rPr>
              <a:t>, </a:t>
            </a:r>
            <a:r>
              <a:rPr lang="pt-BR" dirty="0" smtClean="0">
                <a:solidFill>
                  <a:prstClr val="black"/>
                </a:solidFill>
              </a:rPr>
              <a:t>somente poderão ser </a:t>
            </a:r>
            <a:r>
              <a:rPr lang="pt-BR" dirty="0">
                <a:solidFill>
                  <a:prstClr val="black"/>
                </a:solidFill>
              </a:rPr>
              <a:t>executados na forma do disposto no Decreto nº 7.507, de 27 de junho de 2011 (</a:t>
            </a:r>
            <a:r>
              <a:rPr lang="pt-BR" b="1" dirty="0">
                <a:solidFill>
                  <a:prstClr val="black"/>
                </a:solidFill>
              </a:rPr>
              <a:t>movimentação eletrônica</a:t>
            </a:r>
            <a:r>
              <a:rPr lang="pt-BR" dirty="0">
                <a:solidFill>
                  <a:prstClr val="black"/>
                </a:solidFill>
              </a:rPr>
              <a:t>), devendo a utilização dos recursos ser operacionalizada por meio de aplicativo disponibilizado pela instituição financeira que viabilize a movimentação eletrônica de recursos.</a:t>
            </a:r>
          </a:p>
          <a:p>
            <a:pPr marL="0" indent="0" algn="just">
              <a:spcAft>
                <a:spcPts val="1200"/>
              </a:spcAft>
              <a:buNone/>
            </a:pPr>
            <a:r>
              <a:rPr lang="pt-BR" b="1" dirty="0" smtClean="0">
                <a:solidFill>
                  <a:prstClr val="black"/>
                </a:solidFill>
              </a:rPr>
              <a:t>3. Os </a:t>
            </a:r>
            <a:r>
              <a:rPr lang="pt-BR" b="1" dirty="0">
                <a:solidFill>
                  <a:prstClr val="black"/>
                </a:solidFill>
              </a:rPr>
              <a:t>recursos repassados para os Programas ou Projetos, cuja lógica de financiamento é de ressarcimento</a:t>
            </a:r>
            <a:r>
              <a:rPr lang="pt-BR" dirty="0">
                <a:solidFill>
                  <a:prstClr val="black"/>
                </a:solidFill>
              </a:rPr>
              <a:t> por atividades já realizadas (atualmente o BPC – na Escola e o Aprimora Rede), podem ser utilizados na execução futura dos respectivos </a:t>
            </a:r>
            <a:r>
              <a:rPr lang="pt-BR" b="1" dirty="0">
                <a:solidFill>
                  <a:prstClr val="black"/>
                </a:solidFill>
              </a:rPr>
              <a:t>Programas ou Projetos </a:t>
            </a:r>
            <a:r>
              <a:rPr lang="pt-BR" dirty="0">
                <a:solidFill>
                  <a:prstClr val="black"/>
                </a:solidFill>
              </a:rPr>
              <a:t>ou ainda em </a:t>
            </a:r>
            <a:r>
              <a:rPr lang="pt-BR" b="1" dirty="0">
                <a:solidFill>
                  <a:prstClr val="black"/>
                </a:solidFill>
              </a:rPr>
              <a:t>outra finalidade da Assistência Social</a:t>
            </a:r>
            <a:r>
              <a:rPr lang="pt-BR" dirty="0">
                <a:solidFill>
                  <a:prstClr val="black"/>
                </a:solidFill>
              </a:rPr>
              <a:t>.</a:t>
            </a:r>
          </a:p>
          <a:p>
            <a:endParaRPr lang="pt-BR" dirty="0"/>
          </a:p>
        </p:txBody>
      </p:sp>
    </p:spTree>
    <p:extLst>
      <p:ext uri="{BB962C8B-B14F-4D97-AF65-F5344CB8AC3E}">
        <p14:creationId xmlns:p14="http://schemas.microsoft.com/office/powerpoint/2010/main" val="4142839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2"/>
          <p:cNvSpPr txBox="1">
            <a:spLocks noChangeArrowheads="1"/>
          </p:cNvSpPr>
          <p:nvPr/>
        </p:nvSpPr>
        <p:spPr bwMode="auto">
          <a:xfrm>
            <a:off x="179388" y="935887"/>
            <a:ext cx="8964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0" fontAlgn="base" hangingPunct="0">
              <a:spcBef>
                <a:spcPct val="0"/>
              </a:spcBef>
              <a:spcAft>
                <a:spcPct val="0"/>
              </a:spcAft>
            </a:pPr>
            <a:r>
              <a:rPr lang="pt-BR" b="1" u="sng" dirty="0">
                <a:solidFill>
                  <a:prstClr val="black"/>
                </a:solidFill>
              </a:rPr>
              <a:t>DICAS -  COMO PLANEJAR  A EXECUÇÃO DO RECURSO</a:t>
            </a:r>
          </a:p>
        </p:txBody>
      </p:sp>
      <p:sp>
        <p:nvSpPr>
          <p:cNvPr id="5" name="CaixaDeTexto 4"/>
          <p:cNvSpPr txBox="1"/>
          <p:nvPr/>
        </p:nvSpPr>
        <p:spPr>
          <a:xfrm>
            <a:off x="158750" y="1799487"/>
            <a:ext cx="8964613" cy="4524375"/>
          </a:xfrm>
          <a:prstGeom prst="rect">
            <a:avLst/>
          </a:prstGeom>
          <a:noFill/>
        </p:spPr>
        <p:txBody>
          <a:bodyPr>
            <a:spAutoFit/>
          </a:bodyPr>
          <a:lstStyle/>
          <a:p>
            <a:pPr marL="342900" indent="-342900" eaLnBrk="0" fontAlgn="base" hangingPunct="0">
              <a:lnSpc>
                <a:spcPct val="150000"/>
              </a:lnSpc>
              <a:spcBef>
                <a:spcPct val="0"/>
              </a:spcBef>
              <a:spcAft>
                <a:spcPct val="0"/>
              </a:spcAft>
              <a:buFont typeface="+mj-lt"/>
              <a:buAutoNum type="arabicPeriod"/>
              <a:defRPr/>
            </a:pPr>
            <a:r>
              <a:rPr lang="pt-BR" b="1" dirty="0">
                <a:solidFill>
                  <a:prstClr val="black"/>
                </a:solidFill>
                <a:cs typeface="Arial" pitchFamily="34" charset="0"/>
              </a:rPr>
              <a:t>Fazer levantamento dos saldos financeiros</a:t>
            </a:r>
            <a:r>
              <a:rPr lang="pt-BR" dirty="0">
                <a:solidFill>
                  <a:prstClr val="black"/>
                </a:solidFill>
                <a:cs typeface="Arial" pitchFamily="34" charset="0"/>
              </a:rPr>
              <a:t>, das receitas futuras de todas as fontes (recurso próprio, estadual e da União);</a:t>
            </a:r>
          </a:p>
          <a:p>
            <a:pPr marL="342900" indent="-342900" eaLnBrk="0" fontAlgn="base" hangingPunct="0">
              <a:lnSpc>
                <a:spcPct val="150000"/>
              </a:lnSpc>
              <a:spcBef>
                <a:spcPct val="0"/>
              </a:spcBef>
              <a:spcAft>
                <a:spcPct val="0"/>
              </a:spcAft>
              <a:buFont typeface="+mj-lt"/>
              <a:buAutoNum type="arabicPeriod"/>
              <a:defRPr/>
            </a:pPr>
            <a:endParaRPr lang="pt-BR" dirty="0">
              <a:solidFill>
                <a:prstClr val="black"/>
              </a:solidFill>
              <a:cs typeface="Arial" pitchFamily="34" charset="0"/>
            </a:endParaRPr>
          </a:p>
          <a:p>
            <a:pPr marL="342900" indent="-342900" eaLnBrk="0" fontAlgn="base" hangingPunct="0">
              <a:lnSpc>
                <a:spcPct val="150000"/>
              </a:lnSpc>
              <a:spcBef>
                <a:spcPct val="0"/>
              </a:spcBef>
              <a:spcAft>
                <a:spcPct val="0"/>
              </a:spcAft>
              <a:buFont typeface="+mj-lt"/>
              <a:buAutoNum type="arabicPeriod"/>
              <a:defRPr/>
            </a:pPr>
            <a:r>
              <a:rPr lang="pt-BR" dirty="0">
                <a:solidFill>
                  <a:prstClr val="black"/>
                </a:solidFill>
                <a:cs typeface="Arial" pitchFamily="34" charset="0"/>
              </a:rPr>
              <a:t>Fazer levantamento de tudo que é gasto com recurso próprio, com recurso estadual e da União e/ou listar o que será gasto com cada recurso;</a:t>
            </a:r>
          </a:p>
          <a:p>
            <a:pPr marL="342900" indent="-342900" eaLnBrk="0" fontAlgn="base" hangingPunct="0">
              <a:lnSpc>
                <a:spcPct val="150000"/>
              </a:lnSpc>
              <a:spcBef>
                <a:spcPct val="0"/>
              </a:spcBef>
              <a:spcAft>
                <a:spcPct val="0"/>
              </a:spcAft>
              <a:buFont typeface="+mj-lt"/>
              <a:buAutoNum type="arabicPeriod"/>
              <a:defRPr/>
            </a:pPr>
            <a:endParaRPr lang="pt-BR" dirty="0">
              <a:solidFill>
                <a:prstClr val="black"/>
              </a:solidFill>
              <a:cs typeface="Arial" pitchFamily="34" charset="0"/>
            </a:endParaRPr>
          </a:p>
          <a:p>
            <a:pPr marL="342900" indent="-342900" eaLnBrk="0" fontAlgn="base" hangingPunct="0">
              <a:lnSpc>
                <a:spcPct val="150000"/>
              </a:lnSpc>
              <a:spcBef>
                <a:spcPct val="0"/>
              </a:spcBef>
              <a:spcAft>
                <a:spcPct val="0"/>
              </a:spcAft>
              <a:buFont typeface="+mj-lt"/>
              <a:buAutoNum type="arabicPeriod"/>
              <a:defRPr/>
            </a:pPr>
            <a:r>
              <a:rPr lang="pt-BR" dirty="0">
                <a:solidFill>
                  <a:prstClr val="black"/>
                </a:solidFill>
                <a:cs typeface="Arial" pitchFamily="34" charset="0"/>
              </a:rPr>
              <a:t>Listar o que pode ser gasto com cada recurso;</a:t>
            </a:r>
          </a:p>
          <a:p>
            <a:pPr marL="342900" indent="-342900" eaLnBrk="0" fontAlgn="base" hangingPunct="0">
              <a:lnSpc>
                <a:spcPct val="150000"/>
              </a:lnSpc>
              <a:spcBef>
                <a:spcPct val="0"/>
              </a:spcBef>
              <a:spcAft>
                <a:spcPct val="0"/>
              </a:spcAft>
              <a:buFont typeface="+mj-lt"/>
              <a:buAutoNum type="arabicPeriod"/>
              <a:defRPr/>
            </a:pPr>
            <a:endParaRPr lang="pt-BR" dirty="0">
              <a:solidFill>
                <a:prstClr val="black"/>
              </a:solidFill>
              <a:cs typeface="Arial" pitchFamily="34" charset="0"/>
            </a:endParaRPr>
          </a:p>
          <a:p>
            <a:pPr marL="342900" indent="-342900" eaLnBrk="0" fontAlgn="base" hangingPunct="0">
              <a:lnSpc>
                <a:spcPct val="150000"/>
              </a:lnSpc>
              <a:spcBef>
                <a:spcPct val="0"/>
              </a:spcBef>
              <a:spcAft>
                <a:spcPct val="0"/>
              </a:spcAft>
              <a:buFont typeface="+mj-lt"/>
              <a:buAutoNum type="arabicPeriod"/>
              <a:defRPr/>
            </a:pPr>
            <a:r>
              <a:rPr lang="pt-BR" dirty="0">
                <a:solidFill>
                  <a:prstClr val="black"/>
                </a:solidFill>
                <a:cs typeface="Arial" pitchFamily="34" charset="0"/>
              </a:rPr>
              <a:t>Verificar se deve ser realizada a adequação do gasto frente as possibilidades das regras de execução de cada recurso; e</a:t>
            </a:r>
          </a:p>
          <a:p>
            <a:pPr eaLnBrk="0" fontAlgn="base" hangingPunct="0">
              <a:spcBef>
                <a:spcPct val="0"/>
              </a:spcBef>
              <a:spcAft>
                <a:spcPct val="0"/>
              </a:spcAft>
              <a:defRPr/>
            </a:pPr>
            <a:r>
              <a:rPr lang="pt-BR" dirty="0">
                <a:solidFill>
                  <a:prstClr val="black"/>
                </a:solidFill>
                <a:cs typeface="Arial" pitchFamily="34" charset="0"/>
              </a:rPr>
              <a:t>   </a:t>
            </a:r>
          </a:p>
        </p:txBody>
      </p:sp>
    </p:spTree>
    <p:extLst>
      <p:ext uri="{BB962C8B-B14F-4D97-AF65-F5344CB8AC3E}">
        <p14:creationId xmlns:p14="http://schemas.microsoft.com/office/powerpoint/2010/main" val="45058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1"/>
          <p:cNvSpPr txBox="1">
            <a:spLocks noChangeArrowheads="1"/>
          </p:cNvSpPr>
          <p:nvPr/>
        </p:nvSpPr>
        <p:spPr bwMode="auto">
          <a:xfrm>
            <a:off x="756022" y="504974"/>
            <a:ext cx="7200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pt-BR" altLang="pt-BR" sz="2400" b="1" u="sng" dirty="0"/>
              <a:t>Diagnóstico situacional da Realização das Despesas</a:t>
            </a:r>
          </a:p>
        </p:txBody>
      </p:sp>
      <p:graphicFrame>
        <p:nvGraphicFramePr>
          <p:cNvPr id="5" name="Tabela 4"/>
          <p:cNvGraphicFramePr>
            <a:graphicFrameLocks noGrp="1"/>
          </p:cNvGraphicFramePr>
          <p:nvPr>
            <p:extLst>
              <p:ext uri="{D42A27DB-BD31-4B8C-83A1-F6EECF244321}">
                <p14:modId xmlns:p14="http://schemas.microsoft.com/office/powerpoint/2010/main" val="3545893050"/>
              </p:ext>
            </p:extLst>
          </p:nvPr>
        </p:nvGraphicFramePr>
        <p:xfrm>
          <a:off x="611560" y="1068537"/>
          <a:ext cx="7993062" cy="5345111"/>
        </p:xfrm>
        <a:graphic>
          <a:graphicData uri="http://schemas.openxmlformats.org/drawingml/2006/table">
            <a:tbl>
              <a:tblPr firstRow="1" bandRow="1">
                <a:tableStyleId>{8799B23B-EC83-4686-B30A-512413B5E67A}</a:tableStyleId>
              </a:tblPr>
              <a:tblGrid>
                <a:gridCol w="3996531"/>
                <a:gridCol w="3996531"/>
              </a:tblGrid>
              <a:tr h="640194">
                <a:tc>
                  <a:txBody>
                    <a:bodyPr/>
                    <a:lstStyle/>
                    <a:p>
                      <a:pPr algn="ctr"/>
                      <a:r>
                        <a:rPr lang="pt-BR" sz="1600" dirty="0" smtClean="0"/>
                        <a:t>Despesas pagas com Recursos Próprios                             (Fonte</a:t>
                      </a:r>
                      <a:r>
                        <a:rPr lang="pt-BR" sz="1600" baseline="0" dirty="0" smtClean="0"/>
                        <a:t> Tesouro Municipal/Estadual)</a:t>
                      </a:r>
                      <a:endParaRPr lang="pt-BR" sz="1600" b="1" dirty="0"/>
                    </a:p>
                  </a:txBody>
                  <a:tcPr marL="91442" marR="91442" marT="45728" marB="45728">
                    <a:solidFill>
                      <a:schemeClr val="accent3">
                        <a:lumMod val="40000"/>
                        <a:lumOff val="60000"/>
                      </a:schemeClr>
                    </a:solidFill>
                  </a:tcPr>
                </a:tc>
                <a:tc>
                  <a:txBody>
                    <a:bodyPr/>
                    <a:lstStyle/>
                    <a:p>
                      <a:pPr algn="ctr"/>
                      <a:r>
                        <a:rPr lang="pt-BR" sz="1800" dirty="0" smtClean="0"/>
                        <a:t>Despesas Pagas com Recursos do </a:t>
                      </a:r>
                      <a:r>
                        <a:rPr lang="pt-BR" sz="1800" dirty="0" err="1" smtClean="0"/>
                        <a:t>Cofinanciamento</a:t>
                      </a:r>
                      <a:r>
                        <a:rPr lang="pt-BR" sz="1800" dirty="0" smtClean="0"/>
                        <a:t> Federal</a:t>
                      </a:r>
                      <a:endParaRPr lang="pt-BR" sz="1800" dirty="0"/>
                    </a:p>
                  </a:txBody>
                  <a:tcPr marL="91442" marR="91442" marT="45728" marB="45728">
                    <a:solidFill>
                      <a:schemeClr val="accent3">
                        <a:lumMod val="40000"/>
                        <a:lumOff val="60000"/>
                      </a:schemeClr>
                    </a:solidFill>
                  </a:tcPr>
                </a:tc>
              </a:tr>
              <a:tr h="579223">
                <a:tc>
                  <a:txBody>
                    <a:bodyPr/>
                    <a:lstStyle/>
                    <a:p>
                      <a:r>
                        <a:rPr lang="pt-BR" sz="1600" dirty="0" smtClean="0"/>
                        <a:t>Pessoal ( Estatutário, CLT, Processo</a:t>
                      </a:r>
                      <a:r>
                        <a:rPr lang="pt-BR" sz="1600" baseline="0" dirty="0" smtClean="0"/>
                        <a:t> Seletivo, Temporários)</a:t>
                      </a:r>
                      <a:endParaRPr lang="pt-BR" sz="1600" b="1" dirty="0"/>
                    </a:p>
                  </a:txBody>
                  <a:tcPr marL="91442" marR="91442" marT="45728" marB="45728"/>
                </a:tc>
                <a:tc>
                  <a:txBody>
                    <a:bodyPr/>
                    <a:lstStyle/>
                    <a:p>
                      <a:r>
                        <a:rPr lang="pt-BR" sz="1600" dirty="0" smtClean="0"/>
                        <a:t>Até 100% por Bloco de Financiamento</a:t>
                      </a:r>
                      <a:endParaRPr lang="pt-BR" sz="1600" dirty="0"/>
                    </a:p>
                  </a:txBody>
                  <a:tcPr marL="91442" marR="91442" marT="45728" marB="45728"/>
                </a:tc>
              </a:tr>
              <a:tr h="579223">
                <a:tc>
                  <a:txBody>
                    <a:bodyPr/>
                    <a:lstStyle/>
                    <a:p>
                      <a:r>
                        <a:rPr lang="pt-BR" sz="1600" dirty="0" smtClean="0"/>
                        <a:t>Pessoal</a:t>
                      </a:r>
                      <a:r>
                        <a:rPr lang="pt-BR" sz="1600" baseline="0" dirty="0" smtClean="0"/>
                        <a:t> (Contratado por tempo determinado)</a:t>
                      </a:r>
                      <a:endParaRPr lang="pt-BR" sz="1600" b="1" dirty="0"/>
                    </a:p>
                  </a:txBody>
                  <a:tcPr marL="91442" marR="91442" marT="45728" marB="45728"/>
                </a:tc>
                <a:tc>
                  <a:txBody>
                    <a:bodyPr/>
                    <a:lstStyle/>
                    <a:p>
                      <a:endParaRPr lang="pt-BR" sz="1600" dirty="0"/>
                    </a:p>
                  </a:txBody>
                  <a:tcPr marL="91442" marR="91442" marT="45728" marB="45728"/>
                </a:tc>
              </a:tr>
              <a:tr h="370906">
                <a:tc>
                  <a:txBody>
                    <a:bodyPr/>
                    <a:lstStyle/>
                    <a:p>
                      <a:r>
                        <a:rPr lang="pt-BR" sz="1600" dirty="0" smtClean="0"/>
                        <a:t>Aluguéis</a:t>
                      </a:r>
                      <a:endParaRPr lang="pt-BR" sz="1600" b="1" dirty="0"/>
                    </a:p>
                  </a:txBody>
                  <a:tcPr marL="91442" marR="91442" marT="45728" marB="45728"/>
                </a:tc>
                <a:tc>
                  <a:txBody>
                    <a:bodyPr/>
                    <a:lstStyle/>
                    <a:p>
                      <a:endParaRPr lang="pt-BR" sz="1600" dirty="0"/>
                    </a:p>
                  </a:txBody>
                  <a:tcPr marL="91442" marR="91442" marT="45728" marB="45728"/>
                </a:tc>
              </a:tr>
              <a:tr h="370906">
                <a:tc>
                  <a:txBody>
                    <a:bodyPr/>
                    <a:lstStyle/>
                    <a:p>
                      <a:r>
                        <a:rPr lang="pt-BR" sz="1600" dirty="0" smtClean="0"/>
                        <a:t>Água</a:t>
                      </a:r>
                      <a:endParaRPr lang="pt-BR" sz="1600" b="1" dirty="0"/>
                    </a:p>
                  </a:txBody>
                  <a:tcPr marL="91442" marR="91442" marT="45728" marB="45728"/>
                </a:tc>
                <a:tc>
                  <a:txBody>
                    <a:bodyPr/>
                    <a:lstStyle/>
                    <a:p>
                      <a:endParaRPr lang="pt-BR" sz="1600" dirty="0"/>
                    </a:p>
                  </a:txBody>
                  <a:tcPr marL="91442" marR="91442" marT="45728" marB="45728"/>
                </a:tc>
              </a:tr>
              <a:tr h="370906">
                <a:tc>
                  <a:txBody>
                    <a:bodyPr/>
                    <a:lstStyle/>
                    <a:p>
                      <a:r>
                        <a:rPr lang="pt-BR" sz="1600" dirty="0" smtClean="0"/>
                        <a:t>Luz</a:t>
                      </a:r>
                      <a:endParaRPr lang="pt-BR" sz="1600" b="1" dirty="0"/>
                    </a:p>
                  </a:txBody>
                  <a:tcPr marL="91442" marR="91442" marT="45728" marB="45728"/>
                </a:tc>
                <a:tc>
                  <a:txBody>
                    <a:bodyPr/>
                    <a:lstStyle/>
                    <a:p>
                      <a:endParaRPr lang="pt-BR" sz="1600"/>
                    </a:p>
                  </a:txBody>
                  <a:tcPr marL="91442" marR="91442" marT="45728" marB="45728"/>
                </a:tc>
              </a:tr>
              <a:tr h="370906">
                <a:tc>
                  <a:txBody>
                    <a:bodyPr/>
                    <a:lstStyle/>
                    <a:p>
                      <a:r>
                        <a:rPr lang="pt-BR" sz="1600" dirty="0" smtClean="0"/>
                        <a:t>Telefone</a:t>
                      </a:r>
                      <a:endParaRPr lang="pt-BR" sz="1600" b="1" dirty="0"/>
                    </a:p>
                  </a:txBody>
                  <a:tcPr marL="91442" marR="91442" marT="45728" marB="45728"/>
                </a:tc>
                <a:tc>
                  <a:txBody>
                    <a:bodyPr/>
                    <a:lstStyle/>
                    <a:p>
                      <a:endParaRPr lang="pt-BR" sz="1600"/>
                    </a:p>
                  </a:txBody>
                  <a:tcPr marL="91442" marR="91442" marT="45728" marB="45728"/>
                </a:tc>
              </a:tr>
              <a:tr h="370906">
                <a:tc>
                  <a:txBody>
                    <a:bodyPr/>
                    <a:lstStyle/>
                    <a:p>
                      <a:r>
                        <a:rPr lang="pt-BR" sz="1600" dirty="0" smtClean="0"/>
                        <a:t>Manutenção</a:t>
                      </a:r>
                      <a:r>
                        <a:rPr lang="pt-BR" sz="1600" baseline="0" dirty="0" smtClean="0"/>
                        <a:t> Veicular (Inclusive Combustível)</a:t>
                      </a:r>
                      <a:endParaRPr lang="pt-BR" sz="1600" b="1" dirty="0"/>
                    </a:p>
                  </a:txBody>
                  <a:tcPr marL="91442" marR="91442" marT="45728" marB="45728"/>
                </a:tc>
                <a:tc>
                  <a:txBody>
                    <a:bodyPr/>
                    <a:lstStyle/>
                    <a:p>
                      <a:endParaRPr lang="pt-BR" sz="1600"/>
                    </a:p>
                  </a:txBody>
                  <a:tcPr marL="91442" marR="91442" marT="45728" marB="45728"/>
                </a:tc>
              </a:tr>
              <a:tr h="370906">
                <a:tc>
                  <a:txBody>
                    <a:bodyPr/>
                    <a:lstStyle/>
                    <a:p>
                      <a:r>
                        <a:rPr lang="pt-BR" sz="1600" dirty="0" smtClean="0"/>
                        <a:t>Reformas</a:t>
                      </a:r>
                      <a:endParaRPr lang="pt-BR" sz="1600" b="1" dirty="0" smtClean="0"/>
                    </a:p>
                  </a:txBody>
                  <a:tcPr marL="91442" marR="91442" marT="45728" marB="45728"/>
                </a:tc>
                <a:tc>
                  <a:txBody>
                    <a:bodyPr/>
                    <a:lstStyle/>
                    <a:p>
                      <a:r>
                        <a:rPr lang="pt-BR" sz="1600" dirty="0" smtClean="0"/>
                        <a:t>Imóvel</a:t>
                      </a:r>
                      <a:r>
                        <a:rPr lang="pt-BR" sz="1600" baseline="0" dirty="0" smtClean="0"/>
                        <a:t> Próprio</a:t>
                      </a:r>
                      <a:endParaRPr lang="pt-BR" sz="1600" dirty="0"/>
                    </a:p>
                  </a:txBody>
                  <a:tcPr marL="91442" marR="91442" marT="45728" marB="45728"/>
                </a:tc>
              </a:tr>
              <a:tr h="370906">
                <a:tc>
                  <a:txBody>
                    <a:bodyPr/>
                    <a:lstStyle/>
                    <a:p>
                      <a:r>
                        <a:rPr lang="pt-BR" sz="1600" dirty="0" smtClean="0"/>
                        <a:t>Deslocamento de Equipe e Usuários</a:t>
                      </a:r>
                      <a:endParaRPr lang="pt-BR" sz="1600" b="1" dirty="0" smtClean="0"/>
                    </a:p>
                  </a:txBody>
                  <a:tcPr marL="91442" marR="91442" marT="45728" marB="45728"/>
                </a:tc>
                <a:tc>
                  <a:txBody>
                    <a:bodyPr/>
                    <a:lstStyle/>
                    <a:p>
                      <a:endParaRPr lang="pt-BR" sz="1800" dirty="0"/>
                    </a:p>
                  </a:txBody>
                  <a:tcPr marL="91442" marR="91442" marT="45728" marB="45728"/>
                </a:tc>
              </a:tr>
              <a:tr h="579223">
                <a:tc>
                  <a:txBody>
                    <a:bodyPr/>
                    <a:lstStyle/>
                    <a:p>
                      <a:r>
                        <a:rPr lang="pt-BR" sz="1600" dirty="0" smtClean="0"/>
                        <a:t>Aquisição</a:t>
                      </a:r>
                      <a:r>
                        <a:rPr lang="pt-BR" sz="1600" baseline="0" dirty="0" smtClean="0"/>
                        <a:t> de Equipamentos e Materiais Permanentes</a:t>
                      </a:r>
                      <a:endParaRPr lang="pt-BR" sz="1600" b="1" dirty="0" smtClean="0"/>
                    </a:p>
                  </a:txBody>
                  <a:tcPr marL="91442" marR="91442" marT="45728" marB="45728"/>
                </a:tc>
                <a:tc>
                  <a:txBody>
                    <a:bodyPr/>
                    <a:lstStyle/>
                    <a:p>
                      <a:endParaRPr lang="pt-BR" sz="1800" dirty="0"/>
                    </a:p>
                  </a:txBody>
                  <a:tcPr marL="91442" marR="91442" marT="45728" marB="45728"/>
                </a:tc>
              </a:tr>
              <a:tr h="370906">
                <a:tc>
                  <a:txBody>
                    <a:bodyPr/>
                    <a:lstStyle/>
                    <a:p>
                      <a:r>
                        <a:rPr lang="pt-BR" sz="1600" dirty="0" smtClean="0"/>
                        <a:t>Capacitação</a:t>
                      </a:r>
                      <a:endParaRPr lang="pt-BR" sz="1600" b="1" dirty="0" smtClean="0"/>
                    </a:p>
                  </a:txBody>
                  <a:tcPr marL="91442" marR="91442" marT="45728" marB="45728"/>
                </a:tc>
                <a:tc>
                  <a:txBody>
                    <a:bodyPr/>
                    <a:lstStyle/>
                    <a:p>
                      <a:endParaRPr lang="pt-BR" sz="1800" dirty="0"/>
                    </a:p>
                  </a:txBody>
                  <a:tcPr marL="91442" marR="91442" marT="45728" marB="45728"/>
                </a:tc>
              </a:tr>
            </a:tbl>
          </a:graphicData>
        </a:graphic>
      </p:graphicFrame>
    </p:spTree>
    <p:extLst>
      <p:ext uri="{BB962C8B-B14F-4D97-AF65-F5344CB8AC3E}">
        <p14:creationId xmlns:p14="http://schemas.microsoft.com/office/powerpoint/2010/main" val="3415984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92088" y="1422400"/>
            <a:ext cx="4019550" cy="638175"/>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eaLnBrk="1" fontAlgn="auto" hangingPunct="1">
              <a:spcBef>
                <a:spcPts val="0"/>
              </a:spcBef>
              <a:spcAft>
                <a:spcPts val="0"/>
              </a:spcAft>
              <a:defRPr/>
            </a:pPr>
            <a:r>
              <a:rPr lang="pt-BR" b="1" dirty="0"/>
              <a:t>GASTO COM RECURSO MUNICIPAL</a:t>
            </a:r>
          </a:p>
        </p:txBody>
      </p:sp>
      <p:sp>
        <p:nvSpPr>
          <p:cNvPr id="5" name="Retângulo 4"/>
          <p:cNvSpPr/>
          <p:nvPr/>
        </p:nvSpPr>
        <p:spPr>
          <a:xfrm>
            <a:off x="325438" y="4079875"/>
            <a:ext cx="2746375" cy="8636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eaLnBrk="1" fontAlgn="auto" hangingPunct="1">
              <a:spcBef>
                <a:spcPts val="0"/>
              </a:spcBef>
              <a:spcAft>
                <a:spcPts val="0"/>
              </a:spcAft>
              <a:defRPr/>
            </a:pPr>
            <a:r>
              <a:rPr lang="pt-BR" dirty="0"/>
              <a:t>Pagamento de pessoal concursado</a:t>
            </a:r>
          </a:p>
        </p:txBody>
      </p:sp>
      <p:sp>
        <p:nvSpPr>
          <p:cNvPr id="6" name="Retângulo 5"/>
          <p:cNvSpPr/>
          <p:nvPr/>
        </p:nvSpPr>
        <p:spPr>
          <a:xfrm>
            <a:off x="325438" y="5291138"/>
            <a:ext cx="2746375" cy="865187"/>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eaLnBrk="1" fontAlgn="auto" hangingPunct="1">
              <a:spcBef>
                <a:spcPts val="0"/>
              </a:spcBef>
              <a:spcAft>
                <a:spcPts val="0"/>
              </a:spcAft>
              <a:defRPr/>
            </a:pPr>
            <a:r>
              <a:rPr lang="pt-BR" dirty="0"/>
              <a:t>Manutenção do serviço</a:t>
            </a:r>
          </a:p>
        </p:txBody>
      </p:sp>
      <p:sp>
        <p:nvSpPr>
          <p:cNvPr id="7" name="Retângulo 6"/>
          <p:cNvSpPr/>
          <p:nvPr/>
        </p:nvSpPr>
        <p:spPr>
          <a:xfrm>
            <a:off x="4733925" y="1411288"/>
            <a:ext cx="4086547" cy="638175"/>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eaLnBrk="1" fontAlgn="auto" hangingPunct="1">
              <a:spcBef>
                <a:spcPts val="0"/>
              </a:spcBef>
              <a:spcAft>
                <a:spcPts val="0"/>
              </a:spcAft>
              <a:defRPr/>
            </a:pPr>
            <a:r>
              <a:rPr lang="pt-BR" b="1" dirty="0"/>
              <a:t>GASTO COM RECURSO FEDERAL</a:t>
            </a:r>
          </a:p>
        </p:txBody>
      </p:sp>
      <p:sp>
        <p:nvSpPr>
          <p:cNvPr id="8" name="Retângulo 7"/>
          <p:cNvSpPr/>
          <p:nvPr/>
        </p:nvSpPr>
        <p:spPr>
          <a:xfrm>
            <a:off x="6226176" y="2357438"/>
            <a:ext cx="2700338" cy="865187"/>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eaLnBrk="1" fontAlgn="auto" hangingPunct="1">
              <a:spcBef>
                <a:spcPts val="0"/>
              </a:spcBef>
              <a:spcAft>
                <a:spcPts val="0"/>
              </a:spcAft>
              <a:defRPr/>
            </a:pPr>
            <a:r>
              <a:rPr lang="pt-BR" dirty="0"/>
              <a:t>Obra - Ampliação do espaço do prédio m²</a:t>
            </a:r>
          </a:p>
        </p:txBody>
      </p:sp>
      <p:sp>
        <p:nvSpPr>
          <p:cNvPr id="9" name="Chave direita 8"/>
          <p:cNvSpPr/>
          <p:nvPr/>
        </p:nvSpPr>
        <p:spPr>
          <a:xfrm>
            <a:off x="3071813" y="4079875"/>
            <a:ext cx="312737" cy="2076450"/>
          </a:xfrm>
          <a:prstGeom prst="rightBrace">
            <a:avLst/>
          </a:prstGeom>
        </p:spPr>
        <p:style>
          <a:lnRef idx="2">
            <a:schemeClr val="accent3"/>
          </a:lnRef>
          <a:fillRef idx="1">
            <a:schemeClr val="lt1"/>
          </a:fillRef>
          <a:effectRef idx="0">
            <a:schemeClr val="accent3"/>
          </a:effectRef>
          <a:fontRef idx="minor">
            <a:schemeClr val="dk1"/>
          </a:fontRef>
        </p:style>
        <p:txBody>
          <a:bodyPr anchor="ctr"/>
          <a:lstStyle/>
          <a:p>
            <a:pPr algn="ctr" eaLnBrk="1" fontAlgn="auto" hangingPunct="1">
              <a:spcBef>
                <a:spcPts val="0"/>
              </a:spcBef>
              <a:spcAft>
                <a:spcPts val="0"/>
              </a:spcAft>
              <a:defRPr/>
            </a:pPr>
            <a:endParaRPr lang="pt-BR"/>
          </a:p>
        </p:txBody>
      </p:sp>
      <p:sp>
        <p:nvSpPr>
          <p:cNvPr id="10" name="Canto dobrado 9"/>
          <p:cNvSpPr/>
          <p:nvPr/>
        </p:nvSpPr>
        <p:spPr>
          <a:xfrm>
            <a:off x="6226175" y="4797425"/>
            <a:ext cx="2700338" cy="728663"/>
          </a:xfrm>
          <a:prstGeom prst="foldedCorner">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pt-BR" dirty="0"/>
              <a:t>Pode utilizar o recurso federal.</a:t>
            </a:r>
          </a:p>
        </p:txBody>
      </p:sp>
      <p:sp>
        <p:nvSpPr>
          <p:cNvPr id="11" name="Canto dobrado 10"/>
          <p:cNvSpPr/>
          <p:nvPr/>
        </p:nvSpPr>
        <p:spPr>
          <a:xfrm>
            <a:off x="325438" y="2559050"/>
            <a:ext cx="2700337" cy="728663"/>
          </a:xfrm>
          <a:prstGeom prst="foldedCorner">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pt-BR" dirty="0"/>
              <a:t>Não pode utilizar o recurso federal.</a:t>
            </a:r>
          </a:p>
        </p:txBody>
      </p:sp>
      <p:cxnSp>
        <p:nvCxnSpPr>
          <p:cNvPr id="12" name="Conector reto 11"/>
          <p:cNvCxnSpPr/>
          <p:nvPr/>
        </p:nvCxnSpPr>
        <p:spPr>
          <a:xfrm>
            <a:off x="4445000" y="1411288"/>
            <a:ext cx="0" cy="5330825"/>
          </a:xfrm>
          <a:prstGeom prst="line">
            <a:avLst/>
          </a:prstGeom>
        </p:spPr>
        <p:style>
          <a:lnRef idx="2">
            <a:schemeClr val="accent3"/>
          </a:lnRef>
          <a:fillRef idx="0">
            <a:schemeClr val="accent3"/>
          </a:fillRef>
          <a:effectRef idx="1">
            <a:schemeClr val="accent3"/>
          </a:effectRef>
          <a:fontRef idx="minor">
            <a:schemeClr val="tx1"/>
          </a:fontRef>
        </p:style>
      </p:cxnSp>
      <p:sp>
        <p:nvSpPr>
          <p:cNvPr id="13" name="Seta para a direita 12"/>
          <p:cNvSpPr/>
          <p:nvPr/>
        </p:nvSpPr>
        <p:spPr>
          <a:xfrm>
            <a:off x="3492500" y="4824413"/>
            <a:ext cx="2482850" cy="585787"/>
          </a:xfrm>
          <a:prstGeom prst="rightArrow">
            <a:avLst/>
          </a:prstGeom>
        </p:spPr>
        <p:style>
          <a:lnRef idx="1">
            <a:schemeClr val="accent3"/>
          </a:lnRef>
          <a:fillRef idx="3">
            <a:schemeClr val="accent3"/>
          </a:fillRef>
          <a:effectRef idx="2">
            <a:schemeClr val="accent3"/>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14" name="Seta para a direita 13"/>
          <p:cNvSpPr/>
          <p:nvPr/>
        </p:nvSpPr>
        <p:spPr>
          <a:xfrm rot="10800000">
            <a:off x="3384550" y="2559050"/>
            <a:ext cx="2484438" cy="584200"/>
          </a:xfrm>
          <a:prstGeom prst="rightArrow">
            <a:avLst/>
          </a:prstGeom>
        </p:spPr>
        <p:style>
          <a:lnRef idx="1">
            <a:schemeClr val="accent3"/>
          </a:lnRef>
          <a:fillRef idx="3">
            <a:schemeClr val="accent3"/>
          </a:fillRef>
          <a:effectRef idx="2">
            <a:schemeClr val="accent3"/>
          </a:effectRef>
          <a:fontRef idx="minor">
            <a:schemeClr val="lt1"/>
          </a:fontRef>
        </p:style>
        <p:txBody>
          <a:bodyPr anchor="ctr"/>
          <a:lstStyle/>
          <a:p>
            <a:pPr algn="ctr" eaLnBrk="1" fontAlgn="auto" hangingPunct="1">
              <a:spcBef>
                <a:spcPts val="0"/>
              </a:spcBef>
              <a:spcAft>
                <a:spcPts val="0"/>
              </a:spcAft>
              <a:defRPr/>
            </a:pPr>
            <a:endParaRPr lang="pt-BR"/>
          </a:p>
        </p:txBody>
      </p:sp>
    </p:spTree>
    <p:extLst>
      <p:ext uri="{BB962C8B-B14F-4D97-AF65-F5344CB8AC3E}">
        <p14:creationId xmlns:p14="http://schemas.microsoft.com/office/powerpoint/2010/main" val="161236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0" indent="0">
              <a:buNone/>
            </a:pPr>
            <a:r>
              <a:rPr lang="pt-BR" sz="3600" dirty="0" smtClean="0"/>
              <a:t>Principais itens de despesas a serem pagos com recursos do cofinanciamento federal</a:t>
            </a:r>
            <a:endParaRPr lang="pt-BR" sz="3600" dirty="0"/>
          </a:p>
        </p:txBody>
      </p:sp>
    </p:spTree>
    <p:extLst>
      <p:ext uri="{BB962C8B-B14F-4D97-AF65-F5344CB8AC3E}">
        <p14:creationId xmlns:p14="http://schemas.microsoft.com/office/powerpoint/2010/main" val="2136889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908720"/>
            <a:ext cx="8147248" cy="508918"/>
          </a:xfrm>
        </p:spPr>
        <p:txBody>
          <a:bodyPr>
            <a:normAutofit fontScale="90000"/>
          </a:bodyPr>
          <a:lstStyle/>
          <a:p>
            <a:r>
              <a:rPr lang="pt-BR" b="1" dirty="0" smtClean="0">
                <a:solidFill>
                  <a:prstClr val="black"/>
                </a:solidFill>
              </a:rPr>
              <a:t/>
            </a:r>
            <a:br>
              <a:rPr lang="pt-BR" b="1" dirty="0" smtClean="0">
                <a:solidFill>
                  <a:prstClr val="black"/>
                </a:solidFill>
              </a:rPr>
            </a:br>
            <a:r>
              <a:rPr lang="pt-BR" b="1" dirty="0" smtClean="0">
                <a:solidFill>
                  <a:prstClr val="black"/>
                </a:solidFill>
              </a:rPr>
              <a:t>FUNDOS </a:t>
            </a:r>
            <a:r>
              <a:rPr lang="pt-BR" b="1" dirty="0">
                <a:solidFill>
                  <a:prstClr val="black"/>
                </a:solidFill>
              </a:rPr>
              <a:t>DE ASSISTÊNCIA SOCIAL </a:t>
            </a:r>
            <a:r>
              <a:rPr lang="pt-BR" b="1" dirty="0" smtClean="0">
                <a:solidFill>
                  <a:prstClr val="black"/>
                </a:solidFill>
              </a:rPr>
              <a:t>– FAS</a:t>
            </a:r>
            <a:br>
              <a:rPr lang="pt-BR" b="1" dirty="0" smtClean="0">
                <a:solidFill>
                  <a:prstClr val="black"/>
                </a:solidFill>
              </a:rPr>
            </a:br>
            <a:r>
              <a:rPr lang="pt-BR" b="1" dirty="0">
                <a:solidFill>
                  <a:prstClr val="black"/>
                </a:solidFill>
              </a:rPr>
              <a:t/>
            </a:r>
            <a:br>
              <a:rPr lang="pt-BR" b="1" dirty="0">
                <a:solidFill>
                  <a:prstClr val="black"/>
                </a:solidFill>
              </a:rPr>
            </a:br>
            <a:endParaRPr lang="pt-BR" dirty="0"/>
          </a:p>
        </p:txBody>
      </p:sp>
      <p:sp>
        <p:nvSpPr>
          <p:cNvPr id="3" name="Espaço Reservado para Conteúdo 2"/>
          <p:cNvSpPr>
            <a:spLocks noGrp="1"/>
          </p:cNvSpPr>
          <p:nvPr>
            <p:ph idx="1"/>
          </p:nvPr>
        </p:nvSpPr>
        <p:spPr>
          <a:xfrm>
            <a:off x="467544" y="1772816"/>
            <a:ext cx="8219256" cy="4353347"/>
          </a:xfrm>
        </p:spPr>
        <p:txBody>
          <a:bodyPr>
            <a:normAutofit fontScale="70000" lnSpcReduction="20000"/>
          </a:bodyPr>
          <a:lstStyle/>
          <a:p>
            <a:pPr algn="just">
              <a:lnSpc>
                <a:spcPct val="150000"/>
              </a:lnSpc>
              <a:buFont typeface="Wingdings" pitchFamily="2" charset="2"/>
              <a:buChar char="ü"/>
              <a:defRPr/>
            </a:pPr>
            <a:r>
              <a:rPr lang="pt-BR" dirty="0">
                <a:solidFill>
                  <a:prstClr val="black"/>
                </a:solidFill>
                <a:cs typeface="Arial" pitchFamily="34" charset="0"/>
              </a:rPr>
              <a:t>Os Fundos de Assistência Social, mais do que uma exigência legal, são instrumentos fundamentais de gestão dos recursos para a garantia da oferta de serviços do Sistema Único de Assistência Social - SUAS.</a:t>
            </a:r>
            <a:r>
              <a:rPr lang="pt-BR" strike="sngStrike" dirty="0">
                <a:solidFill>
                  <a:prstClr val="black"/>
                </a:solidFill>
                <a:cs typeface="Arial" pitchFamily="34" charset="0"/>
              </a:rPr>
              <a:t> </a:t>
            </a:r>
          </a:p>
          <a:p>
            <a:pPr marL="0" indent="0" algn="just">
              <a:lnSpc>
                <a:spcPct val="150000"/>
              </a:lnSpc>
              <a:buNone/>
              <a:defRPr/>
            </a:pPr>
            <a:endParaRPr lang="pt-BR" strike="sngStrike" dirty="0">
              <a:solidFill>
                <a:prstClr val="black"/>
              </a:solidFill>
              <a:cs typeface="Arial" pitchFamily="34" charset="0"/>
            </a:endParaRPr>
          </a:p>
          <a:p>
            <a:pPr algn="just">
              <a:lnSpc>
                <a:spcPct val="150000"/>
              </a:lnSpc>
              <a:buFont typeface="Wingdings" pitchFamily="2" charset="2"/>
              <a:buChar char="ü"/>
              <a:defRPr/>
            </a:pPr>
            <a:r>
              <a:rPr lang="pt-BR" dirty="0">
                <a:solidFill>
                  <a:prstClr val="black"/>
                </a:solidFill>
                <a:cs typeface="Arial" pitchFamily="34" charset="0"/>
              </a:rPr>
              <a:t>Isto torna a estruturação e a organização dos fundos e consequentemente, o aprimoramento da gestão orçamentária e financeira, necessidades prementes e um desafio a ser enfrentado pelos gestores em cada esfera de governo.</a:t>
            </a:r>
          </a:p>
          <a:p>
            <a:endParaRPr lang="pt-BR" dirty="0"/>
          </a:p>
        </p:txBody>
      </p:sp>
    </p:spTree>
    <p:extLst>
      <p:ext uri="{BB962C8B-B14F-4D97-AF65-F5344CB8AC3E}">
        <p14:creationId xmlns:p14="http://schemas.microsoft.com/office/powerpoint/2010/main" val="3010243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539552" y="692696"/>
            <a:ext cx="8064896" cy="779444"/>
          </a:xfrm>
          <a:prstGeom prst="rect">
            <a:avLst/>
          </a:prstGeom>
        </p:spPr>
        <p:txBody>
          <a:bodyPr wrap="square">
            <a:spAutoFit/>
          </a:bodyPr>
          <a:lstStyle/>
          <a:p>
            <a:pPr algn="ctr" fontAlgn="auto">
              <a:lnSpc>
                <a:spcPct val="115000"/>
              </a:lnSpc>
              <a:spcBef>
                <a:spcPts val="0"/>
              </a:spcBef>
              <a:spcAft>
                <a:spcPts val="1000"/>
              </a:spcAft>
              <a:defRPr/>
            </a:pPr>
            <a:r>
              <a:rPr lang="pt-BR" sz="2000" b="1" dirty="0" smtClean="0"/>
              <a:t>A TIPIFICAÇÃO NACIONAL DOS SERVIÇOS  SOCIOASSISTENCIAIS E A EXECUÇÃO ORÇAMENTÁRIA E FINANCEIRA</a:t>
            </a:r>
            <a:endParaRPr lang="pt-BR" sz="2000" b="1" dirty="0"/>
          </a:p>
        </p:txBody>
      </p:sp>
      <p:sp>
        <p:nvSpPr>
          <p:cNvPr id="5" name="Retângulo 4"/>
          <p:cNvSpPr/>
          <p:nvPr/>
        </p:nvSpPr>
        <p:spPr>
          <a:xfrm>
            <a:off x="395536" y="1422126"/>
            <a:ext cx="8208912" cy="4401205"/>
          </a:xfrm>
          <a:prstGeom prst="rect">
            <a:avLst/>
          </a:prstGeom>
        </p:spPr>
        <p:txBody>
          <a:bodyPr wrap="square">
            <a:spAutoFit/>
          </a:bodyPr>
          <a:lstStyle/>
          <a:p>
            <a:pPr algn="just" eaLnBrk="0" hangingPunct="0">
              <a:defRPr/>
            </a:pPr>
            <a:r>
              <a:rPr lang="pt-BR" sz="2000" dirty="0" smtClean="0">
                <a:cs typeface="Arial" charset="0"/>
              </a:rPr>
              <a:t>                                </a:t>
            </a:r>
            <a:endParaRPr lang="pt-BR" sz="2000" dirty="0">
              <a:cs typeface="Arial" charset="0"/>
            </a:endParaRPr>
          </a:p>
          <a:p>
            <a:pPr algn="just" eaLnBrk="0" hangingPunct="0">
              <a:defRPr/>
            </a:pPr>
            <a:r>
              <a:rPr lang="pt-BR" sz="2000" b="1" dirty="0" smtClean="0">
                <a:cs typeface="Arial" charset="0"/>
              </a:rPr>
              <a:t>                              </a:t>
            </a:r>
            <a:endParaRPr lang="pt-BR" sz="2000" dirty="0" smtClean="0">
              <a:cs typeface="Arial" charset="0"/>
            </a:endParaRPr>
          </a:p>
          <a:p>
            <a:pPr lvl="1" algn="just" eaLnBrk="0" hangingPunct="0">
              <a:defRPr/>
            </a:pPr>
            <a:endParaRPr lang="pt-BR" sz="2000" dirty="0" smtClean="0">
              <a:cs typeface="Arial" charset="0"/>
            </a:endParaRPr>
          </a:p>
          <a:p>
            <a:pPr lvl="1" algn="just" eaLnBrk="0" hangingPunct="0">
              <a:defRPr/>
            </a:pPr>
            <a:r>
              <a:rPr lang="pt-BR" sz="2000" b="1" dirty="0">
                <a:cs typeface="Arial" charset="0"/>
              </a:rPr>
              <a:t> </a:t>
            </a:r>
            <a:endParaRPr lang="pt-BR" sz="2000" dirty="0" smtClean="0">
              <a:cs typeface="Arial" charset="0"/>
            </a:endParaRPr>
          </a:p>
          <a:p>
            <a:pPr lvl="1" algn="just" eaLnBrk="0" hangingPunct="0">
              <a:defRPr/>
            </a:pPr>
            <a:endParaRPr lang="pt-BR" sz="2000" dirty="0">
              <a:cs typeface="Arial" charset="0"/>
            </a:endParaRPr>
          </a:p>
          <a:p>
            <a:pPr lvl="1" algn="just" eaLnBrk="0" hangingPunct="0">
              <a:defRPr/>
            </a:pPr>
            <a:endParaRPr lang="pt-BR" sz="2000" dirty="0" smtClean="0">
              <a:cs typeface="Arial" charset="0"/>
            </a:endParaRPr>
          </a:p>
          <a:p>
            <a:pPr lvl="1" algn="just" eaLnBrk="0" hangingPunct="0">
              <a:defRPr/>
            </a:pPr>
            <a:endParaRPr lang="pt-BR" sz="2000" dirty="0">
              <a:cs typeface="Arial" charset="0"/>
            </a:endParaRPr>
          </a:p>
          <a:p>
            <a:pPr lvl="1" algn="just" eaLnBrk="0" hangingPunct="0">
              <a:defRPr/>
            </a:pPr>
            <a:r>
              <a:rPr lang="pt-BR" sz="2000" dirty="0" smtClean="0">
                <a:cs typeface="Arial" charset="0"/>
              </a:rPr>
              <a:t>A </a:t>
            </a:r>
            <a:r>
              <a:rPr lang="pt-BR" sz="2000" dirty="0">
                <a:cs typeface="Arial" charset="0"/>
              </a:rPr>
              <a:t>Tipificação Nacional dos Serviços deve ser um dos principais instrumentos para planejamento das ações  que viabilizarão a execução dos serviços</a:t>
            </a:r>
            <a:r>
              <a:rPr lang="pt-BR" sz="2000" dirty="0" smtClean="0">
                <a:cs typeface="Arial" charset="0"/>
              </a:rPr>
              <a:t>.</a:t>
            </a:r>
          </a:p>
          <a:p>
            <a:pPr lvl="1" algn="just" eaLnBrk="0" hangingPunct="0">
              <a:defRPr/>
            </a:pPr>
            <a:endParaRPr lang="pt-BR" sz="2000" dirty="0">
              <a:cs typeface="Arial" charset="0"/>
            </a:endParaRPr>
          </a:p>
          <a:p>
            <a:pPr lvl="1" algn="just" eaLnBrk="0" hangingPunct="0">
              <a:defRPr/>
            </a:pPr>
            <a:endParaRPr lang="pt-BR" sz="2000" dirty="0" smtClean="0">
              <a:cs typeface="Arial" charset="0"/>
            </a:endParaRPr>
          </a:p>
          <a:p>
            <a:pPr lvl="1" algn="just" eaLnBrk="0" hangingPunct="0">
              <a:defRPr/>
            </a:pPr>
            <a:r>
              <a:rPr lang="pt-BR" sz="2000" dirty="0" smtClean="0">
                <a:cs typeface="Arial" charset="0"/>
              </a:rPr>
              <a:t>De que forma?</a:t>
            </a:r>
            <a:endParaRPr lang="pt-BR" sz="2000" dirty="0">
              <a:cs typeface="Arial" charset="0"/>
            </a:endParaRPr>
          </a:p>
          <a:p>
            <a:pPr lvl="1" algn="just" eaLnBrk="0" hangingPunct="0">
              <a:defRPr/>
            </a:pPr>
            <a:endParaRPr lang="pt-BR" sz="2000" dirty="0">
              <a:cs typeface="Arial" charset="0"/>
            </a:endParaRPr>
          </a:p>
        </p:txBody>
      </p:sp>
      <p:pic>
        <p:nvPicPr>
          <p:cNvPr id="6" name="Picture 3" descr="C:\Users\dulcelena.martins\Documents\FNAS 2015\CARTILHA FNAS\IMAGENS CARTILHA\detetiv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247712"/>
            <a:ext cx="1584176" cy="15756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dulcelena.martins\Documents\FNAS 2015\TPIFICAÇÃO\IMAGEM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5" y="1422126"/>
            <a:ext cx="13811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586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3100" b="1" dirty="0">
                <a:solidFill>
                  <a:prstClr val="black"/>
                </a:solidFill>
                <a:cs typeface="Arial" pitchFamily="34" charset="0"/>
              </a:rPr>
              <a:t>PRINCIPAIS ITENS DE DESPESAS QUE PODEM SER REALIZADOS PARA A EXECUÇÃO DOS SERVIÇOS</a:t>
            </a:r>
            <a:r>
              <a:rPr lang="pt-BR" b="1" dirty="0">
                <a:solidFill>
                  <a:prstClr val="black"/>
                </a:solidFill>
                <a:cs typeface="Arial" pitchFamily="34" charset="0"/>
              </a:rPr>
              <a:t/>
            </a:r>
            <a:br>
              <a:rPr lang="pt-BR" b="1" dirty="0">
                <a:solidFill>
                  <a:prstClr val="black"/>
                </a:solidFill>
                <a:cs typeface="Arial" pitchFamily="34" charset="0"/>
              </a:rPr>
            </a:br>
            <a:endParaRPr lang="pt-BR" dirty="0"/>
          </a:p>
        </p:txBody>
      </p:sp>
      <p:sp>
        <p:nvSpPr>
          <p:cNvPr id="3" name="Espaço Reservado para Conteúdo 2"/>
          <p:cNvSpPr>
            <a:spLocks noGrp="1"/>
          </p:cNvSpPr>
          <p:nvPr>
            <p:ph idx="1"/>
          </p:nvPr>
        </p:nvSpPr>
        <p:spPr/>
        <p:txBody>
          <a:bodyPr>
            <a:normAutofit fontScale="92500" lnSpcReduction="10000"/>
          </a:bodyPr>
          <a:lstStyle/>
          <a:p>
            <a:pPr algn="just" eaLnBrk="0" fontAlgn="base" hangingPunct="0">
              <a:spcBef>
                <a:spcPct val="0"/>
              </a:spcBef>
              <a:spcAft>
                <a:spcPct val="0"/>
              </a:spcAft>
              <a:defRPr/>
            </a:pPr>
            <a:r>
              <a:rPr lang="pt-BR" sz="2000" b="1" dirty="0">
                <a:solidFill>
                  <a:srgbClr val="FF0000"/>
                </a:solidFill>
                <a:cs typeface="Arial" charset="0"/>
              </a:rPr>
              <a:t>Materiais de consumo</a:t>
            </a:r>
            <a:r>
              <a:rPr lang="pt-BR" sz="2000" dirty="0">
                <a:solidFill>
                  <a:srgbClr val="FF0000"/>
                </a:solidFill>
                <a:cs typeface="Arial" charset="0"/>
              </a:rPr>
              <a:t>: </a:t>
            </a:r>
            <a:r>
              <a:rPr lang="pt-BR" sz="2000" dirty="0">
                <a:solidFill>
                  <a:prstClr val="black"/>
                </a:solidFill>
                <a:cs typeface="Arial" charset="0"/>
              </a:rPr>
              <a:t>Para ser disponibilizados nos equipamentos públicos que compõe a rede socioassistencial.</a:t>
            </a:r>
          </a:p>
          <a:p>
            <a:pPr algn="just" eaLnBrk="0" fontAlgn="base" hangingPunct="0">
              <a:spcBef>
                <a:spcPct val="0"/>
              </a:spcBef>
              <a:spcAft>
                <a:spcPct val="0"/>
              </a:spcAft>
              <a:buFont typeface="Wingdings" pitchFamily="2" charset="2"/>
              <a:buChar char="ü"/>
              <a:defRPr/>
            </a:pPr>
            <a:endParaRPr lang="pt-BR" sz="2000" dirty="0">
              <a:solidFill>
                <a:prstClr val="black"/>
              </a:solidFill>
              <a:cs typeface="Arial" charset="0"/>
            </a:endParaRPr>
          </a:p>
          <a:p>
            <a:pPr algn="just" eaLnBrk="0" fontAlgn="base" hangingPunct="0">
              <a:spcBef>
                <a:spcPct val="0"/>
              </a:spcBef>
              <a:spcAft>
                <a:spcPct val="0"/>
              </a:spcAft>
              <a:defRPr/>
            </a:pPr>
            <a:r>
              <a:rPr lang="pt-BR" sz="2000" b="1" dirty="0">
                <a:solidFill>
                  <a:prstClr val="black"/>
                </a:solidFill>
                <a:cs typeface="Arial" charset="0"/>
              </a:rPr>
              <a:t>         </a:t>
            </a:r>
            <a:r>
              <a:rPr lang="pt-BR" sz="2000" b="1" dirty="0">
                <a:solidFill>
                  <a:srgbClr val="FF0000"/>
                </a:solidFill>
                <a:cs typeface="Arial" charset="0"/>
              </a:rPr>
              <a:t>Conservação e adaptação de bens imóveis:</a:t>
            </a:r>
          </a:p>
          <a:p>
            <a:pPr marL="800100" lvl="1" indent="-342900" algn="just" eaLnBrk="0" fontAlgn="base" hangingPunct="0">
              <a:spcBef>
                <a:spcPct val="0"/>
              </a:spcBef>
              <a:spcAft>
                <a:spcPct val="0"/>
              </a:spcAft>
              <a:buFont typeface="Arial" charset="0"/>
              <a:buChar char="•"/>
              <a:defRPr/>
            </a:pPr>
            <a:r>
              <a:rPr lang="pt-BR" sz="2000" dirty="0">
                <a:solidFill>
                  <a:prstClr val="black"/>
                </a:solidFill>
                <a:cs typeface="Arial" charset="0"/>
              </a:rPr>
              <a:t>Reparos, consertos, revisões, pinturas, reformas e adaptações para acessibilidade, de bens imóveis sem que ocorra a ampliação do imóvel.</a:t>
            </a:r>
          </a:p>
          <a:p>
            <a:pPr marL="457200" lvl="1" indent="0" algn="just" eaLnBrk="0" fontAlgn="base" hangingPunct="0">
              <a:spcBef>
                <a:spcPct val="0"/>
              </a:spcBef>
              <a:spcAft>
                <a:spcPct val="0"/>
              </a:spcAft>
              <a:buNone/>
              <a:defRPr/>
            </a:pPr>
            <a:r>
              <a:rPr lang="pt-BR" sz="2000" dirty="0">
                <a:solidFill>
                  <a:prstClr val="black"/>
                </a:solidFill>
                <a:cs typeface="Arial" charset="0"/>
              </a:rPr>
              <a:t>(para isto é possível realizar contrato com pessoa física ou jurídica).</a:t>
            </a:r>
          </a:p>
          <a:p>
            <a:pPr lvl="1" algn="just" eaLnBrk="0" fontAlgn="base" hangingPunct="0">
              <a:spcBef>
                <a:spcPct val="0"/>
              </a:spcBef>
              <a:spcAft>
                <a:spcPct val="0"/>
              </a:spcAft>
              <a:defRPr/>
            </a:pPr>
            <a:r>
              <a:rPr lang="pt-BR" sz="2000" b="1" dirty="0">
                <a:solidFill>
                  <a:srgbClr val="FF0000"/>
                </a:solidFill>
                <a:cs typeface="Arial" charset="0"/>
              </a:rPr>
              <a:t>Contratação </a:t>
            </a:r>
            <a:r>
              <a:rPr lang="pt-BR" sz="2000" b="1" dirty="0">
                <a:solidFill>
                  <a:prstClr val="black"/>
                </a:solidFill>
                <a:cs typeface="Arial" charset="0"/>
              </a:rPr>
              <a:t> </a:t>
            </a:r>
          </a:p>
          <a:p>
            <a:pPr marL="800100" lvl="1" indent="-342900" algn="just" eaLnBrk="0" fontAlgn="base" hangingPunct="0">
              <a:spcBef>
                <a:spcPct val="0"/>
              </a:spcBef>
              <a:spcAft>
                <a:spcPct val="0"/>
              </a:spcAft>
              <a:buFont typeface="Arial" charset="0"/>
              <a:buChar char="•"/>
              <a:defRPr/>
            </a:pPr>
            <a:r>
              <a:rPr lang="pt-BR" sz="2000" dirty="0">
                <a:solidFill>
                  <a:prstClr val="black"/>
                </a:solidFill>
                <a:cs typeface="Arial" charset="0"/>
              </a:rPr>
              <a:t>Pessoa Física: Realização de capacitação e outras atividades relacionadas aos serviços</a:t>
            </a:r>
          </a:p>
          <a:p>
            <a:pPr algn="just" eaLnBrk="0" fontAlgn="base" hangingPunct="0">
              <a:spcBef>
                <a:spcPct val="0"/>
              </a:spcBef>
              <a:spcAft>
                <a:spcPct val="0"/>
              </a:spcAft>
              <a:buFont typeface="Wingdings" pitchFamily="2" charset="2"/>
              <a:buChar char="ü"/>
              <a:defRPr/>
            </a:pPr>
            <a:endParaRPr lang="pt-BR" sz="1000" dirty="0">
              <a:solidFill>
                <a:prstClr val="black"/>
              </a:solidFill>
              <a:cs typeface="Arial" charset="0"/>
            </a:endParaRPr>
          </a:p>
          <a:p>
            <a:pPr algn="just" eaLnBrk="0" fontAlgn="base" hangingPunct="0">
              <a:spcBef>
                <a:spcPct val="0"/>
              </a:spcBef>
              <a:spcAft>
                <a:spcPct val="0"/>
              </a:spcAft>
              <a:defRPr/>
            </a:pPr>
            <a:r>
              <a:rPr lang="pt-BR" sz="2000" b="1" dirty="0">
                <a:solidFill>
                  <a:prstClr val="black"/>
                </a:solidFill>
                <a:cs typeface="Arial" charset="0"/>
              </a:rPr>
              <a:t>   </a:t>
            </a:r>
            <a:r>
              <a:rPr lang="pt-BR" sz="2000" b="1" dirty="0" smtClean="0">
                <a:solidFill>
                  <a:prstClr val="black"/>
                </a:solidFill>
                <a:cs typeface="Arial" charset="0"/>
              </a:rPr>
              <a:t>    </a:t>
            </a:r>
            <a:r>
              <a:rPr lang="pt-BR" sz="2000" b="1" dirty="0">
                <a:solidFill>
                  <a:srgbClr val="FF0000"/>
                </a:solidFill>
                <a:cs typeface="Arial" charset="0"/>
              </a:rPr>
              <a:t>Locação de materiais permanentes</a:t>
            </a:r>
            <a:r>
              <a:rPr lang="pt-BR" sz="2000" dirty="0">
                <a:solidFill>
                  <a:prstClr val="black"/>
                </a:solidFill>
                <a:cs typeface="Arial" charset="0"/>
              </a:rPr>
              <a:t>: Desde que comprovada a necessidade e utilização para realização dos serviços de acordo com a sua tipificação;</a:t>
            </a:r>
          </a:p>
          <a:p>
            <a:pPr algn="just" eaLnBrk="0" fontAlgn="base" hangingPunct="0">
              <a:spcBef>
                <a:spcPct val="0"/>
              </a:spcBef>
              <a:spcAft>
                <a:spcPct val="0"/>
              </a:spcAft>
              <a:buFont typeface="Wingdings" pitchFamily="2" charset="2"/>
              <a:buChar char="ü"/>
              <a:defRPr/>
            </a:pPr>
            <a:endParaRPr lang="pt-BR" sz="1000" dirty="0">
              <a:solidFill>
                <a:prstClr val="black"/>
              </a:solidFill>
              <a:cs typeface="Arial" charset="0"/>
            </a:endParaRPr>
          </a:p>
          <a:p>
            <a:pPr algn="just" eaLnBrk="0" fontAlgn="base" hangingPunct="0">
              <a:spcBef>
                <a:spcPct val="0"/>
              </a:spcBef>
              <a:spcAft>
                <a:spcPct val="0"/>
              </a:spcAft>
              <a:defRPr/>
            </a:pPr>
            <a:r>
              <a:rPr lang="pt-BR" sz="2000" dirty="0">
                <a:solidFill>
                  <a:prstClr val="black"/>
                </a:solidFill>
                <a:cs typeface="Arial" charset="0"/>
              </a:rPr>
              <a:t>        </a:t>
            </a:r>
            <a:r>
              <a:rPr lang="pt-BR" sz="2000" b="1" dirty="0">
                <a:solidFill>
                  <a:srgbClr val="FF0000"/>
                </a:solidFill>
                <a:cs typeface="Arial" charset="0"/>
              </a:rPr>
              <a:t>Aluguel de imóvel </a:t>
            </a:r>
            <a:r>
              <a:rPr lang="pt-BR" sz="2000" dirty="0">
                <a:solidFill>
                  <a:prstClr val="black"/>
                </a:solidFill>
                <a:cs typeface="Arial" charset="0"/>
              </a:rPr>
              <a:t>para funcionamento de unidade pública: Para oferta </a:t>
            </a:r>
            <a:r>
              <a:rPr lang="pt-BR" sz="2000" b="1" u="sng" dirty="0">
                <a:solidFill>
                  <a:prstClr val="black"/>
                </a:solidFill>
                <a:cs typeface="Arial" charset="0"/>
              </a:rPr>
              <a:t>exclusiva</a:t>
            </a:r>
            <a:r>
              <a:rPr lang="pt-BR" sz="2000" dirty="0">
                <a:solidFill>
                  <a:prstClr val="black"/>
                </a:solidFill>
                <a:cs typeface="Arial" charset="0"/>
              </a:rPr>
              <a:t> dos serviços tipificados, sendo vedado o compartilhamento com outras unidades;</a:t>
            </a:r>
          </a:p>
          <a:p>
            <a:endParaRPr lang="pt-BR" dirty="0"/>
          </a:p>
        </p:txBody>
      </p:sp>
    </p:spTree>
    <p:extLst>
      <p:ext uri="{BB962C8B-B14F-4D97-AF65-F5344CB8AC3E}">
        <p14:creationId xmlns:p14="http://schemas.microsoft.com/office/powerpoint/2010/main" val="17438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800" b="1" dirty="0">
                <a:solidFill>
                  <a:prstClr val="black"/>
                </a:solidFill>
                <a:cs typeface="Arial" pitchFamily="34" charset="0"/>
              </a:rPr>
              <a:t>PRINCIPAIS ITENS DE DESPESAS QUE PODEM SER REALIZADOS PARA A EXECUÇÃO DOS SERVIÇOS</a:t>
            </a:r>
            <a:br>
              <a:rPr lang="pt-BR" sz="2800" b="1" dirty="0">
                <a:solidFill>
                  <a:prstClr val="black"/>
                </a:solidFill>
                <a:cs typeface="Arial" pitchFamily="34" charset="0"/>
              </a:rPr>
            </a:br>
            <a:endParaRPr lang="pt-BR" sz="2800" dirty="0"/>
          </a:p>
        </p:txBody>
      </p:sp>
      <p:sp>
        <p:nvSpPr>
          <p:cNvPr id="3" name="Espaço Reservado para Conteúdo 2"/>
          <p:cNvSpPr>
            <a:spLocks noGrp="1"/>
          </p:cNvSpPr>
          <p:nvPr>
            <p:ph idx="1"/>
          </p:nvPr>
        </p:nvSpPr>
        <p:spPr/>
        <p:txBody>
          <a:bodyPr/>
          <a:lstStyle/>
          <a:p>
            <a:pPr algn="just" eaLnBrk="0" fontAlgn="base" hangingPunct="0">
              <a:spcBef>
                <a:spcPct val="0"/>
              </a:spcBef>
              <a:spcAft>
                <a:spcPct val="0"/>
              </a:spcAft>
            </a:pPr>
            <a:r>
              <a:rPr lang="pt-BR" sz="2000" b="1" dirty="0" smtClean="0">
                <a:solidFill>
                  <a:srgbClr val="FF0000"/>
                </a:solidFill>
                <a:cs typeface="Arial" pitchFamily="34" charset="0"/>
              </a:rPr>
              <a:t>Aluguel de espaço</a:t>
            </a:r>
            <a:r>
              <a:rPr lang="pt-BR" sz="2000" dirty="0">
                <a:solidFill>
                  <a:prstClr val="black"/>
                </a:solidFill>
                <a:cs typeface="Arial" pitchFamily="34" charset="0"/>
              </a:rPr>
              <a:t>: Para eventos ou atividades pontuais (palestras e atividades esportivas), desde que tenha pertinência com o serviço e por tempo determinado;</a:t>
            </a:r>
          </a:p>
          <a:p>
            <a:pPr algn="just" eaLnBrk="0" fontAlgn="base" hangingPunct="0">
              <a:spcBef>
                <a:spcPct val="0"/>
              </a:spcBef>
              <a:spcAft>
                <a:spcPct val="0"/>
              </a:spcAft>
              <a:buFont typeface="Wingdings" pitchFamily="2" charset="2"/>
              <a:buChar char="ü"/>
            </a:pPr>
            <a:endParaRPr lang="pt-BR" sz="2000" dirty="0">
              <a:solidFill>
                <a:prstClr val="black"/>
              </a:solidFill>
              <a:cs typeface="Arial" pitchFamily="34" charset="0"/>
            </a:endParaRPr>
          </a:p>
          <a:p>
            <a:pPr algn="just" eaLnBrk="0" fontAlgn="base" hangingPunct="0">
              <a:spcBef>
                <a:spcPct val="0"/>
              </a:spcBef>
              <a:spcAft>
                <a:spcPct val="0"/>
              </a:spcAft>
            </a:pPr>
            <a:r>
              <a:rPr lang="pt-BR" sz="2000" b="1" dirty="0" smtClean="0">
                <a:solidFill>
                  <a:srgbClr val="FF0000"/>
                </a:solidFill>
                <a:cs typeface="Arial" pitchFamily="34" charset="0"/>
              </a:rPr>
              <a:t>Locação de veículos</a:t>
            </a:r>
            <a:r>
              <a:rPr lang="pt-BR" sz="2000" dirty="0">
                <a:solidFill>
                  <a:prstClr val="black"/>
                </a:solidFill>
                <a:cs typeface="Arial" pitchFamily="34" charset="0"/>
              </a:rPr>
              <a:t>: Para oferta dos serviços;</a:t>
            </a:r>
          </a:p>
          <a:p>
            <a:pPr algn="just" eaLnBrk="0" fontAlgn="base" hangingPunct="0">
              <a:spcBef>
                <a:spcPct val="0"/>
              </a:spcBef>
              <a:spcAft>
                <a:spcPct val="0"/>
              </a:spcAft>
            </a:pPr>
            <a:r>
              <a:rPr lang="pt-BR" sz="2000" dirty="0">
                <a:solidFill>
                  <a:prstClr val="black"/>
                </a:solidFill>
                <a:cs typeface="Arial" pitchFamily="34" charset="0"/>
              </a:rPr>
              <a:t> </a:t>
            </a:r>
          </a:p>
          <a:p>
            <a:pPr algn="just" eaLnBrk="0" fontAlgn="base" hangingPunct="0">
              <a:spcBef>
                <a:spcPct val="0"/>
              </a:spcBef>
              <a:spcAft>
                <a:spcPct val="0"/>
              </a:spcAft>
            </a:pPr>
            <a:r>
              <a:rPr lang="pt-BR" sz="2000" dirty="0">
                <a:solidFill>
                  <a:prstClr val="black"/>
                </a:solidFill>
                <a:cs typeface="Arial" pitchFamily="34" charset="0"/>
              </a:rPr>
              <a:t> </a:t>
            </a:r>
            <a:r>
              <a:rPr lang="pt-BR" sz="2000" b="1" dirty="0" smtClean="0">
                <a:solidFill>
                  <a:srgbClr val="FF0000"/>
                </a:solidFill>
                <a:cs typeface="Arial" pitchFamily="34" charset="0"/>
              </a:rPr>
              <a:t>Deslocamentos:</a:t>
            </a:r>
          </a:p>
          <a:p>
            <a:pPr marL="800100" lvl="1" indent="-342900" algn="just" eaLnBrk="0" fontAlgn="base" hangingPunct="0">
              <a:spcBef>
                <a:spcPct val="0"/>
              </a:spcBef>
              <a:spcAft>
                <a:spcPct val="0"/>
              </a:spcAft>
              <a:buFont typeface="Arial" pitchFamily="34" charset="0"/>
              <a:buChar char="•"/>
            </a:pPr>
            <a:r>
              <a:rPr lang="pt-BR" sz="2000" b="1" dirty="0" smtClean="0">
                <a:solidFill>
                  <a:srgbClr val="FF0000"/>
                </a:solidFill>
                <a:cs typeface="Arial" pitchFamily="34" charset="0"/>
              </a:rPr>
              <a:t>Usuários</a:t>
            </a:r>
            <a:r>
              <a:rPr lang="pt-BR" sz="2000" dirty="0">
                <a:solidFill>
                  <a:prstClr val="black"/>
                </a:solidFill>
                <a:cs typeface="Arial" pitchFamily="34" charset="0"/>
              </a:rPr>
              <a:t>: Para participação nas atividades inerentes aos serviços ofertados; </a:t>
            </a:r>
          </a:p>
          <a:p>
            <a:pPr marL="800100" lvl="1" indent="-342900" algn="just" eaLnBrk="0" fontAlgn="base" hangingPunct="0">
              <a:spcBef>
                <a:spcPct val="0"/>
              </a:spcBef>
              <a:spcAft>
                <a:spcPct val="0"/>
              </a:spcAft>
              <a:buFont typeface="Arial" pitchFamily="34" charset="0"/>
              <a:buChar char="•"/>
            </a:pPr>
            <a:r>
              <a:rPr lang="pt-BR" sz="2000" b="1" dirty="0" smtClean="0">
                <a:solidFill>
                  <a:srgbClr val="FF0000"/>
                </a:solidFill>
                <a:cs typeface="Arial" pitchFamily="34" charset="0"/>
              </a:rPr>
              <a:t>Equipe: </a:t>
            </a:r>
            <a:r>
              <a:rPr lang="pt-BR" sz="2000" dirty="0">
                <a:solidFill>
                  <a:prstClr val="black"/>
                </a:solidFill>
                <a:cs typeface="Arial" pitchFamily="34" charset="0"/>
              </a:rPr>
              <a:t>Para atendimento do público residente em longas distâncias (indígenas, quilombolas, entre outros).</a:t>
            </a:r>
          </a:p>
          <a:p>
            <a:endParaRPr lang="pt-BR" dirty="0"/>
          </a:p>
        </p:txBody>
      </p:sp>
    </p:spTree>
    <p:extLst>
      <p:ext uri="{BB962C8B-B14F-4D97-AF65-F5344CB8AC3E}">
        <p14:creationId xmlns:p14="http://schemas.microsoft.com/office/powerpoint/2010/main" val="1415046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363272" cy="1143000"/>
          </a:xfrm>
        </p:spPr>
        <p:txBody>
          <a:bodyPr>
            <a:normAutofit fontScale="90000"/>
          </a:bodyPr>
          <a:lstStyle/>
          <a:p>
            <a:r>
              <a:rPr lang="pt-BR" sz="3600" b="1" dirty="0" smtClean="0">
                <a:solidFill>
                  <a:prstClr val="black"/>
                </a:solidFill>
                <a:cs typeface="Arial" pitchFamily="34" charset="0"/>
              </a:rPr>
              <a:t/>
            </a:r>
            <a:br>
              <a:rPr lang="pt-BR" sz="3600" b="1" dirty="0" smtClean="0">
                <a:solidFill>
                  <a:prstClr val="black"/>
                </a:solidFill>
                <a:cs typeface="Arial" pitchFamily="34" charset="0"/>
              </a:rPr>
            </a:br>
            <a:r>
              <a:rPr lang="pt-BR" sz="3100" b="1" dirty="0" smtClean="0">
                <a:solidFill>
                  <a:prstClr val="black"/>
                </a:solidFill>
                <a:cs typeface="Arial" pitchFamily="34" charset="0"/>
              </a:rPr>
              <a:t>ORIENTAÇÃO </a:t>
            </a:r>
            <a:r>
              <a:rPr lang="pt-BR" sz="3100" b="1" dirty="0">
                <a:solidFill>
                  <a:prstClr val="black"/>
                </a:solidFill>
                <a:cs typeface="Arial" pitchFamily="34" charset="0"/>
              </a:rPr>
              <a:t>PARA PAGAMENTO DA FOLHA DE PESSOAL AUTORIZADO PELO ARTIGO 6º E DA LEI 8742/93 – LOAS</a:t>
            </a:r>
            <a:r>
              <a:rPr lang="pt-BR" sz="3600" b="1" dirty="0">
                <a:solidFill>
                  <a:prstClr val="black"/>
                </a:solidFill>
                <a:cs typeface="Arial" pitchFamily="34" charset="0"/>
              </a:rPr>
              <a:t/>
            </a:r>
            <a:br>
              <a:rPr lang="pt-BR" sz="3600" b="1" dirty="0">
                <a:solidFill>
                  <a:prstClr val="black"/>
                </a:solidFill>
                <a:cs typeface="Arial" pitchFamily="34" charset="0"/>
              </a:rPr>
            </a:br>
            <a:endParaRPr lang="pt-BR" sz="3600" dirty="0"/>
          </a:p>
        </p:txBody>
      </p:sp>
      <p:sp>
        <p:nvSpPr>
          <p:cNvPr id="3" name="Espaço Reservado para Conteúdo 2"/>
          <p:cNvSpPr>
            <a:spLocks noGrp="1"/>
          </p:cNvSpPr>
          <p:nvPr>
            <p:ph idx="1"/>
          </p:nvPr>
        </p:nvSpPr>
        <p:spPr/>
        <p:txBody>
          <a:bodyPr>
            <a:normAutofit fontScale="92500" lnSpcReduction="10000"/>
          </a:bodyPr>
          <a:lstStyle/>
          <a:p>
            <a:pPr algn="just"/>
            <a:r>
              <a:rPr lang="pt-BR" dirty="0">
                <a:solidFill>
                  <a:prstClr val="black"/>
                </a:solidFill>
                <a:cs typeface="Arial" pitchFamily="34" charset="0"/>
              </a:rPr>
              <a:t>Para operacionalização (pagamento) da folha de pessoal dos profissionais que integram as equipes de referência em consonância com os dispositivos da NOB – RH/SUAS, </a:t>
            </a:r>
            <a:r>
              <a:rPr lang="pt-BR" b="1" dirty="0">
                <a:solidFill>
                  <a:srgbClr val="FF0000"/>
                </a:solidFill>
                <a:cs typeface="Arial" pitchFamily="34" charset="0"/>
              </a:rPr>
              <a:t>os gestores deverão utilizar a unidade gestora dos Fundos de Assistência ou em caráter excepcional, outra estrutura da Administração Pública</a:t>
            </a:r>
            <a:r>
              <a:rPr lang="pt-BR" dirty="0">
                <a:solidFill>
                  <a:prstClr val="black"/>
                </a:solidFill>
                <a:cs typeface="Arial" pitchFamily="34" charset="0"/>
              </a:rPr>
              <a:t>, enquanto o FMAS não dispuser de estrutura mínima para operacionalizar esses procedimentos de pagamento.</a:t>
            </a:r>
          </a:p>
          <a:p>
            <a:endParaRPr lang="pt-BR" dirty="0"/>
          </a:p>
        </p:txBody>
      </p:sp>
    </p:spTree>
    <p:extLst>
      <p:ext uri="{BB962C8B-B14F-4D97-AF65-F5344CB8AC3E}">
        <p14:creationId xmlns:p14="http://schemas.microsoft.com/office/powerpoint/2010/main" val="3281580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800" b="1" dirty="0">
                <a:solidFill>
                  <a:srgbClr val="FF0000"/>
                </a:solidFill>
              </a:rPr>
              <a:t>AS NOVAS CONTAS CORRENTES E OS SALDO DAS CONTAS CORRENTES ANTIGAS</a:t>
            </a:r>
            <a:br>
              <a:rPr lang="pt-BR" sz="1800" b="1" dirty="0">
                <a:solidFill>
                  <a:srgbClr val="FF0000"/>
                </a:solidFill>
              </a:rPr>
            </a:br>
            <a:endParaRPr lang="pt-BR" sz="1800" b="1" dirty="0">
              <a:solidFill>
                <a:srgbClr val="FF0000"/>
              </a:solidFill>
            </a:endParaRPr>
          </a:p>
        </p:txBody>
      </p:sp>
      <p:sp>
        <p:nvSpPr>
          <p:cNvPr id="3" name="Espaço Reservado para Conteúdo 2"/>
          <p:cNvSpPr>
            <a:spLocks noGrp="1"/>
          </p:cNvSpPr>
          <p:nvPr>
            <p:ph idx="1"/>
          </p:nvPr>
        </p:nvSpPr>
        <p:spPr>
          <a:xfrm>
            <a:off x="461977" y="1412776"/>
            <a:ext cx="8229600" cy="4525963"/>
          </a:xfrm>
        </p:spPr>
        <p:txBody>
          <a:bodyPr>
            <a:normAutofit fontScale="85000" lnSpcReduction="20000"/>
          </a:bodyPr>
          <a:lstStyle/>
          <a:p>
            <a:pPr marL="285750" lvl="0" indent="-285750" algn="just">
              <a:spcBef>
                <a:spcPts val="0"/>
              </a:spcBef>
              <a:spcAft>
                <a:spcPts val="1200"/>
              </a:spcAft>
            </a:pPr>
            <a:r>
              <a:rPr lang="pt-BR" sz="1600" dirty="0">
                <a:solidFill>
                  <a:prstClr val="black"/>
                </a:solidFill>
                <a:latin typeface="Palatino Linotype"/>
              </a:rPr>
              <a:t>Os gestores dos respectivos Fundos de Assistência Social </a:t>
            </a:r>
            <a:r>
              <a:rPr lang="pt-BR" sz="1600" dirty="0" smtClean="0">
                <a:solidFill>
                  <a:prstClr val="black"/>
                </a:solidFill>
                <a:latin typeface="Palatino Linotype"/>
              </a:rPr>
              <a:t>contaram com o prazo de </a:t>
            </a:r>
            <a:r>
              <a:rPr lang="pt-BR" sz="1600" dirty="0">
                <a:solidFill>
                  <a:prstClr val="black"/>
                </a:solidFill>
                <a:latin typeface="Palatino Linotype"/>
              </a:rPr>
              <a:t>até </a:t>
            </a:r>
            <a:r>
              <a:rPr lang="pt-BR" sz="1600" b="1" dirty="0">
                <a:solidFill>
                  <a:prstClr val="black"/>
                </a:solidFill>
                <a:latin typeface="Palatino Linotype"/>
              </a:rPr>
              <a:t>120 (cento e vinte) dias, contados a partir da abertura das novas contas correntes</a:t>
            </a:r>
            <a:r>
              <a:rPr lang="pt-BR" sz="1600" dirty="0">
                <a:solidFill>
                  <a:prstClr val="black"/>
                </a:solidFill>
                <a:latin typeface="Palatino Linotype"/>
              </a:rPr>
              <a:t>, para realizar as transferências dos saldos das contas abertas anteriormente à publicação da Portaria para as novas contas correntes, referentes a cada Bloco de Financiamento, Programa e Projeto.</a:t>
            </a:r>
          </a:p>
          <a:p>
            <a:pPr marL="285750" lvl="0" indent="-285750" algn="just">
              <a:spcBef>
                <a:spcPts val="0"/>
              </a:spcBef>
              <a:spcAft>
                <a:spcPts val="1800"/>
              </a:spcAft>
            </a:pPr>
            <a:r>
              <a:rPr lang="pt-BR" sz="1800" dirty="0">
                <a:solidFill>
                  <a:prstClr val="black"/>
                </a:solidFill>
                <a:latin typeface="Palatino Linotype"/>
              </a:rPr>
              <a:t>Após transcorrido o prazo de </a:t>
            </a:r>
            <a:r>
              <a:rPr lang="pt-BR" sz="1800" b="1" dirty="0">
                <a:solidFill>
                  <a:prstClr val="black"/>
                </a:solidFill>
                <a:latin typeface="Palatino Linotype"/>
              </a:rPr>
              <a:t>120 dias</a:t>
            </a:r>
            <a:r>
              <a:rPr lang="pt-BR" sz="1800" dirty="0">
                <a:solidFill>
                  <a:prstClr val="black"/>
                </a:solidFill>
                <a:latin typeface="Palatino Linotype"/>
              </a:rPr>
              <a:t>, sem que tenha ocorrido a devolução ou a transferência dos recursos para as novas contas vinculadas aos Programas, Projetos e dos Blocos de Financiamento, com exceção ao Bloco referente ao de Gestão do PBF, </a:t>
            </a:r>
            <a:r>
              <a:rPr lang="pt-BR" sz="1800" b="1" u="sng" dirty="0">
                <a:solidFill>
                  <a:prstClr val="black"/>
                </a:solidFill>
                <a:latin typeface="Palatino Linotype"/>
              </a:rPr>
              <a:t>o ente </a:t>
            </a:r>
            <a:r>
              <a:rPr lang="pt-BR" sz="1800" b="1" u="sng" dirty="0" smtClean="0">
                <a:solidFill>
                  <a:prstClr val="black"/>
                </a:solidFill>
                <a:latin typeface="Palatino Linotype"/>
              </a:rPr>
              <a:t>teve </a:t>
            </a:r>
            <a:r>
              <a:rPr lang="pt-BR" sz="1800" b="1" u="sng" dirty="0">
                <a:solidFill>
                  <a:prstClr val="black"/>
                </a:solidFill>
                <a:latin typeface="Palatino Linotype"/>
              </a:rPr>
              <a:t>o repasse de recurso destes suspenso</a:t>
            </a:r>
            <a:r>
              <a:rPr lang="pt-BR" sz="1800" dirty="0">
                <a:solidFill>
                  <a:prstClr val="black"/>
                </a:solidFill>
                <a:latin typeface="Palatino Linotype"/>
              </a:rPr>
              <a:t>, até que a situação seja regularizada com a devolução ou transferência dos recursos.</a:t>
            </a:r>
          </a:p>
          <a:p>
            <a:pPr marL="285750" lvl="0" indent="-285750" algn="just">
              <a:spcBef>
                <a:spcPts val="0"/>
              </a:spcBef>
              <a:spcAft>
                <a:spcPts val="1800"/>
              </a:spcAft>
            </a:pPr>
            <a:r>
              <a:rPr lang="pt-BR" sz="1800" dirty="0">
                <a:solidFill>
                  <a:prstClr val="black"/>
                </a:solidFill>
                <a:latin typeface="Palatino Linotype"/>
              </a:rPr>
              <a:t>O gestor não poderá creditar qualquer valor nas contas anteriores à sistemática adotada por esta Portaria, após a abertura das novas contas.</a:t>
            </a:r>
          </a:p>
          <a:p>
            <a:pPr marL="285750" lvl="0" indent="-285750" algn="just">
              <a:spcBef>
                <a:spcPts val="0"/>
              </a:spcBef>
              <a:spcAft>
                <a:spcPts val="1800"/>
              </a:spcAft>
            </a:pPr>
            <a:r>
              <a:rPr lang="pt-BR" sz="1800" dirty="0">
                <a:solidFill>
                  <a:prstClr val="black"/>
                </a:solidFill>
                <a:latin typeface="Palatino Linotype"/>
              </a:rPr>
              <a:t>O FNAS encaminhou, a partir da data de abertura das contas, Ofício Circular para cada uma das Secretarias de Assistência Social contendo instruções detalhadas quanto a transferências dos saldos das contas, incluindo um “de/para” de conta a conta existente.</a:t>
            </a:r>
          </a:p>
          <a:p>
            <a:pPr marL="285750" lvl="0" indent="-285750" algn="just">
              <a:spcBef>
                <a:spcPts val="0"/>
              </a:spcBef>
              <a:spcAft>
                <a:spcPts val="1800"/>
              </a:spcAft>
            </a:pPr>
            <a:r>
              <a:rPr lang="pt-BR" sz="1800" dirty="0">
                <a:solidFill>
                  <a:prstClr val="black"/>
                </a:solidFill>
                <a:latin typeface="Palatino Linotype"/>
              </a:rPr>
              <a:t>Os entes que não possuírem outro componente atrelado ao Bloco de Financiamento deverão devolver os saldos constantes nas contas, por meio de GRU, ao FNAS, comunicando o FNAS do procedimento adotado.</a:t>
            </a:r>
          </a:p>
          <a:p>
            <a:pPr marL="285750" lvl="0" indent="-285750" algn="just">
              <a:spcBef>
                <a:spcPts val="0"/>
              </a:spcBef>
              <a:spcAft>
                <a:spcPts val="1200"/>
              </a:spcAft>
            </a:pPr>
            <a:endParaRPr lang="pt-BR" dirty="0"/>
          </a:p>
        </p:txBody>
      </p:sp>
      <p:sp>
        <p:nvSpPr>
          <p:cNvPr id="7" name="CaixaDeTexto 6"/>
          <p:cNvSpPr txBox="1"/>
          <p:nvPr/>
        </p:nvSpPr>
        <p:spPr>
          <a:xfrm>
            <a:off x="3635896" y="3068960"/>
            <a:ext cx="1152128" cy="369332"/>
          </a:xfrm>
          <a:prstGeom prst="rect">
            <a:avLst/>
          </a:prstGeom>
          <a:noFill/>
        </p:spPr>
        <p:txBody>
          <a:bodyPr wrap="square" rtlCol="0">
            <a:spAutoFit/>
          </a:bodyPr>
          <a:lstStyle/>
          <a:p>
            <a:endParaRPr lang="pt-BR" dirty="0">
              <a:solidFill>
                <a:prstClr val="black"/>
              </a:solidFill>
            </a:endParaRPr>
          </a:p>
        </p:txBody>
      </p:sp>
    </p:spTree>
    <p:extLst>
      <p:ext uri="{BB962C8B-B14F-4D97-AF65-F5344CB8AC3E}">
        <p14:creationId xmlns:p14="http://schemas.microsoft.com/office/powerpoint/2010/main" val="20207013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lgn="ctr">
              <a:buNone/>
            </a:pPr>
            <a:r>
              <a:rPr lang="pt-BR" b="1" dirty="0" smtClean="0"/>
              <a:t>REPROGRAMAÇÃO DE SALDOS </a:t>
            </a:r>
            <a:endParaRPr lang="pt-BR" b="1" dirty="0"/>
          </a:p>
        </p:txBody>
      </p:sp>
    </p:spTree>
    <p:extLst>
      <p:ext uri="{BB962C8B-B14F-4D97-AF65-F5344CB8AC3E}">
        <p14:creationId xmlns:p14="http://schemas.microsoft.com/office/powerpoint/2010/main" val="470080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07504" y="692696"/>
            <a:ext cx="8928992" cy="830997"/>
          </a:xfrm>
          <a:prstGeom prst="rect">
            <a:avLst/>
          </a:prstGeom>
          <a:noFill/>
        </p:spPr>
        <p:txBody>
          <a:bodyPr wrap="square" rtlCol="0">
            <a:spAutoFit/>
          </a:bodyPr>
          <a:lstStyle/>
          <a:p>
            <a:pPr algn="ctr"/>
            <a:r>
              <a:rPr lang="pt-BR" sz="2400" b="1" dirty="0">
                <a:solidFill>
                  <a:prstClr val="black"/>
                </a:solidFill>
              </a:rPr>
              <a:t>AS REGRAS DE </a:t>
            </a:r>
            <a:r>
              <a:rPr lang="pt-BR" sz="2400" b="1" dirty="0" smtClean="0">
                <a:solidFill>
                  <a:prstClr val="black"/>
                </a:solidFill>
              </a:rPr>
              <a:t>REPROGRAMAÇÃO</a:t>
            </a:r>
          </a:p>
          <a:p>
            <a:pPr algn="ctr"/>
            <a:r>
              <a:rPr lang="pt-BR" sz="2400" b="1" dirty="0" smtClean="0">
                <a:solidFill>
                  <a:prstClr val="black"/>
                </a:solidFill>
              </a:rPr>
              <a:t>BLOCOS </a:t>
            </a:r>
            <a:r>
              <a:rPr lang="pt-BR" sz="2400" b="1" dirty="0">
                <a:solidFill>
                  <a:prstClr val="black"/>
                </a:solidFill>
              </a:rPr>
              <a:t>DE FINANCIAMENTO REFERENTES AOS </a:t>
            </a:r>
            <a:r>
              <a:rPr lang="pt-BR" sz="2400" b="1" dirty="0">
                <a:solidFill>
                  <a:srgbClr val="FF0000"/>
                </a:solidFill>
              </a:rPr>
              <a:t>SERVIÇOS</a:t>
            </a:r>
          </a:p>
        </p:txBody>
      </p:sp>
      <p:sp>
        <p:nvSpPr>
          <p:cNvPr id="5" name="CaixaDeTexto 4"/>
          <p:cNvSpPr txBox="1"/>
          <p:nvPr/>
        </p:nvSpPr>
        <p:spPr>
          <a:xfrm>
            <a:off x="107504" y="2060262"/>
            <a:ext cx="8928992" cy="3600986"/>
          </a:xfrm>
          <a:prstGeom prst="rect">
            <a:avLst/>
          </a:prstGeom>
          <a:noFill/>
        </p:spPr>
        <p:txBody>
          <a:bodyPr wrap="square" rtlCol="0">
            <a:spAutoFit/>
          </a:bodyPr>
          <a:lstStyle/>
          <a:p>
            <a:pPr marL="285750" indent="-285750" algn="just">
              <a:spcAft>
                <a:spcPts val="1800"/>
              </a:spcAft>
              <a:buFont typeface="Arial" panose="020B0604020202020204" pitchFamily="34" charset="0"/>
              <a:buChar char="•"/>
            </a:pPr>
            <a:r>
              <a:rPr lang="pt-BR" dirty="0">
                <a:solidFill>
                  <a:prstClr val="black"/>
                </a:solidFill>
              </a:rPr>
              <a:t>Os recursos financeiros repassados pelo FNAS a título dos serviços socioassistenciais, existentes em 31 de dezembro de cada ano, poderão ser </a:t>
            </a:r>
            <a:r>
              <a:rPr lang="pt-BR" sz="2400" b="1" dirty="0">
                <a:solidFill>
                  <a:prstClr val="black"/>
                </a:solidFill>
              </a:rPr>
              <a:t>reprogramados para o exercício seguinte à conta do Bloco de Financiamento a que pertencem.</a:t>
            </a:r>
          </a:p>
          <a:p>
            <a:pPr marL="285750" indent="-285750" algn="just">
              <a:spcAft>
                <a:spcPts val="1800"/>
              </a:spcAft>
              <a:buFont typeface="Arial" panose="020B0604020202020204" pitchFamily="34" charset="0"/>
              <a:buChar char="•"/>
            </a:pPr>
            <a:r>
              <a:rPr lang="pt-BR" dirty="0">
                <a:solidFill>
                  <a:prstClr val="black"/>
                </a:solidFill>
              </a:rPr>
              <a:t>No caso de descontinuidade na execução dos serviços, o FNAS apurará os meses que apresentaram interrupção na oferta, determinando a devolução do valor equivalente às parcelas mensais do período verificado ou a compensação do valor correspondente, à conta das parcelas subsequentes do respectivo componente. </a:t>
            </a:r>
          </a:p>
          <a:p>
            <a:pPr marL="285750" indent="-285750" algn="just">
              <a:spcAft>
                <a:spcPts val="1800"/>
              </a:spcAft>
              <a:buFont typeface="Arial" panose="020B0604020202020204" pitchFamily="34" charset="0"/>
              <a:buChar char="•"/>
            </a:pPr>
            <a:r>
              <a:rPr lang="pt-BR" dirty="0">
                <a:solidFill>
                  <a:prstClr val="black"/>
                </a:solidFill>
              </a:rPr>
              <a:t>A parcela mensal será calculada com base no valor do componente atrelado ao serviço que deixou de ser executado, cabendo à FNAS a avaliação do valor a ser glosado.</a:t>
            </a:r>
          </a:p>
        </p:txBody>
      </p:sp>
    </p:spTree>
    <p:extLst>
      <p:ext uri="{BB962C8B-B14F-4D97-AF65-F5344CB8AC3E}">
        <p14:creationId xmlns:p14="http://schemas.microsoft.com/office/powerpoint/2010/main" val="20173202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07504" y="692696"/>
            <a:ext cx="8928992" cy="1200329"/>
          </a:xfrm>
          <a:prstGeom prst="rect">
            <a:avLst/>
          </a:prstGeom>
          <a:noFill/>
        </p:spPr>
        <p:txBody>
          <a:bodyPr wrap="square" rtlCol="0">
            <a:spAutoFit/>
          </a:bodyPr>
          <a:lstStyle/>
          <a:p>
            <a:pPr algn="ctr"/>
            <a:r>
              <a:rPr lang="pt-BR" sz="2400" b="1" dirty="0">
                <a:solidFill>
                  <a:prstClr val="black"/>
                </a:solidFill>
              </a:rPr>
              <a:t>AS REGRAS DE REPROGRAMAÇÃO </a:t>
            </a:r>
            <a:endParaRPr lang="pt-BR" sz="2400" b="1" dirty="0" smtClean="0">
              <a:solidFill>
                <a:prstClr val="black"/>
              </a:solidFill>
            </a:endParaRPr>
          </a:p>
          <a:p>
            <a:pPr algn="ctr"/>
            <a:r>
              <a:rPr lang="pt-BR" sz="2400" b="1" dirty="0" smtClean="0">
                <a:solidFill>
                  <a:prstClr val="black"/>
                </a:solidFill>
              </a:rPr>
              <a:t>BLOCOS </a:t>
            </a:r>
            <a:r>
              <a:rPr lang="pt-BR" sz="2400" b="1" dirty="0">
                <a:solidFill>
                  <a:prstClr val="black"/>
                </a:solidFill>
              </a:rPr>
              <a:t>DE FINANCIAMENTO REFERENTES À GESTÃO E DOS PROGRAMAS E PROJETOS</a:t>
            </a:r>
          </a:p>
        </p:txBody>
      </p:sp>
      <p:sp>
        <p:nvSpPr>
          <p:cNvPr id="5" name="CaixaDeTexto 4"/>
          <p:cNvSpPr txBox="1"/>
          <p:nvPr/>
        </p:nvSpPr>
        <p:spPr>
          <a:xfrm>
            <a:off x="107504" y="2492896"/>
            <a:ext cx="8928992" cy="2539157"/>
          </a:xfrm>
          <a:prstGeom prst="rect">
            <a:avLst/>
          </a:prstGeom>
          <a:noFill/>
        </p:spPr>
        <p:txBody>
          <a:bodyPr wrap="square" rtlCol="0">
            <a:spAutoFit/>
          </a:bodyPr>
          <a:lstStyle/>
          <a:p>
            <a:pPr marL="285750" indent="-285750" algn="just">
              <a:spcAft>
                <a:spcPts val="1800"/>
              </a:spcAft>
              <a:buFont typeface="Arial" panose="020B0604020202020204" pitchFamily="34" charset="0"/>
              <a:buChar char="•"/>
            </a:pPr>
            <a:r>
              <a:rPr lang="pt-BR" dirty="0">
                <a:solidFill>
                  <a:prstClr val="black"/>
                </a:solidFill>
              </a:rPr>
              <a:t>Os saldos referentes aos Blocos de Financiamento da Gestão do SUAS e da Gestão do Programa Bolsa Família e do Cadastro Único, existentes em 31 de dezembro de cada ano, poderão ser reprogramados para o exercício seguinte dentro do próprio Bloco a que pertencem e deverão ser utilizados na forma dos normativos específicos que os regem.</a:t>
            </a:r>
          </a:p>
          <a:p>
            <a:pPr marL="285750" indent="-285750" algn="just">
              <a:spcAft>
                <a:spcPts val="1800"/>
              </a:spcAft>
              <a:buFont typeface="Arial" panose="020B0604020202020204" pitchFamily="34" charset="0"/>
              <a:buChar char="•"/>
            </a:pPr>
            <a:r>
              <a:rPr lang="pt-BR" dirty="0">
                <a:solidFill>
                  <a:prstClr val="black"/>
                </a:solidFill>
              </a:rPr>
              <a:t>Os saldos referentes aos Programas e Projetos, existentes em 31 de dezembro de cada ano, poderão ser reprogramados para o exercício seguinte para utilização no próprio Programa ou Projeto a que pertencem até o término de vigência destes.</a:t>
            </a:r>
          </a:p>
        </p:txBody>
      </p:sp>
    </p:spTree>
    <p:extLst>
      <p:ext uri="{BB962C8B-B14F-4D97-AF65-F5344CB8AC3E}">
        <p14:creationId xmlns:p14="http://schemas.microsoft.com/office/powerpoint/2010/main" val="1684088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8"/>
          <p:cNvSpPr>
            <a:spLocks noChangeArrowheads="1"/>
          </p:cNvSpPr>
          <p:nvPr/>
        </p:nvSpPr>
        <p:spPr bwMode="auto">
          <a:xfrm>
            <a:off x="0" y="465138"/>
            <a:ext cx="9144000" cy="558800"/>
          </a:xfrm>
          <a:prstGeom prst="rect">
            <a:avLst/>
          </a:prstGeom>
          <a:noFill/>
          <a:ln>
            <a:noFill/>
          </a:ln>
          <a:extLst/>
        </p:spPr>
        <p:txBody>
          <a:bodyPr>
            <a:spAutoFit/>
          </a:bodyPr>
          <a:lstStyle/>
          <a:p>
            <a:pPr algn="ctr">
              <a:lnSpc>
                <a:spcPct val="115000"/>
              </a:lnSpc>
              <a:spcAft>
                <a:spcPts val="1000"/>
              </a:spcAft>
              <a:defRPr/>
            </a:pPr>
            <a:r>
              <a:rPr lang="pt-BR" sz="2800" b="1" dirty="0">
                <a:solidFill>
                  <a:prstClr val="black"/>
                </a:solidFill>
                <a:cs typeface="Arial" pitchFamily="34" charset="0"/>
              </a:rPr>
              <a:t> REGRAS PARA REPROGRAMAÇÃO DE SALDOS</a:t>
            </a:r>
          </a:p>
        </p:txBody>
      </p:sp>
      <p:sp>
        <p:nvSpPr>
          <p:cNvPr id="5" name="Retângulo 6"/>
          <p:cNvSpPr>
            <a:spLocks noChangeArrowheads="1"/>
          </p:cNvSpPr>
          <p:nvPr/>
        </p:nvSpPr>
        <p:spPr bwMode="auto">
          <a:xfrm>
            <a:off x="179388" y="1108075"/>
            <a:ext cx="8678862"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pt-BR" sz="2000" dirty="0">
                <a:solidFill>
                  <a:prstClr val="black"/>
                </a:solidFill>
                <a:cs typeface="Arial" pitchFamily="34" charset="0"/>
              </a:rPr>
              <a:t> 1 – Prestar os serviços socioassistenciais cofinanciados, correspondente a cada </a:t>
            </a:r>
            <a:r>
              <a:rPr lang="pt-BR" sz="2000" dirty="0" smtClean="0">
                <a:solidFill>
                  <a:prstClr val="black"/>
                </a:solidFill>
                <a:cs typeface="Arial" pitchFamily="34" charset="0"/>
              </a:rPr>
              <a:t>serviço, </a:t>
            </a:r>
            <a:r>
              <a:rPr lang="pt-BR" sz="2000" dirty="0">
                <a:solidFill>
                  <a:prstClr val="black"/>
                </a:solidFill>
                <a:cs typeface="Arial" pitchFamily="34" charset="0"/>
              </a:rPr>
              <a:t>de forma contínua e sem interrupção; </a:t>
            </a:r>
          </a:p>
          <a:p>
            <a:pPr algn="just" fontAlgn="base">
              <a:spcBef>
                <a:spcPct val="0"/>
              </a:spcBef>
              <a:spcAft>
                <a:spcPct val="0"/>
              </a:spcAft>
            </a:pPr>
            <a:endParaRPr lang="pt-BR" sz="2000" dirty="0">
              <a:solidFill>
                <a:prstClr val="black"/>
              </a:solidFill>
              <a:cs typeface="Arial" pitchFamily="34" charset="0"/>
            </a:endParaRPr>
          </a:p>
          <a:p>
            <a:pPr algn="just" fontAlgn="base">
              <a:spcBef>
                <a:spcPct val="0"/>
              </a:spcBef>
              <a:spcAft>
                <a:spcPct val="0"/>
              </a:spcAft>
            </a:pPr>
            <a:endParaRPr lang="pt-BR" sz="1000" dirty="0">
              <a:solidFill>
                <a:prstClr val="black"/>
              </a:solidFill>
              <a:cs typeface="Arial" pitchFamily="34" charset="0"/>
            </a:endParaRPr>
          </a:p>
          <a:p>
            <a:pPr algn="just" fontAlgn="base">
              <a:spcBef>
                <a:spcPct val="0"/>
              </a:spcBef>
              <a:spcAft>
                <a:spcPct val="0"/>
              </a:spcAft>
            </a:pPr>
            <a:r>
              <a:rPr lang="pt-BR" sz="2000" dirty="0">
                <a:solidFill>
                  <a:prstClr val="black"/>
                </a:solidFill>
                <a:cs typeface="Arial" pitchFamily="34" charset="0"/>
              </a:rPr>
              <a:t>2 – A proposta de reprogramação de saldo financeiro não executado no exercício anterior deverá ser apresentada para apreciação do Conselho de Assistência Social; e</a:t>
            </a:r>
          </a:p>
          <a:p>
            <a:pPr algn="just" fontAlgn="base">
              <a:spcBef>
                <a:spcPct val="0"/>
              </a:spcBef>
              <a:spcAft>
                <a:spcPct val="0"/>
              </a:spcAft>
            </a:pPr>
            <a:endParaRPr lang="pt-BR" sz="2000" dirty="0">
              <a:solidFill>
                <a:prstClr val="black"/>
              </a:solidFill>
              <a:cs typeface="Arial" pitchFamily="34" charset="0"/>
            </a:endParaRPr>
          </a:p>
          <a:p>
            <a:pPr algn="just" fontAlgn="base">
              <a:spcBef>
                <a:spcPct val="0"/>
              </a:spcBef>
              <a:spcAft>
                <a:spcPct val="0"/>
              </a:spcAft>
            </a:pPr>
            <a:endParaRPr lang="pt-BR" sz="1000" dirty="0">
              <a:solidFill>
                <a:prstClr val="black"/>
              </a:solidFill>
              <a:cs typeface="Arial" pitchFamily="34" charset="0"/>
            </a:endParaRPr>
          </a:p>
          <a:p>
            <a:pPr algn="just" fontAlgn="base">
              <a:spcBef>
                <a:spcPct val="0"/>
              </a:spcBef>
              <a:spcAft>
                <a:spcPct val="0"/>
              </a:spcAft>
            </a:pPr>
            <a:r>
              <a:rPr lang="pt-BR" sz="2000" dirty="0">
                <a:solidFill>
                  <a:prstClr val="black"/>
                </a:solidFill>
                <a:cs typeface="Arial" pitchFamily="34" charset="0"/>
              </a:rPr>
              <a:t>3 – Após parecer favorável do Conselho de Assistência Social, aplicar o saldo reprogramado dentro de cada nível de Proteção em que foi repassado e vincular aos </a:t>
            </a:r>
            <a:r>
              <a:rPr lang="pt-BR" sz="2000" dirty="0" smtClean="0">
                <a:solidFill>
                  <a:prstClr val="black"/>
                </a:solidFill>
                <a:cs typeface="Arial" pitchFamily="34" charset="0"/>
              </a:rPr>
              <a:t>serviços. </a:t>
            </a:r>
            <a:endParaRPr lang="pt-BR" sz="2000" dirty="0">
              <a:solidFill>
                <a:prstClr val="black"/>
              </a:solidFill>
              <a:cs typeface="Arial" pitchFamily="34" charset="0"/>
            </a:endParaRPr>
          </a:p>
          <a:p>
            <a:pPr algn="just" fontAlgn="base">
              <a:spcBef>
                <a:spcPct val="0"/>
              </a:spcBef>
              <a:spcAft>
                <a:spcPct val="0"/>
              </a:spcAft>
            </a:pPr>
            <a:endParaRPr lang="pt-BR" sz="1000" dirty="0">
              <a:solidFill>
                <a:prstClr val="black"/>
              </a:solidFill>
              <a:cs typeface="Arial" pitchFamily="34" charset="0"/>
            </a:endParaRPr>
          </a:p>
        </p:txBody>
      </p:sp>
    </p:spTree>
    <p:extLst>
      <p:ext uri="{BB962C8B-B14F-4D97-AF65-F5344CB8AC3E}">
        <p14:creationId xmlns:p14="http://schemas.microsoft.com/office/powerpoint/2010/main" val="22417308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950" y="404813"/>
            <a:ext cx="8856663" cy="6540252"/>
          </a:xfrm>
          <a:prstGeom prst="rect">
            <a:avLst/>
          </a:prstGeom>
        </p:spPr>
        <p:txBody>
          <a:bodyPr>
            <a:spAutoFit/>
          </a:bodyPr>
          <a:lstStyle/>
          <a:p>
            <a:pPr fontAlgn="base">
              <a:spcBef>
                <a:spcPct val="0"/>
              </a:spcBef>
              <a:spcAft>
                <a:spcPct val="0"/>
              </a:spcAft>
              <a:defRPr/>
            </a:pPr>
            <a:r>
              <a:rPr lang="pt-BR" sz="2800" b="1" dirty="0">
                <a:solidFill>
                  <a:prstClr val="black"/>
                </a:solidFill>
                <a:cs typeface="Arial" charset="0"/>
              </a:rPr>
              <a:t>Como apurar o saldo a ser reprogramado?</a:t>
            </a:r>
          </a:p>
          <a:p>
            <a:pPr fontAlgn="base">
              <a:spcBef>
                <a:spcPct val="0"/>
              </a:spcBef>
              <a:spcAft>
                <a:spcPct val="0"/>
              </a:spcAft>
              <a:defRPr/>
            </a:pPr>
            <a:endParaRPr lang="pt-BR" sz="1100" b="1" dirty="0">
              <a:solidFill>
                <a:prstClr val="black"/>
              </a:solidFill>
              <a:cs typeface="Arial" charset="0"/>
            </a:endParaRPr>
          </a:p>
          <a:p>
            <a:pPr algn="just" fontAlgn="base">
              <a:spcBef>
                <a:spcPct val="0"/>
              </a:spcBef>
              <a:spcAft>
                <a:spcPct val="0"/>
              </a:spcAft>
              <a:defRPr/>
            </a:pPr>
            <a:r>
              <a:rPr lang="pt-BR" sz="2000" dirty="0">
                <a:solidFill>
                  <a:prstClr val="black"/>
                </a:solidFill>
                <a:cs typeface="Arial" charset="0"/>
              </a:rPr>
              <a:t>Para apuração do valor exato a ser reprogramado deve-se aplicar a seguinte fórmula:</a:t>
            </a:r>
          </a:p>
          <a:p>
            <a:pPr fontAlgn="base">
              <a:spcBef>
                <a:spcPct val="0"/>
              </a:spcBef>
              <a:spcAft>
                <a:spcPct val="0"/>
              </a:spcAft>
              <a:defRPr/>
            </a:pPr>
            <a:endParaRPr lang="pt-BR" sz="2000" dirty="0">
              <a:solidFill>
                <a:prstClr val="black"/>
              </a:solidFill>
              <a:cs typeface="Arial" charset="0"/>
            </a:endParaRPr>
          </a:p>
          <a:p>
            <a:pPr marL="342900" indent="-342900" algn="just" fontAlgn="base">
              <a:spcBef>
                <a:spcPct val="0"/>
              </a:spcBef>
              <a:spcAft>
                <a:spcPct val="0"/>
              </a:spcAft>
              <a:buFont typeface="+mj-lt"/>
              <a:buAutoNum type="alphaLcParenR"/>
              <a:defRPr/>
            </a:pPr>
            <a:r>
              <a:rPr lang="pt-BR" sz="2000" dirty="0">
                <a:solidFill>
                  <a:prstClr val="black"/>
                </a:solidFill>
                <a:cs typeface="Arial" charset="0"/>
              </a:rPr>
              <a:t>Verificar, por meio de extrato bancário, o saldo constante em cada conta recebedora de recursos do FNAS;</a:t>
            </a:r>
          </a:p>
          <a:p>
            <a:pPr marL="342900" indent="-342900" algn="just" fontAlgn="base">
              <a:spcBef>
                <a:spcPct val="0"/>
              </a:spcBef>
              <a:spcAft>
                <a:spcPct val="0"/>
              </a:spcAft>
              <a:buFont typeface="+mj-lt"/>
              <a:buAutoNum type="alphaLcParenR"/>
              <a:defRPr/>
            </a:pPr>
            <a:endParaRPr lang="pt-BR" dirty="0">
              <a:solidFill>
                <a:prstClr val="black"/>
              </a:solidFill>
              <a:cs typeface="Arial" charset="0"/>
            </a:endParaRPr>
          </a:p>
          <a:p>
            <a:pPr marL="342900" indent="-342900" algn="just" fontAlgn="base">
              <a:spcBef>
                <a:spcPct val="0"/>
              </a:spcBef>
              <a:spcAft>
                <a:spcPct val="0"/>
              </a:spcAft>
              <a:buFont typeface="+mj-lt"/>
              <a:buAutoNum type="alphaLcParenR"/>
              <a:defRPr/>
            </a:pPr>
            <a:r>
              <a:rPr lang="pt-BR" sz="2000" dirty="0">
                <a:solidFill>
                  <a:prstClr val="black"/>
                </a:solidFill>
                <a:cs typeface="Arial" charset="0"/>
              </a:rPr>
              <a:t>Subtrair os valores inscritos em Restos a Pagar, ou seja, os comprometidos, e ainda os valores em trânsito referente a ordens de pagamento </a:t>
            </a:r>
            <a:r>
              <a:rPr lang="pt-BR" sz="2000" dirty="0" smtClean="0">
                <a:solidFill>
                  <a:prstClr val="black"/>
                </a:solidFill>
                <a:cs typeface="Arial" charset="0"/>
              </a:rPr>
              <a:t>emitidas e compensadas apenas no exercício seguinte </a:t>
            </a:r>
          </a:p>
          <a:p>
            <a:pPr marL="342900" indent="-342900" algn="just" fontAlgn="base">
              <a:spcBef>
                <a:spcPct val="0"/>
              </a:spcBef>
              <a:spcAft>
                <a:spcPct val="0"/>
              </a:spcAft>
              <a:buFont typeface="+mj-lt"/>
              <a:buAutoNum type="alphaLcParenR"/>
              <a:defRPr/>
            </a:pPr>
            <a:endParaRPr lang="pt-BR" dirty="0">
              <a:solidFill>
                <a:prstClr val="black"/>
              </a:solidFill>
              <a:cs typeface="Arial" charset="0"/>
            </a:endParaRPr>
          </a:p>
          <a:p>
            <a:pPr marL="342900" indent="-342900" algn="just" fontAlgn="base">
              <a:spcBef>
                <a:spcPct val="0"/>
              </a:spcBef>
              <a:spcAft>
                <a:spcPct val="0"/>
              </a:spcAft>
              <a:buFont typeface="+mj-lt"/>
              <a:buAutoNum type="alphaLcParenR"/>
              <a:defRPr/>
            </a:pPr>
            <a:r>
              <a:rPr lang="pt-BR" sz="2000" dirty="0">
                <a:solidFill>
                  <a:prstClr val="black"/>
                </a:solidFill>
                <a:cs typeface="Arial" charset="0"/>
              </a:rPr>
              <a:t>O resultado da operação é o valor passível de reprogramação, cumpridas as condições citadas no item 2.</a:t>
            </a:r>
          </a:p>
          <a:p>
            <a:pPr algn="just" fontAlgn="base">
              <a:spcBef>
                <a:spcPct val="0"/>
              </a:spcBef>
              <a:spcAft>
                <a:spcPct val="0"/>
              </a:spcAft>
              <a:defRPr/>
            </a:pPr>
            <a:endParaRPr lang="pt-BR" dirty="0">
              <a:solidFill>
                <a:prstClr val="black"/>
              </a:solidFill>
              <a:cs typeface="Arial" charset="0"/>
            </a:endParaRPr>
          </a:p>
          <a:p>
            <a:pPr algn="just" fontAlgn="base">
              <a:spcBef>
                <a:spcPct val="0"/>
              </a:spcBef>
              <a:spcAft>
                <a:spcPct val="0"/>
              </a:spcAft>
              <a:defRPr/>
            </a:pPr>
            <a:r>
              <a:rPr lang="pt-BR" sz="2800" b="1" dirty="0">
                <a:solidFill>
                  <a:prstClr val="black"/>
                </a:solidFill>
                <a:cs typeface="Arial" charset="0"/>
              </a:rPr>
              <a:t>Incorporação ao orçamento</a:t>
            </a:r>
          </a:p>
          <a:p>
            <a:pPr fontAlgn="base">
              <a:spcBef>
                <a:spcPct val="0"/>
              </a:spcBef>
              <a:spcAft>
                <a:spcPct val="0"/>
              </a:spcAft>
              <a:defRPr/>
            </a:pPr>
            <a:r>
              <a:rPr lang="pt-BR" dirty="0">
                <a:solidFill>
                  <a:prstClr val="black"/>
                </a:solidFill>
                <a:cs typeface="Arial" charset="0"/>
              </a:rPr>
              <a:t> </a:t>
            </a:r>
          </a:p>
          <a:p>
            <a:pPr lvl="1" algn="just" fontAlgn="base">
              <a:spcBef>
                <a:spcPct val="0"/>
              </a:spcBef>
              <a:spcAft>
                <a:spcPct val="0"/>
              </a:spcAft>
              <a:defRPr/>
            </a:pPr>
            <a:r>
              <a:rPr lang="pt-BR" sz="2000" dirty="0">
                <a:solidFill>
                  <a:prstClr val="black"/>
                </a:solidFill>
                <a:cs typeface="Arial" charset="0"/>
              </a:rPr>
              <a:t>Para aplicação dos valores reprogramados será necessário a sua incorporação ao orçamento do Fundo Municipal de Assistência Social a título de crédito adicional com a justificativa de superávit financeiro conforme previsto nos artigos 41 e 43 da Lei nº 4.320/64.</a:t>
            </a:r>
          </a:p>
        </p:txBody>
      </p:sp>
    </p:spTree>
    <p:extLst>
      <p:ext uri="{BB962C8B-B14F-4D97-AF65-F5344CB8AC3E}">
        <p14:creationId xmlns:p14="http://schemas.microsoft.com/office/powerpoint/2010/main" val="282867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94122"/>
          </a:xfrm>
        </p:spPr>
        <p:txBody>
          <a:bodyPr>
            <a:noAutofit/>
          </a:bodyPr>
          <a:lstStyle/>
          <a:p>
            <a:r>
              <a:rPr lang="pt-BR" sz="3200" b="1" dirty="0">
                <a:solidFill>
                  <a:prstClr val="black"/>
                </a:solidFill>
                <a:cs typeface="Arial" pitchFamily="34" charset="0"/>
              </a:rPr>
              <a:t>INSTITUIÇÃO, ORGANIZAÇÃO E ESTRUTURAÇÃO DOS FAS</a:t>
            </a:r>
            <a:br>
              <a:rPr lang="pt-BR" sz="3200" b="1" dirty="0">
                <a:solidFill>
                  <a:prstClr val="black"/>
                </a:solidFill>
                <a:cs typeface="Arial" pitchFamily="34" charset="0"/>
              </a:rPr>
            </a:br>
            <a:endParaRPr lang="pt-BR" sz="3200" dirty="0"/>
          </a:p>
        </p:txBody>
      </p:sp>
      <p:sp>
        <p:nvSpPr>
          <p:cNvPr id="4" name="Text Box 19"/>
          <p:cNvSpPr txBox="1">
            <a:spLocks noGrp="1" noChangeArrowheads="1"/>
          </p:cNvSpPr>
          <p:nvPr>
            <p:ph idx="1"/>
          </p:nvPr>
        </p:nvSpPr>
        <p:spPr bwMode="auto">
          <a:xfrm>
            <a:off x="683568" y="1772816"/>
            <a:ext cx="2088232" cy="72008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normAutofit/>
          </a:bodyPr>
          <a:lstStyle/>
          <a:p>
            <a:pPr marL="0" indent="0" algn="ctr" eaLnBrk="0" hangingPunct="0">
              <a:buNone/>
              <a:defRPr/>
            </a:pPr>
            <a:r>
              <a:rPr lang="pt-BR" sz="1600" b="1" dirty="0">
                <a:solidFill>
                  <a:prstClr val="black"/>
                </a:solidFill>
                <a:cs typeface="Arial" pitchFamily="34" charset="0"/>
              </a:rPr>
              <a:t>ASPECTOS LEGAIS</a:t>
            </a:r>
          </a:p>
        </p:txBody>
      </p:sp>
      <p:sp>
        <p:nvSpPr>
          <p:cNvPr id="5" name="CaixaDeTexto 4"/>
          <p:cNvSpPr txBox="1"/>
          <p:nvPr/>
        </p:nvSpPr>
        <p:spPr>
          <a:xfrm>
            <a:off x="3424379" y="1556792"/>
            <a:ext cx="5290996" cy="1077218"/>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a:buFont typeface="Wingdings" pitchFamily="2" charset="2"/>
              <a:buChar char="ü"/>
              <a:defRPr/>
            </a:pPr>
            <a:r>
              <a:rPr lang="pt-BR" sz="1600" dirty="0">
                <a:solidFill>
                  <a:prstClr val="black"/>
                </a:solidFill>
                <a:cs typeface="Arial" panose="020B0604020202020204" pitchFamily="34" charset="0"/>
              </a:rPr>
              <a:t> Lei de Criação do Fundo;</a:t>
            </a:r>
          </a:p>
          <a:p>
            <a:pPr>
              <a:buFont typeface="Wingdings" pitchFamily="2" charset="2"/>
              <a:buChar char="ü"/>
              <a:defRPr/>
            </a:pPr>
            <a:r>
              <a:rPr lang="pt-BR" sz="1600" dirty="0">
                <a:solidFill>
                  <a:prstClr val="black"/>
                </a:solidFill>
                <a:cs typeface="Arial" panose="020B0604020202020204" pitchFamily="34" charset="0"/>
              </a:rPr>
              <a:t> Decreto de Regulamentação do Fundo;</a:t>
            </a:r>
          </a:p>
          <a:p>
            <a:pPr>
              <a:buFont typeface="Wingdings" pitchFamily="2" charset="2"/>
              <a:buChar char="ü"/>
              <a:defRPr/>
            </a:pPr>
            <a:r>
              <a:rPr lang="pt-BR" sz="1600" dirty="0">
                <a:solidFill>
                  <a:prstClr val="black"/>
                </a:solidFill>
                <a:cs typeface="Arial" panose="020B0604020202020204" pitchFamily="34" charset="0"/>
              </a:rPr>
              <a:t> Inscrever o FAS no  CNPJ (IN/RFB nº 1183, de 19.08.2011 e IN/RFB nº 1143, de 01.04.2011)</a:t>
            </a:r>
            <a:endParaRPr lang="pt-BR" sz="1600" b="1" dirty="0">
              <a:solidFill>
                <a:srgbClr val="C0504D"/>
              </a:solidFill>
              <a:cs typeface="Arial" panose="020B0604020202020204" pitchFamily="34" charset="0"/>
            </a:endParaRPr>
          </a:p>
        </p:txBody>
      </p:sp>
      <p:sp>
        <p:nvSpPr>
          <p:cNvPr id="6" name="Text Box 18"/>
          <p:cNvSpPr txBox="1">
            <a:spLocks noChangeArrowheads="1"/>
          </p:cNvSpPr>
          <p:nvPr/>
        </p:nvSpPr>
        <p:spPr bwMode="auto">
          <a:xfrm>
            <a:off x="683568" y="3025775"/>
            <a:ext cx="2376264" cy="979289"/>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lIns="18000" tIns="10800" rIns="18000" bIns="10800" anchor="ctr"/>
          <a:lstStyle/>
          <a:p>
            <a:pPr algn="ctr" eaLnBrk="0" hangingPunct="0">
              <a:defRPr/>
            </a:pPr>
            <a:r>
              <a:rPr lang="pt-BR" b="1" dirty="0">
                <a:solidFill>
                  <a:prstClr val="black"/>
                </a:solidFill>
                <a:cs typeface="Arial" pitchFamily="34" charset="0"/>
              </a:rPr>
              <a:t>ASPECTOS POLÍTICO-ADMINISTRATIVOS</a:t>
            </a:r>
          </a:p>
        </p:txBody>
      </p:sp>
      <p:sp>
        <p:nvSpPr>
          <p:cNvPr id="7" name="CaixaDeTexto 6"/>
          <p:cNvSpPr txBox="1"/>
          <p:nvPr/>
        </p:nvSpPr>
        <p:spPr>
          <a:xfrm>
            <a:off x="3419475" y="3032125"/>
            <a:ext cx="5295900" cy="1077913"/>
          </a:xfrm>
          <a:prstGeom prst="rect">
            <a:avLst/>
          </a:prstGeom>
          <a:ln/>
        </p:spPr>
        <p:style>
          <a:lnRef idx="2">
            <a:schemeClr val="accent3"/>
          </a:lnRef>
          <a:fillRef idx="1">
            <a:schemeClr val="lt1"/>
          </a:fillRef>
          <a:effectRef idx="0">
            <a:schemeClr val="accent3"/>
          </a:effectRef>
          <a:fontRef idx="minor">
            <a:schemeClr val="dk1"/>
          </a:fontRef>
        </p:style>
        <p:txBody>
          <a:bodyPr>
            <a:spAutoFit/>
          </a:bodyPr>
          <a:lstStyle/>
          <a:p>
            <a:pPr algn="just">
              <a:buFont typeface="Wingdings" pitchFamily="2" charset="2"/>
              <a:buChar char="ü"/>
              <a:defRPr/>
            </a:pPr>
            <a:r>
              <a:rPr lang="pt-BR" sz="1600" dirty="0">
                <a:solidFill>
                  <a:prstClr val="black"/>
                </a:solidFill>
                <a:cs typeface="Arial" panose="020B0604020202020204" pitchFamily="34" charset="0"/>
              </a:rPr>
              <a:t>Definir o Gestor Ordenador de Despesas e o Gestor Financeiro;</a:t>
            </a:r>
          </a:p>
          <a:p>
            <a:pPr algn="just">
              <a:buFont typeface="Wingdings" pitchFamily="2" charset="2"/>
              <a:buChar char="ü"/>
              <a:defRPr/>
            </a:pPr>
            <a:r>
              <a:rPr lang="pt-BR" sz="1600" dirty="0">
                <a:solidFill>
                  <a:prstClr val="black"/>
                </a:solidFill>
                <a:cs typeface="Arial" panose="020B0604020202020204" pitchFamily="34" charset="0"/>
              </a:rPr>
              <a:t>Subordinar o Fundo à Secretaria de Assistência Social;</a:t>
            </a:r>
          </a:p>
          <a:p>
            <a:pPr algn="just">
              <a:buFont typeface="Wingdings" pitchFamily="2" charset="2"/>
              <a:buChar char="ü"/>
              <a:defRPr/>
            </a:pPr>
            <a:r>
              <a:rPr lang="pt-BR" sz="1600" dirty="0">
                <a:solidFill>
                  <a:prstClr val="black"/>
                </a:solidFill>
                <a:cs typeface="Arial" panose="020B0604020202020204" pitchFamily="34" charset="0"/>
              </a:rPr>
              <a:t>Definir equipe do FMAS</a:t>
            </a:r>
          </a:p>
        </p:txBody>
      </p:sp>
      <p:sp>
        <p:nvSpPr>
          <p:cNvPr id="8" name="Text Box 17"/>
          <p:cNvSpPr txBox="1">
            <a:spLocks noChangeArrowheads="1"/>
          </p:cNvSpPr>
          <p:nvPr/>
        </p:nvSpPr>
        <p:spPr bwMode="auto">
          <a:xfrm>
            <a:off x="558564" y="4581129"/>
            <a:ext cx="2571750" cy="172819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lgn="ctr" eaLnBrk="0" hangingPunct="0">
              <a:defRPr/>
            </a:pPr>
            <a:r>
              <a:rPr lang="pt-BR" b="1" dirty="0">
                <a:solidFill>
                  <a:prstClr val="black"/>
                </a:solidFill>
                <a:cs typeface="Arial" pitchFamily="34" charset="0"/>
              </a:rPr>
              <a:t>ASPECTOS ORGANIZACIONAIS</a:t>
            </a:r>
          </a:p>
        </p:txBody>
      </p:sp>
      <p:sp>
        <p:nvSpPr>
          <p:cNvPr id="9" name="CaixaDeTexto 8"/>
          <p:cNvSpPr txBox="1"/>
          <p:nvPr/>
        </p:nvSpPr>
        <p:spPr>
          <a:xfrm>
            <a:off x="3419474" y="4221163"/>
            <a:ext cx="5328989" cy="2554287"/>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a:buFont typeface="Wingdings" pitchFamily="2" charset="2"/>
              <a:buChar char="ü"/>
              <a:defRPr/>
            </a:pPr>
            <a:r>
              <a:rPr lang="pt-BR" sz="1600" dirty="0">
                <a:solidFill>
                  <a:prstClr val="black"/>
                </a:solidFill>
                <a:cs typeface="Arial" panose="020B0604020202020204" pitchFamily="34" charset="0"/>
              </a:rPr>
              <a:t>Constituir Unidade Orçamentária;</a:t>
            </a:r>
          </a:p>
          <a:p>
            <a:pPr>
              <a:buFont typeface="Wingdings" pitchFamily="2" charset="2"/>
              <a:buChar char="ü"/>
              <a:defRPr/>
            </a:pPr>
            <a:r>
              <a:rPr lang="pt-BR" sz="1600" dirty="0">
                <a:solidFill>
                  <a:prstClr val="black"/>
                </a:solidFill>
                <a:cs typeface="Arial" panose="020B0604020202020204" pitchFamily="34" charset="0"/>
              </a:rPr>
              <a:t>Instituir Unidade Gestora;</a:t>
            </a:r>
          </a:p>
          <a:p>
            <a:pPr>
              <a:buFont typeface="Wingdings" pitchFamily="2" charset="2"/>
              <a:buChar char="ü"/>
              <a:defRPr/>
            </a:pPr>
            <a:r>
              <a:rPr lang="pt-BR" sz="1600" dirty="0">
                <a:solidFill>
                  <a:prstClr val="black"/>
                </a:solidFill>
                <a:cs typeface="Arial" panose="020B0604020202020204" pitchFamily="34" charset="0"/>
              </a:rPr>
              <a:t>Realizar planejamento orçamentário e financeiro;</a:t>
            </a:r>
          </a:p>
          <a:p>
            <a:pPr>
              <a:buFont typeface="Wingdings" pitchFamily="2" charset="2"/>
              <a:buChar char="ü"/>
              <a:defRPr/>
            </a:pPr>
            <a:r>
              <a:rPr lang="pt-BR" sz="1600" dirty="0">
                <a:solidFill>
                  <a:prstClr val="black"/>
                </a:solidFill>
                <a:cs typeface="Arial" panose="020B0604020202020204" pitchFamily="34" charset="0"/>
              </a:rPr>
              <a:t>Realizar programação financeira e fluxo de caixa;</a:t>
            </a:r>
          </a:p>
          <a:p>
            <a:pPr>
              <a:buFont typeface="Wingdings" pitchFamily="2" charset="2"/>
              <a:buChar char="ü"/>
              <a:defRPr/>
            </a:pPr>
            <a:r>
              <a:rPr lang="pt-BR" sz="1600" dirty="0">
                <a:solidFill>
                  <a:prstClr val="black"/>
                </a:solidFill>
                <a:cs typeface="Arial" panose="020B0604020202020204" pitchFamily="34" charset="0"/>
              </a:rPr>
              <a:t>Realizar execução orçamentária e financeira e contábil</a:t>
            </a:r>
          </a:p>
          <a:p>
            <a:pPr>
              <a:buFont typeface="Wingdings" pitchFamily="2" charset="2"/>
              <a:buChar char="ü"/>
              <a:defRPr/>
            </a:pPr>
            <a:r>
              <a:rPr lang="pt-BR" sz="1600" dirty="0">
                <a:solidFill>
                  <a:prstClr val="black"/>
                </a:solidFill>
                <a:cs typeface="Arial" panose="020B0604020202020204" pitchFamily="34" charset="0"/>
              </a:rPr>
              <a:t>Realizar monitoramento, avaliação e controle;</a:t>
            </a:r>
          </a:p>
          <a:p>
            <a:pPr>
              <a:buFont typeface="Wingdings" pitchFamily="2" charset="2"/>
              <a:buChar char="ü"/>
              <a:defRPr/>
            </a:pPr>
            <a:r>
              <a:rPr lang="pt-BR" sz="1600" dirty="0">
                <a:solidFill>
                  <a:prstClr val="black"/>
                </a:solidFill>
                <a:cs typeface="Arial" panose="020B0604020202020204" pitchFamily="34" charset="0"/>
              </a:rPr>
              <a:t>Prestar Contas ao Conselho em relatórios de fácil compreensão</a:t>
            </a:r>
          </a:p>
          <a:p>
            <a:pPr>
              <a:buFont typeface="Wingdings" pitchFamily="2" charset="2"/>
              <a:buChar char="ü"/>
              <a:defRPr/>
            </a:pPr>
            <a:r>
              <a:rPr lang="pt-BR" sz="1600" dirty="0">
                <a:solidFill>
                  <a:prstClr val="black"/>
                </a:solidFill>
                <a:cs typeface="Arial" panose="020B0604020202020204" pitchFamily="34" charset="0"/>
              </a:rPr>
              <a:t>Prestar contas ao MDS por meio do Demonstrativo Sintético Anual de Execução Físico-Financeiro do SUAS</a:t>
            </a:r>
          </a:p>
        </p:txBody>
      </p:sp>
    </p:spTree>
    <p:extLst>
      <p:ext uri="{BB962C8B-B14F-4D97-AF65-F5344CB8AC3E}">
        <p14:creationId xmlns:p14="http://schemas.microsoft.com/office/powerpoint/2010/main" val="19556815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684213" y="692150"/>
            <a:ext cx="8135937" cy="5724525"/>
          </a:xfrm>
          <a:prstGeom prst="rect">
            <a:avLst/>
          </a:prstGeom>
        </p:spPr>
        <p:txBody>
          <a:bodyPr>
            <a:spAutoFit/>
          </a:bodyPr>
          <a:lstStyle/>
          <a:p>
            <a:pPr fontAlgn="base">
              <a:spcBef>
                <a:spcPct val="0"/>
              </a:spcBef>
              <a:spcAft>
                <a:spcPct val="0"/>
              </a:spcAft>
              <a:defRPr/>
            </a:pPr>
            <a:r>
              <a:rPr lang="pt-BR" sz="2400" b="1" dirty="0">
                <a:solidFill>
                  <a:prstClr val="black"/>
                </a:solidFill>
                <a:cs typeface="Arial" charset="0"/>
              </a:rPr>
              <a:t>Acompanhamento da execução dos  recursos reprogramados</a:t>
            </a:r>
          </a:p>
          <a:p>
            <a:pPr algn="just" fontAlgn="base">
              <a:spcBef>
                <a:spcPct val="0"/>
              </a:spcBef>
              <a:spcAft>
                <a:spcPct val="0"/>
              </a:spcAft>
              <a:defRPr/>
            </a:pPr>
            <a:endParaRPr lang="pt-BR" dirty="0">
              <a:solidFill>
                <a:prstClr val="black"/>
              </a:solidFill>
              <a:cs typeface="Arial" charset="0"/>
            </a:endParaRPr>
          </a:p>
          <a:p>
            <a:pPr algn="just" fontAlgn="base">
              <a:spcBef>
                <a:spcPct val="0"/>
              </a:spcBef>
              <a:spcAft>
                <a:spcPct val="0"/>
              </a:spcAft>
              <a:defRPr/>
            </a:pPr>
            <a:endParaRPr lang="pt-BR" dirty="0">
              <a:solidFill>
                <a:prstClr val="black"/>
              </a:solidFill>
              <a:cs typeface="Arial" charset="0"/>
            </a:endParaRPr>
          </a:p>
          <a:p>
            <a:pPr algn="just" fontAlgn="base">
              <a:spcBef>
                <a:spcPct val="0"/>
              </a:spcBef>
              <a:spcAft>
                <a:spcPct val="0"/>
              </a:spcAft>
              <a:defRPr/>
            </a:pPr>
            <a:endParaRPr lang="pt-BR" dirty="0">
              <a:solidFill>
                <a:prstClr val="black"/>
              </a:solidFill>
              <a:cs typeface="Arial" charset="0"/>
            </a:endParaRPr>
          </a:p>
          <a:p>
            <a:pPr algn="just" fontAlgn="base">
              <a:spcBef>
                <a:spcPct val="0"/>
              </a:spcBef>
              <a:spcAft>
                <a:spcPct val="0"/>
              </a:spcAft>
              <a:defRPr/>
            </a:pPr>
            <a:endParaRPr lang="pt-BR" dirty="0">
              <a:solidFill>
                <a:prstClr val="black"/>
              </a:solidFill>
              <a:cs typeface="Arial" charset="0"/>
            </a:endParaRPr>
          </a:p>
          <a:p>
            <a:pPr algn="just" fontAlgn="base">
              <a:spcBef>
                <a:spcPct val="0"/>
              </a:spcBef>
              <a:spcAft>
                <a:spcPct val="0"/>
              </a:spcAft>
              <a:defRPr/>
            </a:pPr>
            <a:endParaRPr lang="pt-BR" dirty="0">
              <a:solidFill>
                <a:prstClr val="black"/>
              </a:solidFill>
              <a:cs typeface="Arial" charset="0"/>
            </a:endParaRPr>
          </a:p>
          <a:p>
            <a:pPr algn="just" fontAlgn="base">
              <a:spcBef>
                <a:spcPct val="0"/>
              </a:spcBef>
              <a:spcAft>
                <a:spcPct val="0"/>
              </a:spcAft>
              <a:defRPr/>
            </a:pPr>
            <a:r>
              <a:rPr lang="pt-BR" dirty="0">
                <a:solidFill>
                  <a:prstClr val="black"/>
                </a:solidFill>
                <a:cs typeface="Arial" charset="0"/>
              </a:rPr>
              <a:t>1. Para da execução dos recursos reprogramados:</a:t>
            </a:r>
          </a:p>
          <a:p>
            <a:pPr marL="342900" indent="-342900" algn="just" fontAlgn="base">
              <a:spcBef>
                <a:spcPct val="0"/>
              </a:spcBef>
              <a:spcAft>
                <a:spcPct val="0"/>
              </a:spcAft>
              <a:buFont typeface="+mj-lt"/>
              <a:buAutoNum type="alphaLcParenR"/>
              <a:defRPr/>
            </a:pPr>
            <a:r>
              <a:rPr lang="pt-BR" dirty="0">
                <a:solidFill>
                  <a:prstClr val="black"/>
                </a:solidFill>
                <a:cs typeface="Arial" charset="0"/>
              </a:rPr>
              <a:t>Verificar se os mesmos foram incorporados ao orçamento</a:t>
            </a:r>
          </a:p>
          <a:p>
            <a:pPr marL="342900" indent="-342900" algn="just" fontAlgn="base">
              <a:spcBef>
                <a:spcPct val="0"/>
              </a:spcBef>
              <a:spcAft>
                <a:spcPct val="0"/>
              </a:spcAft>
              <a:buFont typeface="+mj-lt"/>
              <a:buAutoNum type="alphaLcParenR"/>
              <a:defRPr/>
            </a:pPr>
            <a:r>
              <a:rPr lang="pt-BR" dirty="0">
                <a:solidFill>
                  <a:prstClr val="black"/>
                </a:solidFill>
                <a:cs typeface="Arial" charset="0"/>
              </a:rPr>
              <a:t>Inserir no processo de pagamento da despesa  indicativo de que a despesa refere-se a saldos que foram reprogramados;</a:t>
            </a:r>
          </a:p>
          <a:p>
            <a:pPr algn="just" fontAlgn="base">
              <a:spcBef>
                <a:spcPct val="0"/>
              </a:spcBef>
              <a:spcAft>
                <a:spcPct val="0"/>
              </a:spcAft>
              <a:defRPr/>
            </a:pPr>
            <a:r>
              <a:rPr lang="pt-BR" b="1" dirty="0">
                <a:solidFill>
                  <a:srgbClr val="FF0000"/>
                </a:solidFill>
                <a:cs typeface="Arial" charset="0"/>
              </a:rPr>
              <a:t>Exemplo: </a:t>
            </a:r>
            <a:r>
              <a:rPr lang="pt-BR" dirty="0">
                <a:solidFill>
                  <a:prstClr val="black"/>
                </a:solidFill>
                <a:cs typeface="Arial" charset="0"/>
              </a:rPr>
              <a:t>Escrever na capa do processo -  “pagamento referente a recurso reprogramado”</a:t>
            </a:r>
          </a:p>
          <a:p>
            <a:pPr marL="342900" indent="-342900" algn="just" fontAlgn="base">
              <a:spcBef>
                <a:spcPct val="0"/>
              </a:spcBef>
              <a:spcAft>
                <a:spcPct val="0"/>
              </a:spcAft>
              <a:buFontTx/>
              <a:buAutoNum type="alphaLcParenR" startAt="2"/>
              <a:defRPr/>
            </a:pPr>
            <a:r>
              <a:rPr lang="pt-BR" dirty="0">
                <a:solidFill>
                  <a:prstClr val="black"/>
                </a:solidFill>
                <a:cs typeface="Arial" charset="0"/>
              </a:rPr>
              <a:t>Indicar, ainda, por qual Resolução ou outro documento por meio do qual o CMAS aprovou a reprogramação. </a:t>
            </a:r>
          </a:p>
          <a:p>
            <a:pPr marL="342900" indent="-342900" algn="just" fontAlgn="base">
              <a:spcBef>
                <a:spcPct val="0"/>
              </a:spcBef>
              <a:spcAft>
                <a:spcPct val="0"/>
              </a:spcAft>
              <a:buFontTx/>
              <a:buAutoNum type="alphaLcParenR" startAt="2"/>
              <a:defRPr/>
            </a:pPr>
            <a:r>
              <a:rPr lang="pt-BR" dirty="0">
                <a:solidFill>
                  <a:prstClr val="black"/>
                </a:solidFill>
                <a:cs typeface="Arial" charset="0"/>
              </a:rPr>
              <a:t>Caso não se tenha como acompanhar a execução destes saldos reprogramados por meio de sistema informatizado, sugerimos a elaboração de planilhas com os dados do pagamento a fim de que se possa acompanhar a execução da reprogramação aprovada pelo CMAS. </a:t>
            </a:r>
          </a:p>
          <a:p>
            <a:pPr fontAlgn="base">
              <a:spcBef>
                <a:spcPct val="0"/>
              </a:spcBef>
              <a:spcAft>
                <a:spcPct val="0"/>
              </a:spcAft>
              <a:defRPr/>
            </a:pPr>
            <a:r>
              <a:rPr lang="pt-BR" dirty="0">
                <a:solidFill>
                  <a:prstClr val="black"/>
                </a:solidFill>
                <a:cs typeface="Arial" charset="0"/>
              </a:rPr>
              <a:t> </a:t>
            </a:r>
          </a:p>
          <a:p>
            <a:pPr algn="just" fontAlgn="base">
              <a:spcBef>
                <a:spcPct val="0"/>
              </a:spcBef>
              <a:spcAft>
                <a:spcPct val="0"/>
              </a:spcAft>
              <a:defRPr/>
            </a:pPr>
            <a:r>
              <a:rPr lang="pt-BR" dirty="0">
                <a:solidFill>
                  <a:prstClr val="black"/>
                </a:solidFill>
                <a:cs typeface="Arial" charset="0"/>
              </a:rPr>
              <a:t>            </a:t>
            </a:r>
          </a:p>
        </p:txBody>
      </p:sp>
      <p:sp>
        <p:nvSpPr>
          <p:cNvPr id="5" name="Retângulo de cantos arredondados 4"/>
          <p:cNvSpPr/>
          <p:nvPr/>
        </p:nvSpPr>
        <p:spPr>
          <a:xfrm>
            <a:off x="1908175" y="1268413"/>
            <a:ext cx="5472113" cy="7207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pt-BR" dirty="0">
                <a:solidFill>
                  <a:prstClr val="black"/>
                </a:solidFill>
              </a:rPr>
              <a:t>Para execução de recursos reprogramados é necessário seguir o plano aprovado pelo CMAS</a:t>
            </a:r>
          </a:p>
        </p:txBody>
      </p:sp>
    </p:spTree>
    <p:extLst>
      <p:ext uri="{BB962C8B-B14F-4D97-AF65-F5344CB8AC3E}">
        <p14:creationId xmlns:p14="http://schemas.microsoft.com/office/powerpoint/2010/main" val="34059938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1340768"/>
            <a:ext cx="7931224" cy="2088232"/>
          </a:xfrm>
        </p:spPr>
        <p:txBody>
          <a:bodyPr/>
          <a:lstStyle/>
          <a:p>
            <a:r>
              <a:rPr lang="pt-BR" dirty="0" smtClean="0"/>
              <a:t>PRESTAÇÃO DE CONTAS</a:t>
            </a:r>
            <a:endParaRPr lang="pt-BR" dirty="0"/>
          </a:p>
        </p:txBody>
      </p:sp>
    </p:spTree>
    <p:extLst>
      <p:ext uri="{BB962C8B-B14F-4D97-AF65-F5344CB8AC3E}">
        <p14:creationId xmlns:p14="http://schemas.microsoft.com/office/powerpoint/2010/main" val="15419354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1"/>
          <p:cNvSpPr txBox="1">
            <a:spLocks noChangeArrowheads="1"/>
          </p:cNvSpPr>
          <p:nvPr/>
        </p:nvSpPr>
        <p:spPr bwMode="auto">
          <a:xfrm>
            <a:off x="0" y="476250"/>
            <a:ext cx="9144000" cy="587853"/>
          </a:xfrm>
          <a:prstGeom prst="rect">
            <a:avLst/>
          </a:prstGeom>
          <a:noFill/>
          <a:ln>
            <a:noFill/>
          </a:ln>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auto" hangingPunct="1">
              <a:lnSpc>
                <a:spcPct val="115000"/>
              </a:lnSpc>
              <a:spcBef>
                <a:spcPts val="0"/>
              </a:spcBef>
              <a:spcAft>
                <a:spcPts val="1000"/>
              </a:spcAft>
              <a:defRPr/>
            </a:pPr>
            <a:r>
              <a:rPr lang="pt-BR" sz="2800" b="1" dirty="0" smtClean="0">
                <a:latin typeface="+mj-lt"/>
                <a:cs typeface="Times New Roman" pitchFamily="18" charset="0"/>
              </a:rPr>
              <a:t>COMO O DEVER DE PRESTAR CONTAS ESTÁ DISCIPLINADO</a:t>
            </a:r>
          </a:p>
        </p:txBody>
      </p:sp>
      <p:sp>
        <p:nvSpPr>
          <p:cNvPr id="5" name="CaixaDeTexto 4"/>
          <p:cNvSpPr txBox="1"/>
          <p:nvPr/>
        </p:nvSpPr>
        <p:spPr>
          <a:xfrm>
            <a:off x="539750" y="1773238"/>
            <a:ext cx="8424863" cy="4524375"/>
          </a:xfrm>
          <a:prstGeom prst="rect">
            <a:avLst/>
          </a:prstGeom>
          <a:noFill/>
        </p:spPr>
        <p:txBody>
          <a:bodyPr>
            <a:spAutoFit/>
          </a:bodyPr>
          <a:lstStyle/>
          <a:p>
            <a:pPr algn="just" eaLnBrk="1" fontAlgn="auto" hangingPunct="1">
              <a:spcBef>
                <a:spcPts val="0"/>
              </a:spcBef>
              <a:spcAft>
                <a:spcPts val="0"/>
              </a:spcAft>
              <a:defRPr/>
            </a:pPr>
            <a:r>
              <a:rPr lang="pt-BR" sz="2400" b="1" dirty="0">
                <a:latin typeface="+mn-lt"/>
                <a:cs typeface="Arial" panose="020B0604020202020204" pitchFamily="34" charset="0"/>
              </a:rPr>
              <a:t>SÚMULA Nº 230 - TCU</a:t>
            </a:r>
          </a:p>
          <a:p>
            <a:pPr algn="just" eaLnBrk="1" fontAlgn="auto" hangingPunct="1">
              <a:spcBef>
                <a:spcPts val="0"/>
              </a:spcBef>
              <a:spcAft>
                <a:spcPts val="0"/>
              </a:spcAft>
              <a:defRPr/>
            </a:pPr>
            <a:r>
              <a:rPr lang="pt-BR" sz="2400" dirty="0">
                <a:latin typeface="+mn-lt"/>
                <a:cs typeface="Arial" panose="020B0604020202020204" pitchFamily="34" charset="0"/>
              </a:rPr>
              <a:t>Compete ao prefeito sucessor apresentar as contas referentes aos recursos federais recebidos por seu antecessor, quando este não o tiver feito ou, na impossibilidade de fazê-lo, adotar as medidas legais visando ao resguardo do patrimônio público com a instauração da competente Tomada de Contas Especial, sob pena de corresponsabilidade.</a:t>
            </a:r>
          </a:p>
          <a:p>
            <a:pPr algn="just" eaLnBrk="1" fontAlgn="auto" hangingPunct="1">
              <a:spcBef>
                <a:spcPts val="0"/>
              </a:spcBef>
              <a:spcAft>
                <a:spcPts val="0"/>
              </a:spcAft>
              <a:defRPr/>
            </a:pPr>
            <a:endParaRPr lang="pt-BR" sz="2400" dirty="0">
              <a:latin typeface="+mn-lt"/>
              <a:cs typeface="Arial" panose="020B0604020202020204" pitchFamily="34" charset="0"/>
            </a:endParaRPr>
          </a:p>
          <a:p>
            <a:pPr algn="just" eaLnBrk="1" fontAlgn="auto" hangingPunct="1">
              <a:spcBef>
                <a:spcPts val="0"/>
              </a:spcBef>
              <a:spcAft>
                <a:spcPts val="0"/>
              </a:spcAft>
              <a:defRPr/>
            </a:pPr>
            <a:r>
              <a:rPr lang="pt-BR" sz="2400" dirty="0">
                <a:latin typeface="+mn-lt"/>
                <a:cs typeface="Arial" panose="020B0604020202020204" pitchFamily="34" charset="0"/>
              </a:rPr>
              <a:t>Fundamento Legal:</a:t>
            </a:r>
          </a:p>
          <a:p>
            <a:pPr marL="285750" indent="-285750" algn="just" eaLnBrk="1" fontAlgn="auto" hangingPunct="1">
              <a:spcBef>
                <a:spcPts val="0"/>
              </a:spcBef>
              <a:spcAft>
                <a:spcPts val="0"/>
              </a:spcAft>
              <a:buFont typeface="Wingdings" pitchFamily="2" charset="2"/>
              <a:buChar char="ü"/>
              <a:defRPr/>
            </a:pPr>
            <a:r>
              <a:rPr lang="pt-BR" sz="2400" b="1" dirty="0">
                <a:solidFill>
                  <a:srgbClr val="FF0000"/>
                </a:solidFill>
                <a:latin typeface="+mn-lt"/>
                <a:cs typeface="Arial" panose="020B0604020202020204" pitchFamily="34" charset="0"/>
              </a:rPr>
              <a:t>Constituição Federal, art. 71, inc. II;</a:t>
            </a:r>
          </a:p>
          <a:p>
            <a:pPr marL="285750" indent="-285750" algn="just" eaLnBrk="1" fontAlgn="auto" hangingPunct="1">
              <a:spcBef>
                <a:spcPts val="0"/>
              </a:spcBef>
              <a:spcAft>
                <a:spcPts val="0"/>
              </a:spcAft>
              <a:buFont typeface="Wingdings" pitchFamily="2" charset="2"/>
              <a:buChar char="ü"/>
              <a:defRPr/>
            </a:pPr>
            <a:r>
              <a:rPr lang="pt-BR" sz="2400" dirty="0">
                <a:latin typeface="+mn-lt"/>
                <a:cs typeface="Arial" panose="020B0604020202020204" pitchFamily="34" charset="0"/>
              </a:rPr>
              <a:t>Lei nº 8.443, de 16-07-1992, art. 8º;</a:t>
            </a:r>
          </a:p>
          <a:p>
            <a:pPr marL="285750" indent="-285750" algn="just" eaLnBrk="1" fontAlgn="auto" hangingPunct="1">
              <a:spcBef>
                <a:spcPts val="0"/>
              </a:spcBef>
              <a:spcAft>
                <a:spcPts val="0"/>
              </a:spcAft>
              <a:buFont typeface="Wingdings" pitchFamily="2" charset="2"/>
              <a:buChar char="ü"/>
              <a:defRPr/>
            </a:pPr>
            <a:r>
              <a:rPr lang="pt-BR" sz="2400" dirty="0">
                <a:latin typeface="+mn-lt"/>
                <a:cs typeface="Arial" panose="020B0604020202020204" pitchFamily="34" charset="0"/>
              </a:rPr>
              <a:t>Decreto-lei nº 200/67, art. 84.</a:t>
            </a:r>
            <a:endParaRPr lang="pt-BR" sz="2400" dirty="0">
              <a:latin typeface="+mn-lt"/>
              <a:cs typeface="+mn-cs"/>
            </a:endParaRPr>
          </a:p>
        </p:txBody>
      </p:sp>
    </p:spTree>
    <p:extLst>
      <p:ext uri="{BB962C8B-B14F-4D97-AF65-F5344CB8AC3E}">
        <p14:creationId xmlns:p14="http://schemas.microsoft.com/office/powerpoint/2010/main" val="27356860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800" b="1" dirty="0"/>
              <a:t>ASPECTOS IMPORTANTES QUANTO A PRESTAÇÃO DE CONTAS</a:t>
            </a:r>
            <a:br>
              <a:rPr lang="pt-BR" sz="1800" b="1" dirty="0"/>
            </a:br>
            <a:endParaRPr lang="pt-BR" sz="1800" b="1" dirty="0"/>
          </a:p>
        </p:txBody>
      </p:sp>
      <p:sp>
        <p:nvSpPr>
          <p:cNvPr id="3" name="Espaço Reservado para Conteúdo 2"/>
          <p:cNvSpPr>
            <a:spLocks noGrp="1"/>
          </p:cNvSpPr>
          <p:nvPr>
            <p:ph idx="1"/>
          </p:nvPr>
        </p:nvSpPr>
        <p:spPr>
          <a:xfrm>
            <a:off x="461977" y="1412776"/>
            <a:ext cx="8229600" cy="4525963"/>
          </a:xfrm>
        </p:spPr>
        <p:txBody>
          <a:bodyPr>
            <a:normAutofit lnSpcReduction="10000"/>
          </a:bodyPr>
          <a:lstStyle/>
          <a:p>
            <a:pPr marL="285750" lvl="0" indent="-285750" algn="just">
              <a:spcBef>
                <a:spcPts val="0"/>
              </a:spcBef>
              <a:spcAft>
                <a:spcPts val="1200"/>
              </a:spcAft>
            </a:pPr>
            <a:r>
              <a:rPr lang="pt-BR" sz="1600" dirty="0">
                <a:solidFill>
                  <a:prstClr val="black"/>
                </a:solidFill>
                <a:latin typeface="Palatino Linotype"/>
              </a:rPr>
              <a:t>Os recursos dos Blocos de Financiamento da Proteção Social Básica, Proteção Social Especial de Média Complexidade e de Alta Complexidade, dos Programas e dos Projetos terão suas Prestações de Contas registradas no Demonstrativo Sintético, em sistema informatizado, cujos dados deverão ser lançados pelos gestores e submetidos à manifestação do Conselho de Assistência Social competente, quanto ao cumprimento das finalidades dos recursos.</a:t>
            </a:r>
          </a:p>
          <a:p>
            <a:pPr marL="285750" lvl="0" indent="-285750" algn="just">
              <a:spcBef>
                <a:spcPts val="0"/>
              </a:spcBef>
              <a:spcAft>
                <a:spcPts val="1200"/>
              </a:spcAft>
            </a:pPr>
            <a:r>
              <a:rPr lang="pt-BR" sz="1600" dirty="0">
                <a:solidFill>
                  <a:prstClr val="black"/>
                </a:solidFill>
                <a:latin typeface="Palatino Linotype"/>
              </a:rPr>
              <a:t>O Demonstrativo será disponibilizado ao preenchimento por meio de Portaria da SNAS, preferencialmente até o final do primeiro semestre do exercício subsequente ao de referência da prestação de contas.</a:t>
            </a:r>
          </a:p>
          <a:p>
            <a:pPr marL="285750" lvl="0" indent="-285750" algn="just">
              <a:spcBef>
                <a:spcPts val="0"/>
              </a:spcBef>
              <a:spcAft>
                <a:spcPts val="1200"/>
              </a:spcAft>
            </a:pPr>
            <a:r>
              <a:rPr lang="pt-BR" sz="1600" dirty="0">
                <a:solidFill>
                  <a:prstClr val="black"/>
                </a:solidFill>
                <a:latin typeface="Palatino Linotype"/>
              </a:rPr>
              <a:t>Será concedido o prazo de 60 dias para preenchimento do gestor e 30 dias, a contar do término do prazo do gestor, para que o Conselho envie o seu parecer.</a:t>
            </a:r>
          </a:p>
          <a:p>
            <a:pPr marL="285750" lvl="0" indent="-285750" algn="just">
              <a:spcBef>
                <a:spcPts val="0"/>
              </a:spcBef>
              <a:spcAft>
                <a:spcPts val="1200"/>
              </a:spcAft>
            </a:pPr>
            <a:r>
              <a:rPr lang="pt-BR" sz="1600" dirty="0">
                <a:solidFill>
                  <a:prstClr val="black"/>
                </a:solidFill>
                <a:latin typeface="Palatino Linotype"/>
              </a:rPr>
              <a:t>Transcorrido o prazo destinado ao preenchimento do Demonstrativo e da respectiva avaliação do Conselho de Assistência Social, serão considerados omissos no dever de prestar contas, os gestores que não enviarem a prestação de contas eletronicamente por intermédio do preenchimento do Demonstrativo e do Parecer do Conselho ou em meio físico com a apresentação da documentação comprobatória dos gastos e do Parecer do Conselho.</a:t>
            </a:r>
          </a:p>
          <a:p>
            <a:pPr marL="285750" lvl="0" indent="-285750" algn="just">
              <a:spcBef>
                <a:spcPts val="0"/>
              </a:spcBef>
              <a:spcAft>
                <a:spcPts val="1200"/>
              </a:spcAft>
            </a:pPr>
            <a:endParaRPr lang="pt-BR" dirty="0"/>
          </a:p>
        </p:txBody>
      </p:sp>
      <p:sp>
        <p:nvSpPr>
          <p:cNvPr id="7" name="CaixaDeTexto 6"/>
          <p:cNvSpPr txBox="1"/>
          <p:nvPr/>
        </p:nvSpPr>
        <p:spPr>
          <a:xfrm>
            <a:off x="3635896" y="3068960"/>
            <a:ext cx="1152128" cy="369332"/>
          </a:xfrm>
          <a:prstGeom prst="rect">
            <a:avLst/>
          </a:prstGeom>
          <a:noFill/>
        </p:spPr>
        <p:txBody>
          <a:bodyPr wrap="square" rtlCol="0">
            <a:spAutoFit/>
          </a:bodyPr>
          <a:lstStyle/>
          <a:p>
            <a:endParaRPr lang="pt-BR" dirty="0">
              <a:solidFill>
                <a:prstClr val="black"/>
              </a:solidFill>
            </a:endParaRPr>
          </a:p>
        </p:txBody>
      </p:sp>
    </p:spTree>
    <p:extLst>
      <p:ext uri="{BB962C8B-B14F-4D97-AF65-F5344CB8AC3E}">
        <p14:creationId xmlns:p14="http://schemas.microsoft.com/office/powerpoint/2010/main" val="13539407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800" b="1" dirty="0"/>
              <a:t>ASPECTOS IMPORTANTES QUANTO A PRESTAÇÃO DE CONTAS</a:t>
            </a:r>
            <a:br>
              <a:rPr lang="pt-BR" sz="1800" b="1" dirty="0"/>
            </a:br>
            <a:endParaRPr lang="pt-BR" sz="1800" b="1" dirty="0"/>
          </a:p>
        </p:txBody>
      </p:sp>
      <p:sp>
        <p:nvSpPr>
          <p:cNvPr id="3" name="Espaço Reservado para Conteúdo 2"/>
          <p:cNvSpPr>
            <a:spLocks noGrp="1"/>
          </p:cNvSpPr>
          <p:nvPr>
            <p:ph idx="1"/>
          </p:nvPr>
        </p:nvSpPr>
        <p:spPr>
          <a:xfrm>
            <a:off x="461977" y="1412776"/>
            <a:ext cx="8229600" cy="4525963"/>
          </a:xfrm>
        </p:spPr>
        <p:txBody>
          <a:bodyPr>
            <a:normAutofit/>
          </a:bodyPr>
          <a:lstStyle/>
          <a:p>
            <a:pPr marL="285750" lvl="0" indent="-285750" algn="just">
              <a:spcBef>
                <a:spcPts val="0"/>
              </a:spcBef>
              <a:spcAft>
                <a:spcPts val="1800"/>
              </a:spcAft>
            </a:pPr>
            <a:r>
              <a:rPr lang="pt-BR" sz="1800" dirty="0">
                <a:solidFill>
                  <a:prstClr val="black"/>
                </a:solidFill>
                <a:latin typeface="Palatino Linotype"/>
              </a:rPr>
              <a:t>Os recursos dos Blocos de Financiamento da Gestão (SUAS e PBF), terão sua execução registrada no Demonstrativo Sintético, em sistema informatizado, cujos dados deverão ser lançados pelos gestores e submetidos à manifestação do Conselho de Assistência Social competente, quanto à sua adequada execução e aplicação conforme normativos próprios.</a:t>
            </a:r>
          </a:p>
          <a:p>
            <a:pPr marL="285750" lvl="0" indent="-285750" algn="just">
              <a:spcBef>
                <a:spcPts val="0"/>
              </a:spcBef>
              <a:spcAft>
                <a:spcPts val="1800"/>
              </a:spcAft>
            </a:pPr>
            <a:r>
              <a:rPr lang="pt-BR" sz="1800" dirty="0">
                <a:solidFill>
                  <a:prstClr val="black"/>
                </a:solidFill>
                <a:latin typeface="Palatino Linotype"/>
              </a:rPr>
              <a:t>Os prazos para preenchimento por parte do gestor e do Conselho de Assistência Social respeitarão preliminarmente o prazo concedido para a prestação de contas dos Blocos de Financiamento dos serviços, bem como dos programas e projetos, podendo ser prorrogados, individualmente, mediante ato próprio.</a:t>
            </a:r>
          </a:p>
          <a:p>
            <a:pPr marL="285750" lvl="0" indent="-285750" algn="just">
              <a:spcBef>
                <a:spcPts val="0"/>
              </a:spcBef>
              <a:spcAft>
                <a:spcPts val="1200"/>
              </a:spcAft>
            </a:pPr>
            <a:endParaRPr lang="pt-BR" dirty="0"/>
          </a:p>
        </p:txBody>
      </p:sp>
      <p:sp>
        <p:nvSpPr>
          <p:cNvPr id="7" name="CaixaDeTexto 6"/>
          <p:cNvSpPr txBox="1"/>
          <p:nvPr/>
        </p:nvSpPr>
        <p:spPr>
          <a:xfrm>
            <a:off x="3635896" y="3068960"/>
            <a:ext cx="1152128" cy="369332"/>
          </a:xfrm>
          <a:prstGeom prst="rect">
            <a:avLst/>
          </a:prstGeom>
          <a:noFill/>
        </p:spPr>
        <p:txBody>
          <a:bodyPr wrap="square" rtlCol="0">
            <a:spAutoFit/>
          </a:bodyPr>
          <a:lstStyle/>
          <a:p>
            <a:endParaRPr lang="pt-BR" dirty="0">
              <a:solidFill>
                <a:prstClr val="black"/>
              </a:solidFill>
            </a:endParaRPr>
          </a:p>
        </p:txBody>
      </p:sp>
    </p:spTree>
    <p:extLst>
      <p:ext uri="{BB962C8B-B14F-4D97-AF65-F5344CB8AC3E}">
        <p14:creationId xmlns:p14="http://schemas.microsoft.com/office/powerpoint/2010/main" val="23580756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3568" y="2564904"/>
            <a:ext cx="8003232" cy="3561259"/>
          </a:xfrm>
        </p:spPr>
        <p:txBody>
          <a:bodyPr>
            <a:normAutofit/>
          </a:bodyPr>
          <a:lstStyle/>
          <a:p>
            <a:pPr marL="0" indent="0" algn="ctr">
              <a:buNone/>
            </a:pPr>
            <a:r>
              <a:rPr lang="pt-BR" sz="4000" dirty="0" smtClean="0"/>
              <a:t>OBSERVAÇÕES GERAIS </a:t>
            </a:r>
            <a:endParaRPr lang="pt-BR" sz="4000" dirty="0"/>
          </a:p>
        </p:txBody>
      </p:sp>
    </p:spTree>
    <p:extLst>
      <p:ext uri="{BB962C8B-B14F-4D97-AF65-F5344CB8AC3E}">
        <p14:creationId xmlns:p14="http://schemas.microsoft.com/office/powerpoint/2010/main" val="35063524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539750" y="836613"/>
            <a:ext cx="8064500" cy="5078313"/>
          </a:xfrm>
          <a:prstGeom prst="rect">
            <a:avLst/>
          </a:prstGeom>
        </p:spPr>
        <p:txBody>
          <a:bodyPr>
            <a:spAutoFit/>
          </a:bodyPr>
          <a:lstStyle/>
          <a:p>
            <a:pPr marL="285750" indent="-285750" algn="just">
              <a:lnSpc>
                <a:spcPct val="150000"/>
              </a:lnSpc>
              <a:buFont typeface="Wingdings" panose="05000000000000000000" pitchFamily="2" charset="2"/>
              <a:buChar char="Ø"/>
              <a:defRPr/>
            </a:pPr>
            <a:r>
              <a:rPr lang="pt-BR" altLang="pt-BR" b="1" dirty="0" smtClean="0">
                <a:cs typeface="Arial" charset="0"/>
              </a:rPr>
              <a:t>DEVE-SE </a:t>
            </a:r>
            <a:r>
              <a:rPr lang="pt-BR" altLang="pt-BR" b="1" dirty="0">
                <a:cs typeface="Arial" charset="0"/>
              </a:rPr>
              <a:t>ADOTAR PROCEDIMENTOS PADRONIZADOS PARA ORGANIZAÇÃO DOS DOCUMENTOS COMPROBATÓRIOS DAS DESPESAS A FIM DE FACILITAR A DISPONIBILIDADE DA DOCUMENTAÇÃO E O ACOMPANHAMENTO DAS DESPESAS;</a:t>
            </a:r>
          </a:p>
          <a:p>
            <a:pPr algn="just">
              <a:lnSpc>
                <a:spcPct val="150000"/>
              </a:lnSpc>
              <a:defRPr/>
            </a:pPr>
            <a:endParaRPr lang="pt-BR" altLang="pt-BR" b="1" dirty="0">
              <a:cs typeface="Arial" charset="0"/>
            </a:endParaRPr>
          </a:p>
          <a:p>
            <a:pPr marL="285750" indent="-285750" algn="just">
              <a:lnSpc>
                <a:spcPct val="150000"/>
              </a:lnSpc>
              <a:buFont typeface="Wingdings" panose="05000000000000000000" pitchFamily="2" charset="2"/>
              <a:buChar char="Ø"/>
              <a:defRPr/>
            </a:pPr>
            <a:r>
              <a:rPr lang="pt-BR" altLang="pt-BR" b="1" dirty="0">
                <a:cs typeface="Arial" charset="0"/>
              </a:rPr>
              <a:t>EM TODOS OS COMPROVANTES DE TODAS AS FASES DA DESPESA (EMPENHO, LIQUIDAÇÃO E PAGAMENTO) E DOCUMENTOS FISCAIS DEVE-SE INDICAR O NOME DO PISO E DO SERVIÇO OU, CONFORME O CASO, DO PROGRAMA E DO INDICE (IGD);</a:t>
            </a:r>
          </a:p>
          <a:p>
            <a:pPr algn="just">
              <a:lnSpc>
                <a:spcPct val="150000"/>
              </a:lnSpc>
              <a:defRPr/>
            </a:pPr>
            <a:endParaRPr lang="pt-BR" altLang="pt-BR" b="1" dirty="0">
              <a:cs typeface="Arial" charset="0"/>
            </a:endParaRPr>
          </a:p>
          <a:p>
            <a:pPr marL="285750" indent="-285750" algn="just">
              <a:lnSpc>
                <a:spcPct val="150000"/>
              </a:lnSpc>
              <a:buFont typeface="Wingdings" panose="05000000000000000000" pitchFamily="2" charset="2"/>
              <a:buChar char="Ø"/>
              <a:defRPr/>
            </a:pPr>
            <a:r>
              <a:rPr lang="pt-BR" altLang="pt-BR" b="1" dirty="0">
                <a:cs typeface="Arial" charset="0"/>
              </a:rPr>
              <a:t>ARQUIVAR SEPARADAMENTE OS DOCUMENTOS PAGOS COM RECURSO FEDERAL DOS DEMAIS PAGOS COM RECURSOS MUNICIPAIS OU ESTADUAIS.</a:t>
            </a:r>
          </a:p>
        </p:txBody>
      </p:sp>
    </p:spTree>
    <p:extLst>
      <p:ext uri="{BB962C8B-B14F-4D97-AF65-F5344CB8AC3E}">
        <p14:creationId xmlns:p14="http://schemas.microsoft.com/office/powerpoint/2010/main" val="4484621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marL="0" indent="0">
              <a:buNone/>
            </a:pPr>
            <a:r>
              <a:rPr lang="pt-BR" dirty="0" smtClean="0"/>
              <a:t>                    </a:t>
            </a:r>
          </a:p>
          <a:p>
            <a:pPr marL="0" indent="0">
              <a:buNone/>
            </a:pPr>
            <a:endParaRPr lang="pt-BR" dirty="0"/>
          </a:p>
          <a:p>
            <a:pPr marL="0" indent="0">
              <a:buNone/>
            </a:pPr>
            <a:endParaRPr lang="pt-BR" dirty="0" smtClean="0"/>
          </a:p>
          <a:p>
            <a:pPr marL="0" indent="0">
              <a:buNone/>
            </a:pPr>
            <a:r>
              <a:rPr lang="pt-BR" dirty="0"/>
              <a:t>	</a:t>
            </a:r>
            <a:r>
              <a:rPr lang="pt-BR" dirty="0" smtClean="0"/>
              <a:t>	 PORTARIA Nº 113/2015</a:t>
            </a:r>
            <a:endParaRPr lang="pt-BR" dirty="0"/>
          </a:p>
        </p:txBody>
      </p:sp>
    </p:spTree>
    <p:extLst>
      <p:ext uri="{BB962C8B-B14F-4D97-AF65-F5344CB8AC3E}">
        <p14:creationId xmlns:p14="http://schemas.microsoft.com/office/powerpoint/2010/main" val="1371843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800" b="1" dirty="0"/>
              <a:t>DO QUE TRATA A PORTARIA MDS nº 113, DE 10 DE DEZEMBRO DE 2015?</a:t>
            </a:r>
            <a:br>
              <a:rPr lang="pt-BR" sz="1800" b="1" dirty="0"/>
            </a:br>
            <a:endParaRPr lang="pt-BR" sz="1800" b="1" dirty="0"/>
          </a:p>
        </p:txBody>
      </p:sp>
      <p:sp>
        <p:nvSpPr>
          <p:cNvPr id="3" name="Espaço Reservado para Conteúdo 2"/>
          <p:cNvSpPr>
            <a:spLocks noGrp="1"/>
          </p:cNvSpPr>
          <p:nvPr>
            <p:ph idx="1"/>
          </p:nvPr>
        </p:nvSpPr>
        <p:spPr>
          <a:xfrm>
            <a:off x="461977" y="1412776"/>
            <a:ext cx="8229600" cy="4525963"/>
          </a:xfrm>
        </p:spPr>
        <p:txBody>
          <a:bodyPr/>
          <a:lstStyle/>
          <a:p>
            <a:pPr marL="285750" indent="-285750" algn="just">
              <a:spcAft>
                <a:spcPts val="1200"/>
              </a:spcAft>
            </a:pPr>
            <a:r>
              <a:rPr lang="pt-BR" sz="1800" i="1" dirty="0">
                <a:solidFill>
                  <a:prstClr val="black"/>
                </a:solidFill>
                <a:latin typeface="Palatino Linotype"/>
              </a:rPr>
              <a:t>“Regulamenta o cofinanciamento federal do Sistema Único de Assistência Social - SUAS e a transferência de recursos na modalidade fundo a fundo e dá outras providências</a:t>
            </a:r>
            <a:r>
              <a:rPr lang="pt-BR" sz="1800" i="1" dirty="0" smtClean="0">
                <a:solidFill>
                  <a:prstClr val="black"/>
                </a:solidFill>
                <a:latin typeface="Palatino Linotype"/>
              </a:rPr>
              <a:t>.”</a:t>
            </a:r>
            <a:br>
              <a:rPr lang="pt-BR" sz="1800" i="1" dirty="0" smtClean="0">
                <a:solidFill>
                  <a:prstClr val="black"/>
                </a:solidFill>
                <a:latin typeface="Palatino Linotype"/>
              </a:rPr>
            </a:br>
            <a:r>
              <a:rPr lang="pt-BR" sz="1800" i="1" dirty="0" smtClean="0">
                <a:solidFill>
                  <a:prstClr val="black"/>
                </a:solidFill>
                <a:latin typeface="Palatino Linotype"/>
              </a:rPr>
              <a:t/>
            </a:r>
            <a:br>
              <a:rPr lang="pt-BR" sz="1800" i="1" dirty="0" smtClean="0">
                <a:solidFill>
                  <a:prstClr val="black"/>
                </a:solidFill>
                <a:latin typeface="Palatino Linotype"/>
              </a:rPr>
            </a:br>
            <a:r>
              <a:rPr lang="pt-BR" sz="1800" dirty="0"/>
              <a:t>A Portaria trata de todas as fases da execução dos serviços socioassistenciais, programas e projetos cofinanciados pela União.</a:t>
            </a:r>
          </a:p>
          <a:p>
            <a:pPr marL="285750" indent="-285750" algn="just">
              <a:spcAft>
                <a:spcPts val="1200"/>
              </a:spcAft>
            </a:pPr>
            <a:r>
              <a:rPr lang="pt-BR" sz="1800" dirty="0"/>
              <a:t>A Portaria conceitua e apresenta os Blocos de Financiamentos dos serviços e apoio a gestão descentralizada, conforme disposto na NOB/SUAS 2012.</a:t>
            </a:r>
          </a:p>
          <a:p>
            <a:pPr marL="285750" indent="-285750" algn="just">
              <a:spcAft>
                <a:spcPts val="1200"/>
              </a:spcAft>
            </a:pPr>
            <a:r>
              <a:rPr lang="pt-BR" sz="1800" dirty="0"/>
              <a:t>A Portaria flexibiliza a utilização dos recursos para os diversos serviços socioassistenciais que compõe cada Bloco de Financiamento.</a:t>
            </a:r>
          </a:p>
          <a:p>
            <a:pPr marL="285750" indent="-285750" algn="just">
              <a:spcAft>
                <a:spcPts val="1200"/>
              </a:spcAft>
            </a:pPr>
            <a:r>
              <a:rPr lang="pt-BR" sz="1800" dirty="0"/>
              <a:t>A Portaria viabiliza, para os casos em que era previsto a devolução de recursos, forma de compensação desses recursos nos repasses seguintes.</a:t>
            </a:r>
          </a:p>
          <a:p>
            <a:pPr marL="0" lvl="0" indent="0" algn="just">
              <a:spcBef>
                <a:spcPts val="0"/>
              </a:spcBef>
              <a:buNone/>
            </a:pPr>
            <a:endParaRPr lang="pt-BR" sz="1800" i="1" dirty="0">
              <a:solidFill>
                <a:prstClr val="black"/>
              </a:solidFill>
              <a:latin typeface="Palatino Linotype"/>
            </a:endParaRPr>
          </a:p>
          <a:p>
            <a:pPr marL="0" indent="0" algn="ctr">
              <a:buNone/>
            </a:pPr>
            <a:endParaRPr lang="pt-BR" dirty="0"/>
          </a:p>
        </p:txBody>
      </p:sp>
      <p:sp>
        <p:nvSpPr>
          <p:cNvPr id="7" name="CaixaDeTexto 6"/>
          <p:cNvSpPr txBox="1"/>
          <p:nvPr/>
        </p:nvSpPr>
        <p:spPr>
          <a:xfrm>
            <a:off x="3635896" y="3068960"/>
            <a:ext cx="1152128" cy="369332"/>
          </a:xfrm>
          <a:prstGeom prst="rect">
            <a:avLst/>
          </a:prstGeom>
          <a:noFill/>
        </p:spPr>
        <p:txBody>
          <a:bodyPr wrap="square" rtlCol="0">
            <a:spAutoFit/>
          </a:bodyPr>
          <a:lstStyle/>
          <a:p>
            <a:endParaRPr lang="pt-BR" dirty="0">
              <a:solidFill>
                <a:prstClr val="black"/>
              </a:solidFill>
            </a:endParaRPr>
          </a:p>
        </p:txBody>
      </p:sp>
    </p:spTree>
    <p:extLst>
      <p:ext uri="{BB962C8B-B14F-4D97-AF65-F5344CB8AC3E}">
        <p14:creationId xmlns:p14="http://schemas.microsoft.com/office/powerpoint/2010/main" val="9194996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800" b="1" dirty="0" smtClean="0"/>
              <a:t>PLANO </a:t>
            </a:r>
            <a:r>
              <a:rPr lang="pt-BR" sz="1800" b="1" dirty="0"/>
              <a:t>DE AÇÃO</a:t>
            </a:r>
            <a:br>
              <a:rPr lang="pt-BR" sz="1800" b="1" dirty="0"/>
            </a:br>
            <a:endParaRPr lang="pt-BR" sz="1800" b="1" dirty="0"/>
          </a:p>
        </p:txBody>
      </p:sp>
      <p:sp>
        <p:nvSpPr>
          <p:cNvPr id="3" name="Espaço Reservado para Conteúdo 2"/>
          <p:cNvSpPr>
            <a:spLocks noGrp="1"/>
          </p:cNvSpPr>
          <p:nvPr>
            <p:ph idx="1"/>
          </p:nvPr>
        </p:nvSpPr>
        <p:spPr>
          <a:xfrm>
            <a:off x="461977" y="1412776"/>
            <a:ext cx="8229600" cy="4525963"/>
          </a:xfrm>
        </p:spPr>
        <p:txBody>
          <a:bodyPr>
            <a:normAutofit fontScale="85000" lnSpcReduction="20000"/>
          </a:bodyPr>
          <a:lstStyle/>
          <a:p>
            <a:pPr marL="0" lvl="0" indent="0" algn="just">
              <a:spcBef>
                <a:spcPts val="0"/>
              </a:spcBef>
              <a:spcAft>
                <a:spcPts val="1200"/>
              </a:spcAft>
              <a:buNone/>
            </a:pPr>
            <a:r>
              <a:rPr lang="pt-BR" sz="1800" dirty="0" smtClean="0">
                <a:solidFill>
                  <a:prstClr val="black"/>
                </a:solidFill>
                <a:latin typeface="Palatino Linotype"/>
              </a:rPr>
              <a:t>                   O </a:t>
            </a:r>
            <a:r>
              <a:rPr lang="pt-BR" sz="1800" dirty="0">
                <a:solidFill>
                  <a:prstClr val="black"/>
                </a:solidFill>
                <a:latin typeface="Palatino Linotype"/>
              </a:rPr>
              <a:t>Plano de Ação será disponibilizado ao preenchimento por meio de Portaria da Secretaria Nacional de Assistência Social - SNAS, preferencialmente até o final do exercício anterior ao de referência.</a:t>
            </a:r>
          </a:p>
          <a:p>
            <a:pPr marL="0" lvl="0" indent="0" algn="just">
              <a:spcBef>
                <a:spcPts val="0"/>
              </a:spcBef>
              <a:spcAft>
                <a:spcPts val="1200"/>
              </a:spcAft>
              <a:buNone/>
            </a:pPr>
            <a:r>
              <a:rPr lang="pt-BR" sz="1800" dirty="0" smtClean="0">
                <a:solidFill>
                  <a:prstClr val="black"/>
                </a:solidFill>
                <a:latin typeface="Palatino Linotype"/>
              </a:rPr>
              <a:t>Prazo:</a:t>
            </a:r>
          </a:p>
          <a:p>
            <a:pPr marL="0" lvl="0" indent="0" algn="just">
              <a:spcBef>
                <a:spcPts val="0"/>
              </a:spcBef>
              <a:spcAft>
                <a:spcPts val="1200"/>
              </a:spcAft>
              <a:buNone/>
            </a:pPr>
            <a:r>
              <a:rPr lang="pt-BR" sz="1800" dirty="0" smtClean="0">
                <a:solidFill>
                  <a:prstClr val="black"/>
                </a:solidFill>
                <a:latin typeface="Palatino Linotype"/>
              </a:rPr>
              <a:t>1.  </a:t>
            </a:r>
            <a:r>
              <a:rPr lang="pt-BR" sz="1800" b="1" dirty="0">
                <a:solidFill>
                  <a:prstClr val="black"/>
                </a:solidFill>
                <a:latin typeface="Palatino Linotype"/>
              </a:rPr>
              <a:t>de 60 dias</a:t>
            </a:r>
            <a:r>
              <a:rPr lang="pt-BR" sz="1800" dirty="0">
                <a:solidFill>
                  <a:prstClr val="black"/>
                </a:solidFill>
                <a:latin typeface="Palatino Linotype"/>
              </a:rPr>
              <a:t> para preenchimento por parte do </a:t>
            </a:r>
            <a:r>
              <a:rPr lang="pt-BR" sz="1800" dirty="0" smtClean="0">
                <a:solidFill>
                  <a:prstClr val="black"/>
                </a:solidFill>
                <a:latin typeface="Palatino Linotype"/>
              </a:rPr>
              <a:t>gestor; e</a:t>
            </a:r>
          </a:p>
          <a:p>
            <a:pPr marL="0" lvl="0" indent="0" algn="just">
              <a:spcBef>
                <a:spcPts val="0"/>
              </a:spcBef>
              <a:spcAft>
                <a:spcPts val="1200"/>
              </a:spcAft>
              <a:buNone/>
            </a:pPr>
            <a:r>
              <a:rPr lang="pt-BR" sz="1800" dirty="0" smtClean="0">
                <a:solidFill>
                  <a:prstClr val="black"/>
                </a:solidFill>
                <a:latin typeface="Palatino Linotype"/>
              </a:rPr>
              <a:t>2.  </a:t>
            </a:r>
            <a:r>
              <a:rPr lang="pt-BR" sz="1800" b="1" dirty="0">
                <a:solidFill>
                  <a:prstClr val="black"/>
                </a:solidFill>
                <a:latin typeface="Palatino Linotype"/>
              </a:rPr>
              <a:t>30 dias</a:t>
            </a:r>
            <a:r>
              <a:rPr lang="pt-BR" sz="1800" dirty="0">
                <a:solidFill>
                  <a:prstClr val="black"/>
                </a:solidFill>
                <a:latin typeface="Palatino Linotype"/>
              </a:rPr>
              <a:t>, a contar do término do prazo do gestor, para o Conselho enviar seu parecer.</a:t>
            </a:r>
          </a:p>
          <a:p>
            <a:pPr marL="0" lvl="0" indent="0" algn="just">
              <a:spcBef>
                <a:spcPts val="0"/>
              </a:spcBef>
              <a:spcAft>
                <a:spcPts val="1200"/>
              </a:spcAft>
              <a:buNone/>
            </a:pPr>
            <a:r>
              <a:rPr lang="pt-BR" sz="1800" b="1" dirty="0" smtClean="0">
                <a:solidFill>
                  <a:prstClr val="black"/>
                </a:solidFill>
                <a:latin typeface="Palatino Linotype"/>
              </a:rPr>
              <a:t>Observações:</a:t>
            </a:r>
          </a:p>
          <a:p>
            <a:pPr marL="285750" lvl="0" indent="-285750" algn="just">
              <a:spcBef>
                <a:spcPts val="0"/>
              </a:spcBef>
              <a:spcAft>
                <a:spcPts val="1200"/>
              </a:spcAft>
            </a:pPr>
            <a:r>
              <a:rPr lang="pt-BR" sz="1800" dirty="0" smtClean="0">
                <a:solidFill>
                  <a:prstClr val="black"/>
                </a:solidFill>
                <a:latin typeface="Palatino Linotype"/>
              </a:rPr>
              <a:t>Transcorridos os prazos destinados:</a:t>
            </a:r>
          </a:p>
          <a:p>
            <a:pPr marL="285750" lvl="0" indent="-285750" algn="just">
              <a:spcBef>
                <a:spcPts val="0"/>
              </a:spcBef>
              <a:spcAft>
                <a:spcPts val="1200"/>
              </a:spcAft>
            </a:pPr>
            <a:r>
              <a:rPr lang="pt-BR" sz="1800" dirty="0" smtClean="0">
                <a:solidFill>
                  <a:prstClr val="black"/>
                </a:solidFill>
                <a:latin typeface="Palatino Linotype"/>
              </a:rPr>
              <a:t> </a:t>
            </a:r>
            <a:r>
              <a:rPr lang="pt-BR" sz="1800" dirty="0" smtClean="0">
                <a:solidFill>
                  <a:srgbClr val="FF0000"/>
                </a:solidFill>
                <a:latin typeface="Palatino Linotype"/>
              </a:rPr>
              <a:t>caso todo </a:t>
            </a:r>
            <a:r>
              <a:rPr lang="pt-BR" sz="1800" dirty="0">
                <a:solidFill>
                  <a:srgbClr val="FF0000"/>
                </a:solidFill>
                <a:latin typeface="Palatino Linotype"/>
              </a:rPr>
              <a:t>o ciclo de preenchimento </a:t>
            </a:r>
            <a:r>
              <a:rPr lang="pt-BR" sz="1800" dirty="0" smtClean="0">
                <a:solidFill>
                  <a:srgbClr val="FF0000"/>
                </a:solidFill>
                <a:latin typeface="Palatino Linotype"/>
              </a:rPr>
              <a:t>não tenha </a:t>
            </a:r>
            <a:r>
              <a:rPr lang="pt-BR" sz="1800" dirty="0">
                <a:solidFill>
                  <a:srgbClr val="FF0000"/>
                </a:solidFill>
                <a:latin typeface="Palatino Linotype"/>
              </a:rPr>
              <a:t>ocorrido</a:t>
            </a:r>
            <a:r>
              <a:rPr lang="pt-BR" sz="1800" dirty="0">
                <a:solidFill>
                  <a:prstClr val="black"/>
                </a:solidFill>
                <a:latin typeface="Palatino Linotype"/>
              </a:rPr>
              <a:t>, a SNAS </a:t>
            </a:r>
            <a:r>
              <a:rPr lang="pt-BR" sz="1800" dirty="0">
                <a:solidFill>
                  <a:srgbClr val="FF0000"/>
                </a:solidFill>
                <a:latin typeface="Palatino Linotype"/>
              </a:rPr>
              <a:t>suspenderá o repasse </a:t>
            </a:r>
            <a:r>
              <a:rPr lang="pt-BR" sz="1800" dirty="0">
                <a:solidFill>
                  <a:prstClr val="black"/>
                </a:solidFill>
                <a:latin typeface="Palatino Linotype"/>
              </a:rPr>
              <a:t>dos recursos dos Blocos de Financiamento </a:t>
            </a:r>
            <a:r>
              <a:rPr lang="pt-BR" sz="1800" dirty="0" smtClean="0">
                <a:solidFill>
                  <a:prstClr val="black"/>
                </a:solidFill>
                <a:latin typeface="Palatino Linotype"/>
              </a:rPr>
              <a:t>e </a:t>
            </a:r>
            <a:r>
              <a:rPr lang="pt-BR" sz="1800" dirty="0">
                <a:solidFill>
                  <a:prstClr val="black"/>
                </a:solidFill>
                <a:latin typeface="Palatino Linotype"/>
              </a:rPr>
              <a:t>de Programas e Projetos, do exercício de referência do respectivo Plano de Ação, até que a pendência seja sanada, com o parecer favorável do Conselho de Assistência Social.</a:t>
            </a:r>
          </a:p>
          <a:p>
            <a:pPr marL="285750" lvl="0" indent="-285750" algn="just">
              <a:spcBef>
                <a:spcPts val="0"/>
              </a:spcBef>
              <a:spcAft>
                <a:spcPts val="1200"/>
              </a:spcAft>
            </a:pPr>
            <a:r>
              <a:rPr lang="pt-BR" sz="1800" dirty="0">
                <a:solidFill>
                  <a:prstClr val="black"/>
                </a:solidFill>
                <a:latin typeface="Palatino Linotype"/>
              </a:rPr>
              <a:t>As transferências dos recursos referente às competências do exercício de preenchimento do Plano ficam asseguradas do início do exercício até o término do período de preenchimento e aprovação do Plano de Ação.</a:t>
            </a:r>
          </a:p>
          <a:p>
            <a:pPr marL="285750" lvl="0" indent="-285750" algn="just">
              <a:spcBef>
                <a:spcPts val="0"/>
              </a:spcBef>
              <a:spcAft>
                <a:spcPts val="1200"/>
              </a:spcAft>
            </a:pPr>
            <a:r>
              <a:rPr lang="pt-BR" sz="1800" dirty="0">
                <a:solidFill>
                  <a:prstClr val="black"/>
                </a:solidFill>
                <a:latin typeface="Palatino Linotype"/>
              </a:rPr>
              <a:t>No caso de ocorrência de suspensão, o reestabelecimento do repasse dar-se-á no mês de  competência seguinte ao do preenchimento, ou seja, do saneamento da pendência</a:t>
            </a:r>
            <a:r>
              <a:rPr lang="pt-BR" sz="1800" dirty="0" smtClean="0">
                <a:solidFill>
                  <a:prstClr val="black"/>
                </a:solidFill>
                <a:latin typeface="Palatino Linotype"/>
              </a:rPr>
              <a:t>.</a:t>
            </a:r>
            <a:endParaRPr lang="pt-BR" dirty="0"/>
          </a:p>
        </p:txBody>
      </p:sp>
    </p:spTree>
    <p:extLst>
      <p:ext uri="{BB962C8B-B14F-4D97-AF65-F5344CB8AC3E}">
        <p14:creationId xmlns:p14="http://schemas.microsoft.com/office/powerpoint/2010/main" val="3816927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274638"/>
            <a:ext cx="8229600" cy="706090"/>
          </a:xfrm>
        </p:spPr>
        <p:txBody>
          <a:bodyPr>
            <a:normAutofit fontScale="90000"/>
          </a:bodyPr>
          <a:lstStyle/>
          <a:p>
            <a:r>
              <a:rPr lang="pt-BR" b="1" dirty="0" smtClean="0"/>
              <a:t>Instrumentos de Planejamento</a:t>
            </a:r>
            <a:endParaRPr lang="pt-BR" b="1" dirty="0"/>
          </a:p>
        </p:txBody>
      </p:sp>
      <p:sp>
        <p:nvSpPr>
          <p:cNvPr id="5" name="Espaço Reservado para Conteúdo 2"/>
          <p:cNvSpPr>
            <a:spLocks noGrp="1"/>
          </p:cNvSpPr>
          <p:nvPr>
            <p:ph idx="1"/>
          </p:nvPr>
        </p:nvSpPr>
        <p:spPr>
          <a:xfrm>
            <a:off x="323528" y="1340768"/>
            <a:ext cx="8363272" cy="5112568"/>
          </a:xfrm>
        </p:spPr>
        <p:txBody>
          <a:bodyPr>
            <a:normAutofit fontScale="55000" lnSpcReduction="20000"/>
          </a:bodyPr>
          <a:lstStyle/>
          <a:p>
            <a:pPr marL="0" indent="0" algn="just">
              <a:buNone/>
            </a:pPr>
            <a:r>
              <a:rPr lang="pt-BR" b="1" dirty="0" smtClean="0"/>
              <a:t>       </a:t>
            </a:r>
            <a:r>
              <a:rPr lang="pt-BR" sz="5800" b="1" dirty="0" smtClean="0"/>
              <a:t>O </a:t>
            </a:r>
            <a:r>
              <a:rPr lang="pt-BR" sz="5800" b="1" dirty="0"/>
              <a:t>planejamento das ações governamentais materializa-se sob a forma </a:t>
            </a:r>
            <a:r>
              <a:rPr lang="pt-BR" sz="5800" b="1" dirty="0" smtClean="0"/>
              <a:t>orçamentária</a:t>
            </a:r>
            <a:r>
              <a:rPr lang="pt-BR" sz="5800" dirty="0"/>
              <a:t>, sendo </a:t>
            </a:r>
            <a:r>
              <a:rPr lang="pt-BR" sz="5800" dirty="0" smtClean="0"/>
              <a:t>o orçamento uma ferramenta </a:t>
            </a:r>
            <a:r>
              <a:rPr lang="pt-BR" sz="5800" dirty="0"/>
              <a:t>para a consecução de politicas </a:t>
            </a:r>
            <a:r>
              <a:rPr lang="pt-BR" sz="5800" dirty="0" smtClean="0"/>
              <a:t>públicas</a:t>
            </a:r>
            <a:r>
              <a:rPr lang="pt-BR" sz="5800" dirty="0"/>
              <a:t>. </a:t>
            </a:r>
          </a:p>
          <a:p>
            <a:pPr marL="0" indent="0" algn="just">
              <a:buNone/>
            </a:pPr>
            <a:r>
              <a:rPr lang="pt-BR" dirty="0" smtClean="0"/>
              <a:t> </a:t>
            </a:r>
          </a:p>
          <a:p>
            <a:pPr marL="0" indent="0" algn="just">
              <a:buNone/>
            </a:pPr>
            <a:endParaRPr lang="pt-BR" sz="3900" dirty="0" smtClean="0"/>
          </a:p>
          <a:p>
            <a:pPr marL="0" indent="0" algn="just">
              <a:buNone/>
            </a:pPr>
            <a:endParaRPr lang="pt-BR" sz="3900" dirty="0" smtClean="0"/>
          </a:p>
          <a:p>
            <a:pPr marL="0" indent="0" algn="just">
              <a:buNone/>
            </a:pPr>
            <a:endParaRPr lang="pt-BR" sz="3900" dirty="0"/>
          </a:p>
          <a:p>
            <a:pPr marL="0" indent="0" algn="just">
              <a:buNone/>
            </a:pPr>
            <a:endParaRPr lang="pt-BR" sz="3900" dirty="0" smtClean="0"/>
          </a:p>
          <a:p>
            <a:pPr marL="0" indent="0" algn="just">
              <a:buNone/>
            </a:pPr>
            <a:r>
              <a:rPr lang="pt-BR" sz="5500" b="1" dirty="0" smtClean="0"/>
              <a:t>As 03 Leis Orçamentárias </a:t>
            </a:r>
            <a:r>
              <a:rPr lang="pt-BR" sz="5500" dirty="0" smtClean="0"/>
              <a:t>devem se harmonizar </a:t>
            </a:r>
            <a:r>
              <a:rPr lang="pt-BR" sz="5500" dirty="0"/>
              <a:t>e se </a:t>
            </a:r>
            <a:r>
              <a:rPr lang="pt-BR" sz="5500" dirty="0" smtClean="0"/>
              <a:t>integrar </a:t>
            </a:r>
            <a:r>
              <a:rPr lang="pt-BR" sz="5500" dirty="0"/>
              <a:t>finalisticamente, </a:t>
            </a:r>
            <a:r>
              <a:rPr lang="pt-BR" sz="5500" dirty="0" smtClean="0"/>
              <a:t>e ainda </a:t>
            </a:r>
            <a:r>
              <a:rPr lang="pt-BR" sz="5500" b="1" dirty="0" smtClean="0"/>
              <a:t>serem compatíveis com </a:t>
            </a:r>
            <a:r>
              <a:rPr lang="pt-BR" sz="5500" b="1" dirty="0"/>
              <a:t>o planejamento global econômico e social.</a:t>
            </a:r>
          </a:p>
          <a:p>
            <a:pPr marL="0" indent="0">
              <a:buNone/>
            </a:pPr>
            <a:r>
              <a:rPr lang="pt-BR" sz="5500" dirty="0" smtClean="0"/>
              <a:t> </a:t>
            </a:r>
            <a:endParaRPr lang="pt-BR" sz="5500" dirty="0"/>
          </a:p>
        </p:txBody>
      </p:sp>
      <p:pic>
        <p:nvPicPr>
          <p:cNvPr id="6" name="Picture 2" descr="C:\Users\dulcelena.martins\Documents\FNAS 2015\CARTILHA FNAS\IMAGENS CARTILHA\LAPIS VERDE.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67944" y="3356220"/>
            <a:ext cx="1368152" cy="82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8015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800" b="1" dirty="0"/>
              <a:t>PONTOS IMPORTANTES SOBRE AS TRANSFERÊNCIAS DE RECURSOS</a:t>
            </a:r>
            <a:br>
              <a:rPr lang="pt-BR" sz="1800" b="1" dirty="0"/>
            </a:br>
            <a:endParaRPr lang="pt-BR" sz="1800" b="1" dirty="0"/>
          </a:p>
        </p:txBody>
      </p:sp>
      <p:sp>
        <p:nvSpPr>
          <p:cNvPr id="3" name="Espaço Reservado para Conteúdo 2"/>
          <p:cNvSpPr>
            <a:spLocks noGrp="1"/>
          </p:cNvSpPr>
          <p:nvPr>
            <p:ph idx="1"/>
          </p:nvPr>
        </p:nvSpPr>
        <p:spPr>
          <a:xfrm>
            <a:off x="461977" y="1412776"/>
            <a:ext cx="8229600" cy="4525963"/>
          </a:xfrm>
        </p:spPr>
        <p:txBody>
          <a:bodyPr>
            <a:normAutofit/>
          </a:bodyPr>
          <a:lstStyle/>
          <a:p>
            <a:pPr marL="285750" lvl="0" indent="-285750" algn="just">
              <a:spcBef>
                <a:spcPts val="0"/>
              </a:spcBef>
              <a:spcAft>
                <a:spcPts val="1800"/>
              </a:spcAft>
            </a:pPr>
            <a:r>
              <a:rPr lang="pt-BR" sz="1800" dirty="0">
                <a:solidFill>
                  <a:prstClr val="black"/>
                </a:solidFill>
                <a:latin typeface="Palatino Linotype"/>
              </a:rPr>
              <a:t>Os recursos do cofinanciamento federal serão depositados e geridos em conta bancária específica, aberta pelo FNAS, e enquanto não empregados na sua finalidade, serão automaticamente aplicados em fundos de aplicação financeira de curto prazo, lastreados em títulos da dívida pública federal, com resgates automáticos.</a:t>
            </a:r>
          </a:p>
          <a:p>
            <a:pPr marL="285750" lvl="0" indent="-285750" algn="just">
              <a:spcBef>
                <a:spcPts val="0"/>
              </a:spcBef>
              <a:spcAft>
                <a:spcPts val="1800"/>
              </a:spcAft>
            </a:pPr>
            <a:r>
              <a:rPr lang="pt-BR" sz="1800" dirty="0">
                <a:solidFill>
                  <a:prstClr val="black"/>
                </a:solidFill>
                <a:latin typeface="Palatino Linotype"/>
              </a:rPr>
              <a:t>Cabe ao gestor definir se os recursos financeiros devem ser mantidos em fundos de aplicação financeira de curto prazo ou transferidos para caderneta de poupança, com base em sua previsão de desembolso.</a:t>
            </a:r>
          </a:p>
          <a:p>
            <a:pPr marL="285750" lvl="0" indent="-285750" algn="just">
              <a:spcBef>
                <a:spcPts val="0"/>
              </a:spcBef>
              <a:spcAft>
                <a:spcPts val="1800"/>
              </a:spcAft>
            </a:pPr>
            <a:r>
              <a:rPr lang="pt-BR" sz="1800" dirty="0">
                <a:solidFill>
                  <a:prstClr val="black"/>
                </a:solidFill>
                <a:latin typeface="Palatino Linotype"/>
              </a:rPr>
              <a:t>Não é permitida a aplicação de recursos em conta centralizadora ou qualquer outro mecanismo semelhante, sob pena de devolução de recursos ao FNAS.</a:t>
            </a:r>
          </a:p>
          <a:p>
            <a:pPr marL="285750" lvl="0" indent="-285750" algn="just">
              <a:spcBef>
                <a:spcPts val="0"/>
              </a:spcBef>
              <a:spcAft>
                <a:spcPts val="1200"/>
              </a:spcAft>
            </a:pPr>
            <a:endParaRPr lang="pt-BR" dirty="0"/>
          </a:p>
        </p:txBody>
      </p:sp>
      <p:sp>
        <p:nvSpPr>
          <p:cNvPr id="7" name="CaixaDeTexto 6"/>
          <p:cNvSpPr txBox="1"/>
          <p:nvPr/>
        </p:nvSpPr>
        <p:spPr>
          <a:xfrm>
            <a:off x="3635896" y="3068960"/>
            <a:ext cx="1152128" cy="369332"/>
          </a:xfrm>
          <a:prstGeom prst="rect">
            <a:avLst/>
          </a:prstGeom>
          <a:noFill/>
        </p:spPr>
        <p:txBody>
          <a:bodyPr wrap="square" rtlCol="0">
            <a:spAutoFit/>
          </a:bodyPr>
          <a:lstStyle/>
          <a:p>
            <a:endParaRPr lang="pt-BR" dirty="0">
              <a:solidFill>
                <a:prstClr val="black"/>
              </a:solidFill>
            </a:endParaRPr>
          </a:p>
        </p:txBody>
      </p:sp>
    </p:spTree>
    <p:extLst>
      <p:ext uri="{BB962C8B-B14F-4D97-AF65-F5344CB8AC3E}">
        <p14:creationId xmlns:p14="http://schemas.microsoft.com/office/powerpoint/2010/main" val="40870492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800" b="1" dirty="0"/>
              <a:t>PONTOS IMPORTANTES SOBRE AS TRANSFERÊNCIAS DE RECURSOS DO IGD-SUAS</a:t>
            </a:r>
            <a:br>
              <a:rPr lang="pt-BR" sz="1800" b="1" dirty="0"/>
            </a:br>
            <a:endParaRPr lang="pt-BR" sz="1800" b="1" dirty="0"/>
          </a:p>
        </p:txBody>
      </p:sp>
      <p:sp>
        <p:nvSpPr>
          <p:cNvPr id="3" name="Espaço Reservado para Conteúdo 2"/>
          <p:cNvSpPr>
            <a:spLocks noGrp="1"/>
          </p:cNvSpPr>
          <p:nvPr>
            <p:ph idx="1"/>
          </p:nvPr>
        </p:nvSpPr>
        <p:spPr>
          <a:xfrm>
            <a:off x="461977" y="1412776"/>
            <a:ext cx="8229600" cy="4525963"/>
          </a:xfrm>
        </p:spPr>
        <p:txBody>
          <a:bodyPr>
            <a:normAutofit lnSpcReduction="10000"/>
          </a:bodyPr>
          <a:lstStyle/>
          <a:p>
            <a:pPr marL="285750" lvl="0" indent="-285750" algn="just">
              <a:spcBef>
                <a:spcPts val="0"/>
              </a:spcBef>
              <a:spcAft>
                <a:spcPts val="1800"/>
              </a:spcAft>
            </a:pPr>
            <a:r>
              <a:rPr lang="pt-BR" sz="1800" dirty="0">
                <a:solidFill>
                  <a:prstClr val="black"/>
                </a:solidFill>
                <a:latin typeface="Palatino Linotype"/>
              </a:rPr>
              <a:t>Serão suspensos os repasses federais para o Bloco de Financiamento da Gestão do SUAS no caso em que o Conselho de Assistência Social não informar a aprovação total dos gastos dos recursos transferidos do Bloco de Financiamento da Gestão do SUAS, no prazo estabelecido para o preenchimento do Demonstrativo Sintético em sistema disponibilizado pelo MDS.</a:t>
            </a:r>
          </a:p>
          <a:p>
            <a:pPr marL="285750" lvl="0" indent="-285750" algn="just">
              <a:spcBef>
                <a:spcPts val="0"/>
              </a:spcBef>
              <a:spcAft>
                <a:spcPts val="1800"/>
              </a:spcAft>
            </a:pPr>
            <a:r>
              <a:rPr lang="pt-BR" sz="1800" dirty="0">
                <a:solidFill>
                  <a:prstClr val="black"/>
                </a:solidFill>
                <a:latin typeface="Palatino Linotype"/>
              </a:rPr>
              <a:t>A suspensão do repasse de recursos do Bloco de Financiamento da Gestão do SUAS ocorrerá a partir do mês subsequente ao do descumprimento do prazo estabelecido.</a:t>
            </a:r>
          </a:p>
          <a:p>
            <a:pPr marL="285750" lvl="0" indent="-285750" algn="just">
              <a:spcBef>
                <a:spcPts val="0"/>
              </a:spcBef>
              <a:spcAft>
                <a:spcPts val="1800"/>
              </a:spcAft>
            </a:pPr>
            <a:r>
              <a:rPr lang="pt-BR" sz="1800" dirty="0">
                <a:solidFill>
                  <a:prstClr val="black"/>
                </a:solidFill>
                <a:latin typeface="Palatino Linotype"/>
              </a:rPr>
              <a:t>O repasse será restabelecido no mês subsequente ao da aprovação total, devidamente informada por meio do Demonstrativo Sintético.</a:t>
            </a:r>
          </a:p>
          <a:p>
            <a:pPr marL="285750" lvl="0" indent="-285750" algn="just">
              <a:spcBef>
                <a:spcPts val="0"/>
              </a:spcBef>
              <a:spcAft>
                <a:spcPts val="1800"/>
              </a:spcAft>
            </a:pPr>
            <a:r>
              <a:rPr lang="pt-BR" sz="1800" dirty="0">
                <a:solidFill>
                  <a:prstClr val="black"/>
                </a:solidFill>
                <a:latin typeface="Palatino Linotype"/>
              </a:rPr>
              <a:t>As transferências dos recursos das competências ficam asseguradas até o término do período de preenchimento do Parecer do Conselho de Assistência Social, desde que não haja pendências de exercícios anteriores.</a:t>
            </a:r>
          </a:p>
          <a:p>
            <a:pPr marL="285750" lvl="0" indent="-285750" algn="just">
              <a:spcBef>
                <a:spcPts val="0"/>
              </a:spcBef>
              <a:spcAft>
                <a:spcPts val="1200"/>
              </a:spcAft>
            </a:pPr>
            <a:endParaRPr lang="pt-BR" dirty="0"/>
          </a:p>
        </p:txBody>
      </p:sp>
      <p:sp>
        <p:nvSpPr>
          <p:cNvPr id="7" name="CaixaDeTexto 6"/>
          <p:cNvSpPr txBox="1"/>
          <p:nvPr/>
        </p:nvSpPr>
        <p:spPr>
          <a:xfrm>
            <a:off x="3635896" y="3068960"/>
            <a:ext cx="1152128" cy="369332"/>
          </a:xfrm>
          <a:prstGeom prst="rect">
            <a:avLst/>
          </a:prstGeom>
          <a:noFill/>
        </p:spPr>
        <p:txBody>
          <a:bodyPr wrap="square" rtlCol="0">
            <a:spAutoFit/>
          </a:bodyPr>
          <a:lstStyle/>
          <a:p>
            <a:endParaRPr lang="pt-BR" dirty="0">
              <a:solidFill>
                <a:prstClr val="black"/>
              </a:solidFill>
            </a:endParaRPr>
          </a:p>
        </p:txBody>
      </p:sp>
      <p:sp>
        <p:nvSpPr>
          <p:cNvPr id="9" name="Título 1"/>
          <p:cNvSpPr txBox="1">
            <a:spLocks/>
          </p:cNvSpPr>
          <p:nvPr/>
        </p:nvSpPr>
        <p:spPr>
          <a:xfrm>
            <a:off x="4270233" y="6137921"/>
            <a:ext cx="4896544" cy="72007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pt-BR" sz="1800" b="1" dirty="0">
              <a:solidFill>
                <a:prstClr val="black"/>
              </a:solidFill>
            </a:endParaRPr>
          </a:p>
        </p:txBody>
      </p:sp>
    </p:spTree>
    <p:extLst>
      <p:ext uri="{BB962C8B-B14F-4D97-AF65-F5344CB8AC3E}">
        <p14:creationId xmlns:p14="http://schemas.microsoft.com/office/powerpoint/2010/main" val="3859396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800" b="1" dirty="0"/>
              <a:t>O QUE OBSERVAR SOBRE A EXECUÇÃO DE RECURSOS?</a:t>
            </a:r>
            <a:br>
              <a:rPr lang="pt-BR" sz="1800" b="1" dirty="0"/>
            </a:br>
            <a:endParaRPr lang="pt-BR" sz="1800" b="1" dirty="0"/>
          </a:p>
        </p:txBody>
      </p:sp>
      <p:sp>
        <p:nvSpPr>
          <p:cNvPr id="3" name="Espaço Reservado para Conteúdo 2"/>
          <p:cNvSpPr>
            <a:spLocks noGrp="1"/>
          </p:cNvSpPr>
          <p:nvPr>
            <p:ph idx="1"/>
          </p:nvPr>
        </p:nvSpPr>
        <p:spPr>
          <a:xfrm>
            <a:off x="461977" y="1412776"/>
            <a:ext cx="8229600" cy="4525963"/>
          </a:xfrm>
        </p:spPr>
        <p:txBody>
          <a:bodyPr>
            <a:normAutofit fontScale="92500" lnSpcReduction="10000"/>
          </a:bodyPr>
          <a:lstStyle/>
          <a:p>
            <a:pPr marL="285750" lvl="0" indent="-285750" algn="just">
              <a:spcBef>
                <a:spcPts val="0"/>
              </a:spcBef>
              <a:spcAft>
                <a:spcPts val="1200"/>
              </a:spcAft>
            </a:pPr>
            <a:r>
              <a:rPr lang="pt-BR" sz="1800" dirty="0">
                <a:solidFill>
                  <a:prstClr val="black"/>
                </a:solidFill>
                <a:latin typeface="Palatino Linotype"/>
              </a:rPr>
              <a:t>A execução financeira dos recursos do cofinanciamento federal deve ser compatível com a Tipificação Nacional dos Serviços Socioassistenciais, com os respectivos Plano de Assistência Social e Plano de Ação, e demais normativos que os regem.</a:t>
            </a:r>
          </a:p>
          <a:p>
            <a:pPr marL="285750" lvl="0" indent="-285750" algn="just">
              <a:spcBef>
                <a:spcPts val="0"/>
              </a:spcBef>
              <a:spcAft>
                <a:spcPts val="1200"/>
              </a:spcAft>
            </a:pPr>
            <a:r>
              <a:rPr lang="pt-BR" sz="1800" dirty="0">
                <a:solidFill>
                  <a:prstClr val="black"/>
                </a:solidFill>
                <a:latin typeface="Palatino Linotype"/>
              </a:rPr>
              <a:t>Os recursos dos Blocos de Financiamento referentes aos serviços podem ser utilizados para qualquer serviço do respectivo Bloco, desde que sejam asseguradas as ofertas das ações pactuadas, dentro dos padrões e condições normatizadas.</a:t>
            </a:r>
          </a:p>
          <a:p>
            <a:pPr marL="285750" lvl="0" indent="-285750" algn="just">
              <a:spcBef>
                <a:spcPts val="0"/>
              </a:spcBef>
              <a:spcAft>
                <a:spcPts val="1200"/>
              </a:spcAft>
            </a:pPr>
            <a:r>
              <a:rPr lang="pt-BR" sz="1800" dirty="0">
                <a:solidFill>
                  <a:prstClr val="black"/>
                </a:solidFill>
                <a:latin typeface="Palatino Linotype"/>
              </a:rPr>
              <a:t>A execução dos recursos do cofinanciamento federal deverá ser realizada exclusivamente nas contas vinculadas aos respectivos Blocos de Financiamento, Programas e Projetos, tendo como exceção à regra os recursos destinados para pagamento de pessoal, desde que observadas as orientações do FNAS, podendo o gestor transferir o valor correspondente para outra unidade administrativa do ente a fim de realizar o pagamento. </a:t>
            </a:r>
          </a:p>
          <a:p>
            <a:pPr marL="285750" lvl="0" indent="-285750" algn="just">
              <a:spcBef>
                <a:spcPts val="0"/>
              </a:spcBef>
              <a:spcAft>
                <a:spcPts val="1200"/>
              </a:spcAft>
            </a:pPr>
            <a:r>
              <a:rPr lang="pt-BR" sz="1800" dirty="0">
                <a:solidFill>
                  <a:prstClr val="black"/>
                </a:solidFill>
                <a:latin typeface="Palatino Linotype"/>
              </a:rPr>
              <a:t>As parcelas do cofinanciamento estadual, municipal e do Distrito Federal não poderão ser depositadas nas contas vinculadas ao cofinanciamento federal.</a:t>
            </a:r>
          </a:p>
          <a:p>
            <a:pPr marL="285750" lvl="0" indent="-285750" algn="just">
              <a:spcBef>
                <a:spcPts val="0"/>
              </a:spcBef>
              <a:spcAft>
                <a:spcPts val="1200"/>
              </a:spcAft>
            </a:pPr>
            <a:endParaRPr lang="pt-BR" dirty="0"/>
          </a:p>
        </p:txBody>
      </p:sp>
      <p:sp>
        <p:nvSpPr>
          <p:cNvPr id="7" name="CaixaDeTexto 6"/>
          <p:cNvSpPr txBox="1"/>
          <p:nvPr/>
        </p:nvSpPr>
        <p:spPr>
          <a:xfrm>
            <a:off x="3635896" y="3068960"/>
            <a:ext cx="1152128" cy="369332"/>
          </a:xfrm>
          <a:prstGeom prst="rect">
            <a:avLst/>
          </a:prstGeom>
          <a:noFill/>
        </p:spPr>
        <p:txBody>
          <a:bodyPr wrap="square" rtlCol="0">
            <a:spAutoFit/>
          </a:bodyPr>
          <a:lstStyle/>
          <a:p>
            <a:endParaRPr lang="pt-BR" dirty="0">
              <a:solidFill>
                <a:prstClr val="black"/>
              </a:solidFill>
            </a:endParaRPr>
          </a:p>
        </p:txBody>
      </p:sp>
    </p:spTree>
    <p:extLst>
      <p:ext uri="{BB962C8B-B14F-4D97-AF65-F5344CB8AC3E}">
        <p14:creationId xmlns:p14="http://schemas.microsoft.com/office/powerpoint/2010/main" val="42085984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800" b="1" dirty="0"/>
              <a:t>O QUE OBSERVAR SOBRE A EXECUÇÃO DE RECURSOS?</a:t>
            </a:r>
            <a:br>
              <a:rPr lang="pt-BR" sz="1800" b="1" dirty="0"/>
            </a:br>
            <a:endParaRPr lang="pt-BR" sz="1800" b="1" dirty="0"/>
          </a:p>
        </p:txBody>
      </p:sp>
      <p:sp>
        <p:nvSpPr>
          <p:cNvPr id="3" name="Espaço Reservado para Conteúdo 2"/>
          <p:cNvSpPr>
            <a:spLocks noGrp="1"/>
          </p:cNvSpPr>
          <p:nvPr>
            <p:ph idx="1"/>
          </p:nvPr>
        </p:nvSpPr>
        <p:spPr>
          <a:xfrm>
            <a:off x="461977" y="1412776"/>
            <a:ext cx="8229600" cy="4525963"/>
          </a:xfrm>
        </p:spPr>
        <p:txBody>
          <a:bodyPr>
            <a:normAutofit lnSpcReduction="10000"/>
          </a:bodyPr>
          <a:lstStyle/>
          <a:p>
            <a:pPr marL="285750" lvl="0" indent="-285750" algn="just">
              <a:spcBef>
                <a:spcPts val="0"/>
              </a:spcBef>
              <a:spcAft>
                <a:spcPts val="1200"/>
              </a:spcAft>
            </a:pPr>
            <a:r>
              <a:rPr lang="pt-BR" sz="1800" dirty="0">
                <a:solidFill>
                  <a:prstClr val="black"/>
                </a:solidFill>
                <a:latin typeface="Palatino Linotype"/>
              </a:rPr>
              <a:t>Os entes serão responsáveis pela boa e regular utilização do recurso, devendo, sempre quando solicitados, encaminhar informações, documentos ou realizar devolução de recursos à União, nos casos de comprovada irregularidade na execução dos serviços, programas e projetos, inclusive por meio das entidades e organizações de assistência social, ou de irregularidade na apuração dos índices de gestão, conforme o caso.</a:t>
            </a:r>
          </a:p>
          <a:p>
            <a:pPr marL="285750" lvl="0" indent="-285750" algn="just">
              <a:spcBef>
                <a:spcPts val="0"/>
              </a:spcBef>
              <a:spcAft>
                <a:spcPts val="1200"/>
              </a:spcAft>
            </a:pPr>
            <a:r>
              <a:rPr lang="pt-BR" sz="1800" dirty="0">
                <a:solidFill>
                  <a:prstClr val="black"/>
                </a:solidFill>
                <a:latin typeface="Palatino Linotype"/>
              </a:rPr>
              <a:t>Os recursos, a partir do exercício de 2016, serão executados na forma do disposto no Decreto nº 7.507, de 27 de junho de 2011 (movimentação eletrônica), devendo a utilização dos recursos ser operacionalizada por meio de aplicativo disponibilizado pela instituição financeira que viabilize a movimentação eletrônica de recursos.</a:t>
            </a:r>
          </a:p>
          <a:p>
            <a:pPr marL="285750" lvl="0" indent="-285750" algn="just">
              <a:spcBef>
                <a:spcPts val="0"/>
              </a:spcBef>
              <a:spcAft>
                <a:spcPts val="1200"/>
              </a:spcAft>
            </a:pPr>
            <a:r>
              <a:rPr lang="pt-BR" sz="1800" dirty="0">
                <a:solidFill>
                  <a:prstClr val="black"/>
                </a:solidFill>
                <a:latin typeface="Palatino Linotype"/>
              </a:rPr>
              <a:t>Os recursos repassados para os Programas ou Projetos, cuja lógica de financiamento é de ressarcimento por atividades já realizadas (atualmente o BPC – na Escola e o Aprimora Rede), podem ser utilizados na execução futura dos respectivos Programas ou Projetos ou ainda em outra finalidade da Assistência Social.</a:t>
            </a:r>
          </a:p>
          <a:p>
            <a:pPr marL="285750" lvl="0" indent="-285750" algn="just">
              <a:spcBef>
                <a:spcPts val="0"/>
              </a:spcBef>
              <a:spcAft>
                <a:spcPts val="1200"/>
              </a:spcAft>
            </a:pPr>
            <a:endParaRPr lang="pt-BR" dirty="0"/>
          </a:p>
        </p:txBody>
      </p:sp>
      <p:sp>
        <p:nvSpPr>
          <p:cNvPr id="7" name="CaixaDeTexto 6"/>
          <p:cNvSpPr txBox="1"/>
          <p:nvPr/>
        </p:nvSpPr>
        <p:spPr>
          <a:xfrm>
            <a:off x="3635896" y="3068960"/>
            <a:ext cx="1152128" cy="369332"/>
          </a:xfrm>
          <a:prstGeom prst="rect">
            <a:avLst/>
          </a:prstGeom>
          <a:noFill/>
        </p:spPr>
        <p:txBody>
          <a:bodyPr wrap="square" rtlCol="0">
            <a:spAutoFit/>
          </a:bodyPr>
          <a:lstStyle/>
          <a:p>
            <a:endParaRPr lang="pt-BR" dirty="0">
              <a:solidFill>
                <a:prstClr val="black"/>
              </a:solidFill>
            </a:endParaRPr>
          </a:p>
        </p:txBody>
      </p:sp>
    </p:spTree>
    <p:extLst>
      <p:ext uri="{BB962C8B-B14F-4D97-AF65-F5344CB8AC3E}">
        <p14:creationId xmlns:p14="http://schemas.microsoft.com/office/powerpoint/2010/main" val="12537704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800" b="1" dirty="0"/>
              <a:t>O CÁLCULO COM A DESPESA DA EQUIPE DE REFERENCIA (ART. 6º-E DA LOAS)</a:t>
            </a:r>
            <a:br>
              <a:rPr lang="pt-BR" sz="1800" b="1" dirty="0"/>
            </a:br>
            <a:endParaRPr lang="pt-BR" sz="1800" b="1" dirty="0"/>
          </a:p>
        </p:txBody>
      </p:sp>
      <p:sp>
        <p:nvSpPr>
          <p:cNvPr id="3" name="Espaço Reservado para Conteúdo 2"/>
          <p:cNvSpPr>
            <a:spLocks noGrp="1"/>
          </p:cNvSpPr>
          <p:nvPr>
            <p:ph idx="1"/>
          </p:nvPr>
        </p:nvSpPr>
        <p:spPr>
          <a:xfrm>
            <a:off x="461977" y="1412776"/>
            <a:ext cx="8229600" cy="4525963"/>
          </a:xfrm>
        </p:spPr>
        <p:txBody>
          <a:bodyPr>
            <a:normAutofit/>
          </a:bodyPr>
          <a:lstStyle/>
          <a:p>
            <a:pPr marL="0" indent="0" algn="just" fontAlgn="base">
              <a:buNone/>
            </a:pPr>
            <a:r>
              <a:rPr lang="pt-BR" sz="1800" dirty="0" smtClean="0">
                <a:latin typeface="Palatino Linotype" pitchFamily="18" charset="0"/>
              </a:rPr>
              <a:t>A </a:t>
            </a:r>
            <a:r>
              <a:rPr lang="pt-BR" sz="1800" dirty="0">
                <a:latin typeface="Palatino Linotype" pitchFamily="18" charset="0"/>
              </a:rPr>
              <a:t>Resolução CNAS Nº 17, de 21 de setembro de 2016, que altera o art. 1º da Resolução nº 32, de 28 de novembro de 2011, do Conselho Nacional de Assistência Social, que passa a vigorar com a seguinte redação:</a:t>
            </a:r>
          </a:p>
          <a:p>
            <a:pPr marL="0" indent="0" algn="just" fontAlgn="base">
              <a:buNone/>
            </a:pPr>
            <a:r>
              <a:rPr lang="pt-BR" sz="1800" dirty="0">
                <a:latin typeface="Palatino Linotype" pitchFamily="18" charset="0"/>
              </a:rPr>
              <a:t> </a:t>
            </a:r>
          </a:p>
          <a:p>
            <a:pPr marL="0" indent="0" algn="just" fontAlgn="base">
              <a:buNone/>
            </a:pPr>
            <a:r>
              <a:rPr lang="pt-BR" sz="1800" i="1" dirty="0">
                <a:latin typeface="Palatino Linotype" pitchFamily="18" charset="0"/>
              </a:rPr>
              <a:t>“Art. 1º Os Estados, Distrito Federal e Municípios poderão utilizar até 100% (cem por cento) dos recursos oriundos do Fundo Nacional de Assistência Social, destinados a execução das ações continuadas de assistência social, no pagamento dos profissionais que integrarem as equipes de referência do SUAS, conforme art. 6º-E da Lei 8.742/1993”.</a:t>
            </a:r>
            <a:endParaRPr lang="pt-BR" sz="1800" dirty="0">
              <a:latin typeface="Palatino Linotype" pitchFamily="18" charset="0"/>
            </a:endParaRPr>
          </a:p>
          <a:p>
            <a:pPr marL="0" indent="0" algn="just" fontAlgn="base">
              <a:buNone/>
            </a:pPr>
            <a:r>
              <a:rPr lang="pt-BR" sz="1800" i="1" dirty="0">
                <a:latin typeface="Palatino Linotype" pitchFamily="18" charset="0"/>
              </a:rPr>
              <a:t>“Parágrafo único. A utilização na integralidade dos recursos oriundos do cofinanciamento federal para o pagamento de profissionais nos termos do caput não deverá acarretar prejuízo à qualidade, à continuidade e ao funcionamento das ações de assistência social em observância às normativas do Sistema Único de Assistência Social – SUAS”.</a:t>
            </a:r>
            <a:endParaRPr lang="pt-BR" sz="1800" dirty="0">
              <a:latin typeface="Palatino Linotype" pitchFamily="18" charset="0"/>
            </a:endParaRPr>
          </a:p>
          <a:p>
            <a:pPr marL="285750" lvl="0" indent="-285750" algn="just">
              <a:spcBef>
                <a:spcPts val="0"/>
              </a:spcBef>
              <a:spcAft>
                <a:spcPts val="1200"/>
              </a:spcAft>
            </a:pPr>
            <a:endParaRPr lang="pt-BR" dirty="0"/>
          </a:p>
        </p:txBody>
      </p:sp>
      <p:sp>
        <p:nvSpPr>
          <p:cNvPr id="7" name="CaixaDeTexto 6"/>
          <p:cNvSpPr txBox="1"/>
          <p:nvPr/>
        </p:nvSpPr>
        <p:spPr>
          <a:xfrm>
            <a:off x="3635896" y="3068960"/>
            <a:ext cx="1152128" cy="369332"/>
          </a:xfrm>
          <a:prstGeom prst="rect">
            <a:avLst/>
          </a:prstGeom>
          <a:noFill/>
        </p:spPr>
        <p:txBody>
          <a:bodyPr wrap="square" rtlCol="0">
            <a:spAutoFit/>
          </a:bodyPr>
          <a:lstStyle/>
          <a:p>
            <a:endParaRPr lang="pt-BR" dirty="0">
              <a:solidFill>
                <a:prstClr val="black"/>
              </a:solidFill>
            </a:endParaRPr>
          </a:p>
        </p:txBody>
      </p:sp>
    </p:spTree>
    <p:extLst>
      <p:ext uri="{BB962C8B-B14F-4D97-AF65-F5344CB8AC3E}">
        <p14:creationId xmlns:p14="http://schemas.microsoft.com/office/powerpoint/2010/main" val="38045671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800" b="1" dirty="0"/>
              <a:t>O CÁLCULO COM A DESPESA DA EQUIPE DE REFERENCIA (ART. 6º-E DA LOAS)</a:t>
            </a:r>
            <a:br>
              <a:rPr lang="pt-BR" sz="1800" b="1" dirty="0"/>
            </a:br>
            <a:endParaRPr lang="pt-BR" sz="1800" b="1" dirty="0"/>
          </a:p>
        </p:txBody>
      </p:sp>
      <p:sp>
        <p:nvSpPr>
          <p:cNvPr id="3" name="Espaço Reservado para Conteúdo 2"/>
          <p:cNvSpPr>
            <a:spLocks noGrp="1"/>
          </p:cNvSpPr>
          <p:nvPr>
            <p:ph idx="1"/>
          </p:nvPr>
        </p:nvSpPr>
        <p:spPr>
          <a:xfrm>
            <a:off x="461977" y="1412776"/>
            <a:ext cx="8229600" cy="4525963"/>
          </a:xfrm>
        </p:spPr>
        <p:txBody>
          <a:bodyPr>
            <a:normAutofit/>
          </a:bodyPr>
          <a:lstStyle/>
          <a:p>
            <a:pPr marL="285750" lvl="0" indent="-285750" algn="just">
              <a:spcBef>
                <a:spcPts val="0"/>
              </a:spcBef>
              <a:spcAft>
                <a:spcPts val="1200"/>
              </a:spcAft>
            </a:pPr>
            <a:r>
              <a:rPr lang="pt-BR" sz="1800" dirty="0" smtClean="0">
                <a:solidFill>
                  <a:prstClr val="black"/>
                </a:solidFill>
                <a:latin typeface="Palatino Linotype"/>
              </a:rPr>
              <a:t>O </a:t>
            </a:r>
            <a:r>
              <a:rPr lang="pt-BR" sz="1800" dirty="0" smtClean="0">
                <a:solidFill>
                  <a:prstClr val="black"/>
                </a:solidFill>
                <a:latin typeface="Palatino Linotype"/>
              </a:rPr>
              <a:t>recurso deverá ser utilizado de acordo com a finalidade e separadamente</a:t>
            </a:r>
            <a:r>
              <a:rPr lang="pt-BR" sz="1800" dirty="0">
                <a:solidFill>
                  <a:prstClr val="black"/>
                </a:solidFill>
                <a:latin typeface="Palatino Linotype"/>
              </a:rPr>
              <a:t>, nos Blocos da Proteção Social Básica, Proteção Social Especial de Média Complexidade e Proteção Social Especial de Alta Complexidade e para cada Programa ou Projeto.</a:t>
            </a:r>
          </a:p>
          <a:p>
            <a:pPr marL="285750" lvl="0" indent="-285750" algn="just">
              <a:spcBef>
                <a:spcPts val="0"/>
              </a:spcBef>
              <a:spcAft>
                <a:spcPts val="1200"/>
              </a:spcAft>
            </a:pPr>
            <a:r>
              <a:rPr lang="pt-BR" sz="1800" dirty="0">
                <a:solidFill>
                  <a:prstClr val="black"/>
                </a:solidFill>
                <a:latin typeface="Palatino Linotype"/>
              </a:rPr>
              <a:t>Os pagamentos realizados a pessoa física ou jurídica devido à prestação de serviço, de qualquer natureza, não são computados no cálculo do percentual para gasto com pagamento de pessoal da equipe de referência.</a:t>
            </a:r>
          </a:p>
          <a:p>
            <a:pPr marL="285750" lvl="0" indent="-285750" algn="just">
              <a:spcBef>
                <a:spcPts val="0"/>
              </a:spcBef>
              <a:spcAft>
                <a:spcPts val="1200"/>
              </a:spcAft>
            </a:pPr>
            <a:r>
              <a:rPr lang="pt-BR" sz="1800" dirty="0">
                <a:solidFill>
                  <a:prstClr val="black"/>
                </a:solidFill>
                <a:latin typeface="Palatino Linotype"/>
              </a:rPr>
              <a:t>É vedada a aplicação dos recursos oriundos do Bloco da Gestão do SUAS para o pagamento de pessoal, conforme disciplinado no parágrafo único do art. 6º do Decreto nº 7.636/2011.</a:t>
            </a:r>
          </a:p>
          <a:p>
            <a:pPr marL="285750" lvl="0" indent="-285750" algn="just">
              <a:spcBef>
                <a:spcPts val="0"/>
              </a:spcBef>
              <a:spcAft>
                <a:spcPts val="1200"/>
              </a:spcAft>
            </a:pPr>
            <a:endParaRPr lang="pt-BR" dirty="0"/>
          </a:p>
        </p:txBody>
      </p:sp>
      <p:sp>
        <p:nvSpPr>
          <p:cNvPr id="7" name="CaixaDeTexto 6"/>
          <p:cNvSpPr txBox="1"/>
          <p:nvPr/>
        </p:nvSpPr>
        <p:spPr>
          <a:xfrm>
            <a:off x="3635896" y="3068960"/>
            <a:ext cx="1152128" cy="369332"/>
          </a:xfrm>
          <a:prstGeom prst="rect">
            <a:avLst/>
          </a:prstGeom>
          <a:noFill/>
        </p:spPr>
        <p:txBody>
          <a:bodyPr wrap="square" rtlCol="0">
            <a:spAutoFit/>
          </a:bodyPr>
          <a:lstStyle/>
          <a:p>
            <a:endParaRPr lang="pt-BR" dirty="0">
              <a:solidFill>
                <a:prstClr val="black"/>
              </a:solidFill>
            </a:endParaRPr>
          </a:p>
        </p:txBody>
      </p:sp>
    </p:spTree>
    <p:extLst>
      <p:ext uri="{BB962C8B-B14F-4D97-AF65-F5344CB8AC3E}">
        <p14:creationId xmlns:p14="http://schemas.microsoft.com/office/powerpoint/2010/main" val="10320536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dirty="0" smtClean="0"/>
              <a:t/>
            </a:r>
            <a:br>
              <a:rPr lang="pt-BR" sz="1800" b="1" dirty="0" smtClean="0"/>
            </a:br>
            <a:r>
              <a:rPr lang="pt-BR" sz="1800" b="1" dirty="0"/>
              <a:t/>
            </a:r>
            <a:br>
              <a:rPr lang="pt-BR" sz="1800" b="1" dirty="0"/>
            </a:br>
            <a:r>
              <a:rPr lang="pt-BR" sz="1800" b="1" dirty="0" smtClean="0"/>
              <a:t>AS </a:t>
            </a:r>
            <a:r>
              <a:rPr lang="pt-BR" sz="1800" b="1" dirty="0"/>
              <a:t>REGRAS DE </a:t>
            </a:r>
            <a:r>
              <a:rPr lang="pt-BR" sz="1800" b="1" dirty="0" smtClean="0"/>
              <a:t>REPROGRAMAÇÃO </a:t>
            </a:r>
            <a:r>
              <a:rPr lang="pt-BR" sz="1800" b="1" dirty="0"/>
              <a:t>DOS BLOCOS DE FINANCIAMENTO REFERENTES AOS SERVIÇOS</a:t>
            </a:r>
            <a:br>
              <a:rPr lang="pt-BR" sz="1800" b="1" dirty="0"/>
            </a:br>
            <a:endParaRPr lang="pt-BR" sz="1800" b="1" dirty="0"/>
          </a:p>
        </p:txBody>
      </p:sp>
      <p:sp>
        <p:nvSpPr>
          <p:cNvPr id="3" name="Espaço Reservado para Conteúdo 2"/>
          <p:cNvSpPr>
            <a:spLocks noGrp="1"/>
          </p:cNvSpPr>
          <p:nvPr>
            <p:ph idx="1"/>
          </p:nvPr>
        </p:nvSpPr>
        <p:spPr>
          <a:xfrm>
            <a:off x="461977" y="1412776"/>
            <a:ext cx="8229600" cy="4525963"/>
          </a:xfrm>
        </p:spPr>
        <p:txBody>
          <a:bodyPr>
            <a:normAutofit/>
          </a:bodyPr>
          <a:lstStyle/>
          <a:p>
            <a:pPr marL="285750" lvl="0" indent="-285750" algn="just">
              <a:spcBef>
                <a:spcPts val="0"/>
              </a:spcBef>
              <a:spcAft>
                <a:spcPts val="1800"/>
              </a:spcAft>
            </a:pPr>
            <a:r>
              <a:rPr lang="pt-BR" sz="1800" dirty="0">
                <a:solidFill>
                  <a:prstClr val="black"/>
                </a:solidFill>
                <a:latin typeface="Palatino Linotype"/>
              </a:rPr>
              <a:t>Os recursos financeiros repassados pelo FNAS a título dos serviços socioassistenciais, existentes em 31 de dezembro de cada ano, poderão ser reprogramados para o exercício seguinte à conta do Bloco de Financiamento a que pertencem.</a:t>
            </a:r>
          </a:p>
          <a:p>
            <a:pPr marL="285750" lvl="0" indent="-285750" algn="just">
              <a:spcBef>
                <a:spcPts val="0"/>
              </a:spcBef>
              <a:spcAft>
                <a:spcPts val="1800"/>
              </a:spcAft>
            </a:pPr>
            <a:r>
              <a:rPr lang="pt-BR" sz="1800" dirty="0">
                <a:solidFill>
                  <a:prstClr val="black"/>
                </a:solidFill>
                <a:latin typeface="Palatino Linotype"/>
              </a:rPr>
              <a:t>No caso de descontinuidade na execução dos serviços, o FNAS apurará os meses que apresentaram interrupção na oferta, determinando a devolução do valor equivalente às parcelas mensais do período verificado ou a compensação do valor correspondente, à conta das parcelas subsequentes do respectivo componente. </a:t>
            </a:r>
          </a:p>
          <a:p>
            <a:pPr marL="285750" lvl="0" indent="-285750" algn="just">
              <a:spcBef>
                <a:spcPts val="0"/>
              </a:spcBef>
              <a:spcAft>
                <a:spcPts val="1800"/>
              </a:spcAft>
            </a:pPr>
            <a:r>
              <a:rPr lang="pt-BR" sz="1800" dirty="0">
                <a:solidFill>
                  <a:prstClr val="black"/>
                </a:solidFill>
                <a:latin typeface="Palatino Linotype"/>
              </a:rPr>
              <a:t>A parcela mensal será calculada com base no valor do componente atrelado ao serviço que deixou de ser executado, </a:t>
            </a:r>
            <a:r>
              <a:rPr lang="pt-BR" sz="1800">
                <a:solidFill>
                  <a:prstClr val="black"/>
                </a:solidFill>
                <a:latin typeface="Palatino Linotype"/>
              </a:rPr>
              <a:t>cabendo </a:t>
            </a:r>
            <a:r>
              <a:rPr lang="pt-BR" sz="1800" smtClean="0">
                <a:solidFill>
                  <a:prstClr val="black"/>
                </a:solidFill>
                <a:latin typeface="Palatino Linotype"/>
              </a:rPr>
              <a:t>ao </a:t>
            </a:r>
            <a:r>
              <a:rPr lang="pt-BR" sz="1800" dirty="0">
                <a:solidFill>
                  <a:prstClr val="black"/>
                </a:solidFill>
                <a:latin typeface="Palatino Linotype"/>
              </a:rPr>
              <a:t>FNAS a avaliação do valor a ser glosado.</a:t>
            </a:r>
          </a:p>
          <a:p>
            <a:pPr marL="285750" lvl="0" indent="-285750" algn="just">
              <a:spcBef>
                <a:spcPts val="0"/>
              </a:spcBef>
              <a:spcAft>
                <a:spcPts val="1200"/>
              </a:spcAft>
            </a:pPr>
            <a:endParaRPr lang="pt-BR" dirty="0"/>
          </a:p>
        </p:txBody>
      </p:sp>
      <p:sp>
        <p:nvSpPr>
          <p:cNvPr id="7" name="CaixaDeTexto 6"/>
          <p:cNvSpPr txBox="1"/>
          <p:nvPr/>
        </p:nvSpPr>
        <p:spPr>
          <a:xfrm>
            <a:off x="3635896" y="3068960"/>
            <a:ext cx="1152128" cy="369332"/>
          </a:xfrm>
          <a:prstGeom prst="rect">
            <a:avLst/>
          </a:prstGeom>
          <a:noFill/>
        </p:spPr>
        <p:txBody>
          <a:bodyPr wrap="square" rtlCol="0">
            <a:spAutoFit/>
          </a:bodyPr>
          <a:lstStyle/>
          <a:p>
            <a:endParaRPr lang="pt-BR" dirty="0">
              <a:solidFill>
                <a:prstClr val="black"/>
              </a:solidFill>
            </a:endParaRPr>
          </a:p>
        </p:txBody>
      </p:sp>
    </p:spTree>
    <p:extLst>
      <p:ext uri="{BB962C8B-B14F-4D97-AF65-F5344CB8AC3E}">
        <p14:creationId xmlns:p14="http://schemas.microsoft.com/office/powerpoint/2010/main" val="39683494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800" b="1" dirty="0"/>
              <a:t>ASPECTOS IMPORTANTES QUANTO A PRESTAÇÃO DE CONTAS</a:t>
            </a:r>
            <a:br>
              <a:rPr lang="pt-BR" sz="1800" b="1" dirty="0"/>
            </a:br>
            <a:endParaRPr lang="pt-BR" sz="1800" b="1" dirty="0"/>
          </a:p>
        </p:txBody>
      </p:sp>
      <p:sp>
        <p:nvSpPr>
          <p:cNvPr id="3" name="Espaço Reservado para Conteúdo 2"/>
          <p:cNvSpPr>
            <a:spLocks noGrp="1"/>
          </p:cNvSpPr>
          <p:nvPr>
            <p:ph idx="1"/>
          </p:nvPr>
        </p:nvSpPr>
        <p:spPr>
          <a:xfrm>
            <a:off x="461977" y="1412776"/>
            <a:ext cx="8229600" cy="4525963"/>
          </a:xfrm>
        </p:spPr>
        <p:txBody>
          <a:bodyPr>
            <a:normAutofit lnSpcReduction="10000"/>
          </a:bodyPr>
          <a:lstStyle/>
          <a:p>
            <a:pPr marL="285750" lvl="0" indent="-285750" algn="just">
              <a:spcBef>
                <a:spcPts val="0"/>
              </a:spcBef>
              <a:spcAft>
                <a:spcPts val="1200"/>
              </a:spcAft>
            </a:pPr>
            <a:r>
              <a:rPr lang="pt-BR" sz="1600" dirty="0">
                <a:solidFill>
                  <a:prstClr val="black"/>
                </a:solidFill>
                <a:latin typeface="Palatino Linotype"/>
              </a:rPr>
              <a:t>Os recursos dos Blocos de Financiamento da Proteção Social Básica, Proteção Social Especial de Média Complexidade e de Alta Complexidade, dos Programas e dos Projetos terão suas Prestações de Contas registradas no Demonstrativo Sintético, em sistema informatizado, cujos dados deverão ser lançados pelos gestores e submetidos à manifestação do Conselho de Assistência Social competente, quanto ao cumprimento das finalidades dos recursos.</a:t>
            </a:r>
          </a:p>
          <a:p>
            <a:pPr marL="285750" lvl="0" indent="-285750" algn="just">
              <a:spcBef>
                <a:spcPts val="0"/>
              </a:spcBef>
              <a:spcAft>
                <a:spcPts val="1200"/>
              </a:spcAft>
            </a:pPr>
            <a:r>
              <a:rPr lang="pt-BR" sz="1600" dirty="0">
                <a:solidFill>
                  <a:prstClr val="black"/>
                </a:solidFill>
                <a:latin typeface="Palatino Linotype"/>
              </a:rPr>
              <a:t>O Demonstrativo será disponibilizado ao preenchimento por meio de Portaria da SNAS, preferencialmente até o final do primeiro semestre do exercício subsequente ao de referência da prestação de contas.</a:t>
            </a:r>
          </a:p>
          <a:p>
            <a:pPr marL="285750" lvl="0" indent="-285750" algn="just">
              <a:spcBef>
                <a:spcPts val="0"/>
              </a:spcBef>
              <a:spcAft>
                <a:spcPts val="1200"/>
              </a:spcAft>
            </a:pPr>
            <a:r>
              <a:rPr lang="pt-BR" sz="1600" dirty="0">
                <a:solidFill>
                  <a:prstClr val="black"/>
                </a:solidFill>
                <a:latin typeface="Palatino Linotype"/>
              </a:rPr>
              <a:t>Será concedido o prazo de 60 dias para preenchimento do gestor e 30 dias, a contar do término do prazo do gestor, para que o Conselho envie o seu parecer.</a:t>
            </a:r>
          </a:p>
          <a:p>
            <a:pPr marL="285750" lvl="0" indent="-285750" algn="just">
              <a:spcBef>
                <a:spcPts val="0"/>
              </a:spcBef>
              <a:spcAft>
                <a:spcPts val="1200"/>
              </a:spcAft>
            </a:pPr>
            <a:r>
              <a:rPr lang="pt-BR" sz="1600" dirty="0">
                <a:solidFill>
                  <a:prstClr val="black"/>
                </a:solidFill>
                <a:latin typeface="Palatino Linotype"/>
              </a:rPr>
              <a:t>Transcorrido o prazo destinado ao preenchimento do Demonstrativo e da respectiva avaliação do Conselho de Assistência Social, serão considerados omissos no dever de prestar contas, os gestores que não enviarem a prestação de contas eletronicamente por intermédio do preenchimento do Demonstrativo e do Parecer do Conselho ou em meio físico com a apresentação da documentação comprobatória dos gastos e do Parecer do Conselho.</a:t>
            </a:r>
          </a:p>
          <a:p>
            <a:pPr marL="285750" lvl="0" indent="-285750" algn="just">
              <a:spcBef>
                <a:spcPts val="0"/>
              </a:spcBef>
              <a:spcAft>
                <a:spcPts val="1200"/>
              </a:spcAft>
            </a:pPr>
            <a:endParaRPr lang="pt-BR" dirty="0"/>
          </a:p>
        </p:txBody>
      </p:sp>
      <p:sp>
        <p:nvSpPr>
          <p:cNvPr id="7" name="CaixaDeTexto 6"/>
          <p:cNvSpPr txBox="1"/>
          <p:nvPr/>
        </p:nvSpPr>
        <p:spPr>
          <a:xfrm>
            <a:off x="3635896" y="3068960"/>
            <a:ext cx="1152128" cy="369332"/>
          </a:xfrm>
          <a:prstGeom prst="rect">
            <a:avLst/>
          </a:prstGeom>
          <a:noFill/>
        </p:spPr>
        <p:txBody>
          <a:bodyPr wrap="square" rtlCol="0">
            <a:spAutoFit/>
          </a:bodyPr>
          <a:lstStyle/>
          <a:p>
            <a:endParaRPr lang="pt-BR" dirty="0">
              <a:solidFill>
                <a:prstClr val="black"/>
              </a:solidFill>
            </a:endParaRPr>
          </a:p>
        </p:txBody>
      </p:sp>
    </p:spTree>
    <p:extLst>
      <p:ext uri="{BB962C8B-B14F-4D97-AF65-F5344CB8AC3E}">
        <p14:creationId xmlns:p14="http://schemas.microsoft.com/office/powerpoint/2010/main" val="35071161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800" b="1" dirty="0"/>
              <a:t>ASPECTOS IMPORTANTES QUANTO A PRESTAÇÃO DE CONTAS</a:t>
            </a:r>
            <a:br>
              <a:rPr lang="pt-BR" sz="1800" b="1" dirty="0"/>
            </a:br>
            <a:endParaRPr lang="pt-BR" sz="1800" b="1" dirty="0"/>
          </a:p>
        </p:txBody>
      </p:sp>
      <p:sp>
        <p:nvSpPr>
          <p:cNvPr id="3" name="Espaço Reservado para Conteúdo 2"/>
          <p:cNvSpPr>
            <a:spLocks noGrp="1"/>
          </p:cNvSpPr>
          <p:nvPr>
            <p:ph idx="1"/>
          </p:nvPr>
        </p:nvSpPr>
        <p:spPr>
          <a:xfrm>
            <a:off x="461977" y="1412776"/>
            <a:ext cx="8229600" cy="4525963"/>
          </a:xfrm>
        </p:spPr>
        <p:txBody>
          <a:bodyPr>
            <a:normAutofit/>
          </a:bodyPr>
          <a:lstStyle/>
          <a:p>
            <a:pPr marL="285750" lvl="0" indent="-285750" algn="just">
              <a:spcBef>
                <a:spcPts val="0"/>
              </a:spcBef>
              <a:spcAft>
                <a:spcPts val="1800"/>
              </a:spcAft>
            </a:pPr>
            <a:r>
              <a:rPr lang="pt-BR" sz="1800" dirty="0">
                <a:solidFill>
                  <a:prstClr val="black"/>
                </a:solidFill>
                <a:latin typeface="Palatino Linotype"/>
              </a:rPr>
              <a:t>Os recursos dos Blocos de Financiamento da Gestão (SUAS e PBF), terão sua execução registrada no Demonstrativo Sintético, em sistema informatizado, cujos dados deverão ser lançados pelos gestores e submetidos à manifestação do Conselho de Assistência Social competente, quanto à sua adequada execução e aplicação conforme normativos próprios.</a:t>
            </a:r>
          </a:p>
          <a:p>
            <a:pPr marL="285750" lvl="0" indent="-285750" algn="just">
              <a:spcBef>
                <a:spcPts val="0"/>
              </a:spcBef>
              <a:spcAft>
                <a:spcPts val="1800"/>
              </a:spcAft>
            </a:pPr>
            <a:r>
              <a:rPr lang="pt-BR" sz="1800" dirty="0">
                <a:solidFill>
                  <a:prstClr val="black"/>
                </a:solidFill>
                <a:latin typeface="Palatino Linotype"/>
              </a:rPr>
              <a:t>Os prazos para preenchimento por parte do gestor e do Conselho de Assistência Social respeitarão preliminarmente o prazo concedido para a prestação de contas dos Blocos de Financiamento dos serviços, bem como dos programas e projetos, podendo ser prorrogados, individualmente, mediante ato próprio.</a:t>
            </a:r>
          </a:p>
          <a:p>
            <a:pPr marL="285750" lvl="0" indent="-285750" algn="just">
              <a:spcBef>
                <a:spcPts val="0"/>
              </a:spcBef>
              <a:spcAft>
                <a:spcPts val="1200"/>
              </a:spcAft>
            </a:pPr>
            <a:endParaRPr lang="pt-BR" dirty="0"/>
          </a:p>
        </p:txBody>
      </p:sp>
      <p:sp>
        <p:nvSpPr>
          <p:cNvPr id="7" name="CaixaDeTexto 6"/>
          <p:cNvSpPr txBox="1"/>
          <p:nvPr/>
        </p:nvSpPr>
        <p:spPr>
          <a:xfrm>
            <a:off x="3635896" y="3068960"/>
            <a:ext cx="1152128" cy="369332"/>
          </a:xfrm>
          <a:prstGeom prst="rect">
            <a:avLst/>
          </a:prstGeom>
          <a:noFill/>
        </p:spPr>
        <p:txBody>
          <a:bodyPr wrap="square" rtlCol="0">
            <a:spAutoFit/>
          </a:bodyPr>
          <a:lstStyle/>
          <a:p>
            <a:endParaRPr lang="pt-BR" dirty="0">
              <a:solidFill>
                <a:prstClr val="black"/>
              </a:solidFill>
            </a:endParaRPr>
          </a:p>
        </p:txBody>
      </p:sp>
    </p:spTree>
    <p:extLst>
      <p:ext uri="{BB962C8B-B14F-4D97-AF65-F5344CB8AC3E}">
        <p14:creationId xmlns:p14="http://schemas.microsoft.com/office/powerpoint/2010/main" val="5687791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dirty="0" smtClean="0"/>
              <a:t/>
            </a:r>
            <a:br>
              <a:rPr lang="pt-BR" sz="1800" b="1" dirty="0" smtClean="0"/>
            </a:br>
            <a:r>
              <a:rPr lang="pt-BR" sz="1800" b="1" dirty="0" smtClean="0"/>
              <a:t>DEVOLUÇÕES </a:t>
            </a:r>
            <a:r>
              <a:rPr lang="pt-BR" sz="1800" b="1" dirty="0"/>
              <a:t>E COMPENSAÇÕES DE RECURSOS</a:t>
            </a:r>
            <a:br>
              <a:rPr lang="pt-BR" sz="1800" b="1" dirty="0"/>
            </a:br>
            <a:r>
              <a:rPr lang="pt-BR" sz="1800" b="1" dirty="0"/>
              <a:t>Regra Geral</a:t>
            </a:r>
            <a:br>
              <a:rPr lang="pt-BR" sz="1800" b="1" dirty="0"/>
            </a:br>
            <a:endParaRPr lang="pt-BR" sz="1800" b="1" dirty="0"/>
          </a:p>
        </p:txBody>
      </p:sp>
      <p:sp>
        <p:nvSpPr>
          <p:cNvPr id="3" name="Espaço Reservado para Conteúdo 2"/>
          <p:cNvSpPr>
            <a:spLocks noGrp="1"/>
          </p:cNvSpPr>
          <p:nvPr>
            <p:ph idx="1"/>
          </p:nvPr>
        </p:nvSpPr>
        <p:spPr>
          <a:xfrm>
            <a:off x="461977" y="1412776"/>
            <a:ext cx="8229600" cy="4525963"/>
          </a:xfrm>
        </p:spPr>
        <p:txBody>
          <a:bodyPr>
            <a:normAutofit lnSpcReduction="10000"/>
          </a:bodyPr>
          <a:lstStyle/>
          <a:p>
            <a:pPr marL="285750" lvl="0" indent="-285750" algn="just">
              <a:spcBef>
                <a:spcPts val="0"/>
              </a:spcBef>
              <a:spcAft>
                <a:spcPts val="1200"/>
              </a:spcAft>
            </a:pPr>
            <a:r>
              <a:rPr lang="pt-BR" sz="1800" dirty="0">
                <a:solidFill>
                  <a:prstClr val="black"/>
                </a:solidFill>
                <a:latin typeface="Palatino Linotype"/>
              </a:rPr>
              <a:t>A devolução de recursos provenientes de impropriedades e/ou irregularidades na utilização e execução do cofinanciamento federal deverá ser efetuada por meio de Guia de Recolhimento da União – GRU, tendo como favorecido o FNAS, salvo nos casos:</a:t>
            </a:r>
          </a:p>
          <a:p>
            <a:pPr marL="719138" lvl="0" indent="0" algn="just">
              <a:spcBef>
                <a:spcPts val="0"/>
              </a:spcBef>
              <a:spcAft>
                <a:spcPts val="1200"/>
              </a:spcAft>
              <a:buNone/>
            </a:pPr>
            <a:r>
              <a:rPr lang="pt-BR" sz="1800" dirty="0">
                <a:solidFill>
                  <a:prstClr val="black"/>
                </a:solidFill>
                <a:latin typeface="Palatino Linotype"/>
              </a:rPr>
              <a:t>I - de devolução com recursos próprios do ente para as respectivas contas vinculadas, durante o exercício financeiro do recebimento do recurso, devido a eventuais impropriedades e/ou irregularidades ocorridas neste, referentes aos serviços, programas e projetos, após análise e autorização do FNAS;</a:t>
            </a:r>
          </a:p>
          <a:p>
            <a:pPr marL="719138" lvl="0" indent="0" algn="just">
              <a:spcBef>
                <a:spcPts val="0"/>
              </a:spcBef>
              <a:spcAft>
                <a:spcPts val="1200"/>
              </a:spcAft>
              <a:buNone/>
            </a:pPr>
            <a:r>
              <a:rPr lang="pt-BR" sz="1800" dirty="0">
                <a:solidFill>
                  <a:prstClr val="black"/>
                </a:solidFill>
                <a:latin typeface="Palatino Linotype"/>
              </a:rPr>
              <a:t>II - de solicitação e aprovação de compensação ao FNAS das parcelas subsequentes do valor impugnado, nos casos de impropriedades e/ou irregularidades apuradas.</a:t>
            </a:r>
          </a:p>
          <a:p>
            <a:pPr marL="719138" lvl="0" indent="0">
              <a:spcBef>
                <a:spcPts val="0"/>
              </a:spcBef>
              <a:spcAft>
                <a:spcPts val="1200"/>
              </a:spcAft>
              <a:buNone/>
            </a:pPr>
            <a:r>
              <a:rPr lang="pt-BR" sz="1800" dirty="0">
                <a:solidFill>
                  <a:prstClr val="black"/>
                </a:solidFill>
                <a:latin typeface="Palatino Linotype"/>
              </a:rPr>
              <a:t>III - dos Blocos de Financiamento de Gestão do SUAS e de Gestão do Programa Bolsa Família e do Cadastro Único, em que deverão ser observadas as sistemáticas e as normas do IGD-SUAS  e IGD-PBF.</a:t>
            </a:r>
          </a:p>
          <a:p>
            <a:pPr marL="285750" lvl="0" indent="-285750" algn="just">
              <a:spcBef>
                <a:spcPts val="0"/>
              </a:spcBef>
              <a:spcAft>
                <a:spcPts val="1200"/>
              </a:spcAft>
            </a:pPr>
            <a:endParaRPr lang="pt-BR" dirty="0"/>
          </a:p>
        </p:txBody>
      </p:sp>
      <p:sp>
        <p:nvSpPr>
          <p:cNvPr id="7" name="CaixaDeTexto 6"/>
          <p:cNvSpPr txBox="1"/>
          <p:nvPr/>
        </p:nvSpPr>
        <p:spPr>
          <a:xfrm>
            <a:off x="3635896" y="3068960"/>
            <a:ext cx="1152128" cy="369332"/>
          </a:xfrm>
          <a:prstGeom prst="rect">
            <a:avLst/>
          </a:prstGeom>
          <a:noFill/>
        </p:spPr>
        <p:txBody>
          <a:bodyPr wrap="square" rtlCol="0">
            <a:spAutoFit/>
          </a:bodyPr>
          <a:lstStyle/>
          <a:p>
            <a:endParaRPr lang="pt-BR" dirty="0">
              <a:solidFill>
                <a:prstClr val="black"/>
              </a:solidFill>
            </a:endParaRPr>
          </a:p>
        </p:txBody>
      </p:sp>
    </p:spTree>
    <p:extLst>
      <p:ext uri="{BB962C8B-B14F-4D97-AF65-F5344CB8AC3E}">
        <p14:creationId xmlns:p14="http://schemas.microsoft.com/office/powerpoint/2010/main" val="419243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6"/>
          <p:cNvSpPr>
            <a:spLocks noChangeArrowheads="1"/>
          </p:cNvSpPr>
          <p:nvPr/>
        </p:nvSpPr>
        <p:spPr bwMode="auto">
          <a:xfrm>
            <a:off x="255588" y="1417638"/>
            <a:ext cx="8785225"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ts val="1500"/>
              </a:spcBef>
              <a:buFont typeface="Wingdings" pitchFamily="2" charset="2"/>
              <a:buChar char="ü"/>
            </a:pPr>
            <a:r>
              <a:rPr lang="pt-BR" altLang="pt-BR" sz="2000"/>
              <a:t> O </a:t>
            </a:r>
            <a:r>
              <a:rPr lang="pt-BR" altLang="pt-BR" sz="2000" b="1"/>
              <a:t>Plano Plurianual – PPA </a:t>
            </a:r>
            <a:r>
              <a:rPr lang="pt-BR" altLang="pt-BR" sz="2000"/>
              <a:t>→ Estabelece os programas e as metas governamentais de longo prazo. Atualmente a sua vigência é de 04 (quatro) anos.</a:t>
            </a:r>
          </a:p>
          <a:p>
            <a:pPr algn="just" eaLnBrk="1" hangingPunct="1">
              <a:spcBef>
                <a:spcPts val="1500"/>
              </a:spcBef>
              <a:buFont typeface="Arial" charset="0"/>
              <a:buNone/>
            </a:pPr>
            <a:endParaRPr lang="pt-BR" altLang="pt-BR" sz="2000"/>
          </a:p>
          <a:p>
            <a:pPr algn="just" eaLnBrk="1" hangingPunct="1">
              <a:spcBef>
                <a:spcPts val="1500"/>
              </a:spcBef>
              <a:buFont typeface="Wingdings" pitchFamily="2" charset="2"/>
              <a:buChar char="ü"/>
            </a:pPr>
            <a:r>
              <a:rPr lang="pt-BR" altLang="pt-BR" sz="2000"/>
              <a:t>As </a:t>
            </a:r>
            <a:r>
              <a:rPr lang="pt-BR" altLang="pt-BR" sz="2000" b="1"/>
              <a:t>Diretrizes Orçamentárias – LDO</a:t>
            </a:r>
            <a:r>
              <a:rPr lang="pt-BR" altLang="pt-BR" sz="2000"/>
              <a:t> → É um instrumento intermediário entre o PPA e a LOA. Prevê as prioridades de gastos, as normas e os parâmetros que vão orientar a elaboração do Projeto de Lei Orçamentária para o exercício seguinte.</a:t>
            </a:r>
          </a:p>
          <a:p>
            <a:pPr algn="just" eaLnBrk="1" hangingPunct="1">
              <a:spcBef>
                <a:spcPts val="1500"/>
              </a:spcBef>
              <a:buFont typeface="Arial" charset="0"/>
              <a:buNone/>
            </a:pPr>
            <a:endParaRPr lang="pt-BR" altLang="pt-BR" sz="2000"/>
          </a:p>
          <a:p>
            <a:pPr algn="just" eaLnBrk="1" hangingPunct="1">
              <a:spcBef>
                <a:spcPts val="1500"/>
              </a:spcBef>
              <a:buFont typeface="Wingdings" pitchFamily="2" charset="2"/>
              <a:buChar char="ü"/>
            </a:pPr>
            <a:r>
              <a:rPr lang="pt-BR" altLang="pt-BR" sz="2000"/>
              <a:t>O </a:t>
            </a:r>
            <a:r>
              <a:rPr lang="pt-BR" altLang="pt-BR" sz="2000" b="1"/>
              <a:t>Orçamento Anual – LOA </a:t>
            </a:r>
            <a:r>
              <a:rPr lang="pt-BR" altLang="pt-BR" sz="2000"/>
              <a:t>→ É um plano de trabalho, indicando os recursos necessários à sua execução. O orçamento público dos governos das 03 (Três) esferas compreende a previsão de todas as receitas e a fixação de todos os gastos (despesas). A sua elaboração é obrigatória e tem periodicidade anual.</a:t>
            </a:r>
          </a:p>
          <a:p>
            <a:pPr algn="just" eaLnBrk="1" hangingPunct="1">
              <a:spcBef>
                <a:spcPts val="1500"/>
              </a:spcBef>
              <a:buFont typeface="Arial" charset="0"/>
              <a:buNone/>
            </a:pPr>
            <a:endParaRPr lang="pt-BR" altLang="pt-BR" sz="2000"/>
          </a:p>
        </p:txBody>
      </p:sp>
      <p:sp>
        <p:nvSpPr>
          <p:cNvPr id="5" name="Retângulo 1"/>
          <p:cNvSpPr>
            <a:spLocks noChangeArrowheads="1"/>
          </p:cNvSpPr>
          <p:nvPr/>
        </p:nvSpPr>
        <p:spPr bwMode="auto">
          <a:xfrm>
            <a:off x="1939925" y="442913"/>
            <a:ext cx="56467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spcAft>
                <a:spcPts val="1000"/>
              </a:spcAft>
              <a:buFontTx/>
              <a:buNone/>
            </a:pPr>
            <a:r>
              <a:rPr lang="pt-BR" altLang="pt-BR" sz="1400" b="1" dirty="0"/>
              <a:t> </a:t>
            </a:r>
            <a:r>
              <a:rPr lang="pt-BR" altLang="pt-BR" sz="2800" b="1" dirty="0"/>
              <a:t>INSTRUMENTOS DE PLANEJAMENTO</a:t>
            </a:r>
            <a:endParaRPr lang="pt-BR" altLang="pt-BR" sz="2800" b="1" dirty="0">
              <a:solidFill>
                <a:srgbClr val="FF0000"/>
              </a:solidFill>
            </a:endParaRPr>
          </a:p>
        </p:txBody>
      </p:sp>
    </p:spTree>
    <p:extLst>
      <p:ext uri="{BB962C8B-B14F-4D97-AF65-F5344CB8AC3E}">
        <p14:creationId xmlns:p14="http://schemas.microsoft.com/office/powerpoint/2010/main" val="20055512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1800" b="1" dirty="0" smtClean="0"/>
              <a:t/>
            </a:r>
            <a:br>
              <a:rPr lang="pt-BR" sz="1800" b="1" dirty="0" smtClean="0"/>
            </a:br>
            <a:r>
              <a:rPr lang="pt-BR" sz="1800" b="1" dirty="0" smtClean="0"/>
              <a:t>DEVOLUÇÕES </a:t>
            </a:r>
            <a:r>
              <a:rPr lang="pt-BR" sz="1800" b="1" dirty="0"/>
              <a:t>E COMPENSAÇÕES DE RECURSOS</a:t>
            </a:r>
            <a:br>
              <a:rPr lang="pt-BR" sz="1800" b="1" dirty="0"/>
            </a:br>
            <a:r>
              <a:rPr lang="pt-BR" sz="1800" b="1" dirty="0"/>
              <a:t>Expansões e Implantações</a:t>
            </a:r>
            <a:br>
              <a:rPr lang="pt-BR" sz="1800" b="1" dirty="0"/>
            </a:br>
            <a:endParaRPr lang="pt-BR" sz="1800" b="1" dirty="0"/>
          </a:p>
        </p:txBody>
      </p:sp>
      <p:sp>
        <p:nvSpPr>
          <p:cNvPr id="3" name="Espaço Reservado para Conteúdo 2"/>
          <p:cNvSpPr>
            <a:spLocks noGrp="1"/>
          </p:cNvSpPr>
          <p:nvPr>
            <p:ph idx="1"/>
          </p:nvPr>
        </p:nvSpPr>
        <p:spPr>
          <a:xfrm>
            <a:off x="461977" y="1412776"/>
            <a:ext cx="8229600" cy="4525963"/>
          </a:xfrm>
        </p:spPr>
        <p:txBody>
          <a:bodyPr>
            <a:normAutofit fontScale="92500" lnSpcReduction="10000"/>
          </a:bodyPr>
          <a:lstStyle/>
          <a:p>
            <a:pPr marL="285750" lvl="0" indent="-285750" algn="just">
              <a:spcBef>
                <a:spcPts val="0"/>
              </a:spcBef>
              <a:spcAft>
                <a:spcPts val="1200"/>
              </a:spcAft>
            </a:pPr>
            <a:r>
              <a:rPr lang="pt-BR" sz="1800" dirty="0">
                <a:solidFill>
                  <a:prstClr val="black"/>
                </a:solidFill>
                <a:latin typeface="Palatino Linotype"/>
              </a:rPr>
              <a:t>Os Estados, Municípios e o Distrito Federal que não realizaram a implantação ou expansão no prazo estipulado ou que desistirem da execução, devem optar por devolver o valor repassado devidamente atualizado, por meio de GRU ao FNAS ou solicitar à SNAS a compensação do valor repassado nas parcelas posteriores à conta do Bloco, estando assim desonerados da referida implantação ou expansão.. </a:t>
            </a:r>
          </a:p>
          <a:p>
            <a:pPr marL="285750" lvl="0" indent="-285750" algn="just">
              <a:spcBef>
                <a:spcPts val="0"/>
              </a:spcBef>
              <a:spcAft>
                <a:spcPts val="1200"/>
              </a:spcAft>
            </a:pPr>
            <a:r>
              <a:rPr lang="pt-BR" sz="1800" dirty="0">
                <a:solidFill>
                  <a:prstClr val="black"/>
                </a:solidFill>
                <a:latin typeface="Palatino Linotype"/>
              </a:rPr>
              <a:t>Poderão ser aplicadas estas regras para as implantações e expansões pactuadas e não executadas a partir do exercício de 2012, sendo necessária a realização de correspondência com os componentes dos Blocos de Financiamento.</a:t>
            </a:r>
          </a:p>
          <a:p>
            <a:pPr marL="285750" lvl="0" indent="-285750" algn="just">
              <a:spcBef>
                <a:spcPts val="0"/>
              </a:spcBef>
              <a:spcAft>
                <a:spcPts val="1200"/>
              </a:spcAft>
            </a:pPr>
            <a:r>
              <a:rPr lang="pt-BR" sz="1800" dirty="0">
                <a:solidFill>
                  <a:prstClr val="black"/>
                </a:solidFill>
                <a:latin typeface="Palatino Linotype"/>
              </a:rPr>
              <a:t>No caso de implantação ou expansão dos serviços, programas e projetos, os entes que não possuírem outro componente atrelado ao Bloco de Financiamento ou ao programa ou projeto deverão devolver os recursos repassados, por meio de GRU, ao FNAS.</a:t>
            </a:r>
          </a:p>
          <a:p>
            <a:pPr marL="285750" lvl="0" indent="-285750" algn="just">
              <a:spcBef>
                <a:spcPts val="0"/>
              </a:spcBef>
              <a:spcAft>
                <a:spcPts val="1200"/>
              </a:spcAft>
            </a:pPr>
            <a:r>
              <a:rPr lang="pt-BR" sz="1800" b="1" dirty="0">
                <a:solidFill>
                  <a:prstClr val="black"/>
                </a:solidFill>
                <a:latin typeface="Palatino Linotype"/>
              </a:rPr>
              <a:t>O gestor, após realizar qualquer devolução de recursos, deverá comunicar o FNAS do procedimento adotado.</a:t>
            </a:r>
          </a:p>
          <a:p>
            <a:pPr marL="285750" lvl="0" indent="-285750" algn="just">
              <a:spcBef>
                <a:spcPts val="0"/>
              </a:spcBef>
              <a:spcAft>
                <a:spcPts val="1200"/>
              </a:spcAft>
            </a:pPr>
            <a:endParaRPr lang="pt-BR" dirty="0"/>
          </a:p>
        </p:txBody>
      </p:sp>
      <p:sp>
        <p:nvSpPr>
          <p:cNvPr id="7" name="CaixaDeTexto 6"/>
          <p:cNvSpPr txBox="1"/>
          <p:nvPr/>
        </p:nvSpPr>
        <p:spPr>
          <a:xfrm>
            <a:off x="3635896" y="3068960"/>
            <a:ext cx="1152128" cy="369332"/>
          </a:xfrm>
          <a:prstGeom prst="rect">
            <a:avLst/>
          </a:prstGeom>
          <a:noFill/>
        </p:spPr>
        <p:txBody>
          <a:bodyPr wrap="square" rtlCol="0">
            <a:spAutoFit/>
          </a:bodyPr>
          <a:lstStyle/>
          <a:p>
            <a:endParaRPr lang="pt-BR" dirty="0">
              <a:solidFill>
                <a:prstClr val="black"/>
              </a:solidFill>
            </a:endParaRPr>
          </a:p>
        </p:txBody>
      </p:sp>
    </p:spTree>
    <p:extLst>
      <p:ext uri="{BB962C8B-B14F-4D97-AF65-F5344CB8AC3E}">
        <p14:creationId xmlns:p14="http://schemas.microsoft.com/office/powerpoint/2010/main" val="3350155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buNone/>
            </a:pPr>
            <a:r>
              <a:rPr lang="pt-BR" sz="6000" dirty="0" smtClean="0"/>
              <a:t>Obrigada!</a:t>
            </a:r>
          </a:p>
          <a:p>
            <a:pPr marL="0" indent="0">
              <a:buNone/>
            </a:pPr>
            <a:r>
              <a:rPr lang="pt-BR" b="1" dirty="0" smtClean="0">
                <a:latin typeface="French Script MT" panose="03020402040607040605" pitchFamily="66" charset="0"/>
              </a:rPr>
              <a:t>Dulcelena Alves Vaz Martins</a:t>
            </a:r>
          </a:p>
          <a:p>
            <a:pPr marL="0" indent="0">
              <a:buNone/>
            </a:pPr>
            <a:r>
              <a:rPr lang="pt-BR" dirty="0" smtClean="0">
                <a:hlinkClick r:id="rId2"/>
              </a:rPr>
              <a:t>Dulcelena.martins@mds.gov.br</a:t>
            </a:r>
            <a:endParaRPr lang="pt-BR" dirty="0" smtClean="0"/>
          </a:p>
          <a:p>
            <a:pPr marL="0" indent="0">
              <a:buNone/>
            </a:pPr>
            <a:r>
              <a:rPr lang="pt-BR" dirty="0" smtClean="0">
                <a:hlinkClick r:id="rId3"/>
              </a:rPr>
              <a:t>fnas@mds.gov.br</a:t>
            </a:r>
            <a:endParaRPr lang="pt-BR" dirty="0" smtClean="0"/>
          </a:p>
          <a:p>
            <a:pPr marL="0" indent="0">
              <a:buNone/>
            </a:pPr>
            <a:endParaRPr lang="pt-BR" dirty="0"/>
          </a:p>
        </p:txBody>
      </p:sp>
    </p:spTree>
    <p:extLst>
      <p:ext uri="{BB962C8B-B14F-4D97-AF65-F5344CB8AC3E}">
        <p14:creationId xmlns:p14="http://schemas.microsoft.com/office/powerpoint/2010/main" val="2551797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1"/>
          <p:cNvSpPr>
            <a:spLocks noGrp="1" noChangeArrowheads="1"/>
          </p:cNvSpPr>
          <p:nvPr>
            <p:ph idx="1"/>
          </p:nvPr>
        </p:nvSpPr>
        <p:spPr bwMode="auto">
          <a:xfrm>
            <a:off x="539552" y="548680"/>
            <a:ext cx="8147248"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t-BR" altLang="pt-BR" sz="2800" dirty="0" smtClean="0">
                <a:solidFill>
                  <a:srgbClr val="000000"/>
                </a:solidFill>
              </a:rPr>
              <a:t>Orçamento como instrumento de Planejamento</a:t>
            </a:r>
          </a:p>
          <a:p>
            <a:pPr eaLnBrk="1" hangingPunct="1">
              <a:spcBef>
                <a:spcPct val="0"/>
              </a:spcBef>
              <a:buFontTx/>
              <a:buNone/>
            </a:pPr>
            <a:endParaRPr lang="pt-BR" altLang="pt-BR" sz="2800" dirty="0">
              <a:solidFill>
                <a:srgbClr val="000000"/>
              </a:solidFill>
            </a:endParaRPr>
          </a:p>
          <a:p>
            <a:pPr eaLnBrk="1" hangingPunct="1">
              <a:spcBef>
                <a:spcPct val="0"/>
              </a:spcBef>
              <a:buFontTx/>
              <a:buNone/>
            </a:pPr>
            <a:r>
              <a:rPr lang="pt-BR" altLang="pt-BR" sz="1800" b="1" i="1" dirty="0">
                <a:solidFill>
                  <a:srgbClr val="000000"/>
                </a:solidFill>
              </a:rPr>
              <a:t>ORÇAMENTO PÚBLICO</a:t>
            </a:r>
          </a:p>
          <a:p>
            <a:pPr eaLnBrk="1" hangingPunct="1">
              <a:spcBef>
                <a:spcPct val="0"/>
              </a:spcBef>
              <a:buFontTx/>
              <a:buNone/>
            </a:pPr>
            <a:endParaRPr lang="pt-BR" altLang="pt-BR" sz="1800" b="1" i="1" dirty="0">
              <a:solidFill>
                <a:srgbClr val="000000"/>
              </a:solidFill>
            </a:endParaRPr>
          </a:p>
          <a:p>
            <a:pPr algn="just" eaLnBrk="1" hangingPunct="1">
              <a:spcBef>
                <a:spcPct val="0"/>
              </a:spcBef>
              <a:buFontTx/>
              <a:buNone/>
            </a:pPr>
            <a:r>
              <a:rPr lang="pt-BR" altLang="pt-BR" sz="2400" i="1" dirty="0">
                <a:solidFill>
                  <a:srgbClr val="000000"/>
                </a:solidFill>
              </a:rPr>
              <a:t>            </a:t>
            </a:r>
            <a:r>
              <a:rPr lang="pt-BR" altLang="pt-BR" sz="2000" i="1" dirty="0">
                <a:solidFill>
                  <a:srgbClr val="000000"/>
                </a:solidFill>
              </a:rPr>
              <a:t>“</a:t>
            </a:r>
            <a:r>
              <a:rPr lang="pt-BR" altLang="pt-BR" sz="2000" b="1" i="1" dirty="0">
                <a:solidFill>
                  <a:srgbClr val="000000"/>
                </a:solidFill>
              </a:rPr>
              <a:t>O Orçamento público é o instrumento de gestão </a:t>
            </a:r>
            <a:r>
              <a:rPr lang="pt-BR" altLang="pt-BR" sz="2000" i="1" dirty="0">
                <a:solidFill>
                  <a:srgbClr val="000000"/>
                </a:solidFill>
              </a:rPr>
              <a:t>de maior relevância e provavelmente o mais antigo da administração pública. É um </a:t>
            </a:r>
            <a:r>
              <a:rPr lang="pt-BR" altLang="pt-BR" sz="2000" b="1" i="1" dirty="0">
                <a:solidFill>
                  <a:srgbClr val="000000"/>
                </a:solidFill>
              </a:rPr>
              <a:t>instrumento que os governos usam para organizar os seus recursos financeiros</a:t>
            </a:r>
            <a:r>
              <a:rPr lang="pt-BR" altLang="pt-BR" sz="2000" i="1" dirty="0">
                <a:solidFill>
                  <a:srgbClr val="000000"/>
                </a:solidFill>
              </a:rPr>
              <a:t>. Partindo da intenção inicial de controle, o orçamento público tem evoluído e vem incorporando novas instrumentalidades”.</a:t>
            </a:r>
            <a:endParaRPr lang="pt-BR" altLang="pt-BR" sz="2000" dirty="0">
              <a:solidFill>
                <a:srgbClr val="000000"/>
              </a:solidFill>
            </a:endParaRPr>
          </a:p>
          <a:p>
            <a:pPr algn="just" eaLnBrk="1" hangingPunct="1">
              <a:spcBef>
                <a:spcPct val="0"/>
              </a:spcBef>
              <a:buFontTx/>
              <a:buNone/>
            </a:pPr>
            <a:r>
              <a:rPr lang="pt-BR" altLang="pt-BR" sz="2000" i="1" dirty="0">
                <a:solidFill>
                  <a:srgbClr val="000000"/>
                </a:solidFill>
              </a:rPr>
              <a:t>           “No Brasil, o orçamento reveste-se de formalidades legais. </a:t>
            </a:r>
            <a:r>
              <a:rPr lang="pt-BR" altLang="pt-BR" sz="2000" b="1" i="1" dirty="0">
                <a:solidFill>
                  <a:srgbClr val="000000"/>
                </a:solidFill>
              </a:rPr>
              <a:t>Existe uma lei constitucionalmente prevista que estima a receita e fixa despesa para um exercício</a:t>
            </a:r>
            <a:r>
              <a:rPr lang="pt-BR" altLang="pt-BR" sz="2000" i="1" dirty="0">
                <a:solidFill>
                  <a:srgbClr val="000000"/>
                </a:solidFill>
              </a:rPr>
              <a:t>. Desta forma, as despesas só poderão ser realizadas se forem previstas ou incorporadas ao orçamento.”</a:t>
            </a:r>
            <a:endParaRPr lang="pt-BR" altLang="pt-BR" sz="2000" dirty="0">
              <a:solidFill>
                <a:srgbClr val="000000"/>
              </a:solidFill>
            </a:endParaRPr>
          </a:p>
          <a:p>
            <a:pPr eaLnBrk="1" hangingPunct="1">
              <a:spcBef>
                <a:spcPct val="0"/>
              </a:spcBef>
              <a:buFontTx/>
              <a:buNone/>
            </a:pPr>
            <a:r>
              <a:rPr lang="pt-BR" altLang="pt-BR" sz="1800" dirty="0">
                <a:solidFill>
                  <a:srgbClr val="000000"/>
                </a:solidFill>
              </a:rPr>
              <a:t>                </a:t>
            </a:r>
          </a:p>
          <a:p>
            <a:pPr algn="just" eaLnBrk="1" hangingPunct="1">
              <a:spcBef>
                <a:spcPct val="0"/>
              </a:spcBef>
              <a:buFontTx/>
              <a:buNone/>
            </a:pPr>
            <a:r>
              <a:rPr lang="pt-BR" altLang="pt-BR" sz="1800" dirty="0">
                <a:solidFill>
                  <a:srgbClr val="000000"/>
                </a:solidFill>
              </a:rPr>
              <a:t>Texto extraído do material de apoio do curso Orçamento Público: elaboração e execução. Diretoria de Desenvolvimento Gerencial – ENAP – 2009.</a:t>
            </a:r>
          </a:p>
        </p:txBody>
      </p:sp>
    </p:spTree>
    <p:extLst>
      <p:ext uri="{BB962C8B-B14F-4D97-AF65-F5344CB8AC3E}">
        <p14:creationId xmlns:p14="http://schemas.microsoft.com/office/powerpoint/2010/main" val="1262906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1977" y="1412776"/>
            <a:ext cx="8229600" cy="4525963"/>
          </a:xfrm>
        </p:spPr>
        <p:txBody>
          <a:bodyPr>
            <a:normAutofit lnSpcReduction="10000"/>
          </a:bodyPr>
          <a:lstStyle/>
          <a:p>
            <a:pPr marL="0" lvl="0" indent="447675" algn="just" eaLnBrk="0" fontAlgn="base" hangingPunct="0">
              <a:spcBef>
                <a:spcPct val="0"/>
              </a:spcBef>
              <a:spcAft>
                <a:spcPct val="0"/>
              </a:spcAft>
              <a:buNone/>
              <a:defRPr/>
            </a:pPr>
            <a:r>
              <a:rPr lang="pt-BR" sz="2000" b="1" dirty="0" smtClean="0">
                <a:solidFill>
                  <a:prstClr val="black"/>
                </a:solidFill>
                <a:latin typeface="Palatino Linotype" pitchFamily="18" charset="0"/>
                <a:ea typeface="Calibri" pitchFamily="34" charset="0"/>
                <a:cs typeface="Arial" pitchFamily="34" charset="0"/>
              </a:rPr>
              <a:t>Proposta Orçamentária</a:t>
            </a:r>
          </a:p>
          <a:p>
            <a:pPr marL="0" lvl="0" indent="447675" algn="just" eaLnBrk="0" fontAlgn="base" hangingPunct="0">
              <a:spcBef>
                <a:spcPct val="0"/>
              </a:spcBef>
              <a:spcAft>
                <a:spcPct val="0"/>
              </a:spcAft>
              <a:buNone/>
              <a:defRPr/>
            </a:pPr>
            <a:r>
              <a:rPr lang="pt-BR" sz="2000" dirty="0" smtClean="0">
                <a:solidFill>
                  <a:prstClr val="black"/>
                </a:solidFill>
                <a:latin typeface="Palatino Linotype" pitchFamily="18" charset="0"/>
                <a:ea typeface="Calibri" pitchFamily="34" charset="0"/>
                <a:cs typeface="Arial" pitchFamily="34" charset="0"/>
              </a:rPr>
              <a:t>Na </a:t>
            </a:r>
            <a:r>
              <a:rPr lang="pt-BR" sz="2000" dirty="0">
                <a:solidFill>
                  <a:prstClr val="black"/>
                </a:solidFill>
                <a:latin typeface="Palatino Linotype" pitchFamily="18" charset="0"/>
                <a:ea typeface="Calibri" pitchFamily="34" charset="0"/>
                <a:cs typeface="Arial" pitchFamily="34" charset="0"/>
              </a:rPr>
              <a:t>fase de elaboração da proposta orçamentária elencamos alguns pontos que devem ser observados:</a:t>
            </a:r>
            <a:endParaRPr lang="pt-BR" sz="2000" dirty="0">
              <a:solidFill>
                <a:prstClr val="black"/>
              </a:solidFill>
              <a:latin typeface="Palatino Linotype" pitchFamily="18" charset="0"/>
              <a:cs typeface="Arial" pitchFamily="34" charset="0"/>
            </a:endParaRPr>
          </a:p>
          <a:p>
            <a:pPr marL="0" lvl="0" indent="447675" eaLnBrk="0" fontAlgn="base" hangingPunct="0">
              <a:spcBef>
                <a:spcPct val="0"/>
              </a:spcBef>
              <a:spcAft>
                <a:spcPct val="0"/>
              </a:spcAft>
              <a:buFontTx/>
              <a:buChar char="•"/>
              <a:defRPr/>
            </a:pPr>
            <a:r>
              <a:rPr lang="pt-BR" sz="2000" dirty="0">
                <a:solidFill>
                  <a:prstClr val="black"/>
                </a:solidFill>
                <a:latin typeface="Palatino Linotype" pitchFamily="18" charset="0"/>
                <a:ea typeface="Calibri" pitchFamily="34" charset="0"/>
                <a:cs typeface="Arial" pitchFamily="34" charset="0"/>
              </a:rPr>
              <a:t>       A compatibilidade com o PPA e o Plano de Assistência Social;</a:t>
            </a:r>
            <a:endParaRPr lang="pt-BR" sz="2000" dirty="0">
              <a:solidFill>
                <a:prstClr val="black"/>
              </a:solidFill>
              <a:latin typeface="Palatino Linotype" pitchFamily="18" charset="0"/>
              <a:cs typeface="Arial" pitchFamily="34" charset="0"/>
            </a:endParaRPr>
          </a:p>
          <a:p>
            <a:pPr marL="0" lvl="0" indent="447675" algn="just" eaLnBrk="0" fontAlgn="base" hangingPunct="0">
              <a:spcBef>
                <a:spcPct val="0"/>
              </a:spcBef>
              <a:spcAft>
                <a:spcPct val="0"/>
              </a:spcAft>
              <a:buFontTx/>
              <a:buChar char="•"/>
              <a:defRPr/>
            </a:pPr>
            <a:r>
              <a:rPr lang="pt-BR" sz="2000" dirty="0">
                <a:solidFill>
                  <a:prstClr val="black"/>
                </a:solidFill>
                <a:latin typeface="Palatino Linotype" pitchFamily="18" charset="0"/>
                <a:ea typeface="Calibri" pitchFamily="34" charset="0"/>
                <a:cs typeface="Arial" pitchFamily="34" charset="0"/>
              </a:rPr>
              <a:t>      Se todas as receitas estão sendo previstas na sua totalidade, tanto as que serão originadas das transferências do FNAS, </a:t>
            </a:r>
            <a:r>
              <a:rPr lang="pt-BR" sz="2000" dirty="0" smtClean="0">
                <a:solidFill>
                  <a:prstClr val="black"/>
                </a:solidFill>
                <a:latin typeface="Palatino Linotype" pitchFamily="18" charset="0"/>
                <a:ea typeface="Calibri" pitchFamily="34" charset="0"/>
                <a:cs typeface="Arial" pitchFamily="34" charset="0"/>
              </a:rPr>
              <a:t>quanto </a:t>
            </a:r>
            <a:r>
              <a:rPr lang="pt-BR" sz="2000" dirty="0">
                <a:solidFill>
                  <a:prstClr val="black"/>
                </a:solidFill>
                <a:latin typeface="Palatino Linotype" pitchFamily="18" charset="0"/>
                <a:ea typeface="Calibri" pitchFamily="34" charset="0"/>
                <a:cs typeface="Arial" pitchFamily="34" charset="0"/>
              </a:rPr>
              <a:t>as do estado (no caso dos municípios), quanto as do tesouro municipal ou estadual (recursos próprios);</a:t>
            </a:r>
            <a:endParaRPr lang="pt-BR" sz="2000" dirty="0">
              <a:solidFill>
                <a:prstClr val="black"/>
              </a:solidFill>
              <a:latin typeface="Palatino Linotype" pitchFamily="18" charset="0"/>
              <a:cs typeface="Arial" pitchFamily="34" charset="0"/>
            </a:endParaRPr>
          </a:p>
          <a:p>
            <a:pPr marL="0" lvl="0" indent="447675" algn="just" eaLnBrk="0" fontAlgn="base" hangingPunct="0">
              <a:spcBef>
                <a:spcPct val="0"/>
              </a:spcBef>
              <a:spcAft>
                <a:spcPct val="0"/>
              </a:spcAft>
              <a:buFontTx/>
              <a:buChar char="•"/>
              <a:defRPr/>
            </a:pPr>
            <a:r>
              <a:rPr lang="pt-BR" sz="2000" dirty="0">
                <a:solidFill>
                  <a:prstClr val="black"/>
                </a:solidFill>
                <a:latin typeface="Palatino Linotype" pitchFamily="18" charset="0"/>
                <a:ea typeface="Calibri" pitchFamily="34" charset="0"/>
                <a:cs typeface="Arial" pitchFamily="34" charset="0"/>
              </a:rPr>
              <a:t>     Se foram previstas todas as despesas relativas aos gastos para manutenção e investimento na rede socioassistencial;</a:t>
            </a:r>
            <a:endParaRPr lang="pt-BR" sz="2000" dirty="0">
              <a:solidFill>
                <a:prstClr val="black"/>
              </a:solidFill>
              <a:latin typeface="Palatino Linotype" pitchFamily="18" charset="0"/>
              <a:cs typeface="Arial" pitchFamily="34" charset="0"/>
            </a:endParaRPr>
          </a:p>
          <a:p>
            <a:pPr marL="0" lvl="0" indent="447675" algn="just" eaLnBrk="0" fontAlgn="base" hangingPunct="0">
              <a:spcBef>
                <a:spcPct val="0"/>
              </a:spcBef>
              <a:spcAft>
                <a:spcPct val="0"/>
              </a:spcAft>
              <a:buFontTx/>
              <a:buChar char="•"/>
              <a:defRPr/>
            </a:pPr>
            <a:r>
              <a:rPr lang="pt-BR" sz="2000" dirty="0">
                <a:solidFill>
                  <a:prstClr val="black"/>
                </a:solidFill>
                <a:latin typeface="Palatino Linotype" pitchFamily="18" charset="0"/>
                <a:ea typeface="Calibri" pitchFamily="34" charset="0"/>
                <a:cs typeface="Arial" pitchFamily="34" charset="0"/>
              </a:rPr>
              <a:t>    Se as despesas previstas estão compatíveis com a política nacional de assistência social;</a:t>
            </a:r>
            <a:endParaRPr lang="pt-BR" sz="2000" dirty="0">
              <a:solidFill>
                <a:prstClr val="black"/>
              </a:solidFill>
              <a:latin typeface="Palatino Linotype" pitchFamily="18" charset="0"/>
              <a:cs typeface="Arial" pitchFamily="34" charset="0"/>
            </a:endParaRPr>
          </a:p>
          <a:p>
            <a:pPr marL="0" lvl="0" indent="447675" algn="just" eaLnBrk="0" fontAlgn="base" hangingPunct="0">
              <a:spcBef>
                <a:spcPct val="0"/>
              </a:spcBef>
              <a:spcAft>
                <a:spcPct val="0"/>
              </a:spcAft>
              <a:buFontTx/>
              <a:buChar char="•"/>
              <a:defRPr/>
            </a:pPr>
            <a:r>
              <a:rPr lang="pt-BR" sz="2000" dirty="0">
                <a:solidFill>
                  <a:prstClr val="black"/>
                </a:solidFill>
                <a:latin typeface="Palatino Linotype" pitchFamily="18" charset="0"/>
                <a:ea typeface="Calibri" pitchFamily="34" charset="0"/>
                <a:cs typeface="Arial" pitchFamily="34" charset="0"/>
              </a:rPr>
              <a:t>    Se o valor fixado para as despesas são suficientes para que se cumpra as metas estabelecidas no PPA e para que a população tenha assegurada os bens e aquisições a que tem direito;</a:t>
            </a:r>
            <a:endParaRPr lang="pt-BR" sz="2000" dirty="0">
              <a:solidFill>
                <a:prstClr val="black"/>
              </a:solidFill>
              <a:latin typeface="Palatino Linotype" pitchFamily="18" charset="0"/>
              <a:cs typeface="Arial" pitchFamily="34" charset="0"/>
            </a:endParaRPr>
          </a:p>
          <a:p>
            <a:pPr marL="0" indent="0" algn="ctr">
              <a:buNone/>
            </a:pPr>
            <a:endParaRPr lang="pt-BR" dirty="0"/>
          </a:p>
        </p:txBody>
      </p:sp>
      <p:sp>
        <p:nvSpPr>
          <p:cNvPr id="7" name="CaixaDeTexto 6"/>
          <p:cNvSpPr txBox="1"/>
          <p:nvPr/>
        </p:nvSpPr>
        <p:spPr>
          <a:xfrm>
            <a:off x="3635896" y="3068960"/>
            <a:ext cx="1152128" cy="369332"/>
          </a:xfrm>
          <a:prstGeom prst="rect">
            <a:avLst/>
          </a:prstGeom>
          <a:noFill/>
        </p:spPr>
        <p:txBody>
          <a:bodyPr wrap="square" rtlCol="0">
            <a:spAutoFit/>
          </a:bodyPr>
          <a:lstStyle/>
          <a:p>
            <a:endParaRPr lang="pt-BR" dirty="0">
              <a:solidFill>
                <a:prstClr val="black"/>
              </a:solidFill>
            </a:endParaRPr>
          </a:p>
        </p:txBody>
      </p:sp>
    </p:spTree>
    <p:extLst>
      <p:ext uri="{BB962C8B-B14F-4D97-AF65-F5344CB8AC3E}">
        <p14:creationId xmlns:p14="http://schemas.microsoft.com/office/powerpoint/2010/main" val="2921620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1977" y="1412776"/>
            <a:ext cx="8229600" cy="4525963"/>
          </a:xfrm>
        </p:spPr>
        <p:txBody>
          <a:bodyPr>
            <a:normAutofit lnSpcReduction="10000"/>
          </a:bodyPr>
          <a:lstStyle/>
          <a:p>
            <a:pPr marL="0" lvl="0" indent="447675" algn="just" eaLnBrk="0" fontAlgn="base" hangingPunct="0">
              <a:spcBef>
                <a:spcPct val="0"/>
              </a:spcBef>
              <a:spcAft>
                <a:spcPct val="0"/>
              </a:spcAft>
              <a:buFontTx/>
              <a:buChar char="•"/>
            </a:pPr>
            <a:r>
              <a:rPr lang="pt-BR" sz="1800" dirty="0">
                <a:solidFill>
                  <a:prstClr val="black"/>
                </a:solidFill>
                <a:latin typeface="Calibri" pitchFamily="34" charset="0"/>
                <a:cs typeface="Arial" pitchFamily="34" charset="0"/>
              </a:rPr>
              <a:t> Se a estrutura do orçamento é compatível com o modelo de gestão do SUAS, evidenciado as ações da Proteção Social Básica e Especial, os incentivos ao aprimoramento da gestão, para o fortalecimento do controle social e ainda os benefícios de natureza eventual, dentre outros.</a:t>
            </a:r>
          </a:p>
          <a:p>
            <a:pPr marL="0" lvl="0" indent="447675" algn="just" eaLnBrk="0" fontAlgn="base" hangingPunct="0">
              <a:spcBef>
                <a:spcPct val="0"/>
              </a:spcBef>
              <a:spcAft>
                <a:spcPct val="0"/>
              </a:spcAft>
              <a:buFontTx/>
              <a:buChar char="•"/>
            </a:pPr>
            <a:endParaRPr lang="pt-BR" sz="1800" dirty="0">
              <a:solidFill>
                <a:prstClr val="black"/>
              </a:solidFill>
              <a:latin typeface="Calibri" pitchFamily="34" charset="0"/>
              <a:cs typeface="Arial" pitchFamily="34" charset="0"/>
            </a:endParaRPr>
          </a:p>
          <a:p>
            <a:pPr marL="0" lvl="0" indent="447675" algn="just" eaLnBrk="0" fontAlgn="base" hangingPunct="0">
              <a:spcBef>
                <a:spcPct val="0"/>
              </a:spcBef>
              <a:spcAft>
                <a:spcPct val="0"/>
              </a:spcAft>
              <a:buNone/>
            </a:pPr>
            <a:r>
              <a:rPr lang="pt-BR" sz="1800" b="1" dirty="0">
                <a:solidFill>
                  <a:prstClr val="black"/>
                </a:solidFill>
                <a:latin typeface="Calibri" pitchFamily="34" charset="0"/>
                <a:cs typeface="Arial" pitchFamily="34" charset="0"/>
              </a:rPr>
              <a:t>IMPORTANTE</a:t>
            </a:r>
            <a:r>
              <a:rPr lang="pt-BR" sz="1800" dirty="0">
                <a:solidFill>
                  <a:prstClr val="black"/>
                </a:solidFill>
                <a:latin typeface="Calibri" pitchFamily="34" charset="0"/>
                <a:cs typeface="Arial" pitchFamily="34" charset="0"/>
              </a:rPr>
              <a:t> - À Proposta de Lei Orçamentária – PLOA deve sempre ser anexada quadros com as memórias de cálculo e justificativa de todas as despesas.</a:t>
            </a:r>
          </a:p>
          <a:p>
            <a:pPr marL="0" lvl="0" indent="447675" algn="just" eaLnBrk="0" fontAlgn="base" hangingPunct="0">
              <a:spcBef>
                <a:spcPct val="0"/>
              </a:spcBef>
              <a:spcAft>
                <a:spcPct val="0"/>
              </a:spcAft>
              <a:buNone/>
            </a:pPr>
            <a:r>
              <a:rPr lang="pt-BR" sz="1800" dirty="0">
                <a:solidFill>
                  <a:prstClr val="black"/>
                </a:solidFill>
                <a:latin typeface="Calibri" pitchFamily="34" charset="0"/>
                <a:cs typeface="Arial" pitchFamily="34" charset="0"/>
              </a:rPr>
              <a:t>	</a:t>
            </a:r>
          </a:p>
          <a:p>
            <a:pPr marL="0" lvl="0" indent="447675" algn="just" eaLnBrk="0" fontAlgn="base" hangingPunct="0">
              <a:spcBef>
                <a:spcPct val="0"/>
              </a:spcBef>
              <a:spcAft>
                <a:spcPct val="0"/>
              </a:spcAft>
              <a:buNone/>
            </a:pPr>
            <a:r>
              <a:rPr lang="pt-BR" sz="1800" dirty="0">
                <a:solidFill>
                  <a:prstClr val="black"/>
                </a:solidFill>
                <a:latin typeface="Calibri" pitchFamily="34" charset="0"/>
                <a:cs typeface="Arial" pitchFamily="34" charset="0"/>
              </a:rPr>
              <a:t>	A Lei Orçamentária Anual deve, no mínimo, garantir a manutenção das despesas do exercício anterior.</a:t>
            </a:r>
          </a:p>
          <a:p>
            <a:pPr marL="0" lvl="0" indent="447675" algn="just" eaLnBrk="0" fontAlgn="base" hangingPunct="0">
              <a:spcBef>
                <a:spcPct val="0"/>
              </a:spcBef>
              <a:spcAft>
                <a:spcPct val="0"/>
              </a:spcAft>
              <a:buNone/>
            </a:pPr>
            <a:r>
              <a:rPr lang="pt-BR" sz="1800" dirty="0">
                <a:solidFill>
                  <a:prstClr val="black"/>
                </a:solidFill>
                <a:latin typeface="Calibri" pitchFamily="34" charset="0"/>
                <a:cs typeface="Arial" pitchFamily="34" charset="0"/>
              </a:rPr>
              <a:t>	Os acréscimos, com base na PLOA do exercício anterior, devem ser expressos separadamente dos custos da manutenção, em memórias de cálculo que evidenciem as expansões no financiamento (o que se pretende ampliar, retratando a meta física unitária e total). Nas justificativas, o gestor deve explicar a necessidade da ampliação.</a:t>
            </a:r>
          </a:p>
          <a:p>
            <a:pPr marL="0" lvl="0" indent="447675" algn="just" eaLnBrk="0" fontAlgn="base" hangingPunct="0">
              <a:spcBef>
                <a:spcPct val="0"/>
              </a:spcBef>
              <a:spcAft>
                <a:spcPct val="0"/>
              </a:spcAft>
              <a:buNone/>
            </a:pPr>
            <a:r>
              <a:rPr lang="pt-BR" sz="1800" dirty="0">
                <a:solidFill>
                  <a:prstClr val="black"/>
                </a:solidFill>
                <a:latin typeface="Calibri" pitchFamily="34" charset="0"/>
                <a:cs typeface="Arial" pitchFamily="34" charset="0"/>
              </a:rPr>
              <a:t>        O conselho deve apreciar e aprovar a PLOA do órgão gestor da assistência por meio de resolução contendo, se for o caso, as recomendações a serem verificadas pelo gestor da área.</a:t>
            </a:r>
            <a:endParaRPr lang="pt-BR" dirty="0"/>
          </a:p>
        </p:txBody>
      </p:sp>
      <p:sp>
        <p:nvSpPr>
          <p:cNvPr id="7" name="CaixaDeTexto 6"/>
          <p:cNvSpPr txBox="1"/>
          <p:nvPr/>
        </p:nvSpPr>
        <p:spPr>
          <a:xfrm>
            <a:off x="3635896" y="3068960"/>
            <a:ext cx="1152128" cy="369332"/>
          </a:xfrm>
          <a:prstGeom prst="rect">
            <a:avLst/>
          </a:prstGeom>
          <a:noFill/>
        </p:spPr>
        <p:txBody>
          <a:bodyPr wrap="square" rtlCol="0">
            <a:spAutoFit/>
          </a:bodyPr>
          <a:lstStyle/>
          <a:p>
            <a:endParaRPr lang="pt-BR" dirty="0">
              <a:solidFill>
                <a:prstClr val="black"/>
              </a:solidFill>
            </a:endParaRPr>
          </a:p>
        </p:txBody>
      </p:sp>
    </p:spTree>
    <p:extLst>
      <p:ext uri="{BB962C8B-B14F-4D97-AF65-F5344CB8AC3E}">
        <p14:creationId xmlns:p14="http://schemas.microsoft.com/office/powerpoint/2010/main" val="748249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557</TotalTime>
  <Words>5464</Words>
  <Application>Microsoft Office PowerPoint</Application>
  <PresentationFormat>Apresentação na tela (4:3)</PresentationFormat>
  <Paragraphs>395</Paragraphs>
  <Slides>61</Slides>
  <Notes>19</Notes>
  <HiddenSlides>0</HiddenSlides>
  <MMClips>0</MMClips>
  <ScaleCrop>false</ScaleCrop>
  <HeadingPairs>
    <vt:vector size="4" baseType="variant">
      <vt:variant>
        <vt:lpstr>Tema</vt:lpstr>
      </vt:variant>
      <vt:variant>
        <vt:i4>1</vt:i4>
      </vt:variant>
      <vt:variant>
        <vt:lpstr>Títulos de slides</vt:lpstr>
      </vt:variant>
      <vt:variant>
        <vt:i4>61</vt:i4>
      </vt:variant>
    </vt:vector>
  </HeadingPairs>
  <TitlesOfParts>
    <vt:vector size="62" baseType="lpstr">
      <vt:lpstr>Tema do Office</vt:lpstr>
      <vt:lpstr>Execução Orçamentária e Financeira  </vt:lpstr>
      <vt:lpstr>FINANCIAMENTO </vt:lpstr>
      <vt:lpstr> FUNDOS DE ASSISTÊNCIA SOCIAL – FAS  </vt:lpstr>
      <vt:lpstr>INSTITUIÇÃO, ORGANIZAÇÃO E ESTRUTURAÇÃO DOS FAS </vt:lpstr>
      <vt:lpstr>Instrumentos de Planejamento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 QUE OBSERVAR SOBRE A EXECUÇÃO DE RECURSOS? </vt:lpstr>
      <vt:lpstr>Apresentação do PowerPoint</vt:lpstr>
      <vt:lpstr>Apresentação do PowerPoint</vt:lpstr>
      <vt:lpstr>Apresentação do PowerPoint</vt:lpstr>
      <vt:lpstr>Apresentação do PowerPoint</vt:lpstr>
      <vt:lpstr>Apresentação do PowerPoint</vt:lpstr>
      <vt:lpstr>PRINCIPAIS ITENS DE DESPESAS QUE PODEM SER REALIZADOS PARA A EXECUÇÃO DOS SERVIÇOS </vt:lpstr>
      <vt:lpstr>PRINCIPAIS ITENS DE DESPESAS QUE PODEM SER REALIZADOS PARA A EXECUÇÃO DOS SERVIÇOS </vt:lpstr>
      <vt:lpstr> ORIENTAÇÃO PARA PAGAMENTO DA FOLHA DE PESSOAL AUTORIZADO PELO ARTIGO 6º E DA LEI 8742/93 – LOAS </vt:lpstr>
      <vt:lpstr>AS NOVAS CONTAS CORRENTES E OS SALDO DAS CONTAS CORRENTES ANTIGAS </vt:lpstr>
      <vt:lpstr>Apresentação do PowerPoint</vt:lpstr>
      <vt:lpstr>Apresentação do PowerPoint</vt:lpstr>
      <vt:lpstr>Apresentação do PowerPoint</vt:lpstr>
      <vt:lpstr>Apresentação do PowerPoint</vt:lpstr>
      <vt:lpstr>Apresentação do PowerPoint</vt:lpstr>
      <vt:lpstr>Apresentação do PowerPoint</vt:lpstr>
      <vt:lpstr>PRESTAÇÃO DE CONTAS</vt:lpstr>
      <vt:lpstr>Apresentação do PowerPoint</vt:lpstr>
      <vt:lpstr>ASPECTOS IMPORTANTES QUANTO A PRESTAÇÃO DE CONTAS </vt:lpstr>
      <vt:lpstr>ASPECTOS IMPORTANTES QUANTO A PRESTAÇÃO DE CONTAS </vt:lpstr>
      <vt:lpstr>Apresentação do PowerPoint</vt:lpstr>
      <vt:lpstr>Apresentação do PowerPoint</vt:lpstr>
      <vt:lpstr>Apresentação do PowerPoint</vt:lpstr>
      <vt:lpstr>DO QUE TRATA A PORTARIA MDS nº 113, DE 10 DE DEZEMBRO DE 2015? </vt:lpstr>
      <vt:lpstr>PLANO DE AÇÃO </vt:lpstr>
      <vt:lpstr>PONTOS IMPORTANTES SOBRE AS TRANSFERÊNCIAS DE RECURSOS </vt:lpstr>
      <vt:lpstr>PONTOS IMPORTANTES SOBRE AS TRANSFERÊNCIAS DE RECURSOS DO IGD-SUAS </vt:lpstr>
      <vt:lpstr>O QUE OBSERVAR SOBRE A EXECUÇÃO DE RECURSOS? </vt:lpstr>
      <vt:lpstr>O QUE OBSERVAR SOBRE A EXECUÇÃO DE RECURSOS? </vt:lpstr>
      <vt:lpstr>O CÁLCULO COM A DESPESA DA EQUIPE DE REFERENCIA (ART. 6º-E DA LOAS) </vt:lpstr>
      <vt:lpstr>O CÁLCULO COM A DESPESA DA EQUIPE DE REFERENCIA (ART. 6º-E DA LOAS) </vt:lpstr>
      <vt:lpstr>  AS REGRAS DE REPROGRAMAÇÃO DOS BLOCOS DE FINANCIAMENTO REFERENTES AOS SERVIÇOS </vt:lpstr>
      <vt:lpstr>ASPECTOS IMPORTANTES QUANTO A PRESTAÇÃO DE CONTAS </vt:lpstr>
      <vt:lpstr>ASPECTOS IMPORTANTES QUANTO A PRESTAÇÃO DE CONTAS </vt:lpstr>
      <vt:lpstr> DEVOLUÇÕES E COMPENSAÇÕES DE RECURSOS Regra Geral </vt:lpstr>
      <vt:lpstr> DEVOLUÇÕES E COMPENSAÇÕES DE RECURSOS Expansões e Implantações </vt:lpstr>
      <vt:lpstr>Apresentação do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Estruturação dos Fundos de Assistência Social</dc:title>
  <dc:creator>Dulcelena Alves Vaz Martins</dc:creator>
  <cp:lastModifiedBy>Dulcelena Alves Vaz Martins</cp:lastModifiedBy>
  <cp:revision>52</cp:revision>
  <cp:lastPrinted>2017-02-14T15:25:56Z</cp:lastPrinted>
  <dcterms:created xsi:type="dcterms:W3CDTF">2016-12-16T21:07:54Z</dcterms:created>
  <dcterms:modified xsi:type="dcterms:W3CDTF">2017-03-10T21:19:05Z</dcterms:modified>
</cp:coreProperties>
</file>