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6" r:id="rId2"/>
    <p:sldId id="331" r:id="rId3"/>
    <p:sldId id="332" r:id="rId4"/>
    <p:sldId id="329" r:id="rId5"/>
    <p:sldId id="328" r:id="rId6"/>
    <p:sldId id="316" r:id="rId7"/>
    <p:sldId id="336" r:id="rId8"/>
    <p:sldId id="337" r:id="rId9"/>
    <p:sldId id="334" r:id="rId10"/>
    <p:sldId id="333" r:id="rId11"/>
    <p:sldId id="338" r:id="rId12"/>
    <p:sldId id="339" r:id="rId13"/>
    <p:sldId id="341" r:id="rId14"/>
    <p:sldId id="340" r:id="rId15"/>
    <p:sldId id="327" r:id="rId16"/>
    <p:sldId id="293" r:id="rId17"/>
    <p:sldId id="302" r:id="rId18"/>
    <p:sldId id="303" r:id="rId19"/>
    <p:sldId id="304" r:id="rId20"/>
    <p:sldId id="305" r:id="rId21"/>
    <p:sldId id="262" r:id="rId22"/>
    <p:sldId id="343" r:id="rId23"/>
    <p:sldId id="344" r:id="rId24"/>
    <p:sldId id="264" r:id="rId25"/>
    <p:sldId id="265" r:id="rId26"/>
    <p:sldId id="318" r:id="rId27"/>
    <p:sldId id="266" r:id="rId28"/>
    <p:sldId id="321" r:id="rId29"/>
    <p:sldId id="267" r:id="rId30"/>
    <p:sldId id="322" r:id="rId31"/>
    <p:sldId id="285" r:id="rId32"/>
    <p:sldId id="268" r:id="rId33"/>
    <p:sldId id="269" r:id="rId34"/>
    <p:sldId id="345" r:id="rId35"/>
    <p:sldId id="346" r:id="rId36"/>
    <p:sldId id="347" r:id="rId37"/>
    <p:sldId id="312" r:id="rId38"/>
    <p:sldId id="308" r:id="rId39"/>
    <p:sldId id="348" r:id="rId40"/>
    <p:sldId id="349" r:id="rId41"/>
    <p:sldId id="350" r:id="rId42"/>
    <p:sldId id="351" r:id="rId43"/>
    <p:sldId id="352" r:id="rId44"/>
    <p:sldId id="353" r:id="rId45"/>
    <p:sldId id="354" r:id="rId46"/>
    <p:sldId id="330" r:id="rId47"/>
    <p:sldId id="326" r:id="rId48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reza.cotta\AppData\Local\Microsoft\Windows\Temporary%20Internet%20Files\Content.Outlook\Z72PW5K2\Dados_COIM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DS038039\hd_da_cggpc\Agenda%202014\Gest&#227;o%20do%20Cadastro%20&#218;nico\Qualifica&#231;&#227;o%20do%20Cadastro\Monitoramento\Oficinas%202014\Sistematiza&#231;&#227;o%20das%20oficinas%20(2014)\Principais%20dificuldad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7"/>
  <c:chart>
    <c:autoTitleDeleted val="1"/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'Evolução anual Cadastro'!$B$4:$B$18</c:f>
              <c:strCache>
                <c:ptCount val="15"/>
                <c:pt idx="0">
                  <c:v>out/06</c:v>
                </c:pt>
                <c:pt idx="1">
                  <c:v>set/07</c:v>
                </c:pt>
                <c:pt idx="2">
                  <c:v>set/08</c:v>
                </c:pt>
                <c:pt idx="3">
                  <c:v>set/09</c:v>
                </c:pt>
                <c:pt idx="4">
                  <c:v>jun/10</c:v>
                </c:pt>
                <c:pt idx="5">
                  <c:v>set/11</c:v>
                </c:pt>
                <c:pt idx="6">
                  <c:v>ago/12</c:v>
                </c:pt>
                <c:pt idx="7">
                  <c:v>jan/13</c:v>
                </c:pt>
                <c:pt idx="8">
                  <c:v>jan/14</c:v>
                </c:pt>
                <c:pt idx="9">
                  <c:v>jan/15</c:v>
                </c:pt>
                <c:pt idx="10">
                  <c:v>jul/15</c:v>
                </c:pt>
                <c:pt idx="11">
                  <c:v>jan/16</c:v>
                </c:pt>
                <c:pt idx="12">
                  <c:v>jul/16</c:v>
                </c:pt>
                <c:pt idx="13">
                  <c:v>nov/16</c:v>
                </c:pt>
                <c:pt idx="14">
                  <c:v>dez/16</c:v>
                </c:pt>
              </c:strCache>
            </c:strRef>
          </c:cat>
          <c:val>
            <c:numRef>
              <c:f>'Evolução anual Cadastro'!$D$4:$D$18</c:f>
              <c:numCache>
                <c:formatCode>_-* #,##0.00_-;\-* #,##0.00_-;_-* "-"??_-;_-@_-</c:formatCode>
                <c:ptCount val="15"/>
                <c:pt idx="0">
                  <c:v>14.778367999999997</c:v>
                </c:pt>
                <c:pt idx="1">
                  <c:v>16.320519999999991</c:v>
                </c:pt>
                <c:pt idx="2">
                  <c:v>17.72007</c:v>
                </c:pt>
                <c:pt idx="3">
                  <c:v>18.918555000000001</c:v>
                </c:pt>
                <c:pt idx="4">
                  <c:v>20.070083</c:v>
                </c:pt>
                <c:pt idx="5">
                  <c:v>21.713374000000005</c:v>
                </c:pt>
                <c:pt idx="6">
                  <c:v>24.201830999999999</c:v>
                </c:pt>
                <c:pt idx="7">
                  <c:v>25.172135000000001</c:v>
                </c:pt>
                <c:pt idx="8">
                  <c:v>27.294131</c:v>
                </c:pt>
                <c:pt idx="9">
                  <c:v>26.659776000000001</c:v>
                </c:pt>
                <c:pt idx="10">
                  <c:v>26.49436</c:v>
                </c:pt>
                <c:pt idx="11">
                  <c:v>26.145602999999998</c:v>
                </c:pt>
                <c:pt idx="12">
                  <c:v>27.392335999999997</c:v>
                </c:pt>
                <c:pt idx="13">
                  <c:v>28.045560999999996</c:v>
                </c:pt>
                <c:pt idx="14">
                  <c:v>26.456063</c:v>
                </c:pt>
              </c:numCache>
            </c:numRef>
          </c:val>
        </c:ser>
        <c:dLbls/>
        <c:axId val="118410240"/>
        <c:axId val="121258752"/>
      </c:barChart>
      <c:catAx>
        <c:axId val="118410240"/>
        <c:scaling>
          <c:orientation val="minMax"/>
        </c:scaling>
        <c:axPos val="b"/>
        <c:numFmt formatCode="General" sourceLinked="0"/>
        <c:majorTickMark val="none"/>
        <c:tickLblPos val="nextTo"/>
        <c:crossAx val="121258752"/>
        <c:crosses val="autoZero"/>
        <c:auto val="1"/>
        <c:lblAlgn val="ctr"/>
        <c:lblOffset val="100"/>
      </c:catAx>
      <c:valAx>
        <c:axId val="121258752"/>
        <c:scaling>
          <c:orientation val="minMax"/>
        </c:scaling>
        <c:axPos val="l"/>
        <c:numFmt formatCode="_-* #,##0.00_-;\-* #,##0.00_-;_-* &quot;-&quot;??_-;_-@_-" sourceLinked="1"/>
        <c:majorTickMark val="none"/>
        <c:tickLblPos val="nextTo"/>
        <c:crossAx val="118410240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plotArea>
      <c:layout/>
      <c:barChart>
        <c:barDir val="bar"/>
        <c:grouping val="clustered"/>
        <c:ser>
          <c:idx val="0"/>
          <c:order val="0"/>
          <c:spPr>
            <a:solidFill>
              <a:schemeClr val="tx2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'Mapear!'!$H$1:$H$11</c:f>
              <c:strCache>
                <c:ptCount val="11"/>
                <c:pt idx="0">
                  <c:v>Estratégias de cadastramento</c:v>
                </c:pt>
                <c:pt idx="1">
                  <c:v>Averiguação e revisão cadastral</c:v>
                </c:pt>
                <c:pt idx="2">
                  <c:v>Capacitação</c:v>
                </c:pt>
                <c:pt idx="3">
                  <c:v>Articulação intersetorial</c:v>
                </c:pt>
                <c:pt idx="4">
                  <c:v>Gestão dos recursos do IGD</c:v>
                </c:pt>
                <c:pt idx="5">
                  <c:v>Comunicação com os usuários</c:v>
                </c:pt>
                <c:pt idx="6">
                  <c:v>Qualidade das informações</c:v>
                </c:pt>
                <c:pt idx="7">
                  <c:v>Busca ativa</c:v>
                </c:pt>
                <c:pt idx="8">
                  <c:v>Atualização cadastral</c:v>
                </c:pt>
                <c:pt idx="9">
                  <c:v>Infraestrutura</c:v>
                </c:pt>
                <c:pt idx="10">
                  <c:v>Recursos humanos</c:v>
                </c:pt>
              </c:strCache>
            </c:strRef>
          </c:cat>
          <c:val>
            <c:numRef>
              <c:f>'Mapear!'!$I$1:$I$11</c:f>
              <c:numCache>
                <c:formatCode>General</c:formatCode>
                <c:ptCount val="11"/>
                <c:pt idx="0">
                  <c:v>10</c:v>
                </c:pt>
                <c:pt idx="1">
                  <c:v>11</c:v>
                </c:pt>
                <c:pt idx="2">
                  <c:v>11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21</c:v>
                </c:pt>
                <c:pt idx="7">
                  <c:v>23</c:v>
                </c:pt>
                <c:pt idx="8">
                  <c:v>39</c:v>
                </c:pt>
                <c:pt idx="9">
                  <c:v>61</c:v>
                </c:pt>
                <c:pt idx="10">
                  <c:v>63</c:v>
                </c:pt>
              </c:numCache>
            </c:numRef>
          </c:val>
        </c:ser>
        <c:dLbls/>
        <c:axId val="121300480"/>
        <c:axId val="121302016"/>
      </c:barChart>
      <c:catAx>
        <c:axId val="121300480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121302016"/>
        <c:crosses val="autoZero"/>
        <c:auto val="1"/>
        <c:lblAlgn val="ctr"/>
        <c:lblOffset val="100"/>
      </c:catAx>
      <c:valAx>
        <c:axId val="121302016"/>
        <c:scaling>
          <c:orientation val="minMax"/>
        </c:scaling>
        <c:axPos val="b"/>
        <c:majorGridlines/>
        <c:numFmt formatCode="General" sourceLinked="1"/>
        <c:tickLblPos val="nextTo"/>
        <c:crossAx val="121300480"/>
        <c:crosses val="autoZero"/>
        <c:crossBetween val="between"/>
      </c:valAx>
    </c:plotArea>
    <c:plotVisOnly val="1"/>
    <c:dispBlanksAs val="gap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D3FD4B-B1C6-CB45-A242-0D836449F35B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CF6A65-1965-0746-AD18-770CCD650137}">
      <dgm:prSet phldrT="[Text]" custT="1"/>
      <dgm:spPr>
        <a:solidFill>
          <a:srgbClr val="3E4D1F">
            <a:alpha val="61000"/>
          </a:srgbClr>
        </a:solidFill>
      </dgm:spPr>
      <dgm:t>
        <a:bodyPr lIns="180000" rIns="180000"/>
        <a:lstStyle/>
        <a:p>
          <a:r>
            <a:rPr lang="pt-BR" sz="2400" dirty="0">
              <a:latin typeface="Arial" pitchFamily="34" charset="0"/>
              <a:cs typeface="Arial" pitchFamily="34" charset="0"/>
            </a:rPr>
            <a:t>Informações da </a:t>
          </a:r>
          <a:r>
            <a:rPr lang="pt-BR" sz="2400" b="1" dirty="0">
              <a:latin typeface="Arial" pitchFamily="34" charset="0"/>
              <a:cs typeface="Arial" pitchFamily="34" charset="0"/>
            </a:rPr>
            <a:t>família </a:t>
          </a:r>
          <a:r>
            <a:rPr lang="pt-BR" sz="2400" dirty="0">
              <a:latin typeface="Arial" pitchFamily="34" charset="0"/>
              <a:cs typeface="Arial" pitchFamily="34" charset="0"/>
            </a:rPr>
            <a:t>e do</a:t>
          </a:r>
          <a:r>
            <a:rPr lang="pt-BR" sz="2400" b="1" dirty="0">
              <a:latin typeface="Arial" pitchFamily="34" charset="0"/>
              <a:cs typeface="Arial" pitchFamily="34" charset="0"/>
            </a:rPr>
            <a:t> domicílio</a:t>
          </a:r>
          <a:r>
            <a:rPr lang="pt-BR" sz="2400" dirty="0">
              <a:latin typeface="Arial" pitchFamily="34" charset="0"/>
              <a:cs typeface="Arial" pitchFamily="34" charset="0"/>
            </a:rPr>
            <a:t> em que ela reside 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FA6A9AF1-264F-9141-B43F-AB0944075B17}" type="parTrans" cxnId="{C43D5E49-2FE3-464F-88E2-8FC4D614495B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10DC8C07-5906-6046-AC58-75F76B015548}" type="sibTrans" cxnId="{C43D5E49-2FE3-464F-88E2-8FC4D614495B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218B65C4-CDAC-F749-A3D6-21DF0EFE50D5}">
      <dgm:prSet phldrT="[Text]" custT="1"/>
      <dgm:spPr>
        <a:solidFill>
          <a:srgbClr val="9FB1C4">
            <a:alpha val="90000"/>
          </a:srgbClr>
        </a:solidFill>
      </dgm:spPr>
      <dgm:t>
        <a:bodyPr lIns="144000" rIns="36000"/>
        <a:lstStyle/>
        <a:p>
          <a:pPr marL="90000"/>
          <a:r>
            <a:rPr lang="pt-BR" sz="1600" dirty="0" smtClean="0">
              <a:latin typeface="Arial" pitchFamily="34" charset="0"/>
              <a:cs typeface="Arial" pitchFamily="34" charset="0"/>
            </a:rPr>
            <a:t>endereço </a:t>
          </a:r>
          <a:r>
            <a:rPr lang="pt-BR" sz="1600" dirty="0">
              <a:latin typeface="Arial" pitchFamily="34" charset="0"/>
              <a:cs typeface="Arial" pitchFamily="34" charset="0"/>
            </a:rPr>
            <a:t>e características de seu domicílio;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A1124161-6F32-7043-B43C-8F3F9D5B7090}" type="parTrans" cxnId="{6BF0756E-4826-DE4B-9D6A-039D352A2996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4000BF46-5B5C-7849-A4FC-078C7198DE91}" type="sibTrans" cxnId="{6BF0756E-4826-DE4B-9D6A-039D352A2996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5CD7D414-FBD1-EB46-BA8A-A925321F5AA5}">
      <dgm:prSet phldrT="[Text]" custT="1"/>
      <dgm:spPr>
        <a:solidFill>
          <a:srgbClr val="3E4D1F">
            <a:alpha val="61000"/>
          </a:srgbClr>
        </a:solidFill>
      </dgm:spPr>
      <dgm:t>
        <a:bodyPr lIns="180000" rIns="180000"/>
        <a:lstStyle/>
        <a:p>
          <a:r>
            <a:rPr lang="pt-BR" sz="2400" dirty="0">
              <a:latin typeface="Arial" pitchFamily="34" charset="0"/>
              <a:cs typeface="Arial" pitchFamily="34" charset="0"/>
            </a:rPr>
            <a:t>Dados de cada um dos </a:t>
          </a:r>
          <a:r>
            <a:rPr lang="pt-BR" sz="2400" b="1" dirty="0">
              <a:latin typeface="Arial" pitchFamily="34" charset="0"/>
              <a:cs typeface="Arial" pitchFamily="34" charset="0"/>
            </a:rPr>
            <a:t>componentes da família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7CC95C38-90DB-BA47-8C47-7E22D640C252}" type="parTrans" cxnId="{1C81A085-262E-B541-8989-32A5C1DCCDB8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16F76193-F2D1-D54B-9CE3-B00B5F533089}" type="sibTrans" cxnId="{1C81A085-262E-B541-8989-32A5C1DCCDB8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8BCA313B-80B1-4445-9AD9-6A4B611C6EC5}">
      <dgm:prSet phldrT="[Text]" custT="1"/>
      <dgm:spPr>
        <a:solidFill>
          <a:srgbClr val="9FB1C4">
            <a:alpha val="90000"/>
          </a:srgbClr>
        </a:solidFill>
      </dgm:spPr>
      <dgm:t>
        <a:bodyPr lIns="144000" rIns="36000"/>
        <a:lstStyle/>
        <a:p>
          <a:pPr marL="90000"/>
          <a:r>
            <a:rPr lang="pt-BR" sz="1800" dirty="0" smtClean="0">
              <a:latin typeface="Arial" pitchFamily="34" charset="0"/>
              <a:cs typeface="Arial" pitchFamily="34" charset="0"/>
            </a:rPr>
            <a:t>documentação </a:t>
          </a:r>
          <a:r>
            <a:rPr lang="pt-BR" sz="1800" dirty="0">
              <a:latin typeface="Arial" pitchFamily="34" charset="0"/>
              <a:cs typeface="Arial" pitchFamily="34" charset="0"/>
            </a:rPr>
            <a:t>civil;</a:t>
          </a: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CBFEC678-9419-484C-96C7-9EE35FDB2449}" type="parTrans" cxnId="{78E0FB39-14F6-5A4D-8911-87E75CBCAC4E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3A02F8FF-4058-774C-A691-8B69F7A877D8}" type="sibTrans" cxnId="{78E0FB39-14F6-5A4D-8911-87E75CBCAC4E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39AB5427-BA33-1E48-81E9-245578BD4D8E}">
      <dgm:prSet phldrT="[Text]" custT="1"/>
      <dgm:spPr>
        <a:solidFill>
          <a:srgbClr val="9FB1C4">
            <a:alpha val="90000"/>
          </a:srgbClr>
        </a:solidFill>
      </dgm:spPr>
      <dgm:t>
        <a:bodyPr lIns="144000" rIns="36000"/>
        <a:lstStyle/>
        <a:p>
          <a:pPr marL="90000"/>
          <a:r>
            <a:rPr lang="en-US" sz="1600" dirty="0" smtClean="0">
              <a:latin typeface="Arial" pitchFamily="34" charset="0"/>
              <a:cs typeface="Arial" pitchFamily="34" charset="0"/>
            </a:rPr>
            <a:t>composição </a:t>
          </a:r>
          <a:r>
            <a:rPr lang="en-US" sz="1600" dirty="0">
              <a:latin typeface="Arial" pitchFamily="34" charset="0"/>
              <a:cs typeface="Arial" pitchFamily="34" charset="0"/>
            </a:rPr>
            <a:t>familiar;</a:t>
          </a:r>
        </a:p>
      </dgm:t>
    </dgm:pt>
    <dgm:pt modelId="{E7E1D407-9AD0-E541-9A26-E20221B784BB}" type="parTrans" cxnId="{EA450D6E-F353-F846-9013-94CDE586F93D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729589F5-2113-1046-B4BF-35489BCC1526}" type="sibTrans" cxnId="{EA450D6E-F353-F846-9013-94CDE586F93D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BC3AE03C-E244-2546-B412-1940B177FC2F}">
      <dgm:prSet phldrT="[Text]" custT="1"/>
      <dgm:spPr>
        <a:solidFill>
          <a:srgbClr val="9FB1C4">
            <a:alpha val="90000"/>
          </a:srgbClr>
        </a:solidFill>
      </dgm:spPr>
      <dgm:t>
        <a:bodyPr lIns="144000" rIns="36000"/>
        <a:lstStyle/>
        <a:p>
          <a:pPr marL="90000"/>
          <a:r>
            <a:rPr lang="pt-BR" sz="1600" dirty="0" smtClean="0">
              <a:latin typeface="Arial" pitchFamily="34" charset="0"/>
              <a:cs typeface="Arial" pitchFamily="34" charset="0"/>
            </a:rPr>
            <a:t>acesso </a:t>
          </a:r>
          <a:r>
            <a:rPr lang="pt-BR" sz="1600" dirty="0">
              <a:latin typeface="Arial" pitchFamily="34" charset="0"/>
              <a:cs typeface="Arial" pitchFamily="34" charset="0"/>
            </a:rPr>
            <a:t>a serviços públicos de água, saneamento</a:t>
          </a:r>
          <a:r>
            <a:rPr lang="pt-BR" sz="1600" dirty="0" smtClean="0">
              <a:latin typeface="Arial" pitchFamily="34" charset="0"/>
              <a:cs typeface="Arial" pitchFamily="34" charset="0"/>
            </a:rPr>
            <a:t> e </a:t>
          </a:r>
          <a:r>
            <a:rPr lang="pt-BR" sz="1600" dirty="0">
              <a:latin typeface="Arial" pitchFamily="34" charset="0"/>
              <a:cs typeface="Arial" pitchFamily="34" charset="0"/>
            </a:rPr>
            <a:t>energia elétrica,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1C5084D0-DE03-AA43-873B-51E5A9CB136C}" type="parTrans" cxnId="{AF6734EE-7205-074F-8E4A-AE88D4B46ECE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C854312F-A712-A743-9AA9-654E9980900C}" type="sibTrans" cxnId="{AF6734EE-7205-074F-8E4A-AE88D4B46ECE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C60D2736-5F00-6A42-A587-4606CE7F4FB1}">
      <dgm:prSet phldrT="[Text]" custT="1"/>
      <dgm:spPr>
        <a:solidFill>
          <a:srgbClr val="9FB1C4">
            <a:alpha val="90000"/>
          </a:srgbClr>
        </a:solidFill>
      </dgm:spPr>
      <dgm:t>
        <a:bodyPr lIns="144000" rIns="36000"/>
        <a:lstStyle/>
        <a:p>
          <a:pPr marL="90000"/>
          <a:r>
            <a:rPr lang="pt-BR" sz="1600" dirty="0" smtClean="0">
              <a:latin typeface="Arial" pitchFamily="34" charset="0"/>
              <a:cs typeface="Arial" pitchFamily="34" charset="0"/>
            </a:rPr>
            <a:t>despesas </a:t>
          </a:r>
          <a:r>
            <a:rPr lang="pt-BR" sz="1600" dirty="0">
              <a:latin typeface="Arial" pitchFamily="34" charset="0"/>
              <a:cs typeface="Arial" pitchFamily="34" charset="0"/>
            </a:rPr>
            <a:t>mensais; e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6113AE2D-23BE-F64A-A21B-969BFF1CBB67}" type="parTrans" cxnId="{E17C593D-E39F-8641-BEE1-AE9F0902BFAA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30E4B7CF-EBA6-094A-AF54-B5F2CCC1DA58}" type="sibTrans" cxnId="{E17C593D-E39F-8641-BEE1-AE9F0902BFAA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C52E7834-0310-3544-A9B0-31B568180976}">
      <dgm:prSet phldrT="[Text]" custT="1"/>
      <dgm:spPr>
        <a:solidFill>
          <a:srgbClr val="9FB1C4">
            <a:alpha val="90000"/>
          </a:srgbClr>
        </a:solidFill>
      </dgm:spPr>
      <dgm:t>
        <a:bodyPr lIns="144000" rIns="36000"/>
        <a:lstStyle/>
        <a:p>
          <a:pPr marL="90000"/>
          <a:r>
            <a:rPr lang="en-US" sz="1600" dirty="0" err="1" smtClean="0">
              <a:latin typeface="Arial" pitchFamily="34" charset="0"/>
              <a:cs typeface="Arial" pitchFamily="34" charset="0"/>
            </a:rPr>
            <a:t>grupos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populacionais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tradicionais e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específicos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BA510830-2407-194E-8163-9BF5F7EFEC66}" type="parTrans" cxnId="{9FF638CC-6970-B345-82FA-D22932E87A08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2B9030D6-69E7-ED4D-8C2E-8C2D8ECA2F55}" type="sibTrans" cxnId="{9FF638CC-6970-B345-82FA-D22932E87A08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66349422-6421-FB48-82E8-EB78A9F33D8B}">
      <dgm:prSet phldrT="[Text]" custT="1"/>
      <dgm:spPr>
        <a:solidFill>
          <a:srgbClr val="9FB1C4">
            <a:alpha val="90000"/>
          </a:srgbClr>
        </a:solidFill>
      </dgm:spPr>
      <dgm:t>
        <a:bodyPr lIns="144000" rIns="36000"/>
        <a:lstStyle/>
        <a:p>
          <a:pPr marL="90000"/>
          <a:r>
            <a:rPr lang="pt-BR" sz="1800" dirty="0" smtClean="0">
              <a:latin typeface="Arial" pitchFamily="34" charset="0"/>
              <a:cs typeface="Arial" pitchFamily="34" charset="0"/>
            </a:rPr>
            <a:t>escolaridade; </a:t>
          </a: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D05D9E0C-7EC6-9D4E-BDEC-22EC824BE940}" type="parTrans" cxnId="{EDFA8836-43C3-884C-AE4F-85046D57CF41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D67C758D-4ED7-514C-9887-D190E496C01A}" type="sibTrans" cxnId="{EDFA8836-43C3-884C-AE4F-85046D57CF41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FFCDEA62-B255-1E4C-939B-FD4C9A84664A}">
      <dgm:prSet phldrT="[Text]" custT="1"/>
      <dgm:spPr>
        <a:solidFill>
          <a:srgbClr val="9FB1C4">
            <a:alpha val="90000"/>
          </a:srgbClr>
        </a:solidFill>
      </dgm:spPr>
      <dgm:t>
        <a:bodyPr lIns="144000" rIns="36000"/>
        <a:lstStyle/>
        <a:p>
          <a:pPr marL="90000"/>
          <a:r>
            <a:rPr lang="pt-BR" sz="1800" dirty="0" smtClean="0">
              <a:latin typeface="Arial" pitchFamily="34" charset="0"/>
              <a:cs typeface="Arial" pitchFamily="34" charset="0"/>
            </a:rPr>
            <a:t>trabalho e renda.</a:t>
          </a: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0402A745-D626-7D4C-9160-6D7C0617B09E}" type="parTrans" cxnId="{39CF900D-FEF4-0C4F-AA22-7F991210B014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37139EB3-09A4-E34A-8FFB-81BAE7E40F57}" type="sibTrans" cxnId="{39CF900D-FEF4-0C4F-AA22-7F991210B014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12E1974E-6F44-4DA7-81D5-74D3F5F7E303}">
      <dgm:prSet phldrT="[Text]" custT="1"/>
      <dgm:spPr>
        <a:solidFill>
          <a:srgbClr val="9FB1C4">
            <a:alpha val="90000"/>
          </a:srgbClr>
        </a:solidFill>
      </dgm:spPr>
      <dgm:t>
        <a:bodyPr lIns="144000" rIns="36000"/>
        <a:lstStyle/>
        <a:p>
          <a:pPr marL="90000"/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9AF0E1C5-EAA1-491A-B4B6-312FECFFBD5B}" type="parTrans" cxnId="{7E2FF774-1E55-4C4E-8254-621AA69DE76C}">
      <dgm:prSet/>
      <dgm:spPr/>
      <dgm:t>
        <a:bodyPr/>
        <a:lstStyle/>
        <a:p>
          <a:endParaRPr lang="pt-BR"/>
        </a:p>
      </dgm:t>
    </dgm:pt>
    <dgm:pt modelId="{6D2F3F1D-CAD1-4CDF-B34D-9B49BC070535}" type="sibTrans" cxnId="{7E2FF774-1E55-4C4E-8254-621AA69DE76C}">
      <dgm:prSet/>
      <dgm:spPr/>
      <dgm:t>
        <a:bodyPr/>
        <a:lstStyle/>
        <a:p>
          <a:endParaRPr lang="pt-BR"/>
        </a:p>
      </dgm:t>
    </dgm:pt>
    <dgm:pt modelId="{C2B63970-CE0F-41DA-BD67-0C7C0EF83137}">
      <dgm:prSet phldrT="[Text]" custT="1"/>
      <dgm:spPr>
        <a:solidFill>
          <a:srgbClr val="9FB1C4">
            <a:alpha val="90000"/>
          </a:srgbClr>
        </a:solidFill>
      </dgm:spPr>
      <dgm:t>
        <a:bodyPr lIns="144000" rIns="36000"/>
        <a:lstStyle/>
        <a:p>
          <a:pPr marL="90000"/>
          <a:r>
            <a:rPr lang="en-US" sz="1800" dirty="0" err="1" smtClean="0">
              <a:latin typeface="Arial" pitchFamily="34" charset="0"/>
              <a:cs typeface="Arial" pitchFamily="34" charset="0"/>
            </a:rPr>
            <a:t>deficiência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;</a:t>
          </a: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1119D27A-9973-4BD9-90D8-6E9A7B69A402}" type="parTrans" cxnId="{56C231F0-4626-4030-A542-E8E9FE36B822}">
      <dgm:prSet/>
      <dgm:spPr/>
      <dgm:t>
        <a:bodyPr/>
        <a:lstStyle/>
        <a:p>
          <a:endParaRPr lang="pt-BR"/>
        </a:p>
      </dgm:t>
    </dgm:pt>
    <dgm:pt modelId="{D26F27A0-8E87-4E2B-A050-81C37DF3108A}" type="sibTrans" cxnId="{56C231F0-4626-4030-A542-E8E9FE36B822}">
      <dgm:prSet/>
      <dgm:spPr/>
      <dgm:t>
        <a:bodyPr/>
        <a:lstStyle/>
        <a:p>
          <a:endParaRPr lang="pt-BR"/>
        </a:p>
      </dgm:t>
    </dgm:pt>
    <dgm:pt modelId="{02CDEFA1-B6FA-4043-A0D8-7DA8CFBE46B0}" type="pres">
      <dgm:prSet presAssocID="{C4D3FD4B-B1C6-CB45-A242-0D836449F3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01E058-D832-0E49-8ED4-C3A04D76BC0A}" type="pres">
      <dgm:prSet presAssocID="{19CF6A65-1965-0746-AD18-770CCD650137}" presName="linNode" presStyleCnt="0"/>
      <dgm:spPr/>
      <dgm:t>
        <a:bodyPr/>
        <a:lstStyle/>
        <a:p>
          <a:endParaRPr lang="en-US"/>
        </a:p>
      </dgm:t>
    </dgm:pt>
    <dgm:pt modelId="{8EA5D60F-E9D8-BB42-860E-B03F65B7473D}" type="pres">
      <dgm:prSet presAssocID="{19CF6A65-1965-0746-AD18-770CCD650137}" presName="parentText" presStyleLbl="node1" presStyleIdx="0" presStyleCnt="2" custScaleX="12181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1D3CE1-27EA-2A46-B6C0-F524BDA599AA}" type="pres">
      <dgm:prSet presAssocID="{19CF6A65-1965-0746-AD18-770CCD650137}" presName="descendantText" presStyleLbl="alignAccFollowNode1" presStyleIdx="0" presStyleCnt="2" custScaleX="156636" custScaleY="1265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215427-6CAC-8449-B50A-6D7C1D508C92}" type="pres">
      <dgm:prSet presAssocID="{10DC8C07-5906-6046-AC58-75F76B015548}" presName="sp" presStyleCnt="0"/>
      <dgm:spPr/>
      <dgm:t>
        <a:bodyPr/>
        <a:lstStyle/>
        <a:p>
          <a:endParaRPr lang="en-US"/>
        </a:p>
      </dgm:t>
    </dgm:pt>
    <dgm:pt modelId="{53E03D66-9202-D744-B8E5-6AC336331DC7}" type="pres">
      <dgm:prSet presAssocID="{5CD7D414-FBD1-EB46-BA8A-A925321F5AA5}" presName="linNode" presStyleCnt="0"/>
      <dgm:spPr/>
      <dgm:t>
        <a:bodyPr/>
        <a:lstStyle/>
        <a:p>
          <a:endParaRPr lang="en-US"/>
        </a:p>
      </dgm:t>
    </dgm:pt>
    <dgm:pt modelId="{D2BE836A-FAD3-D246-9A20-5AAF07B72931}" type="pres">
      <dgm:prSet presAssocID="{5CD7D414-FBD1-EB46-BA8A-A925321F5AA5}" presName="parentText" presStyleLbl="node1" presStyleIdx="1" presStyleCnt="2" custScaleX="12204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9A3ED9-08A1-F94E-9237-615F62030840}" type="pres">
      <dgm:prSet presAssocID="{5CD7D414-FBD1-EB46-BA8A-A925321F5AA5}" presName="descendantText" presStyleLbl="alignAccFollowNode1" presStyleIdx="1" presStyleCnt="2" custScaleX="1566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6734EE-7205-074F-8E4A-AE88D4B46ECE}" srcId="{19CF6A65-1965-0746-AD18-770CCD650137}" destId="{BC3AE03C-E244-2546-B412-1940B177FC2F}" srcOrd="2" destOrd="0" parTransId="{1C5084D0-DE03-AA43-873B-51E5A9CB136C}" sibTransId="{C854312F-A712-A743-9AA9-654E9980900C}"/>
    <dgm:cxn modelId="{FCD82C30-72E4-4C54-B808-6D25F3E8F7FA}" type="presOf" srcId="{C60D2736-5F00-6A42-A587-4606CE7F4FB1}" destId="{6C1D3CE1-27EA-2A46-B6C0-F524BDA599AA}" srcOrd="0" destOrd="3" presId="urn:microsoft.com/office/officeart/2005/8/layout/vList5"/>
    <dgm:cxn modelId="{977D4BA5-6D38-4F62-AF73-F154892F7EB5}" type="presOf" srcId="{C52E7834-0310-3544-A9B0-31B568180976}" destId="{6C1D3CE1-27EA-2A46-B6C0-F524BDA599AA}" srcOrd="0" destOrd="4" presId="urn:microsoft.com/office/officeart/2005/8/layout/vList5"/>
    <dgm:cxn modelId="{5C52716E-4E7D-4E02-AD10-5DE5C431BFA7}" type="presOf" srcId="{39AB5427-BA33-1E48-81E9-245578BD4D8E}" destId="{6C1D3CE1-27EA-2A46-B6C0-F524BDA599AA}" srcOrd="0" destOrd="0" presId="urn:microsoft.com/office/officeart/2005/8/layout/vList5"/>
    <dgm:cxn modelId="{A0F4189C-BA09-4CDC-A4BB-397558355E13}" type="presOf" srcId="{C4D3FD4B-B1C6-CB45-A242-0D836449F35B}" destId="{02CDEFA1-B6FA-4043-A0D8-7DA8CFBE46B0}" srcOrd="0" destOrd="0" presId="urn:microsoft.com/office/officeart/2005/8/layout/vList5"/>
    <dgm:cxn modelId="{73B9AE1F-1B74-462B-8EBB-5D90D32829C5}" type="presOf" srcId="{19CF6A65-1965-0746-AD18-770CCD650137}" destId="{8EA5D60F-E9D8-BB42-860E-B03F65B7473D}" srcOrd="0" destOrd="0" presId="urn:microsoft.com/office/officeart/2005/8/layout/vList5"/>
    <dgm:cxn modelId="{6BF0756E-4826-DE4B-9D6A-039D352A2996}" srcId="{19CF6A65-1965-0746-AD18-770CCD650137}" destId="{218B65C4-CDAC-F749-A3D6-21DF0EFE50D5}" srcOrd="1" destOrd="0" parTransId="{A1124161-6F32-7043-B43C-8F3F9D5B7090}" sibTransId="{4000BF46-5B5C-7849-A4FC-078C7198DE91}"/>
    <dgm:cxn modelId="{E17C593D-E39F-8641-BEE1-AE9F0902BFAA}" srcId="{19CF6A65-1965-0746-AD18-770CCD650137}" destId="{C60D2736-5F00-6A42-A587-4606CE7F4FB1}" srcOrd="3" destOrd="0" parTransId="{6113AE2D-23BE-F64A-A21B-969BFF1CBB67}" sibTransId="{30E4B7CF-EBA6-094A-AF54-B5F2CCC1DA58}"/>
    <dgm:cxn modelId="{EA450D6E-F353-F846-9013-94CDE586F93D}" srcId="{19CF6A65-1965-0746-AD18-770CCD650137}" destId="{39AB5427-BA33-1E48-81E9-245578BD4D8E}" srcOrd="0" destOrd="0" parTransId="{E7E1D407-9AD0-E541-9A26-E20221B784BB}" sibTransId="{729589F5-2113-1046-B4BF-35489BCC1526}"/>
    <dgm:cxn modelId="{8F454BF9-CA80-4686-A154-A7C5BBB7ED78}" type="presOf" srcId="{C2B63970-CE0F-41DA-BD67-0C7C0EF83137}" destId="{189A3ED9-08A1-F94E-9237-615F62030840}" srcOrd="0" destOrd="2" presId="urn:microsoft.com/office/officeart/2005/8/layout/vList5"/>
    <dgm:cxn modelId="{533446AE-7415-4857-ABA9-562944EAD475}" type="presOf" srcId="{8BCA313B-80B1-4445-9AD9-6A4B611C6EC5}" destId="{189A3ED9-08A1-F94E-9237-615F62030840}" srcOrd="0" destOrd="0" presId="urn:microsoft.com/office/officeart/2005/8/layout/vList5"/>
    <dgm:cxn modelId="{56C231F0-4626-4030-A542-E8E9FE36B822}" srcId="{5CD7D414-FBD1-EB46-BA8A-A925321F5AA5}" destId="{C2B63970-CE0F-41DA-BD67-0C7C0EF83137}" srcOrd="2" destOrd="0" parTransId="{1119D27A-9973-4BD9-90D8-6E9A7B69A402}" sibTransId="{D26F27A0-8E87-4E2B-A050-81C37DF3108A}"/>
    <dgm:cxn modelId="{39CF900D-FEF4-0C4F-AA22-7F991210B014}" srcId="{5CD7D414-FBD1-EB46-BA8A-A925321F5AA5}" destId="{FFCDEA62-B255-1E4C-939B-FD4C9A84664A}" srcOrd="3" destOrd="0" parTransId="{0402A745-D626-7D4C-9160-6D7C0617B09E}" sibTransId="{37139EB3-09A4-E34A-8FFB-81BAE7E40F57}"/>
    <dgm:cxn modelId="{6D8E69D4-85BE-4345-BE44-16F4144F15ED}" type="presOf" srcId="{BC3AE03C-E244-2546-B412-1940B177FC2F}" destId="{6C1D3CE1-27EA-2A46-B6C0-F524BDA599AA}" srcOrd="0" destOrd="2" presId="urn:microsoft.com/office/officeart/2005/8/layout/vList5"/>
    <dgm:cxn modelId="{9FF638CC-6970-B345-82FA-D22932E87A08}" srcId="{19CF6A65-1965-0746-AD18-770CCD650137}" destId="{C52E7834-0310-3544-A9B0-31B568180976}" srcOrd="4" destOrd="0" parTransId="{BA510830-2407-194E-8163-9BF5F7EFEC66}" sibTransId="{2B9030D6-69E7-ED4D-8C2E-8C2D8ECA2F55}"/>
    <dgm:cxn modelId="{EDFA8836-43C3-884C-AE4F-85046D57CF41}" srcId="{5CD7D414-FBD1-EB46-BA8A-A925321F5AA5}" destId="{66349422-6421-FB48-82E8-EB78A9F33D8B}" srcOrd="1" destOrd="0" parTransId="{D05D9E0C-7EC6-9D4E-BDEC-22EC824BE940}" sibTransId="{D67C758D-4ED7-514C-9887-D190E496C01A}"/>
    <dgm:cxn modelId="{821FE7F8-0994-48ED-A81D-BFCE1E473580}" type="presOf" srcId="{12E1974E-6F44-4DA7-81D5-74D3F5F7E303}" destId="{189A3ED9-08A1-F94E-9237-615F62030840}" srcOrd="0" destOrd="4" presId="urn:microsoft.com/office/officeart/2005/8/layout/vList5"/>
    <dgm:cxn modelId="{B03B31D7-BC56-45EE-A03E-7395608DD3EC}" type="presOf" srcId="{5CD7D414-FBD1-EB46-BA8A-A925321F5AA5}" destId="{D2BE836A-FAD3-D246-9A20-5AAF07B72931}" srcOrd="0" destOrd="0" presId="urn:microsoft.com/office/officeart/2005/8/layout/vList5"/>
    <dgm:cxn modelId="{78E0FB39-14F6-5A4D-8911-87E75CBCAC4E}" srcId="{5CD7D414-FBD1-EB46-BA8A-A925321F5AA5}" destId="{8BCA313B-80B1-4445-9AD9-6A4B611C6EC5}" srcOrd="0" destOrd="0" parTransId="{CBFEC678-9419-484C-96C7-9EE35FDB2449}" sibTransId="{3A02F8FF-4058-774C-A691-8B69F7A877D8}"/>
    <dgm:cxn modelId="{71D98F40-BFF7-40F7-88FD-5040E9A912E1}" type="presOf" srcId="{218B65C4-CDAC-F749-A3D6-21DF0EFE50D5}" destId="{6C1D3CE1-27EA-2A46-B6C0-F524BDA599AA}" srcOrd="0" destOrd="1" presId="urn:microsoft.com/office/officeart/2005/8/layout/vList5"/>
    <dgm:cxn modelId="{1C81A085-262E-B541-8989-32A5C1DCCDB8}" srcId="{C4D3FD4B-B1C6-CB45-A242-0D836449F35B}" destId="{5CD7D414-FBD1-EB46-BA8A-A925321F5AA5}" srcOrd="1" destOrd="0" parTransId="{7CC95C38-90DB-BA47-8C47-7E22D640C252}" sibTransId="{16F76193-F2D1-D54B-9CE3-B00B5F533089}"/>
    <dgm:cxn modelId="{0B91E904-1667-4B95-8815-961AC1EC202F}" type="presOf" srcId="{FFCDEA62-B255-1E4C-939B-FD4C9A84664A}" destId="{189A3ED9-08A1-F94E-9237-615F62030840}" srcOrd="0" destOrd="3" presId="urn:microsoft.com/office/officeart/2005/8/layout/vList5"/>
    <dgm:cxn modelId="{7E2FF774-1E55-4C4E-8254-621AA69DE76C}" srcId="{5CD7D414-FBD1-EB46-BA8A-A925321F5AA5}" destId="{12E1974E-6F44-4DA7-81D5-74D3F5F7E303}" srcOrd="4" destOrd="0" parTransId="{9AF0E1C5-EAA1-491A-B4B6-312FECFFBD5B}" sibTransId="{6D2F3F1D-CAD1-4CDF-B34D-9B49BC070535}"/>
    <dgm:cxn modelId="{56BBDFC8-1A34-4F55-9C34-ACC894B7C97B}" type="presOf" srcId="{66349422-6421-FB48-82E8-EB78A9F33D8B}" destId="{189A3ED9-08A1-F94E-9237-615F62030840}" srcOrd="0" destOrd="1" presId="urn:microsoft.com/office/officeart/2005/8/layout/vList5"/>
    <dgm:cxn modelId="{C43D5E49-2FE3-464F-88E2-8FC4D614495B}" srcId="{C4D3FD4B-B1C6-CB45-A242-0D836449F35B}" destId="{19CF6A65-1965-0746-AD18-770CCD650137}" srcOrd="0" destOrd="0" parTransId="{FA6A9AF1-264F-9141-B43F-AB0944075B17}" sibTransId="{10DC8C07-5906-6046-AC58-75F76B015548}"/>
    <dgm:cxn modelId="{99007FB2-B191-4494-A779-719DD1B8D45A}" type="presParOf" srcId="{02CDEFA1-B6FA-4043-A0D8-7DA8CFBE46B0}" destId="{1501E058-D832-0E49-8ED4-C3A04D76BC0A}" srcOrd="0" destOrd="0" presId="urn:microsoft.com/office/officeart/2005/8/layout/vList5"/>
    <dgm:cxn modelId="{8CA67ED0-7449-41DE-A562-2F7C254BF810}" type="presParOf" srcId="{1501E058-D832-0E49-8ED4-C3A04D76BC0A}" destId="{8EA5D60F-E9D8-BB42-860E-B03F65B7473D}" srcOrd="0" destOrd="0" presId="urn:microsoft.com/office/officeart/2005/8/layout/vList5"/>
    <dgm:cxn modelId="{A0811332-997A-48E4-BA4C-2D93896BEC59}" type="presParOf" srcId="{1501E058-D832-0E49-8ED4-C3A04D76BC0A}" destId="{6C1D3CE1-27EA-2A46-B6C0-F524BDA599AA}" srcOrd="1" destOrd="0" presId="urn:microsoft.com/office/officeart/2005/8/layout/vList5"/>
    <dgm:cxn modelId="{EAAB4378-3416-4E88-B0AE-86A471057EFF}" type="presParOf" srcId="{02CDEFA1-B6FA-4043-A0D8-7DA8CFBE46B0}" destId="{2C215427-6CAC-8449-B50A-6D7C1D508C92}" srcOrd="1" destOrd="0" presId="urn:microsoft.com/office/officeart/2005/8/layout/vList5"/>
    <dgm:cxn modelId="{7EE9CF54-2BF1-421F-B717-4EEF25F58FB3}" type="presParOf" srcId="{02CDEFA1-B6FA-4043-A0D8-7DA8CFBE46B0}" destId="{53E03D66-9202-D744-B8E5-6AC336331DC7}" srcOrd="2" destOrd="0" presId="urn:microsoft.com/office/officeart/2005/8/layout/vList5"/>
    <dgm:cxn modelId="{5B9880EC-929F-4F86-98F7-09293FCE7533}" type="presParOf" srcId="{53E03D66-9202-D744-B8E5-6AC336331DC7}" destId="{D2BE836A-FAD3-D246-9A20-5AAF07B72931}" srcOrd="0" destOrd="0" presId="urn:microsoft.com/office/officeart/2005/8/layout/vList5"/>
    <dgm:cxn modelId="{297DE3DB-6B11-4610-9453-6B1D7EF89D9E}" type="presParOf" srcId="{53E03D66-9202-D744-B8E5-6AC336331DC7}" destId="{189A3ED9-08A1-F94E-9237-615F6203084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8A4E32-6281-4B7B-827B-756586622B1A}" type="doc">
      <dgm:prSet loTypeId="urn:microsoft.com/office/officeart/2005/8/layout/default#1" loCatId="list" qsTypeId="urn:microsoft.com/office/officeart/2005/8/quickstyle/3d4" qsCatId="3D" csTypeId="urn:microsoft.com/office/officeart/2005/8/colors/accent5_4" csCatId="accent5" phldr="1"/>
      <dgm:spPr/>
      <dgm:t>
        <a:bodyPr/>
        <a:lstStyle/>
        <a:p>
          <a:endParaRPr lang="pt-BR"/>
        </a:p>
      </dgm:t>
    </dgm:pt>
    <dgm:pt modelId="{A9B8E282-FDAC-4960-A840-B68F25B2774E}">
      <dgm:prSet phldrT="[Texto]"/>
      <dgm:spPr/>
      <dgm:t>
        <a:bodyPr/>
        <a:lstStyle/>
        <a:p>
          <a:r>
            <a:rPr lang="pt-BR" dirty="0" smtClean="0"/>
            <a:t>Média nacional: 69%</a:t>
          </a:r>
          <a:endParaRPr lang="pt-BR" dirty="0"/>
        </a:p>
      </dgm:t>
    </dgm:pt>
    <dgm:pt modelId="{5F955B23-6091-41E4-8090-06DEE40F101C}" type="parTrans" cxnId="{08BEF1A2-736C-4588-8A74-A43772C6A498}">
      <dgm:prSet/>
      <dgm:spPr/>
      <dgm:t>
        <a:bodyPr/>
        <a:lstStyle/>
        <a:p>
          <a:endParaRPr lang="pt-BR"/>
        </a:p>
      </dgm:t>
    </dgm:pt>
    <dgm:pt modelId="{3548A0BD-6774-4D77-8355-F0F9838486A7}" type="sibTrans" cxnId="{08BEF1A2-736C-4588-8A74-A43772C6A498}">
      <dgm:prSet/>
      <dgm:spPr/>
      <dgm:t>
        <a:bodyPr/>
        <a:lstStyle/>
        <a:p>
          <a:endParaRPr lang="pt-BR"/>
        </a:p>
      </dgm:t>
    </dgm:pt>
    <dgm:pt modelId="{9F3AB6AC-ECD3-4E45-8F8B-C288FA2A2549}" type="pres">
      <dgm:prSet presAssocID="{028A4E32-6281-4B7B-827B-756586622B1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C9105D2-3BEB-451C-ACCE-43B77358079C}" type="pres">
      <dgm:prSet presAssocID="{A9B8E282-FDAC-4960-A840-B68F25B2774E}" presName="node" presStyleLbl="node1" presStyleIdx="0" presStyleCnt="1" custScaleX="33041" custScaleY="12744" custLinFactNeighborX="49490" custLinFactNeighborY="-4420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8BEF1A2-736C-4588-8A74-A43772C6A498}" srcId="{028A4E32-6281-4B7B-827B-756586622B1A}" destId="{A9B8E282-FDAC-4960-A840-B68F25B2774E}" srcOrd="0" destOrd="0" parTransId="{5F955B23-6091-41E4-8090-06DEE40F101C}" sibTransId="{3548A0BD-6774-4D77-8355-F0F9838486A7}"/>
    <dgm:cxn modelId="{592A96B7-7432-44E5-BDF9-A78987F77439}" type="presOf" srcId="{028A4E32-6281-4B7B-827B-756586622B1A}" destId="{9F3AB6AC-ECD3-4E45-8F8B-C288FA2A2549}" srcOrd="0" destOrd="0" presId="urn:microsoft.com/office/officeart/2005/8/layout/default#1"/>
    <dgm:cxn modelId="{198277EE-284E-4884-8C77-DAF688994651}" type="presOf" srcId="{A9B8E282-FDAC-4960-A840-B68F25B2774E}" destId="{2C9105D2-3BEB-451C-ACCE-43B77358079C}" srcOrd="0" destOrd="0" presId="urn:microsoft.com/office/officeart/2005/8/layout/default#1"/>
    <dgm:cxn modelId="{AC4B706B-A03E-4F97-AD3F-FFA9B17A77F7}" type="presParOf" srcId="{9F3AB6AC-ECD3-4E45-8F8B-C288FA2A2549}" destId="{2C9105D2-3BEB-451C-ACCE-43B77358079C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1D3CE1-27EA-2A46-B6C0-F524BDA599AA}">
      <dsp:nvSpPr>
        <dsp:cNvPr id="0" name=""/>
        <dsp:cNvSpPr/>
      </dsp:nvSpPr>
      <dsp:spPr>
        <a:xfrm rot="5400000">
          <a:off x="4570688" y="-2001259"/>
          <a:ext cx="1868207" cy="5870766"/>
        </a:xfrm>
        <a:prstGeom prst="round2SameRect">
          <a:avLst/>
        </a:prstGeom>
        <a:solidFill>
          <a:srgbClr val="9FB1C4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00" tIns="123825" rIns="36000" bIns="123825" numCol="1" spcCol="1270" anchor="ctr" anchorCtr="0">
          <a:noAutofit/>
        </a:bodyPr>
        <a:lstStyle/>
        <a:p>
          <a:pPr marL="90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itchFamily="34" charset="0"/>
              <a:cs typeface="Arial" pitchFamily="34" charset="0"/>
            </a:rPr>
            <a:t>composição </a:t>
          </a:r>
          <a:r>
            <a:rPr lang="en-US" sz="1600" kern="1200" dirty="0">
              <a:latin typeface="Arial" pitchFamily="34" charset="0"/>
              <a:cs typeface="Arial" pitchFamily="34" charset="0"/>
            </a:rPr>
            <a:t>familiar;</a:t>
          </a:r>
        </a:p>
        <a:p>
          <a:pPr marL="90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>
              <a:latin typeface="Arial" pitchFamily="34" charset="0"/>
              <a:cs typeface="Arial" pitchFamily="34" charset="0"/>
            </a:rPr>
            <a:t>endereço </a:t>
          </a:r>
          <a:r>
            <a:rPr lang="pt-BR" sz="1600" kern="1200" dirty="0">
              <a:latin typeface="Arial" pitchFamily="34" charset="0"/>
              <a:cs typeface="Arial" pitchFamily="34" charset="0"/>
            </a:rPr>
            <a:t>e características de seu domicílio;</a:t>
          </a:r>
          <a:endParaRPr lang="en-US" sz="1600" kern="1200" dirty="0">
            <a:latin typeface="Arial" pitchFamily="34" charset="0"/>
            <a:cs typeface="Arial" pitchFamily="34" charset="0"/>
          </a:endParaRPr>
        </a:p>
        <a:p>
          <a:pPr marL="90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>
              <a:latin typeface="Arial" pitchFamily="34" charset="0"/>
              <a:cs typeface="Arial" pitchFamily="34" charset="0"/>
            </a:rPr>
            <a:t>acesso </a:t>
          </a:r>
          <a:r>
            <a:rPr lang="pt-BR" sz="1600" kern="1200" dirty="0">
              <a:latin typeface="Arial" pitchFamily="34" charset="0"/>
              <a:cs typeface="Arial" pitchFamily="34" charset="0"/>
            </a:rPr>
            <a:t>a serviços públicos de água, saneamento</a:t>
          </a:r>
          <a:r>
            <a:rPr lang="pt-BR" sz="1600" kern="1200" dirty="0" smtClean="0">
              <a:latin typeface="Arial" pitchFamily="34" charset="0"/>
              <a:cs typeface="Arial" pitchFamily="34" charset="0"/>
            </a:rPr>
            <a:t> e </a:t>
          </a:r>
          <a:r>
            <a:rPr lang="pt-BR" sz="1600" kern="1200" dirty="0">
              <a:latin typeface="Arial" pitchFamily="34" charset="0"/>
              <a:cs typeface="Arial" pitchFamily="34" charset="0"/>
            </a:rPr>
            <a:t>energia elétrica,</a:t>
          </a:r>
          <a:endParaRPr lang="en-US" sz="1600" kern="1200" dirty="0">
            <a:latin typeface="Arial" pitchFamily="34" charset="0"/>
            <a:cs typeface="Arial" pitchFamily="34" charset="0"/>
          </a:endParaRPr>
        </a:p>
        <a:p>
          <a:pPr marL="90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>
              <a:latin typeface="Arial" pitchFamily="34" charset="0"/>
              <a:cs typeface="Arial" pitchFamily="34" charset="0"/>
            </a:rPr>
            <a:t>despesas </a:t>
          </a:r>
          <a:r>
            <a:rPr lang="pt-BR" sz="1600" kern="1200" dirty="0">
              <a:latin typeface="Arial" pitchFamily="34" charset="0"/>
              <a:cs typeface="Arial" pitchFamily="34" charset="0"/>
            </a:rPr>
            <a:t>mensais; e</a:t>
          </a:r>
          <a:endParaRPr lang="en-US" sz="1600" kern="1200" dirty="0">
            <a:latin typeface="Arial" pitchFamily="34" charset="0"/>
            <a:cs typeface="Arial" pitchFamily="34" charset="0"/>
          </a:endParaRPr>
        </a:p>
        <a:p>
          <a:pPr marL="90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>
              <a:latin typeface="Arial" pitchFamily="34" charset="0"/>
              <a:cs typeface="Arial" pitchFamily="34" charset="0"/>
            </a:rPr>
            <a:t>grupos</a:t>
          </a:r>
          <a:r>
            <a:rPr lang="en-US" sz="1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 smtClean="0">
              <a:latin typeface="Arial" pitchFamily="34" charset="0"/>
              <a:cs typeface="Arial" pitchFamily="34" charset="0"/>
            </a:rPr>
            <a:t>populacionais</a:t>
          </a:r>
          <a:r>
            <a:rPr lang="en-US" sz="1600" kern="1200" dirty="0" smtClean="0">
              <a:latin typeface="Arial" pitchFamily="34" charset="0"/>
              <a:cs typeface="Arial" pitchFamily="34" charset="0"/>
            </a:rPr>
            <a:t> tradicionais e </a:t>
          </a:r>
          <a:r>
            <a:rPr lang="en-US" sz="1600" kern="1200" dirty="0" err="1" smtClean="0">
              <a:latin typeface="Arial" pitchFamily="34" charset="0"/>
              <a:cs typeface="Arial" pitchFamily="34" charset="0"/>
            </a:rPr>
            <a:t>específicos</a:t>
          </a:r>
          <a:endParaRPr lang="en-US" sz="1600" kern="1200" dirty="0">
            <a:latin typeface="Arial" pitchFamily="34" charset="0"/>
            <a:cs typeface="Arial" pitchFamily="34" charset="0"/>
          </a:endParaRPr>
        </a:p>
      </dsp:txBody>
      <dsp:txXfrm rot="-5400000">
        <a:off x="2569409" y="91218"/>
        <a:ext cx="5779568" cy="1685811"/>
      </dsp:txXfrm>
    </dsp:sp>
    <dsp:sp modelId="{8EA5D60F-E9D8-BB42-860E-B03F65B7473D}">
      <dsp:nvSpPr>
        <dsp:cNvPr id="0" name=""/>
        <dsp:cNvSpPr/>
      </dsp:nvSpPr>
      <dsp:spPr>
        <a:xfrm>
          <a:off x="1285" y="11475"/>
          <a:ext cx="2568123" cy="1845296"/>
        </a:xfrm>
        <a:prstGeom prst="roundRect">
          <a:avLst/>
        </a:prstGeom>
        <a:solidFill>
          <a:srgbClr val="3E4D1F">
            <a:alpha val="61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0000" tIns="45720" rIns="18000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>
              <a:latin typeface="Arial" pitchFamily="34" charset="0"/>
              <a:cs typeface="Arial" pitchFamily="34" charset="0"/>
            </a:rPr>
            <a:t>Informações da </a:t>
          </a:r>
          <a:r>
            <a:rPr lang="pt-BR" sz="2400" b="1" kern="1200" dirty="0">
              <a:latin typeface="Arial" pitchFamily="34" charset="0"/>
              <a:cs typeface="Arial" pitchFamily="34" charset="0"/>
            </a:rPr>
            <a:t>família </a:t>
          </a:r>
          <a:r>
            <a:rPr lang="pt-BR" sz="2400" kern="1200" dirty="0">
              <a:latin typeface="Arial" pitchFamily="34" charset="0"/>
              <a:cs typeface="Arial" pitchFamily="34" charset="0"/>
            </a:rPr>
            <a:t>e do</a:t>
          </a:r>
          <a:r>
            <a:rPr lang="pt-BR" sz="2400" b="1" kern="1200" dirty="0">
              <a:latin typeface="Arial" pitchFamily="34" charset="0"/>
              <a:cs typeface="Arial" pitchFamily="34" charset="0"/>
            </a:rPr>
            <a:t> domicílio</a:t>
          </a:r>
          <a:r>
            <a:rPr lang="pt-BR" sz="2400" kern="1200" dirty="0">
              <a:latin typeface="Arial" pitchFamily="34" charset="0"/>
              <a:cs typeface="Arial" pitchFamily="34" charset="0"/>
            </a:rPr>
            <a:t> em que ela reside </a:t>
          </a:r>
          <a:endParaRPr lang="en-US" sz="2400" kern="1200" dirty="0">
            <a:latin typeface="Arial" pitchFamily="34" charset="0"/>
            <a:cs typeface="Arial" pitchFamily="34" charset="0"/>
          </a:endParaRPr>
        </a:p>
      </dsp:txBody>
      <dsp:txXfrm>
        <a:off x="91365" y="101555"/>
        <a:ext cx="2387963" cy="1665136"/>
      </dsp:txXfrm>
    </dsp:sp>
    <dsp:sp modelId="{189A3ED9-08A1-F94E-9237-615F62030840}">
      <dsp:nvSpPr>
        <dsp:cNvPr id="0" name=""/>
        <dsp:cNvSpPr/>
      </dsp:nvSpPr>
      <dsp:spPr>
        <a:xfrm rot="5400000">
          <a:off x="4771480" y="-52242"/>
          <a:ext cx="1476237" cy="5870766"/>
        </a:xfrm>
        <a:prstGeom prst="round2SameRect">
          <a:avLst/>
        </a:prstGeom>
        <a:solidFill>
          <a:srgbClr val="9FB1C4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00" tIns="123825" rIns="36000" bIns="123825" numCol="1" spcCol="1270" anchor="ctr" anchorCtr="0">
          <a:noAutofit/>
        </a:bodyPr>
        <a:lstStyle/>
        <a:p>
          <a:pPr marL="9000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latin typeface="Arial" pitchFamily="34" charset="0"/>
              <a:cs typeface="Arial" pitchFamily="34" charset="0"/>
            </a:rPr>
            <a:t>documentação </a:t>
          </a:r>
          <a:r>
            <a:rPr lang="pt-BR" sz="1800" kern="1200" dirty="0">
              <a:latin typeface="Arial" pitchFamily="34" charset="0"/>
              <a:cs typeface="Arial" pitchFamily="34" charset="0"/>
            </a:rPr>
            <a:t>civil;</a:t>
          </a:r>
          <a:endParaRPr lang="en-US" sz="1800" kern="1200" dirty="0">
            <a:latin typeface="Arial" pitchFamily="34" charset="0"/>
            <a:cs typeface="Arial" pitchFamily="34" charset="0"/>
          </a:endParaRPr>
        </a:p>
        <a:p>
          <a:pPr marL="9000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latin typeface="Arial" pitchFamily="34" charset="0"/>
              <a:cs typeface="Arial" pitchFamily="34" charset="0"/>
            </a:rPr>
            <a:t>escolaridade; </a:t>
          </a:r>
          <a:endParaRPr lang="en-US" sz="1800" kern="1200" dirty="0">
            <a:latin typeface="Arial" pitchFamily="34" charset="0"/>
            <a:cs typeface="Arial" pitchFamily="34" charset="0"/>
          </a:endParaRPr>
        </a:p>
        <a:p>
          <a:pPr marL="9000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deficiência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;</a:t>
          </a:r>
          <a:endParaRPr lang="en-US" sz="1800" kern="1200" dirty="0">
            <a:latin typeface="Arial" pitchFamily="34" charset="0"/>
            <a:cs typeface="Arial" pitchFamily="34" charset="0"/>
          </a:endParaRPr>
        </a:p>
        <a:p>
          <a:pPr marL="9000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latin typeface="Arial" pitchFamily="34" charset="0"/>
              <a:cs typeface="Arial" pitchFamily="34" charset="0"/>
            </a:rPr>
            <a:t>trabalho e renda.</a:t>
          </a:r>
          <a:endParaRPr lang="en-US" sz="1800" kern="1200" dirty="0">
            <a:latin typeface="Arial" pitchFamily="34" charset="0"/>
            <a:cs typeface="Arial" pitchFamily="34" charset="0"/>
          </a:endParaRPr>
        </a:p>
        <a:p>
          <a:pPr marL="900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500" kern="1200" dirty="0">
            <a:latin typeface="Arial" pitchFamily="34" charset="0"/>
            <a:cs typeface="Arial" pitchFamily="34" charset="0"/>
          </a:endParaRPr>
        </a:p>
      </dsp:txBody>
      <dsp:txXfrm rot="-5400000">
        <a:off x="2574216" y="2217086"/>
        <a:ext cx="5798702" cy="1332109"/>
      </dsp:txXfrm>
    </dsp:sp>
    <dsp:sp modelId="{D2BE836A-FAD3-D246-9A20-5AAF07B72931}">
      <dsp:nvSpPr>
        <dsp:cNvPr id="0" name=""/>
        <dsp:cNvSpPr/>
      </dsp:nvSpPr>
      <dsp:spPr>
        <a:xfrm>
          <a:off x="1285" y="1960492"/>
          <a:ext cx="2572929" cy="1845296"/>
        </a:xfrm>
        <a:prstGeom prst="roundRect">
          <a:avLst/>
        </a:prstGeom>
        <a:solidFill>
          <a:srgbClr val="3E4D1F">
            <a:alpha val="61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0000" tIns="45720" rIns="18000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>
              <a:latin typeface="Arial" pitchFamily="34" charset="0"/>
              <a:cs typeface="Arial" pitchFamily="34" charset="0"/>
            </a:rPr>
            <a:t>Dados de cada um dos </a:t>
          </a:r>
          <a:r>
            <a:rPr lang="pt-BR" sz="2400" b="1" kern="1200" dirty="0">
              <a:latin typeface="Arial" pitchFamily="34" charset="0"/>
              <a:cs typeface="Arial" pitchFamily="34" charset="0"/>
            </a:rPr>
            <a:t>componentes da família</a:t>
          </a:r>
          <a:endParaRPr lang="en-US" sz="2400" kern="1200" dirty="0">
            <a:latin typeface="Arial" pitchFamily="34" charset="0"/>
            <a:cs typeface="Arial" pitchFamily="34" charset="0"/>
          </a:endParaRPr>
        </a:p>
      </dsp:txBody>
      <dsp:txXfrm>
        <a:off x="91365" y="2050572"/>
        <a:ext cx="2392769" cy="16651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9105D2-3BEB-451C-ACCE-43B77358079C}">
      <dsp:nvSpPr>
        <dsp:cNvPr id="0" name=""/>
        <dsp:cNvSpPr/>
      </dsp:nvSpPr>
      <dsp:spPr>
        <a:xfrm>
          <a:off x="4081820" y="181949"/>
          <a:ext cx="2014179" cy="466124"/>
        </a:xfrm>
        <a:prstGeom prst="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Média nacional: 69%</a:t>
          </a:r>
          <a:endParaRPr lang="pt-BR" sz="1700" kern="1200" dirty="0"/>
        </a:p>
      </dsp:txBody>
      <dsp:txXfrm>
        <a:off x="4081820" y="181949"/>
        <a:ext cx="2014179" cy="4661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6C5DF7-DD76-47E2-A1C6-35DBF412D167}" type="datetimeFigureOut">
              <a:rPr lang="pt-BR" smtClean="0"/>
              <a:pPr/>
              <a:t>13/03/2017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3D437-F9E3-41FE-92E7-229325C5F6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0259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6B109D-5D67-44EB-A953-E5E6A27DEF02}" type="datetimeFigureOut">
              <a:rPr lang="pt-BR" smtClean="0"/>
              <a:pPr/>
              <a:t>13/03/2017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2248D-297D-4D99-818B-D3E84945B3F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08275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16322-F3E1-4EFE-99E8-4C625265A020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05016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10138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23F0F98-0C9C-42C8-8ADB-7F312B08CDDD}" type="slidenum">
              <a:rPr lang="pt-BR" altLang="pt-BR" smtClean="0"/>
              <a:pPr/>
              <a:t>11</a:t>
            </a:fld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xmlns="" val="1517978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 smtClean="0"/>
              <a:t>01 – Exemplos de atribuições da CAIXA: manutenção e as melhorias do sistema.</a:t>
            </a:r>
          </a:p>
          <a:p>
            <a:pPr eaLnBrk="1" hangingPunct="1">
              <a:spcBef>
                <a:spcPct val="0"/>
              </a:spcBef>
            </a:pPr>
            <a:r>
              <a:rPr lang="pt-BR" altLang="pt-BR" smtClean="0"/>
              <a:t>02 – O Processamento dos dados pela CAIXA só acontece quando a gestão municipal realiza a entrevista e insere os dados no sistema.</a:t>
            </a:r>
          </a:p>
        </p:txBody>
      </p:sp>
      <p:sp>
        <p:nvSpPr>
          <p:cNvPr id="102404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CBE712F0-6E08-4C4B-B9BB-499FD2D35D36}" type="slidenum">
              <a:rPr lang="pt-BR" altLang="pt-BR" smtClean="0"/>
              <a:pPr/>
              <a:t>12</a:t>
            </a:fld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xmlns="" val="826343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 smtClean="0"/>
              <a:t>Reforçar os seguintes itens durante a leitura coletiva:</a:t>
            </a:r>
          </a:p>
          <a:p>
            <a:pPr eaLnBrk="1" hangingPunct="1">
              <a:spcBef>
                <a:spcPct val="0"/>
              </a:spcBef>
            </a:pPr>
            <a:r>
              <a:rPr lang="pt-BR" altLang="pt-BR" smtClean="0"/>
              <a:t>01 – A importância do envolvimento do estado no processo de emissão da documentação civil (articulações);</a:t>
            </a:r>
          </a:p>
          <a:p>
            <a:pPr eaLnBrk="1" hangingPunct="1">
              <a:spcBef>
                <a:spcPct val="0"/>
              </a:spcBef>
            </a:pPr>
            <a:r>
              <a:rPr lang="pt-BR" altLang="pt-BR" smtClean="0"/>
              <a:t>02 – O município deve solicitar a capacitação para o estado, pois é ele quem organiza todo o processo (distribuição de material, controle das turmas, etc);</a:t>
            </a:r>
          </a:p>
          <a:p>
            <a:pPr eaLnBrk="1" hangingPunct="1">
              <a:spcBef>
                <a:spcPct val="0"/>
              </a:spcBef>
            </a:pPr>
            <a:r>
              <a:rPr lang="pt-BR" altLang="pt-BR" smtClean="0"/>
              <a:t>03 – O assessoramento do estado aos municípios é extremamente importante;</a:t>
            </a:r>
          </a:p>
          <a:p>
            <a:pPr eaLnBrk="1" hangingPunct="1">
              <a:spcBef>
                <a:spcPct val="0"/>
              </a:spcBef>
            </a:pPr>
            <a:r>
              <a:rPr lang="pt-BR" altLang="pt-BR" smtClean="0"/>
              <a:t>04 – Exemplo de auxilio em ações de cadastramento de populações específicas: as ações de mutirões. A coordenação estadual pode mobilizar os municípios e parceiros;</a:t>
            </a:r>
          </a:p>
          <a:p>
            <a:pPr eaLnBrk="1" hangingPunct="1">
              <a:spcBef>
                <a:spcPct val="0"/>
              </a:spcBef>
            </a:pPr>
            <a:r>
              <a:rPr lang="pt-BR" altLang="pt-BR" smtClean="0"/>
              <a:t>05 – Reforçar que o estado também tem potencial para subsidiar os municípios com estudos das bases de dados municipais.</a:t>
            </a:r>
          </a:p>
        </p:txBody>
      </p:sp>
      <p:sp>
        <p:nvSpPr>
          <p:cNvPr id="103428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7BD1A385-A00E-419D-BBA9-41E36F797066}" type="slidenum">
              <a:rPr lang="pt-BR" altLang="pt-BR" smtClean="0"/>
              <a:pPr/>
              <a:t>13</a:t>
            </a:fld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xmlns="" val="1977050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1E96417-2522-43AC-A2EB-014ECB28567D}" type="slidenum">
              <a:rPr lang="pt-BR" altLang="pt-BR" smtClean="0">
                <a:latin typeface="Calibri" pitchFamily="34" charset="0"/>
              </a:rPr>
              <a:pPr eaLnBrk="1" hangingPunct="1"/>
              <a:t>15</a:t>
            </a:fld>
            <a:endParaRPr lang="pt-BR" altLang="pt-BR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1675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1E96417-2522-43AC-A2EB-014ECB28567D}" type="slidenum">
              <a:rPr lang="pt-BR" altLang="pt-BR" smtClean="0">
                <a:latin typeface="Calibri" pitchFamily="34" charset="0"/>
              </a:rPr>
              <a:pPr eaLnBrk="1" hangingPunct="1"/>
              <a:t>16</a:t>
            </a:fld>
            <a:endParaRPr lang="pt-BR" altLang="pt-BR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1150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148484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647E3533-3BE9-4A4F-92F3-65B55E727879}" type="slidenum">
              <a:rPr lang="pt-BR" altLang="pt-BR" smtClean="0"/>
              <a:pPr/>
              <a:t>47</a:t>
            </a:fld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xmlns="" val="2905593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03A3-31E8-4D50-A94E-2D382D6EB385}" type="datetimeFigureOut">
              <a:rPr lang="pt-BR" smtClean="0"/>
              <a:pPr/>
              <a:t>13/03/2017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16AC-CB66-464A-8708-526A4D40F7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56967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03A3-31E8-4D50-A94E-2D382D6EB385}" type="datetimeFigureOut">
              <a:rPr lang="pt-BR" smtClean="0"/>
              <a:pPr/>
              <a:t>13/03/2017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16AC-CB66-464A-8708-526A4D40F7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45694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03A3-31E8-4D50-A94E-2D382D6EB385}" type="datetimeFigureOut">
              <a:rPr lang="pt-BR" smtClean="0"/>
              <a:pPr/>
              <a:t>13/03/2017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16AC-CB66-464A-8708-526A4D40F7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32892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6312542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05911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556247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150900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529237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03A3-31E8-4D50-A94E-2D382D6EB385}" type="datetimeFigureOut">
              <a:rPr lang="pt-BR" smtClean="0"/>
              <a:pPr/>
              <a:t>13/03/2017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16AC-CB66-464A-8708-526A4D40F7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80276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03A3-31E8-4D50-A94E-2D382D6EB385}" type="datetimeFigureOut">
              <a:rPr lang="pt-BR" smtClean="0"/>
              <a:pPr/>
              <a:t>13/03/2017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16AC-CB66-464A-8708-526A4D40F7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44617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03A3-31E8-4D50-A94E-2D382D6EB385}" type="datetimeFigureOut">
              <a:rPr lang="pt-BR" smtClean="0"/>
              <a:pPr/>
              <a:t>13/03/2017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16AC-CB66-464A-8708-526A4D40F7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077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03A3-31E8-4D50-A94E-2D382D6EB385}" type="datetimeFigureOut">
              <a:rPr lang="pt-BR" smtClean="0"/>
              <a:pPr/>
              <a:t>13/03/2017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16AC-CB66-464A-8708-526A4D40F7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7535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03A3-31E8-4D50-A94E-2D382D6EB385}" type="datetimeFigureOut">
              <a:rPr lang="pt-BR" smtClean="0"/>
              <a:pPr/>
              <a:t>13/03/2017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16AC-CB66-464A-8708-526A4D40F7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51135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03A3-31E8-4D50-A94E-2D382D6EB385}" type="datetimeFigureOut">
              <a:rPr lang="pt-BR" smtClean="0"/>
              <a:pPr/>
              <a:t>13/03/2017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16AC-CB66-464A-8708-526A4D40F7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66192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03A3-31E8-4D50-A94E-2D382D6EB385}" type="datetimeFigureOut">
              <a:rPr lang="pt-BR" smtClean="0"/>
              <a:pPr/>
              <a:t>13/03/2017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16AC-CB66-464A-8708-526A4D40F7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32884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03A3-31E8-4D50-A94E-2D382D6EB385}" type="datetimeFigureOut">
              <a:rPr lang="pt-BR" smtClean="0"/>
              <a:pPr/>
              <a:t>13/03/2017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16AC-CB66-464A-8708-526A4D40F7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97339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CE6F2"/>
            </a:gs>
            <a:gs pos="10001">
              <a:srgbClr val="FFFFFF"/>
            </a:gs>
            <a:gs pos="100000">
              <a:srgbClr val="E1E8F5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003A3-31E8-4D50-A94E-2D382D6EB385}" type="datetimeFigureOut">
              <a:rPr lang="pt-BR" smtClean="0"/>
              <a:pPr/>
              <a:t>13/03/2017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D16AC-CB66-464A-8708-526A4D40F7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1242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5" r:id="rId13"/>
    <p:sldLayoutId id="2147483667" r:id="rId14"/>
    <p:sldLayoutId id="2147483668" r:id="rId15"/>
    <p:sldLayoutId id="2147483670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mailto:cadastrounico@mds.gov.br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799" y="13407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altLang="pt-BR" b="1" dirty="0">
                <a:solidFill>
                  <a:srgbClr val="006600"/>
                </a:solidFill>
              </a:rPr>
              <a:t/>
            </a:r>
            <a:br>
              <a:rPr lang="pt-BR" altLang="pt-BR" b="1" dirty="0">
                <a:solidFill>
                  <a:srgbClr val="006600"/>
                </a:solidFill>
              </a:rPr>
            </a:br>
            <a:r>
              <a:rPr lang="pt-BR" altLang="pt-BR" b="1" dirty="0" smtClean="0">
                <a:solidFill>
                  <a:srgbClr val="006600"/>
                </a:solidFill>
              </a:rPr>
              <a:t/>
            </a:r>
            <a:br>
              <a:rPr lang="pt-BR" altLang="pt-BR" b="1" dirty="0" smtClean="0">
                <a:solidFill>
                  <a:srgbClr val="006600"/>
                </a:solidFill>
              </a:rPr>
            </a:br>
            <a:r>
              <a:rPr lang="pt-BR" altLang="pt-BR" b="1" dirty="0" smtClean="0">
                <a:solidFill>
                  <a:srgbClr val="006600"/>
                </a:solidFill>
              </a:rPr>
              <a:t/>
            </a:r>
            <a:br>
              <a:rPr lang="pt-BR" altLang="pt-BR" b="1" dirty="0" smtClean="0">
                <a:solidFill>
                  <a:srgbClr val="006600"/>
                </a:solidFill>
              </a:rPr>
            </a:br>
            <a:r>
              <a:rPr lang="pt-BR" b="1" dirty="0">
                <a:solidFill>
                  <a:srgbClr val="006600"/>
                </a:solidFill>
              </a:rPr>
              <a:t>ENCONTRO ESTADUAL DE GESTORES MUNICIPAIS DE ASSISTÊNCIA SOCIAL </a:t>
            </a:r>
            <a:br>
              <a:rPr lang="pt-BR" b="1" dirty="0">
                <a:solidFill>
                  <a:srgbClr val="006600"/>
                </a:solidFill>
              </a:rPr>
            </a:br>
            <a:r>
              <a:rPr lang="pt-BR" b="1" dirty="0">
                <a:solidFill>
                  <a:srgbClr val="006600"/>
                </a:solidFill>
              </a:rPr>
              <a:t>Palmas – TO</a:t>
            </a:r>
            <a:r>
              <a:rPr lang="pt-BR" dirty="0"/>
              <a:t/>
            </a:r>
            <a:br>
              <a:rPr lang="pt-BR" dirty="0"/>
            </a:br>
            <a:endParaRPr lang="pt-BR" altLang="pt-BR" b="1" dirty="0">
              <a:solidFill>
                <a:srgbClr val="006600"/>
              </a:solidFill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373216"/>
            <a:ext cx="2161527" cy="83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5715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232" t="15244" r="29186" b="15383"/>
          <a:stretch/>
        </p:blipFill>
        <p:spPr>
          <a:xfrm>
            <a:off x="1192100" y="1340768"/>
            <a:ext cx="5832648" cy="5328592"/>
          </a:xfrm>
          <a:prstGeom prst="rect">
            <a:avLst/>
          </a:prstGeom>
        </p:spPr>
      </p:pic>
      <p:sp>
        <p:nvSpPr>
          <p:cNvPr id="30723" name="Retângulo 2"/>
          <p:cNvSpPr>
            <a:spLocks noChangeArrowheads="1"/>
          </p:cNvSpPr>
          <p:nvPr/>
        </p:nvSpPr>
        <p:spPr bwMode="auto">
          <a:xfrm>
            <a:off x="33124" y="263550"/>
            <a:ext cx="9289032" cy="1077218"/>
          </a:xfrm>
          <a:prstGeom prst="rect">
            <a:avLst/>
          </a:prstGeom>
          <a:noFill/>
          <a:ln>
            <a:miter lim="800000"/>
            <a:headEnd/>
            <a:tailEnd/>
          </a:ln>
          <a:extLst/>
        </p:spPr>
        <p:txBody>
          <a:bodyPr anchor="ctr"/>
          <a:lstStyle/>
          <a:p>
            <a:pPr algn="ctr">
              <a:spcAft>
                <a:spcPts val="1200"/>
              </a:spcAft>
              <a:buSzPct val="6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3200" b="1" dirty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ＭＳ Ｐゴシック" charset="-128"/>
                <a:cs typeface="Arial" pitchFamily="34" charset="0"/>
              </a:rPr>
              <a:t>Taxa de </a:t>
            </a:r>
            <a:r>
              <a:rPr lang="pt-BR" altLang="pt-BR" sz="3200" b="1" dirty="0" smtClean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ＭＳ Ｐゴシック" charset="-128"/>
                <a:cs typeface="Arial" pitchFamily="34" charset="0"/>
              </a:rPr>
              <a:t>Atualização </a:t>
            </a:r>
            <a:r>
              <a:rPr lang="pt-BR" altLang="pt-BR" sz="3200" b="1" dirty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ＭＳ Ｐゴシック" charset="-128"/>
                <a:cs typeface="Arial" pitchFamily="34" charset="0"/>
              </a:rPr>
              <a:t>C</a:t>
            </a:r>
            <a:r>
              <a:rPr lang="pt-BR" altLang="pt-BR" sz="3200" b="1" dirty="0" smtClean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ＭＳ Ｐゴシック" charset="-128"/>
                <a:cs typeface="Arial" pitchFamily="34" charset="0"/>
              </a:rPr>
              <a:t>adastral </a:t>
            </a:r>
            <a:r>
              <a:rPr lang="pt-BR" altLang="pt-BR" sz="3200" b="1" dirty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ＭＳ Ｐゴシック" charset="-128"/>
                <a:cs typeface="Arial" pitchFamily="34" charset="0"/>
              </a:rPr>
              <a:t>por município</a:t>
            </a:r>
          </a:p>
        </p:txBody>
      </p:sp>
      <p:graphicFrame>
        <p:nvGraphicFramePr>
          <p:cNvPr id="8" name="Diagrama 7"/>
          <p:cNvGraphicFramePr/>
          <p:nvPr>
            <p:extLst/>
          </p:nvPr>
        </p:nvGraphicFramePr>
        <p:xfrm>
          <a:off x="2483768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46640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0" y="-26988"/>
            <a:ext cx="91440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1200"/>
              </a:spcAft>
              <a:buSzPct val="6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3600" b="1" dirty="0" smtClean="0">
                <a:latin typeface="Arial" pitchFamily="34" charset="0"/>
                <a:cs typeface="Arial" pitchFamily="34" charset="0"/>
              </a:rPr>
            </a:br>
            <a:r>
              <a:rPr lang="pt-BR" sz="3200" b="1" dirty="0" smtClean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ＭＳ Ｐゴシック" charset="-128"/>
                <a:cs typeface="Arial" pitchFamily="34" charset="0"/>
              </a:rPr>
              <a:t>Atribuições</a:t>
            </a:r>
            <a:r>
              <a:rPr lang="pt-BR" sz="4000" b="1" dirty="0" smtClean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pt-BR" sz="4000" b="1" dirty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ＭＳ Ｐゴシック" charset="-128"/>
                <a:cs typeface="Arial" pitchFamily="34" charset="0"/>
              </a:rPr>
              <a:t>do MDS</a:t>
            </a:r>
          </a:p>
          <a:p>
            <a:pPr eaLnBrk="1" hangingPunct="1">
              <a:defRPr/>
            </a:pPr>
            <a:endParaRPr lang="pt-BR" sz="2800" dirty="0" smtClean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23" name="Espaço Reservado para Conteúdo 1"/>
          <p:cNvSpPr>
            <a:spLocks noGrp="1"/>
          </p:cNvSpPr>
          <p:nvPr>
            <p:ph type="subTitle" idx="4294967295"/>
          </p:nvPr>
        </p:nvSpPr>
        <p:spPr>
          <a:xfrm>
            <a:off x="395536" y="908050"/>
            <a:ext cx="8208714" cy="5473700"/>
          </a:xfrm>
          <a:noFill/>
        </p:spPr>
        <p:txBody>
          <a:bodyPr>
            <a:normAutofit lnSpcReduction="10000"/>
          </a:bodyPr>
          <a:lstStyle/>
          <a:p>
            <a:pPr algn="just">
              <a:spcBef>
                <a:spcPct val="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dirty="0" smtClean="0">
                <a:latin typeface="+mj-lt"/>
                <a:cs typeface="Arial" charset="0"/>
              </a:rPr>
              <a:t>Coordenar, acompanhar e supervisionar a execução do Cadastro Único;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dirty="0" smtClean="0">
                <a:latin typeface="+mj-lt"/>
                <a:cs typeface="Arial" charset="0"/>
              </a:rPr>
              <a:t>Avaliar e definir estratégias para a melhoria da </a:t>
            </a:r>
            <a:r>
              <a:rPr lang="pt-BR" altLang="pt-BR" sz="2600" u="sng" dirty="0" smtClean="0">
                <a:latin typeface="+mj-lt"/>
                <a:cs typeface="Arial" charset="0"/>
              </a:rPr>
              <a:t>qualidade</a:t>
            </a:r>
            <a:r>
              <a:rPr lang="pt-BR" altLang="pt-BR" sz="2600" dirty="0" smtClean="0">
                <a:latin typeface="+mj-lt"/>
                <a:cs typeface="Arial" charset="0"/>
              </a:rPr>
              <a:t> das informações;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dirty="0" smtClean="0">
                <a:latin typeface="+mj-lt"/>
                <a:cs typeface="Arial" charset="0"/>
              </a:rPr>
              <a:t>Elaborar e </a:t>
            </a:r>
            <a:r>
              <a:rPr lang="pt-BR" altLang="pt-BR" sz="2600" u="sng" dirty="0" smtClean="0">
                <a:latin typeface="+mj-lt"/>
                <a:cs typeface="Arial" charset="0"/>
              </a:rPr>
              <a:t>divulgar regulamentos e instruções</a:t>
            </a:r>
            <a:r>
              <a:rPr lang="pt-BR" altLang="pt-BR" sz="2600" dirty="0" smtClean="0">
                <a:latin typeface="+mj-lt"/>
                <a:cs typeface="Arial" charset="0"/>
              </a:rPr>
              <a:t>;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u="sng" dirty="0" smtClean="0">
                <a:latin typeface="+mj-lt"/>
                <a:cs typeface="Arial" charset="0"/>
              </a:rPr>
              <a:t>Apoiar financeiramente</a:t>
            </a:r>
            <a:r>
              <a:rPr lang="pt-BR" altLang="pt-BR" sz="2600" dirty="0" smtClean="0">
                <a:latin typeface="+mj-lt"/>
                <a:cs typeface="Arial" charset="0"/>
              </a:rPr>
              <a:t> os municípios e estados;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dirty="0" smtClean="0">
                <a:latin typeface="+mj-lt"/>
                <a:cs typeface="Arial" charset="0"/>
              </a:rPr>
              <a:t>Articular os processos de </a:t>
            </a:r>
            <a:r>
              <a:rPr lang="pt-BR" altLang="pt-BR" sz="2600" u="sng" dirty="0" smtClean="0">
                <a:latin typeface="+mj-lt"/>
                <a:cs typeface="Arial" charset="0"/>
              </a:rPr>
              <a:t>capacitação</a:t>
            </a:r>
            <a:r>
              <a:rPr lang="pt-BR" altLang="pt-BR" sz="2600" dirty="0" smtClean="0">
                <a:latin typeface="+mj-lt"/>
                <a:cs typeface="Arial" charset="0"/>
              </a:rPr>
              <a:t>;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dirty="0" smtClean="0">
                <a:latin typeface="+mj-lt"/>
                <a:cs typeface="Arial" charset="0"/>
              </a:rPr>
              <a:t>Promover o </a:t>
            </a:r>
            <a:r>
              <a:rPr lang="pt-BR" altLang="pt-BR" sz="2600" u="sng" dirty="0" smtClean="0">
                <a:latin typeface="+mj-lt"/>
                <a:cs typeface="Arial" charset="0"/>
              </a:rPr>
              <a:t>aperfeiçoamento do formulário e do sistema</a:t>
            </a:r>
            <a:r>
              <a:rPr lang="pt-BR" altLang="pt-BR" sz="2600" dirty="0" smtClean="0">
                <a:latin typeface="+mj-lt"/>
                <a:cs typeface="Arial" charset="0"/>
              </a:rPr>
              <a:t> de informações do Cadastro Único;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u="sng" dirty="0" smtClean="0">
                <a:latin typeface="+mj-lt"/>
                <a:cs typeface="Arial" charset="0"/>
              </a:rPr>
              <a:t>Disponibilizar acesso ao Cadastro Único</a:t>
            </a:r>
            <a:r>
              <a:rPr lang="pt-BR" altLang="pt-BR" sz="2600" dirty="0" smtClean="0">
                <a:latin typeface="+mj-lt"/>
                <a:cs typeface="Arial" charset="0"/>
              </a:rPr>
              <a:t>, observando as exigências de sigilo dos dados na legislação;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dirty="0" smtClean="0">
                <a:latin typeface="+mj-lt"/>
                <a:cs typeface="Arial" charset="0"/>
              </a:rPr>
              <a:t>Adotar medidas de </a:t>
            </a:r>
            <a:r>
              <a:rPr lang="pt-BR" altLang="pt-BR" sz="2600" u="sng" dirty="0" smtClean="0">
                <a:latin typeface="+mj-lt"/>
                <a:cs typeface="Arial" charset="0"/>
              </a:rPr>
              <a:t>controle e prevenção de fraudes</a:t>
            </a:r>
            <a:r>
              <a:rPr lang="pt-BR" altLang="pt-BR" sz="2600" dirty="0" smtClean="0">
                <a:latin typeface="+mj-lt"/>
                <a:cs typeface="Arial" charset="0"/>
              </a:rPr>
              <a:t> ou inconsistências cadastrais.</a:t>
            </a:r>
          </a:p>
        </p:txBody>
      </p:sp>
    </p:spTree>
    <p:extLst>
      <p:ext uri="{BB962C8B-B14F-4D97-AF65-F5344CB8AC3E}">
        <p14:creationId xmlns:p14="http://schemas.microsoft.com/office/powerpoint/2010/main" xmlns="" val="28229727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Conteúdo 2"/>
          <p:cNvSpPr>
            <a:spLocks noGrp="1"/>
          </p:cNvSpPr>
          <p:nvPr>
            <p:ph type="subTitle" idx="4294967295"/>
          </p:nvPr>
        </p:nvSpPr>
        <p:spPr>
          <a:xfrm>
            <a:off x="395536" y="1412875"/>
            <a:ext cx="8280152" cy="4679950"/>
          </a:xfrm>
          <a:noFill/>
        </p:spPr>
        <p:txBody>
          <a:bodyPr/>
          <a:lstStyle/>
          <a:p>
            <a:pPr marL="342900" lvl="1" indent="-342900" algn="just">
              <a:spcBef>
                <a:spcPct val="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dirty="0" smtClean="0">
                <a:latin typeface="+mj-lt"/>
                <a:cs typeface="Arial" charset="0"/>
              </a:rPr>
              <a:t>Desenvolver e manter o Sistema de Cadastro Único (V7), conforme definições da </a:t>
            </a:r>
            <a:r>
              <a:rPr lang="pt-BR" altLang="pt-BR" sz="2600" dirty="0" err="1" smtClean="0">
                <a:latin typeface="+mj-lt"/>
                <a:cs typeface="Arial" charset="0"/>
              </a:rPr>
              <a:t>Senarc</a:t>
            </a:r>
            <a:r>
              <a:rPr lang="pt-BR" altLang="pt-BR" sz="2600" dirty="0" smtClean="0">
                <a:latin typeface="+mj-lt"/>
                <a:cs typeface="Arial" charset="0"/>
              </a:rPr>
              <a:t>;</a:t>
            </a:r>
          </a:p>
          <a:p>
            <a:pPr marL="342900" lvl="1" indent="-342900" algn="just">
              <a:spcBef>
                <a:spcPct val="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dirty="0" smtClean="0">
                <a:latin typeface="+mj-lt"/>
                <a:cs typeface="Arial" charset="0"/>
              </a:rPr>
              <a:t>Realizar o processamento nacional dos dados cadastrais e atribuir um NIS (Número de Identificação Social) a cada indivíduo cadastrado;</a:t>
            </a:r>
          </a:p>
          <a:p>
            <a:pPr marL="342900" lvl="1" indent="-342900" algn="just">
              <a:spcBef>
                <a:spcPct val="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dirty="0" smtClean="0">
                <a:latin typeface="+mj-lt"/>
                <a:cs typeface="Arial" charset="0"/>
              </a:rPr>
              <a:t>Imprimir, estocar e enviar os formulários aos municípios, conforme autorização do MDS;</a:t>
            </a:r>
          </a:p>
          <a:p>
            <a:pPr marL="342900" lvl="1" indent="-342900" algn="just">
              <a:spcBef>
                <a:spcPct val="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dirty="0" smtClean="0">
                <a:latin typeface="+mj-lt"/>
                <a:cs typeface="Arial" charset="0"/>
              </a:rPr>
              <a:t>Capacitar os municípios para a utilização da Versão 7 do Sistema de Cadastro Único, conforme solicitação do MDS.</a:t>
            </a:r>
          </a:p>
          <a:p>
            <a:pPr marL="342900" lvl="1" indent="-342900" algn="just">
              <a:spcBef>
                <a:spcPct val="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</a:pPr>
            <a:endParaRPr lang="pt-BR" altLang="pt-BR" sz="2600" dirty="0" smtClean="0">
              <a:latin typeface="+mj-lt"/>
              <a:cs typeface="Arial" charset="0"/>
            </a:endParaRPr>
          </a:p>
          <a:p>
            <a:pPr algn="just">
              <a:spcBef>
                <a:spcPct val="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</a:pPr>
            <a:endParaRPr lang="pt-BR" altLang="pt-BR" sz="2600" dirty="0" smtClean="0">
              <a:latin typeface="+mj-lt"/>
              <a:cs typeface="Arial" charset="0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0" y="115888"/>
            <a:ext cx="9144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1200"/>
              </a:spcAft>
              <a:buSzPct val="6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3200" b="1" dirty="0" smtClean="0">
                <a:latin typeface="Arial" pitchFamily="34" charset="0"/>
                <a:cs typeface="Arial" pitchFamily="34" charset="0"/>
              </a:rPr>
            </a:br>
            <a:r>
              <a:rPr lang="pt-BR" sz="3200" b="1" dirty="0" smtClean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ＭＳ Ｐゴシック" charset="-128"/>
                <a:cs typeface="Arial" pitchFamily="34" charset="0"/>
              </a:rPr>
              <a:t>Atribuições da CAIXA – Agente Operador</a:t>
            </a:r>
            <a:endParaRPr lang="pt-BR" sz="3200" b="1" dirty="0">
              <a:solidFill>
                <a:srgbClr val="366C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eaLnBrk="1" hangingPunct="1">
              <a:defRPr/>
            </a:pPr>
            <a:endParaRPr lang="pt-BR" sz="3200" dirty="0" smtClean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08664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 txBox="1">
            <a:spLocks noChangeArrowheads="1"/>
          </p:cNvSpPr>
          <p:nvPr/>
        </p:nvSpPr>
        <p:spPr bwMode="auto">
          <a:xfrm>
            <a:off x="179512" y="188913"/>
            <a:ext cx="8642227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1200"/>
              </a:spcAft>
              <a:buSzPct val="6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altLang="pt-BR" b="1" dirty="0" smtClean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ＭＳ Ｐゴシック" charset="-128"/>
                <a:cs typeface="Arial" pitchFamily="34" charset="0"/>
              </a:rPr>
              <a:t>Atribuições dos Governos </a:t>
            </a:r>
            <a:r>
              <a:rPr lang="pt-BR" altLang="pt-BR" b="1" dirty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ＭＳ Ｐゴシック" charset="-128"/>
                <a:cs typeface="Arial" pitchFamily="34" charset="0"/>
              </a:rPr>
              <a:t>Estaduais </a:t>
            </a:r>
          </a:p>
        </p:txBody>
      </p:sp>
      <p:sp>
        <p:nvSpPr>
          <p:cNvPr id="34819" name="Subtítulo 4"/>
          <p:cNvSpPr>
            <a:spLocks noGrp="1"/>
          </p:cNvSpPr>
          <p:nvPr>
            <p:ph type="subTitle" idx="4294967295"/>
          </p:nvPr>
        </p:nvSpPr>
        <p:spPr>
          <a:xfrm>
            <a:off x="467544" y="1341438"/>
            <a:ext cx="7993831" cy="5040312"/>
          </a:xfrm>
          <a:noFill/>
        </p:spPr>
        <p:txBody>
          <a:bodyPr>
            <a:normAutofit/>
          </a:bodyPr>
          <a:lstStyle/>
          <a:p>
            <a:pPr marL="342900" lvl="1" indent="-342900" algn="just">
              <a:spcBef>
                <a:spcPct val="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dirty="0" smtClean="0">
                <a:latin typeface="+mj-lt"/>
                <a:cs typeface="Arial" charset="0"/>
              </a:rPr>
              <a:t>Realização de atividades de capacitação que subsidiem o trabalho dos municípios na gestão e operacionalização do Cadastro Único;</a:t>
            </a:r>
          </a:p>
          <a:p>
            <a:pPr marL="342900" lvl="1" indent="-342900" algn="just">
              <a:spcBef>
                <a:spcPct val="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dirty="0" smtClean="0">
                <a:latin typeface="+mj-lt"/>
                <a:cs typeface="Arial" charset="0"/>
              </a:rPr>
              <a:t>Desenvolvimento de estratégias de acesso à documentação civil, com prioridade ao Registro de Nascimento;</a:t>
            </a:r>
          </a:p>
          <a:p>
            <a:pPr marL="342900" lvl="1" indent="-342900" algn="just">
              <a:spcBef>
                <a:spcPct val="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dirty="0" smtClean="0">
                <a:latin typeface="+mj-lt"/>
                <a:cs typeface="Arial" charset="0"/>
              </a:rPr>
              <a:t>Apoio à melhoria da infraestrutura municipal do Cadastro Único;</a:t>
            </a:r>
          </a:p>
          <a:p>
            <a:pPr marL="342900" lvl="1" indent="-342900" algn="just">
              <a:spcBef>
                <a:spcPct val="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dirty="0" smtClean="0">
                <a:latin typeface="+mj-lt"/>
                <a:cs typeface="Arial" charset="0"/>
              </a:rPr>
              <a:t>Apoio à busca ativa e condução de ações de cadastramento de populações tradicionais e específicas.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</a:pPr>
            <a:endParaRPr lang="pt-BR" altLang="pt-BR" sz="2600" dirty="0" smtClean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36395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5088" y="260350"/>
            <a:ext cx="9036050" cy="7397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200"/>
              </a:spcAft>
              <a:buSzPct val="6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3200" b="1" dirty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ＭＳ Ｐゴシック" charset="-128"/>
                <a:cs typeface="Arial" pitchFamily="34" charset="0"/>
              </a:rPr>
              <a:t>Atribuições</a:t>
            </a:r>
            <a:r>
              <a:rPr lang="pt-BR" sz="4000" b="1" dirty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ＭＳ Ｐゴシック" charset="-128"/>
                <a:cs typeface="Arial" pitchFamily="34" charset="0"/>
              </a:rPr>
              <a:t> dos Municípios</a:t>
            </a:r>
          </a:p>
        </p:txBody>
      </p:sp>
      <p:sp>
        <p:nvSpPr>
          <p:cNvPr id="32771" name="Rectangle 3"/>
          <p:cNvSpPr txBox="1">
            <a:spLocks noChangeArrowheads="1"/>
          </p:cNvSpPr>
          <p:nvPr/>
        </p:nvSpPr>
        <p:spPr bwMode="auto">
          <a:xfrm>
            <a:off x="663575" y="1268413"/>
            <a:ext cx="8229600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just" eaLnBrk="0" hangingPunct="0"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dirty="0">
                <a:latin typeface="+mj-lt"/>
              </a:rPr>
              <a:t>Identificar as famílias em situação de pobreza;</a:t>
            </a:r>
          </a:p>
          <a:p>
            <a:pPr marL="342900" indent="-342900" algn="just" eaLnBrk="0" hangingPunct="0"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dirty="0">
                <a:latin typeface="+mj-lt"/>
              </a:rPr>
              <a:t>Realizar a entrevista para o cadastramento e a </a:t>
            </a:r>
            <a:r>
              <a:rPr lang="pt-BR" altLang="pt-BR" sz="2600" dirty="0" smtClean="0">
                <a:latin typeface="+mj-lt"/>
              </a:rPr>
              <a:t>inserção de dados no sistema;</a:t>
            </a:r>
            <a:endParaRPr lang="pt-BR" altLang="pt-BR" sz="2600" dirty="0">
              <a:latin typeface="+mj-lt"/>
            </a:endParaRPr>
          </a:p>
          <a:p>
            <a:pPr marL="342900" indent="-342900" algn="just" eaLnBrk="0" hangingPunct="0"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dirty="0">
                <a:latin typeface="+mj-lt"/>
              </a:rPr>
              <a:t>Manter as informações atualizadas; </a:t>
            </a:r>
          </a:p>
          <a:p>
            <a:pPr marL="342900" indent="-342900" algn="just" eaLnBrk="0" hangingPunct="0"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dirty="0">
                <a:latin typeface="+mj-lt"/>
              </a:rPr>
              <a:t>Articular a capacitação de entrevistadores, digitadores e demais profissionais da gestão do Cadastro Único;</a:t>
            </a:r>
          </a:p>
          <a:p>
            <a:pPr marL="342900" indent="-342900" algn="just" eaLnBrk="0" hangingPunct="0"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dirty="0">
                <a:latin typeface="+mj-lt"/>
              </a:rPr>
              <a:t>Realizar rotinas de comunicação permanente com as famílias cadastradas;</a:t>
            </a:r>
          </a:p>
          <a:p>
            <a:pPr marL="342900" indent="-342900" algn="just" eaLnBrk="0" hangingPunct="0"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dirty="0">
                <a:latin typeface="+mj-lt"/>
              </a:rPr>
              <a:t>Dispor de infraestrutura adequada à gestão municipal e ao cadastramento das famílias; </a:t>
            </a:r>
          </a:p>
          <a:p>
            <a:pPr marL="342900" indent="-342900" algn="just" eaLnBrk="0" hangingPunct="0">
              <a:spcAft>
                <a:spcPts val="6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dirty="0">
                <a:latin typeface="+mj-lt"/>
              </a:rPr>
              <a:t>Zelar pela guarda e sigilo das informações.</a:t>
            </a:r>
          </a:p>
          <a:p>
            <a:pPr marL="342900" indent="-342900" algn="just" eaLnBrk="0" hangingPunct="0">
              <a:spcAft>
                <a:spcPts val="600"/>
              </a:spcAft>
              <a:buSzPct val="65000"/>
              <a:buFont typeface="Wingdings" pitchFamily="2" charset="2"/>
              <a:buChar char="q"/>
            </a:pPr>
            <a:endParaRPr lang="pt-BR" altLang="pt-BR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064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3"/>
          <p:cNvSpPr>
            <a:spLocks noChangeArrowheads="1"/>
          </p:cNvSpPr>
          <p:nvPr/>
        </p:nvSpPr>
        <p:spPr bwMode="auto">
          <a:xfrm>
            <a:off x="0" y="11588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3200" b="1" dirty="0" smtClean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Rede </a:t>
            </a:r>
            <a:r>
              <a:rPr lang="pt-BR" sz="32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de </a:t>
            </a:r>
            <a:r>
              <a:rPr lang="pt-BR" sz="3200" b="1" dirty="0" smtClean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atendimento do Cadastro Único</a:t>
            </a:r>
            <a:endParaRPr lang="pt-BR" sz="3200" b="1" dirty="0">
              <a:solidFill>
                <a:srgbClr val="2C624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ＭＳ Ｐゴシック" charset="-128"/>
              <a:cs typeface="Andalus" pitchFamily="18" charset="-78"/>
            </a:endParaRPr>
          </a:p>
        </p:txBody>
      </p:sp>
      <p:sp>
        <p:nvSpPr>
          <p:cNvPr id="24580" name="Retângulo 1"/>
          <p:cNvSpPr>
            <a:spLocks noChangeArrowheads="1"/>
          </p:cNvSpPr>
          <p:nvPr/>
        </p:nvSpPr>
        <p:spPr bwMode="auto">
          <a:xfrm>
            <a:off x="1547664" y="700663"/>
            <a:ext cx="6624736" cy="5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defRPr/>
            </a:pPr>
            <a:endParaRPr lang="pt-BR" sz="2400" dirty="0">
              <a:cs typeface="Arial" pitchFamily="34" charset="0"/>
            </a:endParaRPr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pt-BR" sz="2400" dirty="0">
                <a:cs typeface="Arial" pitchFamily="34" charset="0"/>
              </a:rPr>
              <a:t>É vinculada à Secretaria de Assistência Social em 99,4% dos </a:t>
            </a:r>
            <a:r>
              <a:rPr lang="pt-BR" sz="2400" dirty="0" smtClean="0">
                <a:cs typeface="Arial" pitchFamily="34" charset="0"/>
              </a:rPr>
              <a:t>municípios;</a:t>
            </a:r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pt-BR" sz="2400" dirty="0" smtClean="0"/>
              <a:t>11.908 </a:t>
            </a:r>
            <a:r>
              <a:rPr lang="pt-BR" sz="2400" dirty="0"/>
              <a:t>postos de atendimento, d</a:t>
            </a:r>
            <a:r>
              <a:rPr lang="pt-BR" altLang="pt-BR" sz="2400" dirty="0"/>
              <a:t>esses, </a:t>
            </a:r>
            <a:r>
              <a:rPr lang="pt-BR" altLang="pt-BR" sz="2400" dirty="0" smtClean="0"/>
              <a:t>3.674 (30,85%) </a:t>
            </a:r>
            <a:r>
              <a:rPr lang="pt-BR" altLang="pt-BR" sz="2400" dirty="0"/>
              <a:t>são </a:t>
            </a:r>
            <a:r>
              <a:rPr lang="pt-BR" altLang="pt-BR" sz="2400" dirty="0" smtClean="0"/>
              <a:t>CRAS;</a:t>
            </a:r>
            <a:endParaRPr lang="pt-BR" sz="2400" dirty="0"/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pt-BR" sz="2400" dirty="0" smtClean="0"/>
              <a:t>Estratégias </a:t>
            </a:r>
            <a:r>
              <a:rPr lang="pt-BR" sz="2400" dirty="0"/>
              <a:t>mistas de </a:t>
            </a:r>
            <a:r>
              <a:rPr lang="pt-BR" sz="2400" dirty="0" smtClean="0"/>
              <a:t>atendimento:</a:t>
            </a:r>
            <a:endParaRPr lang="pt-BR" sz="2400" dirty="0"/>
          </a:p>
          <a:p>
            <a:pPr lvl="1"/>
            <a:r>
              <a:rPr lang="pt-BR" altLang="pt-BR" sz="2400" dirty="0" smtClean="0"/>
              <a:t>65% </a:t>
            </a:r>
            <a:r>
              <a:rPr lang="pt-BR" altLang="pt-BR" sz="2400" dirty="0"/>
              <a:t>dos municípios usam CRAS</a:t>
            </a:r>
          </a:p>
          <a:p>
            <a:pPr lvl="1"/>
            <a:r>
              <a:rPr lang="pt-BR" altLang="pt-BR" sz="2400" dirty="0" smtClean="0"/>
              <a:t>56% </a:t>
            </a:r>
            <a:r>
              <a:rPr lang="pt-BR" altLang="pt-BR" sz="2400" dirty="0"/>
              <a:t>usam sede do município</a:t>
            </a:r>
          </a:p>
          <a:p>
            <a:pPr lvl="1"/>
            <a:r>
              <a:rPr lang="pt-BR" altLang="pt-BR" sz="2400" dirty="0" smtClean="0"/>
              <a:t>20% </a:t>
            </a:r>
            <a:r>
              <a:rPr lang="pt-BR" altLang="pt-BR" sz="2400" dirty="0"/>
              <a:t>usam postos exclusivos</a:t>
            </a:r>
          </a:p>
          <a:p>
            <a:pPr lvl="1"/>
            <a:r>
              <a:rPr lang="pt-BR" altLang="pt-BR" sz="2400" dirty="0" smtClean="0"/>
              <a:t>23% </a:t>
            </a:r>
            <a:r>
              <a:rPr lang="pt-BR" altLang="pt-BR" sz="2400" dirty="0"/>
              <a:t>em unidades móveis</a:t>
            </a:r>
          </a:p>
          <a:p>
            <a:pPr lvl="1">
              <a:spcAft>
                <a:spcPts val="600"/>
              </a:spcAft>
            </a:pPr>
            <a:r>
              <a:rPr lang="pt-BR" altLang="pt-BR" sz="2400" dirty="0" smtClean="0"/>
              <a:t>13% </a:t>
            </a:r>
            <a:r>
              <a:rPr lang="pt-BR" altLang="pt-BR" sz="2400" dirty="0"/>
              <a:t>outros equipamentos do SUAS</a:t>
            </a:r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pt-BR" sz="2400" dirty="0" smtClean="0"/>
              <a:t>11% </a:t>
            </a:r>
            <a:r>
              <a:rPr lang="pt-BR" sz="2400" dirty="0"/>
              <a:t>das entrevistas com visita </a:t>
            </a:r>
            <a:r>
              <a:rPr lang="pt-BR" sz="2400" dirty="0" smtClean="0"/>
              <a:t>domiciliar.</a:t>
            </a:r>
          </a:p>
          <a:p>
            <a:pPr>
              <a:spcAft>
                <a:spcPts val="1200"/>
              </a:spcAft>
            </a:pPr>
            <a:r>
              <a:rPr lang="pt-BR" dirty="0" smtClean="0"/>
              <a:t>Fonte: Censo SUAS 2015 e base do Cadastro Único</a:t>
            </a:r>
            <a:endParaRPr lang="pt-BR" dirty="0"/>
          </a:p>
        </p:txBody>
      </p:sp>
      <p:cxnSp>
        <p:nvCxnSpPr>
          <p:cNvPr id="4" name="Conector reto 3"/>
          <p:cNvCxnSpPr/>
          <p:nvPr/>
        </p:nvCxnSpPr>
        <p:spPr>
          <a:xfrm>
            <a:off x="1259632" y="1484784"/>
            <a:ext cx="0" cy="4021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901476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3"/>
          <p:cNvSpPr>
            <a:spLocks noChangeArrowheads="1"/>
          </p:cNvSpPr>
          <p:nvPr/>
        </p:nvSpPr>
        <p:spPr bwMode="auto">
          <a:xfrm>
            <a:off x="0" y="115888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40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  <a:sym typeface="Arial" charset="0"/>
              </a:rPr>
              <a:t>R</a:t>
            </a:r>
            <a:r>
              <a:rPr lang="pt-BR" sz="4000" b="1" dirty="0" smtClean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ede </a:t>
            </a:r>
            <a:r>
              <a:rPr lang="pt-BR" sz="40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de </a:t>
            </a:r>
            <a:r>
              <a:rPr lang="pt-BR" sz="4000" b="1" dirty="0" smtClean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atendimento do Cadastro Único</a:t>
            </a:r>
            <a:endParaRPr lang="pt-BR" sz="4000" b="1" dirty="0">
              <a:solidFill>
                <a:srgbClr val="2C624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ＭＳ Ｐゴシック" charset="-128"/>
              <a:cs typeface="Andalus" pitchFamily="18" charset="-78"/>
            </a:endParaRPr>
          </a:p>
        </p:txBody>
      </p:sp>
      <p:sp>
        <p:nvSpPr>
          <p:cNvPr id="24580" name="Retângulo 1"/>
          <p:cNvSpPr>
            <a:spLocks noChangeArrowheads="1"/>
          </p:cNvSpPr>
          <p:nvPr/>
        </p:nvSpPr>
        <p:spPr bwMode="auto">
          <a:xfrm>
            <a:off x="827584" y="1378511"/>
            <a:ext cx="756084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Wingdings" pitchFamily="2" charset="2"/>
              <a:buChar char="q"/>
            </a:pPr>
            <a:r>
              <a:rPr lang="pt-BR" sz="2400" dirty="0"/>
              <a:t>Cerca de </a:t>
            </a:r>
            <a:r>
              <a:rPr lang="pt-BR" sz="2400" dirty="0" smtClean="0"/>
              <a:t>24 </a:t>
            </a:r>
            <a:r>
              <a:rPr lang="pt-BR" sz="2400" dirty="0"/>
              <a:t>mil </a:t>
            </a:r>
            <a:r>
              <a:rPr lang="pt-BR" sz="2400" dirty="0" smtClean="0"/>
              <a:t>entrevistadores, sendo que 10 mil também são operadores , além dos demais operadores, técnicos, </a:t>
            </a:r>
            <a:r>
              <a:rPr lang="pt-BR" sz="2400" dirty="0"/>
              <a:t>supervisores e coordenadores em todo o Brasil.</a:t>
            </a:r>
          </a:p>
          <a:p>
            <a:pPr marL="285750" indent="-285750">
              <a:spcAft>
                <a:spcPts val="1200"/>
              </a:spcAft>
              <a:buFont typeface="Wingdings" pitchFamily="2" charset="2"/>
              <a:buChar char="q"/>
            </a:pPr>
            <a:r>
              <a:rPr lang="pt-BR" sz="2400" dirty="0" smtClean="0"/>
              <a:t>Cerca de 32% </a:t>
            </a:r>
            <a:r>
              <a:rPr lang="pt-BR" sz="2400" dirty="0"/>
              <a:t>dos entrevistadores </a:t>
            </a:r>
            <a:r>
              <a:rPr lang="pt-BR" sz="2400" dirty="0" smtClean="0"/>
              <a:t>fazem parte das equipes dos CRAS </a:t>
            </a:r>
            <a:r>
              <a:rPr lang="pt-BR" sz="2400" dirty="0"/>
              <a:t>e </a:t>
            </a:r>
            <a:r>
              <a:rPr lang="pt-BR" sz="2400" dirty="0" smtClean="0"/>
              <a:t>26% </a:t>
            </a:r>
            <a:r>
              <a:rPr lang="pt-BR" sz="2400" dirty="0"/>
              <a:t>das entrevistas </a:t>
            </a:r>
            <a:r>
              <a:rPr lang="pt-BR" sz="2400" dirty="0" smtClean="0"/>
              <a:t>feitas </a:t>
            </a:r>
            <a:r>
              <a:rPr lang="pt-BR" sz="2400" dirty="0"/>
              <a:t>em </a:t>
            </a:r>
            <a:r>
              <a:rPr lang="pt-BR" sz="2400" dirty="0" smtClean="0"/>
              <a:t>2015 e 2016 foram realizadas por essas equipes.</a:t>
            </a:r>
          </a:p>
          <a:p>
            <a:pPr>
              <a:spcAft>
                <a:spcPts val="1200"/>
              </a:spcAft>
            </a:pPr>
            <a:r>
              <a:rPr lang="pt-BR" sz="1600" dirty="0" smtClean="0"/>
              <a:t>Fonte</a:t>
            </a:r>
            <a:r>
              <a:rPr lang="pt-BR" sz="1600" dirty="0"/>
              <a:t>: Censo SUAS 2015 e base do Cadastro Único</a:t>
            </a:r>
          </a:p>
          <a:p>
            <a:pPr marL="285750" indent="-285750">
              <a:spcAft>
                <a:spcPts val="1200"/>
              </a:spcAft>
              <a:buFont typeface="Wingdings" pitchFamily="2" charset="2"/>
              <a:buChar char="q"/>
            </a:pPr>
            <a:endParaRPr lang="pt-BR" sz="2400" dirty="0"/>
          </a:p>
        </p:txBody>
      </p:sp>
      <p:sp>
        <p:nvSpPr>
          <p:cNvPr id="7" name="CaixaDeTexto 9"/>
          <p:cNvSpPr txBox="1">
            <a:spLocks noChangeArrowheads="1"/>
          </p:cNvSpPr>
          <p:nvPr/>
        </p:nvSpPr>
        <p:spPr bwMode="auto">
          <a:xfrm>
            <a:off x="2627784" y="4797152"/>
            <a:ext cx="4464496" cy="15696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ctr" eaLnBrk="1" hangingPunct="1"/>
            <a:r>
              <a:rPr lang="pt-BR" sz="2400" dirty="0">
                <a:latin typeface="+mj-lt"/>
                <a:cs typeface="Arial" pitchFamily="34" charset="0"/>
              </a:rPr>
              <a:t>Desafio é reconhecer, </a:t>
            </a:r>
            <a:r>
              <a:rPr lang="pt-BR" sz="2400" dirty="0" smtClean="0">
                <a:latin typeface="+mj-lt"/>
                <a:cs typeface="Arial" pitchFamily="34" charset="0"/>
              </a:rPr>
              <a:t>institucionalizar e </a:t>
            </a:r>
            <a:r>
              <a:rPr lang="pt-BR" sz="2400" dirty="0">
                <a:latin typeface="+mj-lt"/>
                <a:cs typeface="Arial" pitchFamily="34" charset="0"/>
              </a:rPr>
              <a:t>qualificar as equipes e equipamentos do Cadastro </a:t>
            </a:r>
            <a:r>
              <a:rPr lang="pt-BR" sz="2400" dirty="0" smtClean="0">
                <a:latin typeface="+mj-lt"/>
                <a:cs typeface="Arial" pitchFamily="34" charset="0"/>
              </a:rPr>
              <a:t>Único.</a:t>
            </a:r>
            <a:endParaRPr lang="pt-BR" sz="2400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18488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Plano de Monitoramento da Gestão Municipal do Cadastro Único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23528" y="1772816"/>
            <a:ext cx="856895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A </a:t>
            </a:r>
            <a:r>
              <a:rPr lang="pt-BR" sz="2400" dirty="0"/>
              <a:t>partir do início de </a:t>
            </a:r>
            <a:r>
              <a:rPr lang="pt-BR" sz="2400" dirty="0" smtClean="0"/>
              <a:t>2013: Identificar fatores políticos</a:t>
            </a:r>
            <a:r>
              <a:rPr lang="pt-BR" sz="2400" dirty="0"/>
              <a:t>, de infraestrutura, de recursos humanos, </a:t>
            </a:r>
            <a:r>
              <a:rPr lang="pt-BR" sz="2400" dirty="0" smtClean="0"/>
              <a:t>de conhecimento, </a:t>
            </a:r>
            <a:r>
              <a:rPr lang="pt-BR" sz="2400" dirty="0"/>
              <a:t>acesso à informação, </a:t>
            </a:r>
            <a:r>
              <a:rPr lang="pt-BR" sz="2400" dirty="0" smtClean="0"/>
              <a:t>e outros que </a:t>
            </a:r>
            <a:r>
              <a:rPr lang="pt-BR" sz="2400" dirty="0"/>
              <a:t>podem influenciar na qualidade da gestão municipal do Cadastro Único.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10053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Plano de Monitoramento da Gestão Municipal do Cadastro Único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43904" y="1484784"/>
            <a:ext cx="856895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 smtClean="0"/>
              <a:t>FASES: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1 - </a:t>
            </a:r>
            <a:r>
              <a:rPr lang="pt-BR" sz="2400" b="1" dirty="0"/>
              <a:t>Monitora.</a:t>
            </a:r>
            <a:r>
              <a:rPr lang="pt-BR" sz="2400" dirty="0"/>
              <a:t> D</a:t>
            </a:r>
            <a:r>
              <a:rPr lang="pt-BR" sz="2400" dirty="0" smtClean="0"/>
              <a:t>ados dos principais indicadores para </a:t>
            </a:r>
            <a:r>
              <a:rPr lang="pt-BR" sz="2400" dirty="0"/>
              <a:t>o monitoramento </a:t>
            </a:r>
            <a:r>
              <a:rPr lang="pt-BR" sz="2400" dirty="0" smtClean="0"/>
              <a:t>da gestão do </a:t>
            </a:r>
            <a:r>
              <a:rPr lang="pt-BR" sz="2400" dirty="0"/>
              <a:t>Cadastro </a:t>
            </a:r>
            <a:r>
              <a:rPr lang="pt-BR" sz="2400" dirty="0" smtClean="0"/>
              <a:t>Único. Este aplicativo está sendo reformulado. 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/>
              <a:t>2 </a:t>
            </a:r>
            <a:r>
              <a:rPr lang="pt-BR" sz="2400" dirty="0" smtClean="0"/>
              <a:t>- </a:t>
            </a:r>
            <a:r>
              <a:rPr lang="pt-BR" sz="2400" b="1" dirty="0" smtClean="0"/>
              <a:t>Questionário.</a:t>
            </a:r>
            <a:r>
              <a:rPr lang="pt-BR" dirty="0"/>
              <a:t> </a:t>
            </a:r>
            <a:r>
              <a:rPr lang="pt-BR" dirty="0" smtClean="0"/>
              <a:t> </a:t>
            </a:r>
            <a:r>
              <a:rPr lang="pt-BR" sz="2400" dirty="0"/>
              <a:t>Aplicação de questionários para os dois grupos de municípios em 2013 (municípios bons) e em 2014 (municípios críticos)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200" dirty="0"/>
          </a:p>
          <a:p>
            <a:pPr marL="800100" lvl="2" indent="-342900" algn="just">
              <a:buFont typeface="Arial" panose="020B0604020202020204" pitchFamily="34" charset="0"/>
              <a:buChar char="•"/>
            </a:pPr>
            <a:r>
              <a:rPr lang="pt-BR" sz="2200" dirty="0" smtClean="0"/>
              <a:t>Municípios </a:t>
            </a:r>
            <a:r>
              <a:rPr lang="pt-BR" sz="2200" dirty="0"/>
              <a:t>com bom desempenho na TAC selecionados:  421</a:t>
            </a:r>
          </a:p>
          <a:p>
            <a:pPr marL="800100" lvl="2" indent="-342900" algn="just">
              <a:buFont typeface="Arial" panose="020B0604020202020204" pitchFamily="34" charset="0"/>
              <a:buChar char="•"/>
            </a:pPr>
            <a:r>
              <a:rPr lang="pt-BR" sz="2200" dirty="0"/>
              <a:t>Municípios com desempenho crítico NA TAC selecionados: 396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24691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Plano de Monitoramento da Gestão Municipal do Cadastro Único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71717" y="1772816"/>
            <a:ext cx="856895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3 </a:t>
            </a:r>
            <a:r>
              <a:rPr lang="pt-BR" sz="2400" dirty="0" smtClean="0"/>
              <a:t>– </a:t>
            </a:r>
            <a:r>
              <a:rPr lang="pt-BR" sz="2400" b="1" dirty="0" smtClean="0"/>
              <a:t>Oficinas com municípios com melhores </a:t>
            </a:r>
            <a:r>
              <a:rPr lang="pt-BR" sz="2400" b="1" dirty="0"/>
              <a:t>índices </a:t>
            </a:r>
            <a:r>
              <a:rPr lang="pt-BR" sz="2400" b="1" dirty="0" smtClean="0"/>
              <a:t>na </a:t>
            </a:r>
            <a:r>
              <a:rPr lang="pt-BR" sz="2400" b="1" dirty="0"/>
              <a:t>Taxa de Atualização </a:t>
            </a:r>
            <a:r>
              <a:rPr lang="pt-BR" sz="2400" b="1" dirty="0" smtClean="0"/>
              <a:t>Cadastral.</a:t>
            </a:r>
            <a:r>
              <a:rPr lang="pt-BR" sz="2400" dirty="0" smtClean="0"/>
              <a:t> </a:t>
            </a:r>
            <a:r>
              <a:rPr lang="pt-BR" sz="2400" dirty="0"/>
              <a:t>identificar quais e quantos profissionais são necessários para realizar as atividades de cadastramento com </a:t>
            </a:r>
            <a:r>
              <a:rPr lang="pt-BR" sz="2400" dirty="0" smtClean="0"/>
              <a:t>qualidade. Participaram 17 estados e 198 </a:t>
            </a:r>
            <a:r>
              <a:rPr lang="pt-BR" sz="2400" dirty="0"/>
              <a:t>municípios (setembro e novembro de </a:t>
            </a:r>
            <a:r>
              <a:rPr lang="pt-BR" sz="2400" dirty="0" smtClean="0"/>
              <a:t>2013).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4 - </a:t>
            </a:r>
            <a:r>
              <a:rPr lang="pt-BR" sz="2400" b="1" dirty="0"/>
              <a:t>Reuniões de Trabalho com </a:t>
            </a:r>
            <a:r>
              <a:rPr lang="pt-BR" sz="2400" b="1" dirty="0" smtClean="0"/>
              <a:t>municípios com resultados </a:t>
            </a:r>
            <a:r>
              <a:rPr lang="pt-BR" sz="2400" b="1" dirty="0"/>
              <a:t>críticos na Taxa de Atualização </a:t>
            </a:r>
            <a:r>
              <a:rPr lang="pt-BR" sz="2400" b="1" dirty="0" smtClean="0"/>
              <a:t>Cadastral. </a:t>
            </a:r>
            <a:r>
              <a:rPr lang="pt-BR" sz="2400" dirty="0" smtClean="0"/>
              <a:t>Identificação de </a:t>
            </a:r>
            <a:r>
              <a:rPr lang="pt-BR" sz="2400" u="sng" dirty="0" smtClean="0"/>
              <a:t>estrangulamentos </a:t>
            </a:r>
            <a:r>
              <a:rPr lang="pt-BR" sz="2400" u="sng" dirty="0"/>
              <a:t>e </a:t>
            </a:r>
            <a:r>
              <a:rPr lang="pt-BR" sz="2400" u="sng" dirty="0" smtClean="0"/>
              <a:t>possibilidades </a:t>
            </a:r>
            <a:r>
              <a:rPr lang="pt-BR" sz="2400" u="sng" dirty="0"/>
              <a:t>de implementação de </a:t>
            </a:r>
            <a:r>
              <a:rPr lang="pt-BR" sz="2400" u="sng" dirty="0" smtClean="0"/>
              <a:t>soluções</a:t>
            </a:r>
            <a:r>
              <a:rPr lang="pt-BR" sz="2400" dirty="0" smtClean="0"/>
              <a:t>. Participaram 15 estados e 211 municípios (março e junho de 2014). 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1969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256193" y="1196752"/>
            <a:ext cx="8642350" cy="197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pt-BR"/>
            </a:defPPr>
            <a:lvl1pPr marL="287338" indent="-285750">
              <a:lnSpc>
                <a:spcPct val="114000"/>
              </a:lnSpc>
              <a:spcAft>
                <a:spcPts val="1200"/>
              </a:spcAft>
              <a:buFont typeface="Wingdings" pitchFamily="2" charset="2"/>
              <a:buChar char="§"/>
              <a:defRPr sz="2400"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9pPr>
          </a:lstStyle>
          <a:p>
            <a:pPr marL="457200" indent="-457200">
              <a:spcAft>
                <a:spcPts val="1800"/>
              </a:spcAft>
              <a:buSzPct val="100000"/>
              <a:buFont typeface="Arial" pitchFamily="34" charset="0"/>
              <a:buChar char="•"/>
            </a:pPr>
            <a:r>
              <a:rPr lang="pt-BR" altLang="pt-BR" dirty="0">
                <a:latin typeface="Arial" pitchFamily="34" charset="0"/>
              </a:rPr>
              <a:t>É um cadastro unificado para toda a população de baixa </a:t>
            </a:r>
            <a:r>
              <a:rPr lang="pt-BR" altLang="pt-BR" dirty="0" smtClean="0">
                <a:latin typeface="Arial" pitchFamily="34" charset="0"/>
              </a:rPr>
              <a:t>renda que </a:t>
            </a:r>
            <a:r>
              <a:rPr lang="pt-BR" altLang="pt-BR" dirty="0">
                <a:latin typeface="Arial" pitchFamily="34" charset="0"/>
              </a:rPr>
              <a:t>contém informações </a:t>
            </a:r>
            <a:r>
              <a:rPr lang="pt-BR" altLang="pt-BR" dirty="0" smtClean="0">
                <a:latin typeface="Arial" pitchFamily="34" charset="0"/>
              </a:rPr>
              <a:t>de </a:t>
            </a:r>
            <a:r>
              <a:rPr lang="pt-BR" altLang="pt-BR" dirty="0">
                <a:latin typeface="Arial" pitchFamily="34" charset="0"/>
              </a:rPr>
              <a:t>identificação </a:t>
            </a:r>
            <a:r>
              <a:rPr lang="pt-BR" altLang="pt-BR" dirty="0" smtClean="0">
                <a:latin typeface="Arial" pitchFamily="34" charset="0"/>
              </a:rPr>
              <a:t> e caracterização dos domicílios, famílias e pessoas.</a:t>
            </a:r>
            <a:endParaRPr lang="pt-BR" altLang="pt-BR" dirty="0">
              <a:latin typeface="Arial" pitchFamily="34" charset="0"/>
            </a:endParaRPr>
          </a:p>
          <a:p>
            <a:endParaRPr lang="pt-BR" altLang="pt-BR" dirty="0">
              <a:latin typeface="Arial" pitchFamily="34" charset="0"/>
            </a:endParaRPr>
          </a:p>
        </p:txBody>
      </p:sp>
      <p:graphicFrame>
        <p:nvGraphicFramePr>
          <p:cNvPr id="5" name="D 3"/>
          <p:cNvGraphicFramePr/>
          <p:nvPr>
            <p:extLst>
              <p:ext uri="{D42A27DB-BD31-4B8C-83A1-F6EECF244321}">
                <p14:modId xmlns:p14="http://schemas.microsoft.com/office/powerpoint/2010/main" xmlns="" val="3320087025"/>
              </p:ext>
            </p:extLst>
          </p:nvPr>
        </p:nvGraphicFramePr>
        <p:xfrm>
          <a:off x="395536" y="2564904"/>
          <a:ext cx="8446268" cy="3805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ângulo 3"/>
          <p:cNvSpPr>
            <a:spLocks noChangeArrowheads="1"/>
          </p:cNvSpPr>
          <p:nvPr/>
        </p:nvSpPr>
        <p:spPr bwMode="auto">
          <a:xfrm>
            <a:off x="159918" y="9637"/>
            <a:ext cx="887657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altLang="pt-BR" sz="4000" b="1" dirty="0" smtClean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O que é o Cadastro Único hoje?</a:t>
            </a:r>
          </a:p>
          <a:p>
            <a:pPr algn="r">
              <a:spcBef>
                <a:spcPct val="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4000" b="1" dirty="0">
              <a:solidFill>
                <a:srgbClr val="366C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ＭＳ Ｐゴシック" charset="-12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025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Plano de Monitoramento da Gestão Municipal do Cadastro Único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71717" y="1772816"/>
            <a:ext cx="856895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5 - </a:t>
            </a:r>
            <a:r>
              <a:rPr lang="pt-BR" sz="2400" b="1" dirty="0" smtClean="0"/>
              <a:t>Consultoria </a:t>
            </a:r>
            <a:r>
              <a:rPr lang="pt-BR" sz="2400" b="1" dirty="0"/>
              <a:t>para </a:t>
            </a:r>
            <a:r>
              <a:rPr lang="pt-BR" sz="2400" b="1" dirty="0" smtClean="0"/>
              <a:t>monitoramento qualitativo de 10 Municípios. </a:t>
            </a:r>
            <a:r>
              <a:rPr lang="pt-BR" sz="2400" dirty="0" smtClean="0"/>
              <a:t>Identificar </a:t>
            </a:r>
            <a:r>
              <a:rPr lang="pt-BR" sz="2400" dirty="0"/>
              <a:t>elementos que poderiam ser considerados fatores intervenientes para a boa ou má gestão do Cadastro Único.</a:t>
            </a:r>
          </a:p>
          <a:p>
            <a:r>
              <a:rPr lang="pt-BR" sz="2400" dirty="0"/>
              <a:t> </a:t>
            </a:r>
          </a:p>
          <a:p>
            <a:pPr algn="just"/>
            <a:r>
              <a:rPr lang="pt-BR" sz="2400" dirty="0" smtClean="0"/>
              <a:t>6 -  </a:t>
            </a:r>
            <a:r>
              <a:rPr lang="pt-BR" sz="2400" b="1" dirty="0" smtClean="0"/>
              <a:t>Estudo técnico sobre a</a:t>
            </a:r>
            <a:r>
              <a:rPr lang="pt-BR" sz="2400" dirty="0" smtClean="0"/>
              <a:t> </a:t>
            </a:r>
            <a:r>
              <a:rPr lang="pt-BR" sz="2400" b="1" dirty="0" smtClean="0"/>
              <a:t>Equipe de Referência do Cadastro Único. </a:t>
            </a:r>
            <a:r>
              <a:rPr lang="pt-BR" sz="2400" u="sng" dirty="0" smtClean="0"/>
              <a:t>Identificação dos </a:t>
            </a:r>
            <a:r>
              <a:rPr lang="pt-BR" sz="2400" u="sng" dirty="0"/>
              <a:t>entrevistadores </a:t>
            </a:r>
            <a:r>
              <a:rPr lang="pt-BR" sz="2400" dirty="0"/>
              <a:t>registrados no Cadastro Único e </a:t>
            </a:r>
            <a:r>
              <a:rPr lang="pt-BR" sz="2400" dirty="0" smtClean="0"/>
              <a:t>análise de </a:t>
            </a:r>
            <a:r>
              <a:rPr lang="pt-BR" sz="2400" u="sng" dirty="0"/>
              <a:t>perfil</a:t>
            </a:r>
            <a:r>
              <a:rPr lang="pt-BR" sz="2400" dirty="0"/>
              <a:t> de permanência, </a:t>
            </a:r>
            <a:r>
              <a:rPr lang="pt-BR" sz="2400" dirty="0" smtClean="0"/>
              <a:t>vínculo </a:t>
            </a:r>
            <a:r>
              <a:rPr lang="pt-BR" sz="2400" dirty="0"/>
              <a:t>com a administração municipal e escolaridade. </a:t>
            </a:r>
            <a:endParaRPr lang="pt-BR" sz="2400" dirty="0" smtClean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7304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/>
            </a:r>
            <a:b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</a:br>
            <a:r>
              <a:rPr lang="pt-BR" sz="3600" b="1" dirty="0" smtClean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Gargalos da </a:t>
            </a:r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gestão do Cadastro </a:t>
            </a:r>
            <a:r>
              <a:rPr lang="pt-BR" sz="3600" b="1" dirty="0" smtClean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Único</a:t>
            </a:r>
            <a:endParaRPr lang="pt-BR" sz="3600" b="1" dirty="0">
              <a:solidFill>
                <a:srgbClr val="2C624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ＭＳ Ｐゴシック" charset="-128"/>
              <a:cs typeface="Andalus" pitchFamily="18" charset="-78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18382" y="6227278"/>
            <a:ext cx="82809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Fonte: MDS - Questionários</a:t>
            </a:r>
            <a:endParaRPr lang="pt-BR" sz="1400" dirty="0"/>
          </a:p>
        </p:txBody>
      </p:sp>
      <p:graphicFrame>
        <p:nvGraphicFramePr>
          <p:cNvPr id="6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999009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72759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2"/>
          <p:cNvSpPr txBox="1">
            <a:spLocks/>
          </p:cNvSpPr>
          <p:nvPr/>
        </p:nvSpPr>
        <p:spPr>
          <a:xfrm>
            <a:off x="684213" y="1484784"/>
            <a:ext cx="8135937" cy="504031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pt-BR" altLang="pt-BR" sz="2400" dirty="0" smtClean="0">
                <a:latin typeface="+mj-lt"/>
                <a:cs typeface="Arial" pitchFamily="34" charset="0"/>
              </a:rPr>
              <a:t>Denúncias crescentes de atendimento inadequado;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pt-BR" altLang="pt-BR" sz="2400" dirty="0" smtClean="0">
                <a:latin typeface="+mj-lt"/>
                <a:cs typeface="Arial" pitchFamily="34" charset="0"/>
              </a:rPr>
              <a:t>Vários documentos e reclamações de gestores encaminhados ao MDSA;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pt-BR" altLang="pt-BR" sz="2400" dirty="0" smtClean="0">
                <a:latin typeface="+mj-lt"/>
                <a:cs typeface="Arial" pitchFamily="34" charset="0"/>
              </a:rPr>
              <a:t>Grande debate e proposta na Conferência Nacional de Assistência Social;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pt-BR" altLang="pt-BR" sz="2400" dirty="0" smtClean="0">
                <a:latin typeface="+mj-lt"/>
                <a:cs typeface="Arial" pitchFamily="34" charset="0"/>
              </a:rPr>
              <a:t>Aumento de programas usuários do Cadastro Único (BPC e outros);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pt-BR" altLang="pt-BR" sz="2400" dirty="0" smtClean="0">
                <a:latin typeface="+mj-lt"/>
                <a:cs typeface="Arial" pitchFamily="34" charset="0"/>
              </a:rPr>
              <a:t>Aumento da periodicidade das ações de Averiguação Cadastral.</a:t>
            </a:r>
          </a:p>
          <a:p>
            <a:pPr marL="0" indent="0" algn="just">
              <a:spcBef>
                <a:spcPct val="0"/>
              </a:spcBef>
              <a:spcAft>
                <a:spcPts val="600"/>
              </a:spcAft>
              <a:buFont typeface="Arial" charset="0"/>
              <a:buNone/>
              <a:defRPr/>
            </a:pPr>
            <a:endParaRPr lang="pt-BR" altLang="pt-BR" sz="2400" b="1" dirty="0" smtClean="0">
              <a:latin typeface="+mj-lt"/>
              <a:cs typeface="Arial" pitchFamily="34" charset="0"/>
            </a:endParaRPr>
          </a:p>
          <a:p>
            <a:pPr marL="0" indent="0" algn="just">
              <a:spcBef>
                <a:spcPct val="0"/>
              </a:spcBef>
              <a:spcAft>
                <a:spcPts val="600"/>
              </a:spcAft>
              <a:buFont typeface="Arial" charset="0"/>
              <a:buNone/>
              <a:defRPr/>
            </a:pPr>
            <a:endParaRPr lang="pt-BR" altLang="pt-BR" sz="2400" b="1" dirty="0" smtClean="0">
              <a:latin typeface="+mj-lt"/>
              <a:cs typeface="Arial" pitchFamily="34" charset="0"/>
            </a:endParaRPr>
          </a:p>
          <a:p>
            <a:pPr algn="just">
              <a:spcBef>
                <a:spcPct val="0"/>
              </a:spcBef>
              <a:spcAft>
                <a:spcPts val="600"/>
              </a:spcAft>
              <a:defRPr/>
            </a:pPr>
            <a:endParaRPr lang="pt-BR" altLang="pt-BR" sz="2400" b="1" dirty="0" smtClean="0">
              <a:latin typeface="+mj-lt"/>
              <a:cs typeface="Arial" pitchFamily="34" charset="0"/>
            </a:endParaRPr>
          </a:p>
        </p:txBody>
      </p:sp>
      <p:sp>
        <p:nvSpPr>
          <p:cNvPr id="3075" name="Título 1"/>
          <p:cNvSpPr txBox="1">
            <a:spLocks/>
          </p:cNvSpPr>
          <p:nvPr/>
        </p:nvSpPr>
        <p:spPr bwMode="auto">
          <a:xfrm>
            <a:off x="684213" y="250453"/>
            <a:ext cx="7772400" cy="1008063"/>
          </a:xfrm>
          <a:prstGeom prst="rect">
            <a:avLst/>
          </a:prstGeom>
          <a:extLst/>
        </p:spPr>
        <p:txBody>
          <a:bodyPr vert="horz" lIns="91440" tIns="45720" rIns="91440" bIns="45720" rtlCol="0" anchor="ctr">
            <a:no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defRPr>
            </a:lvl1pPr>
          </a:lstStyle>
          <a:p>
            <a:r>
              <a:rPr lang="pt-BR" altLang="pt-BR" dirty="0"/>
              <a:t>Equipe de Referência do Cadastro Único</a:t>
            </a:r>
          </a:p>
        </p:txBody>
      </p:sp>
    </p:spTree>
    <p:extLst>
      <p:ext uri="{BB962C8B-B14F-4D97-AF65-F5344CB8AC3E}">
        <p14:creationId xmlns:p14="http://schemas.microsoft.com/office/powerpoint/2010/main" xmlns="" val="111896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pt-BR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defRPr>
            </a:lvl1pPr>
          </a:lstStyle>
          <a:p>
            <a:r>
              <a:rPr lang="pt-BR" dirty="0" smtClean="0"/>
              <a:t>Metodologia - Necessidade </a:t>
            </a:r>
            <a:r>
              <a:rPr lang="pt-BR" dirty="0"/>
              <a:t>de </a:t>
            </a:r>
            <a:r>
              <a:rPr lang="pt-BR" dirty="0" smtClean="0"/>
              <a:t>RH 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23528" y="1425278"/>
            <a:ext cx="8363272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3200" dirty="0"/>
              <a:t>Estudar as </a:t>
            </a:r>
            <a:r>
              <a:rPr lang="pt-BR" altLang="pt-BR" sz="3200" dirty="0" smtClean="0"/>
              <a:t>equipes: caracterizar a equipe típica, permanente: estudo </a:t>
            </a:r>
            <a:r>
              <a:rPr lang="pt-BR" altLang="pt-BR" sz="3200" dirty="0"/>
              <a:t>técnico sobre </a:t>
            </a:r>
            <a:r>
              <a:rPr lang="pt-BR" altLang="pt-BR" sz="3200" dirty="0" smtClean="0"/>
              <a:t>entrevistadores;</a:t>
            </a:r>
            <a:endParaRPr lang="pt-BR" altLang="pt-BR" sz="3200" dirty="0"/>
          </a:p>
          <a:p>
            <a:pPr marL="571500" indent="-57150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3200" dirty="0" smtClean="0"/>
              <a:t>Verificar </a:t>
            </a:r>
            <a:r>
              <a:rPr lang="pt-BR" altLang="pt-BR" sz="3200" dirty="0"/>
              <a:t>necessidade de atualização </a:t>
            </a:r>
            <a:r>
              <a:rPr lang="pt-BR" altLang="pt-BR" sz="3200" dirty="0" smtClean="0"/>
              <a:t>cadastral e comparar à produtividade da equipe;</a:t>
            </a:r>
            <a:endParaRPr lang="pt-BR" altLang="pt-BR" sz="3200" dirty="0"/>
          </a:p>
          <a:p>
            <a:pPr marL="571500" indent="-57150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3200" dirty="0"/>
              <a:t>Cotejar essa equipe frente à necessidade declarada pelos municípios: oficinas 2013 e </a:t>
            </a:r>
            <a:r>
              <a:rPr lang="pt-BR" altLang="pt-BR" sz="3200" dirty="0" smtClean="0"/>
              <a:t>2014;</a:t>
            </a:r>
            <a:endParaRPr lang="pt-BR" altLang="pt-BR" sz="3200" dirty="0"/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xmlns="" val="412756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Recursos Humanos do Cadastro Único</a:t>
            </a: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7504" y="6427688"/>
            <a:ext cx="87849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latin typeface="Arial" charset="0"/>
              </a:rPr>
              <a:t>Fonte: extrações do Cadastro Único de todos os meses de </a:t>
            </a:r>
            <a:r>
              <a:rPr lang="pt-BR" altLang="pt-BR" sz="1400" dirty="0" smtClean="0">
                <a:latin typeface="Arial" charset="0"/>
              </a:rPr>
              <a:t>2015 e  2016</a:t>
            </a:r>
            <a:endParaRPr lang="pt-BR" altLang="pt-BR" sz="1400" dirty="0">
              <a:latin typeface="Arial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35815470"/>
              </p:ext>
            </p:extLst>
          </p:nvPr>
        </p:nvGraphicFramePr>
        <p:xfrm>
          <a:off x="411956" y="1412776"/>
          <a:ext cx="7616429" cy="4104454"/>
        </p:xfrm>
        <a:graphic>
          <a:graphicData uri="http://schemas.openxmlformats.org/drawingml/2006/table">
            <a:tbl>
              <a:tblPr firstRow="1" bandRow="1"/>
              <a:tblGrid>
                <a:gridCol w="1407908"/>
                <a:gridCol w="1448655"/>
                <a:gridCol w="931278"/>
                <a:gridCol w="1345180"/>
                <a:gridCol w="1554815"/>
                <a:gridCol w="928593"/>
              </a:tblGrid>
              <a:tr h="929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Meses consecutivos trabalhados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Número de </a:t>
                      </a: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entrevistadores</a:t>
                      </a:r>
                    </a:p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 e 2016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 e 2016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Meses consecutivos trabalhados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Número de </a:t>
                      </a: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entrevistadores</a:t>
                      </a:r>
                    </a:p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 e 2016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 e 2016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2484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mês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21.211</a:t>
                      </a:r>
                      <a:endParaRPr lang="pt-B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26,50%</a:t>
                      </a:r>
                      <a:endParaRPr lang="pt-B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1.034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1,29%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927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8.987</a:t>
                      </a:r>
                      <a:endParaRPr lang="pt-B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11,23%</a:t>
                      </a:r>
                      <a:endParaRPr lang="pt-B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950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1,19%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927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5.896</a:t>
                      </a:r>
                      <a:endParaRPr lang="pt-B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7,37%</a:t>
                      </a:r>
                      <a:endParaRPr lang="pt-B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1,05%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927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3.886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4,85%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1,19%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927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3.385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4,23%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1,21%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927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2.873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3,59%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1,11%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927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2.852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3,56%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0,92%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927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2.145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2,68%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1,09%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927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1.795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2,24%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0,58%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927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1.711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2,14%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0,84%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927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1.978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2,47%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0,86%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927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1.851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2,31%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 meses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12.429</a:t>
                      </a:r>
                      <a:endParaRPr lang="pt-B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15,53%</a:t>
                      </a:r>
                      <a:endParaRPr lang="pt-B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913" marR="7913" marT="791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80.052</a:t>
                      </a:r>
                      <a:endParaRPr lang="pt-BR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100,00%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9090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107504" y="6427688"/>
            <a:ext cx="87849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latin typeface="Arial" charset="0"/>
              </a:rPr>
              <a:t>Fonte: extrações do Cadastro Único de todos os meses de 2013 </a:t>
            </a:r>
            <a:r>
              <a:rPr lang="pt-BR" altLang="pt-BR" sz="1400" dirty="0" smtClean="0">
                <a:latin typeface="Arial" charset="0"/>
              </a:rPr>
              <a:t>a 2016</a:t>
            </a:r>
            <a:endParaRPr lang="pt-BR" altLang="pt-BR" sz="1400" dirty="0">
              <a:latin typeface="Arial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85192" y="44624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Recursos Humanos do Cadastro Único</a:t>
            </a:r>
          </a:p>
        </p:txBody>
      </p:sp>
      <p:graphicFrame>
        <p:nvGraphicFramePr>
          <p:cNvPr id="8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02350245"/>
              </p:ext>
            </p:extLst>
          </p:nvPr>
        </p:nvGraphicFramePr>
        <p:xfrm>
          <a:off x="385192" y="908721"/>
          <a:ext cx="8507287" cy="499782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6488"/>
                <a:gridCol w="2088232"/>
                <a:gridCol w="2880320"/>
                <a:gridCol w="2232247"/>
              </a:tblGrid>
              <a:tr h="99841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Tipo de entrevistador 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Meses trabalhados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Média de entrevistas por mês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/>
                </a:tc>
              </a:tr>
              <a:tr h="11618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Critério 1</a:t>
                      </a: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Permanente</a:t>
                      </a:r>
                      <a:endParaRPr lang="pt-BR" sz="20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Seis meses consecutivos ou nove meses não consecutivos</a:t>
                      </a:r>
                      <a:endParaRPr lang="pt-BR" sz="20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01</a:t>
                      </a:r>
                      <a:endParaRPr lang="pt-BR" sz="20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328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Critério 2</a:t>
                      </a: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Permanente</a:t>
                      </a:r>
                      <a:endParaRPr lang="pt-BR" sz="20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Seis meses consecutivos ou nove meses não consecutivos</a:t>
                      </a:r>
                      <a:endParaRPr lang="pt-BR" sz="20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</a:t>
                      </a:r>
                      <a:endParaRPr lang="pt-BR" sz="20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09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Critério 3</a:t>
                      </a: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Permanente</a:t>
                      </a:r>
                      <a:endParaRPr lang="pt-BR" sz="20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Seis meses consecutivos ou nove meses não consecutivos</a:t>
                      </a:r>
                      <a:r>
                        <a:rPr lang="pt-BR" sz="20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endParaRPr lang="pt-BR" sz="20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20</a:t>
                      </a:r>
                      <a:endParaRPr lang="pt-BR" sz="20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4754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25799516"/>
              </p:ext>
            </p:extLst>
          </p:nvPr>
        </p:nvGraphicFramePr>
        <p:xfrm>
          <a:off x="899592" y="1417638"/>
          <a:ext cx="7416825" cy="38601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76065"/>
                <a:gridCol w="1440160"/>
                <a:gridCol w="1800200"/>
                <a:gridCol w="1440160"/>
                <a:gridCol w="2160240"/>
              </a:tblGrid>
              <a:tr h="70511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</a:rPr>
                        <a:t>Tipo de entrevistador 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Média do total de entrevistadores em 2015 e 2016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</a:rPr>
                        <a:t>% média de entrevistadores em </a:t>
                      </a:r>
                      <a:r>
                        <a:rPr lang="pt-BR" sz="12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2015 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</a:rPr>
                        <a:t>e </a:t>
                      </a:r>
                      <a:r>
                        <a:rPr lang="pt-BR" sz="12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</a:rPr>
                        <a:t>Média de entrevistas por </a:t>
                      </a:r>
                      <a:r>
                        <a:rPr lang="pt-BR" sz="12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mês em 2015</a:t>
                      </a:r>
                      <a:r>
                        <a:rPr lang="pt-BR" sz="1200" b="1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e 2016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0" anchor="ctr"/>
                </a:tc>
              </a:tr>
              <a:tr h="373363">
                <a:tc rowSpan="3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Critério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Não permanente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33.396</a:t>
                      </a: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49,00%</a:t>
                      </a: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3,83</a:t>
                      </a:r>
                    </a:p>
                  </a:txBody>
                  <a:tcPr marL="9525" marR="9525" marT="9525" marB="0" anchor="ctr"/>
                </a:tc>
              </a:tr>
              <a:tr h="216024">
                <a:tc vMerge="1"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Permanente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34.749</a:t>
                      </a: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51,00%</a:t>
                      </a: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40,18</a:t>
                      </a:r>
                    </a:p>
                  </a:txBody>
                  <a:tcPr marL="9525" marR="9525" marT="9525" marB="0" anchor="ctr"/>
                </a:tc>
              </a:tr>
              <a:tr h="321175">
                <a:tc vMerge="1"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Total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68.145</a:t>
                      </a:r>
                      <a:endParaRPr lang="pt-B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100,00%</a:t>
                      </a: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20,49</a:t>
                      </a:r>
                    </a:p>
                  </a:txBody>
                  <a:tcPr marL="9525" marR="9525" marT="9525" marB="0" anchor="ctr"/>
                </a:tc>
              </a:tr>
              <a:tr h="216024">
                <a:tc gridSpan="2"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21175">
                <a:tc rowSpan="3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Critério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Não permanente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45.539</a:t>
                      </a:r>
                      <a:endParaRPr lang="pt-B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66,85%</a:t>
                      </a: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4,78</a:t>
                      </a:r>
                    </a:p>
                  </a:txBody>
                  <a:tcPr marL="9525" marR="9525" marT="9525" marB="0" anchor="ctr"/>
                </a:tc>
              </a:tr>
              <a:tr h="288032">
                <a:tc vMerge="1"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Permanente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22.607</a:t>
                      </a:r>
                      <a:endParaRPr lang="pt-B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33,15%</a:t>
                      </a: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57,30</a:t>
                      </a:r>
                    </a:p>
                  </a:txBody>
                  <a:tcPr marL="9525" marR="9525" marT="9525" marB="0" anchor="ctr"/>
                </a:tc>
              </a:tr>
              <a:tr h="72008">
                <a:tc vMerge="1"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Total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68.145</a:t>
                      </a:r>
                      <a:endParaRPr lang="pt-B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100,00%</a:t>
                      </a: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20,49</a:t>
                      </a:r>
                    </a:p>
                  </a:txBody>
                  <a:tcPr marL="9525" marR="9525" marT="9525" marB="0" anchor="ctr"/>
                </a:tc>
              </a:tr>
              <a:tr h="287655">
                <a:tc gridSpan="2"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87655">
                <a:tc rowSpan="3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Critério 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Não permanente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51.765</a:t>
                      </a:r>
                      <a:endParaRPr lang="pt-B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75,95%</a:t>
                      </a: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6,49</a:t>
                      </a:r>
                    </a:p>
                  </a:txBody>
                  <a:tcPr marL="9525" marR="9525" marT="9525" marB="0" anchor="ctr"/>
                </a:tc>
              </a:tr>
              <a:tr h="287655">
                <a:tc vMerge="1"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Permanente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16.380</a:t>
                      </a:r>
                      <a:endParaRPr lang="pt-B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24,05%</a:t>
                      </a: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71,38</a:t>
                      </a:r>
                    </a:p>
                  </a:txBody>
                  <a:tcPr marL="9525" marR="9525" marT="9525" marB="0" anchor="ctr"/>
                </a:tc>
              </a:tr>
              <a:tr h="287655">
                <a:tc vMerge="1"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Total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68.145</a:t>
                      </a:r>
                      <a:endParaRPr lang="pt-B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100,00%</a:t>
                      </a: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20,49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Recursos Humanos do Cadastro Único</a:t>
            </a: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107504" y="6427688"/>
            <a:ext cx="87849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latin typeface="Arial" charset="0"/>
              </a:rPr>
              <a:t>Fonte: extrações do Cadastro Único de todos os meses de 2013 </a:t>
            </a:r>
            <a:r>
              <a:rPr lang="pt-BR" altLang="pt-BR" sz="1400" dirty="0" smtClean="0">
                <a:latin typeface="Arial" charset="0"/>
              </a:rPr>
              <a:t>a 2016</a:t>
            </a:r>
            <a:endParaRPr lang="pt-BR" altLang="pt-BR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188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78561669"/>
              </p:ext>
            </p:extLst>
          </p:nvPr>
        </p:nvGraphicFramePr>
        <p:xfrm>
          <a:off x="467544" y="1819806"/>
          <a:ext cx="7488833" cy="446767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90039"/>
                <a:gridCol w="1971072"/>
                <a:gridCol w="1663861"/>
                <a:gridCol w="1663861"/>
              </a:tblGrid>
              <a:tr h="2323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CRITÉRIO 1</a:t>
                      </a:r>
                      <a:endParaRPr lang="pt-B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CRITÉRIO 2</a:t>
                      </a:r>
                      <a:endParaRPr lang="pt-B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CRITÉRIO 3</a:t>
                      </a:r>
                      <a:endParaRPr lang="pt-B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</a:tr>
              <a:tr h="465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PORTE</a:t>
                      </a:r>
                      <a:endParaRPr lang="pt-B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2015 - 2016</a:t>
                      </a:r>
                      <a:endParaRPr lang="pt-BR" sz="14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2015 - 2016</a:t>
                      </a:r>
                      <a:endParaRPr lang="pt-BR" sz="14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2015 - 2016</a:t>
                      </a:r>
                      <a:endParaRPr lang="pt-BR" sz="14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0" anchor="ctr"/>
                </a:tc>
              </a:tr>
              <a:tr h="524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Porte </a:t>
                      </a:r>
                      <a:r>
                        <a:rPr lang="pt-BR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(até 5 mil hab.)</a:t>
                      </a:r>
                      <a:endParaRPr lang="pt-BR" sz="11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95,96%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89,19%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83,85%</a:t>
                      </a:r>
                    </a:p>
                  </a:txBody>
                  <a:tcPr marL="9525" marR="9525" marT="9525" marB="0" anchor="ctr"/>
                </a:tc>
              </a:tr>
              <a:tr h="524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Porte </a:t>
                      </a:r>
                      <a:r>
                        <a:rPr lang="pt-BR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(de 5</a:t>
                      </a:r>
                      <a:r>
                        <a:rPr lang="pt-B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20 mil hab.)</a:t>
                      </a: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97,37%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92,16%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84,93%</a:t>
                      </a:r>
                    </a:p>
                  </a:txBody>
                  <a:tcPr marL="9525" marR="9525" marT="9525" marB="0" anchor="ctr"/>
                </a:tc>
              </a:tr>
              <a:tr h="524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Porte </a:t>
                      </a:r>
                      <a:r>
                        <a:rPr lang="pt-BR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(de 20 a 100 mil hab.)</a:t>
                      </a:r>
                      <a:endParaRPr lang="pt-BR" sz="1100" b="1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97,54%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93,02%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85,98%</a:t>
                      </a:r>
                    </a:p>
                  </a:txBody>
                  <a:tcPr marL="9525" marR="9525" marT="9525" marB="0" anchor="ctr"/>
                </a:tc>
              </a:tr>
              <a:tr h="524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Porte </a:t>
                      </a:r>
                      <a:r>
                        <a:rPr lang="pt-BR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(de 100 a 500 mil hab.)</a:t>
                      </a:r>
                      <a:endParaRPr lang="pt-BR" sz="1100" b="1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95,60%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89,12%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78,91%</a:t>
                      </a:r>
                    </a:p>
                  </a:txBody>
                  <a:tcPr marL="9525" marR="9525" marT="9525" marB="0" anchor="ctr"/>
                </a:tc>
              </a:tr>
              <a:tr h="524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Porte </a:t>
                      </a:r>
                      <a:r>
                        <a:rPr lang="pt-BR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(de 500 a 900 mil hab.)</a:t>
                      </a:r>
                      <a:endParaRPr lang="pt-BR" sz="1100" b="1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95,82%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87,13%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76,58%</a:t>
                      </a:r>
                    </a:p>
                  </a:txBody>
                  <a:tcPr marL="9525" marR="9525" marT="9525" marB="0" anchor="ctr"/>
                </a:tc>
              </a:tr>
              <a:tr h="524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Porte </a:t>
                      </a:r>
                      <a:r>
                        <a:rPr lang="pt-BR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(acima de 900 mil hab.)</a:t>
                      </a:r>
                      <a:endParaRPr lang="pt-BR" sz="1100" b="1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96,71%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90,86%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84,40%</a:t>
                      </a:r>
                    </a:p>
                  </a:txBody>
                  <a:tcPr marL="9525" marR="9525" marT="9525" marB="0" anchor="ctr"/>
                </a:tc>
              </a:tr>
              <a:tr h="299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97,00%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91,59%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84,74%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Recursos Humanos do Cadastro Único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Proporção média de entrevistas realizadas por entrevistadores permanentes, por porte de municípios</a:t>
            </a:r>
            <a:endParaRPr lang="pt-BR" dirty="0"/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107504" y="6427688"/>
            <a:ext cx="87849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latin typeface="Arial" charset="0"/>
              </a:rPr>
              <a:t>Fonte: extrações do Cadastro Único de todos os meses de 2013 </a:t>
            </a:r>
            <a:r>
              <a:rPr lang="pt-BR" altLang="pt-BR" sz="1400" dirty="0" smtClean="0">
                <a:latin typeface="Arial" charset="0"/>
              </a:rPr>
              <a:t>a 2016</a:t>
            </a:r>
            <a:endParaRPr lang="pt-BR" altLang="pt-BR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012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ctrTitle"/>
          </p:nvPr>
        </p:nvSpPr>
        <p:spPr>
          <a:xfrm>
            <a:off x="0" y="116632"/>
            <a:ext cx="9467850" cy="14700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alt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Configuração das equipes nos municípios </a:t>
            </a:r>
            <a:br>
              <a:rPr lang="pt-BR" alt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</a:br>
            <a:endParaRPr lang="pt-BR" altLang="pt-B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ＭＳ Ｐゴシック" charset="-128"/>
              <a:cs typeface="Andalus" pitchFamily="18" charset="-78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F19E24-B94A-4443-8EAC-26E94752AD15}" type="slidenum">
              <a:rPr lang="pt-BR" smtClean="0"/>
              <a:pPr>
                <a:defRPr/>
              </a:pPr>
              <a:t>28</a:t>
            </a:fld>
            <a:endParaRPr lang="pt-BR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6898362"/>
              </p:ext>
            </p:extLst>
          </p:nvPr>
        </p:nvGraphicFramePr>
        <p:xfrm>
          <a:off x="611188" y="1438275"/>
          <a:ext cx="8353423" cy="47005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47789"/>
                <a:gridCol w="1124287"/>
                <a:gridCol w="652440"/>
                <a:gridCol w="1080184"/>
                <a:gridCol w="720123"/>
                <a:gridCol w="1080184"/>
                <a:gridCol w="576098"/>
                <a:gridCol w="1296221"/>
                <a:gridCol w="576097"/>
              </a:tblGrid>
              <a:tr h="490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Todos os entrevistadores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u="non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Critério 1</a:t>
                      </a:r>
                      <a:endParaRPr lang="pt-BR" sz="140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Critério 2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Critério 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/>
                </a:tc>
              </a:tr>
              <a:tr h="6308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Escolaridade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Número de </a:t>
                      </a: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entrevistadores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Número de </a:t>
                      </a: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entrevistadores</a:t>
                      </a:r>
                      <a:endParaRPr lang="pt-BR" sz="12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Número de entrevistadores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Número de entrevistadores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</a:tr>
              <a:tr h="449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Alfabetização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0,02%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0,02%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</a:t>
                      </a:r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0,0%</a:t>
                      </a:r>
                    </a:p>
                  </a:txBody>
                  <a:tcPr marL="9525" marR="9525" marT="9525" marB="0" anchor="b"/>
                </a:tc>
              </a:tr>
              <a:tr h="6310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Ensino fundamental incompleto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43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0,10%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0,10%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</a:t>
                      </a:r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0,1</a:t>
                      </a:r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</a:tr>
              <a:tr h="6310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Ensino fundamental completo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1109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1,60%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689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2,10%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1,9%</a:t>
                      </a:r>
                    </a:p>
                  </a:txBody>
                  <a:tcPr marL="9525" marR="9525" marT="9525" marB="0" anchor="b"/>
                </a:tc>
              </a:tr>
              <a:tr h="525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Ensino médio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32644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47,50%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19863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60,70%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65,2%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7969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66,8%</a:t>
                      </a:r>
                    </a:p>
                  </a:txBody>
                  <a:tcPr marL="9525" marR="9525" marT="9525" marB="0" anchor="b"/>
                </a:tc>
              </a:tr>
              <a:tr h="525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Ensino superior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17434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25,40%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9049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27,70%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23,6%</a:t>
                      </a:r>
                    </a:p>
                  </a:txBody>
                  <a:tcPr marL="9525" marR="9525" marT="9525" marB="0" anchor="b"/>
                </a:tc>
              </a:tr>
              <a:tr h="408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Sem informação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17474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25,40%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3077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9,40%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7,7%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7,7%</a:t>
                      </a:r>
                    </a:p>
                  </a:txBody>
                  <a:tcPr marL="9525" marR="9525" marT="9525" marB="0" anchor="b"/>
                </a:tc>
              </a:tr>
              <a:tr h="408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68.719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32700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18786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11927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2916238" y="5445125"/>
            <a:ext cx="719137" cy="3254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643438" y="5445125"/>
            <a:ext cx="720725" cy="3254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407150" y="5445125"/>
            <a:ext cx="612775" cy="3254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8269288" y="5445125"/>
            <a:ext cx="695325" cy="3254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7754" name="CaixaDeTexto 8"/>
          <p:cNvSpPr txBox="1">
            <a:spLocks noChangeArrowheads="1"/>
          </p:cNvSpPr>
          <p:nvPr/>
        </p:nvSpPr>
        <p:spPr bwMode="auto">
          <a:xfrm>
            <a:off x="611188" y="6211888"/>
            <a:ext cx="83534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pt-BR" altLang="pt-BR" sz="1800" dirty="0">
                <a:latin typeface="+mn-lt"/>
              </a:rPr>
              <a:t>Fonte: extrações </a:t>
            </a:r>
            <a:r>
              <a:rPr lang="pt-BR" altLang="pt-BR" sz="1800" dirty="0"/>
              <a:t>do Cadastro Único de todos os meses de </a:t>
            </a:r>
            <a:r>
              <a:rPr lang="pt-BR" altLang="pt-BR" sz="1800" dirty="0" smtClean="0"/>
              <a:t>2013</a:t>
            </a:r>
            <a:endParaRPr lang="pt-BR" altLang="pt-BR" sz="1800" dirty="0"/>
          </a:p>
        </p:txBody>
      </p:sp>
    </p:spTree>
    <p:extLst>
      <p:ext uri="{BB962C8B-B14F-4D97-AF65-F5344CB8AC3E}">
        <p14:creationId xmlns:p14="http://schemas.microsoft.com/office/powerpoint/2010/main" xmlns="" val="97658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11782181"/>
              </p:ext>
            </p:extLst>
          </p:nvPr>
        </p:nvGraphicFramePr>
        <p:xfrm>
          <a:off x="1331640" y="1916832"/>
          <a:ext cx="6264696" cy="248666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766771"/>
                <a:gridCol w="1403606"/>
                <a:gridCol w="1440160"/>
                <a:gridCol w="1654159"/>
              </a:tblGrid>
              <a:tr h="3155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44450" marR="44450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Critério 1</a:t>
                      </a:r>
                    </a:p>
                  </a:txBody>
                  <a:tcPr marL="44450" marR="44450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Critério 2</a:t>
                      </a:r>
                    </a:p>
                  </a:txBody>
                  <a:tcPr marL="44450" marR="44450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Critério 3</a:t>
                      </a:r>
                    </a:p>
                  </a:txBody>
                  <a:tcPr marL="44450" marR="44450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086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Tipo de entrevistador</a:t>
                      </a:r>
                    </a:p>
                  </a:txBody>
                  <a:tcPr marL="44450" marR="44450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Média salarial*</a:t>
                      </a:r>
                    </a:p>
                  </a:txBody>
                  <a:tcPr marL="44450" marR="44450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Média salarial*</a:t>
                      </a:r>
                    </a:p>
                  </a:txBody>
                  <a:tcPr marL="44450" marR="44450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Média salarial*</a:t>
                      </a:r>
                    </a:p>
                  </a:txBody>
                  <a:tcPr marL="44450" marR="44450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31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Não permanente</a:t>
                      </a:r>
                    </a:p>
                  </a:txBody>
                  <a:tcPr marL="44450" marR="44450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1.839,97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1.773,36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1.743,11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55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Permanente</a:t>
                      </a:r>
                    </a:p>
                  </a:txBody>
                  <a:tcPr marL="44450" marR="44450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1.457,25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1.368,37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1.288,77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55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44450" marR="44450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1.664,69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1.664,69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1.664,69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584922" y="4514850"/>
            <a:ext cx="7921625" cy="914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CaixaDeTexto 4"/>
          <p:cNvSpPr txBox="1">
            <a:spLocks noChangeArrowheads="1"/>
          </p:cNvSpPr>
          <p:nvPr/>
        </p:nvSpPr>
        <p:spPr bwMode="auto">
          <a:xfrm>
            <a:off x="790575" y="4514850"/>
            <a:ext cx="77422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+mn-lt"/>
              </a:rPr>
              <a:t>Entre os entrevistadores que trabalham nos CRAS, a média salarial é de </a:t>
            </a:r>
            <a:r>
              <a:rPr lang="pt-BR" altLang="pt-BR" sz="1800" b="1" dirty="0">
                <a:latin typeface="+mn-lt"/>
              </a:rPr>
              <a:t>R$1.902,28</a:t>
            </a:r>
            <a:r>
              <a:rPr lang="pt-BR" altLang="pt-BR" sz="1800" dirty="0">
                <a:latin typeface="+mn-lt"/>
              </a:rPr>
              <a:t>. Entre os entrevistadores que trabalham nos CRAS mas não são das equipes do SUAS, a média salarial é de </a:t>
            </a:r>
            <a:r>
              <a:rPr lang="pt-BR" altLang="pt-BR" sz="1800" b="1" dirty="0">
                <a:latin typeface="+mn-lt"/>
              </a:rPr>
              <a:t>R$1.466,59</a:t>
            </a:r>
            <a:r>
              <a:rPr lang="pt-BR" altLang="pt-BR" sz="1800" dirty="0">
                <a:latin typeface="Arial" charset="0"/>
              </a:rPr>
              <a:t>.</a:t>
            </a: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725488" y="5516563"/>
            <a:ext cx="74882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+mj-lt"/>
              </a:rPr>
              <a:t>*Nos casos de entrevistadores com mais de um contrato na RAIS, foi considerado a soma dos dois salários em cada mês.</a:t>
            </a:r>
          </a:p>
        </p:txBody>
      </p:sp>
      <p:sp>
        <p:nvSpPr>
          <p:cNvPr id="8" name="CaixaDeTexto 8"/>
          <p:cNvSpPr txBox="1">
            <a:spLocks noChangeArrowheads="1"/>
          </p:cNvSpPr>
          <p:nvPr/>
        </p:nvSpPr>
        <p:spPr bwMode="auto">
          <a:xfrm>
            <a:off x="579525" y="6209561"/>
            <a:ext cx="83534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pt-BR" altLang="pt-BR" sz="1400" dirty="0"/>
              <a:t>Fonte: </a:t>
            </a:r>
            <a:r>
              <a:rPr lang="pt-BR" altLang="pt-BR" sz="1400" dirty="0" smtClean="0"/>
              <a:t>RAIS </a:t>
            </a:r>
            <a:r>
              <a:rPr lang="pt-BR" altLang="pt-BR" sz="1400" dirty="0"/>
              <a:t>2013</a:t>
            </a:r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Recursos Humanos do Cadastro Único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615002" y="1168331"/>
            <a:ext cx="7602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- 24.192 entrevistadores que trabalharam em 2013 foram encontrados na RAIS 2013, o que representa 35,2 % do total de trabalhadores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28933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3"/>
          <p:cNvSpPr>
            <a:spLocks noChangeArrowheads="1"/>
          </p:cNvSpPr>
          <p:nvPr/>
        </p:nvSpPr>
        <p:spPr bwMode="auto">
          <a:xfrm>
            <a:off x="251520" y="188640"/>
            <a:ext cx="85686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4000" b="1" dirty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Cadastro Único - Histórico</a:t>
            </a:r>
          </a:p>
        </p:txBody>
      </p:sp>
      <p:cxnSp>
        <p:nvCxnSpPr>
          <p:cNvPr id="6" name="Conector de seta reta 5"/>
          <p:cNvCxnSpPr/>
          <p:nvPr/>
        </p:nvCxnSpPr>
        <p:spPr>
          <a:xfrm>
            <a:off x="251520" y="1772816"/>
            <a:ext cx="856863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395536" y="1495817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Arial" pitchFamily="34" charset="0"/>
                <a:cs typeface="Arial" pitchFamily="34" charset="0"/>
              </a:rPr>
              <a:t>2001</a:t>
            </a:r>
            <a:endParaRPr lang="pt-B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395536" y="1968207"/>
            <a:ext cx="2304256" cy="47089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85725" indent="-85725">
              <a:buFont typeface="Arial" pitchFamily="34" charset="0"/>
              <a:buChar char="•"/>
            </a:pPr>
            <a:r>
              <a:rPr lang="pt-BR" sz="2000" dirty="0" smtClean="0">
                <a:cs typeface="Arial" pitchFamily="34" charset="0"/>
              </a:rPr>
              <a:t>Criação do Cadastro Único por Decreto;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pt-BR" sz="2000" b="1" dirty="0" smtClean="0">
                <a:cs typeface="Arial" pitchFamily="34" charset="0"/>
              </a:rPr>
              <a:t>Programa Bolsa Família </a:t>
            </a:r>
            <a:r>
              <a:rPr lang="pt-BR" sz="2000" dirty="0" smtClean="0">
                <a:cs typeface="Arial" pitchFamily="34" charset="0"/>
              </a:rPr>
              <a:t>(2003);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pt-BR" sz="2000" b="1" dirty="0" smtClean="0">
                <a:cs typeface="Arial" pitchFamily="34" charset="0"/>
              </a:rPr>
              <a:t>1º ação de qualificação cadastral </a:t>
            </a:r>
            <a:r>
              <a:rPr lang="pt-BR" sz="2000" dirty="0" smtClean="0">
                <a:cs typeface="Arial" pitchFamily="34" charset="0"/>
              </a:rPr>
              <a:t>(2005);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pt-BR" sz="2000" dirty="0" smtClean="0">
                <a:cs typeface="Arial" pitchFamily="34" charset="0"/>
              </a:rPr>
              <a:t>Criação do Índice de Gestão Descentralizada (</a:t>
            </a:r>
            <a:r>
              <a:rPr lang="pt-BR" sz="2000" b="1" dirty="0" smtClean="0">
                <a:cs typeface="Arial" pitchFamily="34" charset="0"/>
              </a:rPr>
              <a:t>IGD</a:t>
            </a:r>
            <a:r>
              <a:rPr lang="pt-BR" sz="2000" dirty="0" smtClean="0">
                <a:cs typeface="Arial" pitchFamily="34" charset="0"/>
              </a:rPr>
              <a:t>);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pt-BR" sz="2000" b="1" dirty="0" smtClean="0">
                <a:cs typeface="Arial" pitchFamily="34" charset="0"/>
              </a:rPr>
              <a:t>Termos de adesão </a:t>
            </a:r>
            <a:r>
              <a:rPr lang="pt-BR" sz="2000" dirty="0" smtClean="0">
                <a:cs typeface="Arial" pitchFamily="34" charset="0"/>
              </a:rPr>
              <a:t>com os municípios;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000" dirty="0">
              <a:cs typeface="Arial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495381" y="1487438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Arial" pitchFamily="34" charset="0"/>
                <a:cs typeface="Arial" pitchFamily="34" charset="0"/>
              </a:rPr>
              <a:t>2005</a:t>
            </a:r>
            <a:endParaRPr lang="pt-B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4799637" y="1487439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Arial" pitchFamily="34" charset="0"/>
                <a:cs typeface="Arial" pitchFamily="34" charset="0"/>
              </a:rPr>
              <a:t>2010</a:t>
            </a:r>
            <a:endParaRPr lang="pt-B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2819417" y="1968207"/>
            <a:ext cx="2040615" cy="31700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85725" indent="-85725">
              <a:buFont typeface="Arial" pitchFamily="34" charset="0"/>
              <a:buChar char="•"/>
            </a:pPr>
            <a:r>
              <a:rPr lang="pt-BR" sz="2000" b="1" dirty="0">
                <a:cs typeface="Arial" pitchFamily="34" charset="0"/>
              </a:rPr>
              <a:t>Revisão legislativa e </a:t>
            </a:r>
            <a:r>
              <a:rPr lang="pt-BR" sz="2000" b="1" dirty="0" smtClean="0">
                <a:cs typeface="Arial" pitchFamily="34" charset="0"/>
              </a:rPr>
              <a:t>normativa; 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pt-BR" sz="2000" dirty="0" smtClean="0">
                <a:cs typeface="Arial" pitchFamily="34" charset="0"/>
              </a:rPr>
              <a:t>Estudo </a:t>
            </a:r>
            <a:r>
              <a:rPr lang="pt-BR" sz="2000" dirty="0">
                <a:cs typeface="Arial" pitchFamily="34" charset="0"/>
              </a:rPr>
              <a:t>e especificação de um </a:t>
            </a:r>
            <a:r>
              <a:rPr lang="pt-BR" sz="2000" b="1" dirty="0">
                <a:cs typeface="Arial" pitchFamily="34" charset="0"/>
              </a:rPr>
              <a:t>novo formulário e sistema </a:t>
            </a:r>
            <a:r>
              <a:rPr lang="pt-BR" sz="2000" dirty="0">
                <a:cs typeface="Arial" pitchFamily="34" charset="0"/>
              </a:rPr>
              <a:t>(capacitação de multiplicadores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).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5004048" y="1968207"/>
            <a:ext cx="4032448" cy="40934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85725" indent="-85725">
              <a:buFont typeface="Arial" pitchFamily="34" charset="0"/>
              <a:buChar char="•"/>
              <a:defRPr/>
            </a:pPr>
            <a:r>
              <a:rPr lang="pt-BR" sz="2000" dirty="0">
                <a:cs typeface="Arial" pitchFamily="34" charset="0"/>
              </a:rPr>
              <a:t>Lançamento da Versão 7;</a:t>
            </a:r>
          </a:p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 smtClean="0">
                <a:cs typeface="Arial" pitchFamily="34" charset="0"/>
              </a:rPr>
              <a:t>Lançamento </a:t>
            </a:r>
            <a:r>
              <a:rPr lang="pt-BR" sz="2000" dirty="0">
                <a:cs typeface="Arial" pitchFamily="34" charset="0"/>
              </a:rPr>
              <a:t>do Plano Brasil Sem Miséria: Cadastro Único como </a:t>
            </a:r>
            <a:r>
              <a:rPr lang="pt-BR" sz="2000" b="1" dirty="0">
                <a:cs typeface="Arial" pitchFamily="34" charset="0"/>
              </a:rPr>
              <a:t>porta de entrada </a:t>
            </a:r>
            <a:r>
              <a:rPr lang="pt-BR" sz="2000" dirty="0">
                <a:cs typeface="Arial" pitchFamily="34" charset="0"/>
              </a:rPr>
              <a:t>para as ações do plano;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pt-BR" sz="2000" b="1" dirty="0">
                <a:cs typeface="Arial" pitchFamily="34" charset="0"/>
              </a:rPr>
              <a:t>Alteração Portaria do </a:t>
            </a:r>
            <a:r>
              <a:rPr lang="pt-BR" sz="2000" b="1" dirty="0" smtClean="0">
                <a:cs typeface="Arial" pitchFamily="34" charset="0"/>
              </a:rPr>
              <a:t>IGD </a:t>
            </a:r>
            <a:r>
              <a:rPr lang="pt-BR" sz="2000" dirty="0">
                <a:cs typeface="Arial" pitchFamily="34" charset="0"/>
              </a:rPr>
              <a:t>(pagamento por cadastro válido e atualizado);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pt-BR" sz="2000" dirty="0" smtClean="0">
                <a:cs typeface="Arial" pitchFamily="34" charset="0"/>
              </a:rPr>
              <a:t>Implementação </a:t>
            </a:r>
            <a:r>
              <a:rPr lang="pt-BR" sz="2000" dirty="0">
                <a:cs typeface="Arial" pitchFamily="34" charset="0"/>
              </a:rPr>
              <a:t>do </a:t>
            </a:r>
            <a:r>
              <a:rPr lang="pt-BR" sz="2000" b="1" dirty="0">
                <a:cs typeface="Arial" pitchFamily="34" charset="0"/>
              </a:rPr>
              <a:t>campo 2.07 </a:t>
            </a:r>
            <a:r>
              <a:rPr lang="pt-BR" sz="2000" dirty="0">
                <a:cs typeface="Arial" pitchFamily="34" charset="0"/>
              </a:rPr>
              <a:t>(identificação dos grupos populacionais tradicionais e específicos</a:t>
            </a:r>
            <a:r>
              <a:rPr lang="pt-BR" sz="2000" dirty="0" smtClean="0">
                <a:cs typeface="Arial" pitchFamily="34" charset="0"/>
              </a:rPr>
              <a:t>);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pt-BR" sz="2000" b="1" dirty="0" smtClean="0">
                <a:cs typeface="Arial" pitchFamily="34" charset="0"/>
              </a:rPr>
              <a:t>Regulamentação</a:t>
            </a:r>
            <a:r>
              <a:rPr lang="pt-BR" sz="2000" dirty="0" smtClean="0">
                <a:cs typeface="Arial" pitchFamily="34" charset="0"/>
              </a:rPr>
              <a:t> dos processos de Averiguação (Portaria nº 94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) 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8172078" y="1487437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Arial" pitchFamily="34" charset="0"/>
                <a:cs typeface="Arial" pitchFamily="34" charset="0"/>
              </a:rPr>
              <a:t>2016</a:t>
            </a:r>
            <a:endParaRPr lang="pt-BR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145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ítulo 1"/>
          <p:cNvSpPr>
            <a:spLocks noGrp="1"/>
          </p:cNvSpPr>
          <p:nvPr>
            <p:ph type="ctrTitle"/>
          </p:nvPr>
        </p:nvSpPr>
        <p:spPr>
          <a:xfrm>
            <a:off x="611188" y="260350"/>
            <a:ext cx="8208962" cy="14700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alt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Configuração das equipes nos municípios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7887FC-276D-4D66-9D4B-D7CC91CEA514}" type="slidenum">
              <a:rPr lang="pt-BR" smtClean="0"/>
              <a:pPr>
                <a:defRPr/>
              </a:pPr>
              <a:t>30</a:t>
            </a:fld>
            <a:endParaRPr lang="pt-BR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42531644"/>
              </p:ext>
            </p:extLst>
          </p:nvPr>
        </p:nvGraphicFramePr>
        <p:xfrm>
          <a:off x="251520" y="1412777"/>
          <a:ext cx="8703569" cy="47991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08805"/>
                <a:gridCol w="1107419"/>
                <a:gridCol w="792088"/>
                <a:gridCol w="1127584"/>
                <a:gridCol w="816632"/>
                <a:gridCol w="1075300"/>
                <a:gridCol w="868916"/>
                <a:gridCol w="1127063"/>
                <a:gridCol w="879762"/>
              </a:tblGrid>
              <a:tr h="5126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Todos os entrevistadores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u="none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Critério 1</a:t>
                      </a:r>
                      <a:endParaRPr lang="pt-BR" sz="1400" u="none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Critério 2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Critério 3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/>
                </a:tc>
              </a:tr>
              <a:tr h="630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Vínculo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Número de </a:t>
                      </a: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entrevistadores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Número de </a:t>
                      </a: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entrevistadores</a:t>
                      </a:r>
                      <a:endParaRPr lang="pt-BR" sz="12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Número de entrevistadores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Número de entrevistadores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9" marR="44459" marT="0" marB="0" anchor="b"/>
                </a:tc>
              </a:tr>
              <a:tr h="432026"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Celetista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7.064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29,21%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2.968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25,41%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1.535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22,43%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977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22,19%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</a:tr>
              <a:tr h="449332"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Trabalhador rural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0,17%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0,09%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0,06%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0,05%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</a:tr>
              <a:tr h="485587"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Servidor público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15.749</a:t>
                      </a:r>
                      <a:endParaRPr lang="pt-BR" sz="12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65,13%</a:t>
                      </a:r>
                      <a:endParaRPr lang="pt-BR" sz="12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7.967</a:t>
                      </a:r>
                      <a:endParaRPr lang="pt-BR" sz="12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68,20%</a:t>
                      </a:r>
                      <a:endParaRPr lang="pt-BR" sz="12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4.871</a:t>
                      </a:r>
                      <a:endParaRPr lang="pt-BR" sz="12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71,17%</a:t>
                      </a:r>
                      <a:endParaRPr lang="pt-BR" sz="12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3.122</a:t>
                      </a:r>
                      <a:endParaRPr lang="pt-BR" sz="12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70,91%</a:t>
                      </a:r>
                      <a:endParaRPr lang="pt-BR" sz="12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</a:tr>
              <a:tr h="525166"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Trabalhador avulso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0,03%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0,04%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0,04%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</a:tr>
              <a:tr h="525166"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Trabalhador temporário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1.207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4,99%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674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5,77%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396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5,79%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283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6,43%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</a:tr>
              <a:tr h="420568"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Aprendiz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99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0,41%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0,40%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0,44%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0,34%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</a:tr>
              <a:tr h="408874"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Diretor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0,06%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0,08%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0,07%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0,09%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</a:tr>
              <a:tr h="408874"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pt-BR" sz="12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24.182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11.681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6.844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4.403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100,00%</a:t>
                      </a:r>
                      <a:endParaRPr lang="pt-B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4" marR="9524" marT="9525" marB="0" anchor="ctr"/>
                </a:tc>
              </a:tr>
            </a:tbl>
          </a:graphicData>
        </a:graphic>
      </p:graphicFrame>
      <p:sp>
        <p:nvSpPr>
          <p:cNvPr id="31856" name="CaixaDeTexto 8"/>
          <p:cNvSpPr txBox="1">
            <a:spLocks noChangeArrowheads="1"/>
          </p:cNvSpPr>
          <p:nvPr/>
        </p:nvSpPr>
        <p:spPr bwMode="auto">
          <a:xfrm>
            <a:off x="971600" y="6330553"/>
            <a:ext cx="83534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pt-BR" altLang="pt-BR" sz="1600" dirty="0"/>
              <a:t>Fonte: </a:t>
            </a:r>
            <a:r>
              <a:rPr lang="pt-BR" altLang="pt-BR" sz="1600" dirty="0" smtClean="0"/>
              <a:t>RAIS </a:t>
            </a:r>
            <a:r>
              <a:rPr lang="pt-BR" altLang="pt-BR" sz="1600" dirty="0"/>
              <a:t>2013.</a:t>
            </a:r>
          </a:p>
        </p:txBody>
      </p:sp>
    </p:spTree>
    <p:extLst>
      <p:ext uri="{BB962C8B-B14F-4D97-AF65-F5344CB8AC3E}">
        <p14:creationId xmlns:p14="http://schemas.microsoft.com/office/powerpoint/2010/main" xmlns="" val="82558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ctrTitle" idx="4294967295"/>
          </p:nvPr>
        </p:nvSpPr>
        <p:spPr bwMode="auto">
          <a:xfrm>
            <a:off x="611188" y="260350"/>
            <a:ext cx="8208962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r>
              <a:rPr lang="pt-BR" alt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Equipe necessária para o Cadastro</a:t>
            </a:r>
          </a:p>
        </p:txBody>
      </p:sp>
      <p:sp>
        <p:nvSpPr>
          <p:cNvPr id="20483" name="Subtítulo 2"/>
          <p:cNvSpPr>
            <a:spLocks noGrp="1"/>
          </p:cNvSpPr>
          <p:nvPr>
            <p:ph type="subTitle" idx="4294967295"/>
          </p:nvPr>
        </p:nvSpPr>
        <p:spPr bwMode="auto">
          <a:xfrm>
            <a:off x="827088" y="1916113"/>
            <a:ext cx="7345362" cy="100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pt-BR" altLang="pt-BR" sz="2400" dirty="0" smtClean="0"/>
              <a:t>Definição do número de entrevistadores necessários para realizar as atividades previstas para 2017:</a:t>
            </a:r>
          </a:p>
          <a:p>
            <a:pPr algn="just">
              <a:spcBef>
                <a:spcPct val="0"/>
              </a:spcBef>
            </a:pPr>
            <a:endParaRPr lang="pt-BR" altLang="pt-BR" sz="2400" dirty="0" smtClean="0"/>
          </a:p>
          <a:p>
            <a:pPr algn="just">
              <a:spcBef>
                <a:spcPct val="0"/>
              </a:spcBef>
            </a:pPr>
            <a:endParaRPr lang="pt-BR" altLang="pt-BR" sz="24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16BECBD9-5FCD-4A53-B765-D183506CE4AE}" type="slidenum">
              <a:rPr lang="pt-BR" smtClean="0"/>
              <a:pPr>
                <a:defRPr/>
              </a:pPr>
              <a:t>31</a:t>
            </a:fld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1042988" y="3141663"/>
            <a:ext cx="3889375" cy="10080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042988" y="4724400"/>
            <a:ext cx="3889375" cy="12969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000" b="1" dirty="0">
                <a:solidFill>
                  <a:schemeClr val="tx1"/>
                </a:solidFill>
                <a:cs typeface="Arial" panose="020B0604020202020204" pitchFamily="34" charset="0"/>
              </a:rPr>
              <a:t>Média mensal de atualizações e inclusões feitas por entrevistador (critérios 1, 2 e 3) em </a:t>
            </a:r>
            <a:r>
              <a:rPr lang="pt-BR" sz="20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2015 </a:t>
            </a:r>
            <a:r>
              <a:rPr lang="pt-BR" sz="2000" b="1" dirty="0">
                <a:solidFill>
                  <a:schemeClr val="tx1"/>
                </a:solidFill>
                <a:cs typeface="Arial" panose="020B0604020202020204" pitchFamily="34" charset="0"/>
              </a:rPr>
              <a:t>e </a:t>
            </a:r>
            <a:r>
              <a:rPr lang="pt-BR" sz="20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2016</a:t>
            </a:r>
            <a:endParaRPr lang="pt-BR" sz="20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7" name="Igual 16"/>
          <p:cNvSpPr/>
          <p:nvPr/>
        </p:nvSpPr>
        <p:spPr>
          <a:xfrm>
            <a:off x="5219700" y="4149725"/>
            <a:ext cx="431800" cy="431800"/>
          </a:xfrm>
          <a:prstGeom prst="mathEqual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chemeClr val="tx1"/>
              </a:solidFill>
            </a:endParaRPr>
          </a:p>
        </p:txBody>
      </p:sp>
      <p:cxnSp>
        <p:nvCxnSpPr>
          <p:cNvPr id="20" name="Conector reto 19"/>
          <p:cNvCxnSpPr/>
          <p:nvPr/>
        </p:nvCxnSpPr>
        <p:spPr>
          <a:xfrm>
            <a:off x="1042988" y="4437063"/>
            <a:ext cx="38893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ângulo 22"/>
          <p:cNvSpPr/>
          <p:nvPr/>
        </p:nvSpPr>
        <p:spPr>
          <a:xfrm>
            <a:off x="5867400" y="3662363"/>
            <a:ext cx="3025775" cy="12604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1" name="CaixaDeTexto 20"/>
          <p:cNvSpPr txBox="1"/>
          <p:nvPr/>
        </p:nvSpPr>
        <p:spPr>
          <a:xfrm>
            <a:off x="1116013" y="3182938"/>
            <a:ext cx="3671887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000" b="1" dirty="0">
                <a:latin typeface="+mn-lt"/>
              </a:rPr>
              <a:t>Estimativa mensal de atualizações e inclusões em dois anos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6084888" y="3860800"/>
            <a:ext cx="2808287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000" b="1" dirty="0">
                <a:latin typeface="+mn-lt"/>
              </a:rPr>
              <a:t>Nº de entrevistadores necessários</a:t>
            </a:r>
          </a:p>
        </p:txBody>
      </p:sp>
    </p:spTree>
    <p:extLst>
      <p:ext uri="{BB962C8B-B14F-4D97-AF65-F5344CB8AC3E}">
        <p14:creationId xmlns:p14="http://schemas.microsoft.com/office/powerpoint/2010/main" xmlns="" val="289509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Recursos Humanos na </a:t>
            </a:r>
            <a:r>
              <a:rPr lang="pt-BR" sz="3600" b="1" dirty="0" smtClean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/>
            </a:r>
            <a:br>
              <a:rPr lang="pt-BR" sz="3600" b="1" dirty="0" smtClean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</a:br>
            <a:r>
              <a:rPr lang="pt-BR" sz="3600" b="1" dirty="0" smtClean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gestão </a:t>
            </a:r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do Cadastro Único</a:t>
            </a:r>
          </a:p>
        </p:txBody>
      </p:sp>
      <p:sp>
        <p:nvSpPr>
          <p:cNvPr id="6" name="CaixaDeTexto 8"/>
          <p:cNvSpPr txBox="1">
            <a:spLocks noChangeArrowheads="1"/>
          </p:cNvSpPr>
          <p:nvPr/>
        </p:nvSpPr>
        <p:spPr bwMode="auto">
          <a:xfrm>
            <a:off x="611188" y="6211888"/>
            <a:ext cx="83534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pt-BR" altLang="pt-BR" sz="1400" dirty="0"/>
              <a:t>Fonte: extrações do Cadastro Único de todos os meses de </a:t>
            </a:r>
            <a:r>
              <a:rPr lang="pt-BR" altLang="pt-BR" sz="1400" dirty="0" smtClean="0"/>
              <a:t>2015 </a:t>
            </a:r>
            <a:r>
              <a:rPr lang="pt-BR" altLang="pt-BR" sz="1400" dirty="0"/>
              <a:t>e de </a:t>
            </a:r>
            <a:r>
              <a:rPr lang="pt-BR" altLang="pt-BR" sz="1400" dirty="0" smtClean="0"/>
              <a:t>2016 </a:t>
            </a:r>
            <a:endParaRPr lang="pt-BR" altLang="pt-BR" sz="1400" dirty="0"/>
          </a:p>
        </p:txBody>
      </p:sp>
      <p:graphicFrame>
        <p:nvGraphicFramePr>
          <p:cNvPr id="3" name="Espaço Reservado para Conteú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01772442"/>
              </p:ext>
            </p:extLst>
          </p:nvPr>
        </p:nvGraphicFramePr>
        <p:xfrm>
          <a:off x="179512" y="1772816"/>
          <a:ext cx="8856982" cy="3038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3375"/>
                <a:gridCol w="871166"/>
                <a:gridCol w="923731"/>
                <a:gridCol w="864096"/>
                <a:gridCol w="864096"/>
                <a:gridCol w="936104"/>
                <a:gridCol w="936104"/>
                <a:gridCol w="864096"/>
                <a:gridCol w="1008112"/>
                <a:gridCol w="936102"/>
              </a:tblGrid>
              <a:tr h="533400">
                <a:tc gridSpan="10"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Equipe Existente x Entrevistadores Necessários Estimados  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Critério 1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Critério 2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Critério 3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Porte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Existente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Estimados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Diferença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Existente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Estimados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Diferença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Existente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Estimados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Diferença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1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0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1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-1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1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-1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2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0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-1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-1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3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8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10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-2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6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7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-1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6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-2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4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31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41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-10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19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28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-9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13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23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-10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5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85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111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-26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48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72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-24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34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58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>
                          <a:effectLst/>
                        </a:rPr>
                        <a:t>-24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6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 dirty="0">
                          <a:effectLst/>
                        </a:rPr>
                        <a:t>218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 dirty="0">
                          <a:effectLst/>
                        </a:rPr>
                        <a:t>314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 dirty="0">
                          <a:effectLst/>
                        </a:rPr>
                        <a:t>-96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 dirty="0">
                          <a:effectLst/>
                        </a:rPr>
                        <a:t>132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 dirty="0">
                          <a:effectLst/>
                        </a:rPr>
                        <a:t>204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 dirty="0">
                          <a:effectLst/>
                        </a:rPr>
                        <a:t>-72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 dirty="0">
                          <a:effectLst/>
                        </a:rPr>
                        <a:t>106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 dirty="0">
                          <a:effectLst/>
                        </a:rPr>
                        <a:t>177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u="none" strike="noStrike" dirty="0">
                          <a:effectLst/>
                        </a:rPr>
                        <a:t>-71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2165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Recursos Humanos na </a:t>
            </a:r>
            <a:r>
              <a:rPr lang="pt-BR" sz="3600" b="1" dirty="0" smtClean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/>
            </a:r>
            <a:br>
              <a:rPr lang="pt-BR" sz="3600" b="1" dirty="0" smtClean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</a:br>
            <a:r>
              <a:rPr lang="pt-BR" sz="3600" b="1" dirty="0" smtClean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gestão </a:t>
            </a:r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do Cadastro Único</a:t>
            </a:r>
          </a:p>
        </p:txBody>
      </p:sp>
      <p:sp>
        <p:nvSpPr>
          <p:cNvPr id="6" name="CaixaDeTexto 8"/>
          <p:cNvSpPr txBox="1">
            <a:spLocks noChangeArrowheads="1"/>
          </p:cNvSpPr>
          <p:nvPr/>
        </p:nvSpPr>
        <p:spPr bwMode="auto">
          <a:xfrm>
            <a:off x="611188" y="6211888"/>
            <a:ext cx="83534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pt-BR" altLang="pt-BR" sz="1400" dirty="0"/>
              <a:t>Fonte: extrações do Cadastro Único de todos os meses de 2013 </a:t>
            </a:r>
            <a:r>
              <a:rPr lang="pt-BR" altLang="pt-BR" sz="1400" dirty="0" smtClean="0"/>
              <a:t>a 2016 e OFICINAS COM 420 MUNICÍPIOS.</a:t>
            </a:r>
            <a:endParaRPr lang="pt-BR" altLang="pt-BR" sz="1400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7108228"/>
              </p:ext>
            </p:extLst>
          </p:nvPr>
        </p:nvGraphicFramePr>
        <p:xfrm>
          <a:off x="755650" y="1916113"/>
          <a:ext cx="7848601" cy="4144270"/>
        </p:xfrm>
        <a:graphic>
          <a:graphicData uri="http://schemas.openxmlformats.org/drawingml/2006/table">
            <a:tbl>
              <a:tblPr/>
              <a:tblGrid>
                <a:gridCol w="860880"/>
                <a:gridCol w="1740729"/>
                <a:gridCol w="1740729"/>
                <a:gridCol w="1740729"/>
                <a:gridCol w="1765534"/>
              </a:tblGrid>
              <a:tr h="972208">
                <a:tc gridSpan="5">
                  <a:txBody>
                    <a:bodyPr/>
                    <a:lstStyle>
                      <a:lvl1pPr marL="381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Entrevistadores necessários  estimados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Equipe sugerida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40444">
                <a:tc>
                  <a:txBody>
                    <a:bodyPr/>
                    <a:lstStyle>
                      <a:lvl1pPr marL="381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810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Critério 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Critério 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Critério 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81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Nº sugerido nas oficinas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7077">
                <a:tc>
                  <a:txBody>
                    <a:bodyPr/>
                    <a:lstStyle>
                      <a:lvl1pPr marL="381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7077">
                <a:tc>
                  <a:txBody>
                    <a:bodyPr/>
                    <a:lstStyle>
                      <a:lvl1pPr marL="381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7077">
                <a:tc>
                  <a:txBody>
                    <a:bodyPr/>
                    <a:lstStyle>
                      <a:lvl1pPr marL="381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7 - 10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7077">
                <a:tc>
                  <a:txBody>
                    <a:bodyPr/>
                    <a:lstStyle>
                      <a:lvl1pPr marL="381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15 - 30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7077">
                <a:tc>
                  <a:txBody>
                    <a:bodyPr/>
                    <a:lstStyle>
                      <a:lvl1pPr marL="381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810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30 - 60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7077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-</a:t>
                      </a:r>
                      <a:endParaRPr kumimoji="0" lang="pt-BR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3770363" y="4794473"/>
            <a:ext cx="1008063" cy="43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5505449" y="5227861"/>
            <a:ext cx="1008063" cy="4333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5505450" y="5661248"/>
            <a:ext cx="1008063" cy="4333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049254" y="4342450"/>
            <a:ext cx="1008063" cy="43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1561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9447" y="1628800"/>
            <a:ext cx="8374955" cy="3960440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pt-BR" sz="2400" dirty="0">
                <a:solidFill>
                  <a:schemeClr val="tx1"/>
                </a:solidFill>
              </a:rPr>
              <a:t>Profissionais do Cadastro Único presentes em municípios de  todos os portes</a:t>
            </a:r>
            <a:r>
              <a:rPr lang="pt-BR" sz="2400" dirty="0" smtClean="0">
                <a:solidFill>
                  <a:schemeClr val="tx1"/>
                </a:solidFill>
              </a:rPr>
              <a:t>:</a:t>
            </a:r>
          </a:p>
          <a:p>
            <a:pPr algn="just">
              <a:defRPr/>
            </a:pPr>
            <a:endParaRPr lang="pt-BR" sz="2400" dirty="0">
              <a:solidFill>
                <a:schemeClr val="tx1"/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pt-BR" sz="2400" b="1" dirty="0" smtClean="0">
                <a:solidFill>
                  <a:schemeClr val="tx1"/>
                </a:solidFill>
              </a:rPr>
              <a:t>Gestor </a:t>
            </a:r>
            <a:r>
              <a:rPr lang="pt-BR" sz="2400" b="1" dirty="0">
                <a:solidFill>
                  <a:schemeClr val="tx1"/>
                </a:solidFill>
              </a:rPr>
              <a:t>do Cadastro </a:t>
            </a:r>
            <a:r>
              <a:rPr lang="pt-BR" sz="2400" b="1" dirty="0" smtClean="0">
                <a:solidFill>
                  <a:schemeClr val="tx1"/>
                </a:solidFill>
              </a:rPr>
              <a:t>Único:</a:t>
            </a:r>
            <a:endParaRPr lang="pt-BR" sz="2400" b="1" dirty="0">
              <a:solidFill>
                <a:schemeClr val="tx1"/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pt-BR" sz="2400" b="1" dirty="0">
                <a:solidFill>
                  <a:schemeClr val="tx1"/>
                </a:solidFill>
              </a:rPr>
              <a:t>Entrevistador;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pt-BR" sz="2400" b="1" dirty="0">
                <a:solidFill>
                  <a:schemeClr val="tx1"/>
                </a:solidFill>
              </a:rPr>
              <a:t>Operador/ digitador;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pt-BR" sz="2400" b="1" dirty="0">
                <a:solidFill>
                  <a:schemeClr val="tx1"/>
                </a:solidFill>
              </a:rPr>
              <a:t>Técnico de nível </a:t>
            </a:r>
            <a:r>
              <a:rPr lang="pt-BR" sz="2400" b="1" dirty="0" smtClean="0">
                <a:solidFill>
                  <a:schemeClr val="tx1"/>
                </a:solidFill>
              </a:rPr>
              <a:t>superior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pt-BR" sz="2400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pt-BR" sz="2400" dirty="0">
                <a:solidFill>
                  <a:schemeClr val="tx1"/>
                </a:solidFill>
              </a:rPr>
              <a:t>Profissionais presentes nos municípios de porte </a:t>
            </a:r>
            <a:r>
              <a:rPr lang="pt-BR" sz="2400" dirty="0" smtClean="0">
                <a:solidFill>
                  <a:schemeClr val="tx1"/>
                </a:solidFill>
              </a:rPr>
              <a:t>2 a porte 5:</a:t>
            </a:r>
          </a:p>
          <a:p>
            <a:pPr algn="l">
              <a:defRPr/>
            </a:pPr>
            <a:endParaRPr lang="pt-BR" sz="24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Ø"/>
              <a:defRPr/>
            </a:pPr>
            <a:r>
              <a:rPr lang="pt-BR" sz="2400" b="1" dirty="0" smtClean="0">
                <a:solidFill>
                  <a:schemeClr val="tx1"/>
                </a:solidFill>
              </a:rPr>
              <a:t>Auxiliar administrativo</a:t>
            </a:r>
            <a:endParaRPr lang="pt-BR" sz="2400" b="1" dirty="0">
              <a:solidFill>
                <a:schemeClr val="tx1"/>
              </a:solidFill>
            </a:endParaRPr>
          </a:p>
          <a:p>
            <a:pPr>
              <a:defRPr/>
            </a:pPr>
            <a:endParaRPr lang="pt-BR" sz="2400" dirty="0" smtClean="0"/>
          </a:p>
          <a:p>
            <a:pPr>
              <a:defRPr/>
            </a:pPr>
            <a:endParaRPr lang="pt-BR" sz="2400" dirty="0" smtClean="0"/>
          </a:p>
          <a:p>
            <a:pPr>
              <a:defRPr/>
            </a:pPr>
            <a:endParaRPr lang="pt-BR" sz="2400" dirty="0" smtClean="0"/>
          </a:p>
          <a:p>
            <a:pPr>
              <a:defRPr/>
            </a:pPr>
            <a:endParaRPr lang="pt-BR" sz="2400" dirty="0" smtClean="0"/>
          </a:p>
          <a:p>
            <a:pPr>
              <a:defRPr/>
            </a:pP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A2A6B-B827-4A58-84D3-82E4FB7215EB}" type="slidenum">
              <a:rPr lang="pt-BR" smtClean="0"/>
              <a:pPr>
                <a:defRPr/>
              </a:pPr>
              <a:t>34</a:t>
            </a:fld>
            <a:endParaRPr lang="pt-BR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92125" y="769938"/>
            <a:ext cx="8229600" cy="6477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spcBef>
                <a:spcPct val="0"/>
              </a:spcBef>
              <a:buNone/>
              <a:defRPr sz="3600" b="1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defRPr>
            </a:lvl1pPr>
          </a:lstStyle>
          <a:p>
            <a:r>
              <a:rPr lang="pt-BR" dirty="0" smtClean="0"/>
              <a:t>Resultados: Recursos </a:t>
            </a:r>
            <a:r>
              <a:rPr lang="pt-BR" dirty="0"/>
              <a:t>Humanos </a:t>
            </a:r>
            <a:endParaRPr lang="pt-BR" dirty="0" smtClean="0"/>
          </a:p>
          <a:p>
            <a:r>
              <a:rPr lang="pt-BR" dirty="0" smtClean="0"/>
              <a:t>na gestão </a:t>
            </a:r>
            <a:r>
              <a:rPr lang="pt-BR" dirty="0"/>
              <a:t>do Cadastro </a:t>
            </a:r>
            <a:r>
              <a:rPr lang="pt-BR" dirty="0" smtClean="0"/>
              <a:t>Único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2234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7375" y="1700808"/>
            <a:ext cx="8039100" cy="4248150"/>
          </a:xfrm>
        </p:spPr>
        <p:txBody>
          <a:bodyPr/>
          <a:lstStyle/>
          <a:p>
            <a:pPr algn="just">
              <a:defRPr/>
            </a:pPr>
            <a:r>
              <a:rPr lang="pt-BR" sz="2400" dirty="0">
                <a:solidFill>
                  <a:schemeClr val="tx1"/>
                </a:solidFill>
              </a:rPr>
              <a:t>Profissionais do Cadastro Único presentes em municípios de  </a:t>
            </a:r>
            <a:r>
              <a:rPr lang="pt-BR" sz="2400" dirty="0" smtClean="0">
                <a:solidFill>
                  <a:schemeClr val="tx1"/>
                </a:solidFill>
              </a:rPr>
              <a:t>3 </a:t>
            </a:r>
            <a:r>
              <a:rPr lang="pt-BR" sz="2400" dirty="0">
                <a:solidFill>
                  <a:schemeClr val="tx1"/>
                </a:solidFill>
              </a:rPr>
              <a:t>a porte 5:</a:t>
            </a:r>
          </a:p>
          <a:p>
            <a:pPr algn="just">
              <a:defRPr/>
            </a:pPr>
            <a:endParaRPr lang="pt-BR" sz="2400" dirty="0">
              <a:solidFill>
                <a:schemeClr val="tx1"/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pt-BR" sz="2400" b="1" dirty="0" smtClean="0">
                <a:solidFill>
                  <a:schemeClr val="tx1"/>
                </a:solidFill>
              </a:rPr>
              <a:t>Supervisor de Cadastro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pt-BR" sz="2400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pt-BR" sz="2400" dirty="0">
                <a:solidFill>
                  <a:schemeClr val="tx1"/>
                </a:solidFill>
              </a:rPr>
              <a:t>Profissionais presentes nos municípios de porte </a:t>
            </a:r>
            <a:r>
              <a:rPr lang="pt-BR" sz="2400" dirty="0" smtClean="0">
                <a:solidFill>
                  <a:schemeClr val="tx1"/>
                </a:solidFill>
              </a:rPr>
              <a:t>4 </a:t>
            </a:r>
            <a:r>
              <a:rPr lang="pt-BR" sz="2400" dirty="0">
                <a:solidFill>
                  <a:schemeClr val="tx1"/>
                </a:solidFill>
              </a:rPr>
              <a:t>a porte 5 </a:t>
            </a:r>
            <a:r>
              <a:rPr lang="pt-BR" sz="2400" dirty="0" smtClean="0">
                <a:solidFill>
                  <a:schemeClr val="tx1"/>
                </a:solidFill>
              </a:rPr>
              <a:t>:</a:t>
            </a:r>
          </a:p>
          <a:p>
            <a:pPr algn="l">
              <a:defRPr/>
            </a:pPr>
            <a:endParaRPr lang="pt-BR" sz="24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Ø"/>
              <a:defRPr/>
            </a:pPr>
            <a:r>
              <a:rPr lang="pt-BR" sz="2400" b="1" dirty="0" smtClean="0">
                <a:solidFill>
                  <a:schemeClr val="tx1"/>
                </a:solidFill>
              </a:rPr>
              <a:t>Coordenador do Cadastro Único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  <a:defRPr/>
            </a:pPr>
            <a:r>
              <a:rPr lang="pt-BR" sz="2400" b="1" dirty="0" smtClean="0">
                <a:solidFill>
                  <a:schemeClr val="tx1"/>
                </a:solidFill>
              </a:rPr>
              <a:t>Técnico de análise de dados</a:t>
            </a:r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169A45-9EAA-4080-A562-42C6D1D8B7B2}" type="slidenum">
              <a:rPr lang="pt-BR" smtClean="0"/>
              <a:pPr>
                <a:defRPr/>
              </a:pPr>
              <a:t>35</a:t>
            </a:fld>
            <a:endParaRPr lang="pt-BR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92125" y="769938"/>
            <a:ext cx="8229600" cy="6477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spcBef>
                <a:spcPct val="0"/>
              </a:spcBef>
              <a:buNone/>
              <a:defRPr sz="3600" b="1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defRPr>
            </a:lvl1pPr>
          </a:lstStyle>
          <a:p>
            <a:r>
              <a:rPr lang="pt-BR" dirty="0" smtClean="0"/>
              <a:t>Resultados: Recursos </a:t>
            </a:r>
            <a:r>
              <a:rPr lang="pt-BR" dirty="0"/>
              <a:t>Humanos </a:t>
            </a:r>
            <a:endParaRPr lang="pt-BR" dirty="0" smtClean="0"/>
          </a:p>
          <a:p>
            <a:r>
              <a:rPr lang="pt-BR" dirty="0" smtClean="0"/>
              <a:t>na gestão </a:t>
            </a:r>
            <a:r>
              <a:rPr lang="pt-BR" dirty="0"/>
              <a:t>do Cadastro </a:t>
            </a:r>
            <a:r>
              <a:rPr lang="pt-BR" dirty="0" smtClean="0"/>
              <a:t>Único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74790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463888" y="1412776"/>
            <a:ext cx="8569199" cy="5254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A equipe dos </a:t>
            </a:r>
            <a:r>
              <a:rPr lang="pt-BR" sz="2000" b="1" dirty="0" smtClean="0">
                <a:solidFill>
                  <a:srgbClr val="9BBB59"/>
                </a:solidFill>
                <a:latin typeface="Arial" pitchFamily="34" charset="0"/>
                <a:cs typeface="Arial" pitchFamily="34" charset="0"/>
              </a:rPr>
              <a:t>municípios de mais de 900 mil habitantes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e do Distrito Federal seria dividida em equipe de gestão e equipe de atendimento.</a:t>
            </a:r>
          </a:p>
          <a:p>
            <a:pPr marL="285750" indent="-285750">
              <a:defRPr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núcleo fixo da equipe de gestão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seria formado por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cargos como de gestor, coordenador, técnico de análise de dados e pesquisa, analista de sistemas, coordenador de capacitação e apoio administrativo.</a:t>
            </a:r>
          </a:p>
          <a:p>
            <a:pPr marL="285750" indent="-285750"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O núcleo variável da equipe de gestão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seria formado por um coordenador de atendimento e um técnico de nível superior especializado em resolver situações mais complexas. Esses profissionais acompanhariam até seis equipes de atendimento ou até 30 entrevistadores.</a:t>
            </a:r>
          </a:p>
          <a:p>
            <a:pPr marL="285750" indent="-285750">
              <a:defRPr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Eq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uipes de atendimento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descentralizadas e organizadas pela gestão municipal de forma a facilitar o atendimento das famílias em diferentes regiões do município. Uma equipe de atendimento teria entrevistadores, um supervisor de atendimento e um agente administrativo. </a:t>
            </a:r>
          </a:p>
          <a:p>
            <a:pPr marL="0" indent="0">
              <a:buNone/>
              <a:defRPr/>
            </a:pPr>
            <a:endParaRPr lang="pt-BR" altLang="pt-B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572345" y="0"/>
            <a:ext cx="8352283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pt-BR"/>
            </a:defPPr>
            <a:lvl1pPr algn="ctr">
              <a:spcBef>
                <a:spcPct val="0"/>
              </a:spcBef>
              <a:buNone/>
              <a:defRPr sz="3600" b="1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defRPr>
            </a:lvl1pPr>
          </a:lstStyle>
          <a:p>
            <a:r>
              <a:rPr lang="pt-BR" altLang="pt-BR" dirty="0"/>
              <a:t>Equipes de Referência das </a:t>
            </a:r>
            <a:r>
              <a:rPr lang="pt-BR" altLang="pt-BR" dirty="0" smtClean="0"/>
              <a:t>Metrópoles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xmlns="" val="361018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Classificação Brasileira de Ocupações - CBO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pt-BR" sz="2500" dirty="0"/>
              <a:t>A CBO é o documento que reconhece, nomeia e codifica os títulos e descreve as características das ocupações do mercado de trabalho brasileiro organizado pelo Ministério do Trabalho e Emprego.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pt-BR" sz="2500" dirty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pt-BR" sz="2500" dirty="0"/>
              <a:t>Finalidade: identificação das ocupações no mercado de trabalho, para fins classificatórios junto aos registros administrativos e domiciliares. </a:t>
            </a:r>
            <a:r>
              <a:rPr lang="pt-BR" sz="2500" dirty="0" smtClean="0"/>
              <a:t>Maior </a:t>
            </a:r>
            <a:r>
              <a:rPr lang="pt-BR" sz="2500" dirty="0"/>
              <a:t>visibilidade, </a:t>
            </a:r>
            <a:r>
              <a:rPr lang="pt-BR" sz="2500" dirty="0" smtClean="0"/>
              <a:t>sentimento </a:t>
            </a:r>
            <a:r>
              <a:rPr lang="pt-BR" sz="2500" dirty="0"/>
              <a:t>de valorização e de inclusão </a:t>
            </a:r>
            <a:r>
              <a:rPr lang="pt-BR" sz="2500" dirty="0" smtClean="0"/>
              <a:t>social dos trabalhadores. Os </a:t>
            </a:r>
            <a:r>
              <a:rPr lang="pt-BR" sz="2500" dirty="0"/>
              <a:t>efeitos da uniformização pretendida pela Classificação Brasileira de Ocupações são de ordem administrativa e não se estendem às relações de trabalho. (Difere da regulamentação da profissão, que é feita por meio de lei.)</a:t>
            </a:r>
          </a:p>
        </p:txBody>
      </p:sp>
    </p:spTree>
    <p:extLst>
      <p:ext uri="{BB962C8B-B14F-4D97-AF65-F5344CB8AC3E}">
        <p14:creationId xmlns:p14="http://schemas.microsoft.com/office/powerpoint/2010/main" xmlns="" val="169653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Classificação Brasileira de Ocupações - CBO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pt-BR" sz="2700" dirty="0"/>
              <a:t>Consequências: inclusão em registros administrativos e estatísticas do MTE, nas pesquisas domiciliares do IBGE, incluindo censos e outras estatísticas de mão de obra. (Ao contratar um trabalhador, o empregador deve registrar a CBO nos registros administrativos).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pt-BR" sz="2700" dirty="0"/>
          </a:p>
          <a:p>
            <a:pPr marL="0" indent="0" algn="just">
              <a:buNone/>
            </a:pPr>
            <a:r>
              <a:rPr lang="pt-BR" sz="2700" b="1" dirty="0"/>
              <a:t>O entrevistador do Cadastro Único </a:t>
            </a:r>
            <a:r>
              <a:rPr lang="pt-BR" sz="2700" b="1" dirty="0" smtClean="0"/>
              <a:t>foi </a:t>
            </a:r>
            <a:r>
              <a:rPr lang="pt-BR" sz="2700" b="1" dirty="0"/>
              <a:t>incluído na CBO </a:t>
            </a:r>
            <a:r>
              <a:rPr lang="pt-BR" sz="2700" b="1" dirty="0" smtClean="0"/>
              <a:t>em 2016</a:t>
            </a:r>
            <a:r>
              <a:rPr lang="pt-BR" sz="2700" b="1" dirty="0"/>
              <a:t>!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pt-BR" sz="2700" dirty="0" smtClean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pt-BR" sz="2700" dirty="0" smtClean="0"/>
              <a:t>Família </a:t>
            </a:r>
            <a:r>
              <a:rPr lang="pt-BR" sz="2700" dirty="0"/>
              <a:t>ocupacional: conjunto de ocupações similares: Família 4241 – Entrevistadores e Recenseadores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pt-BR" sz="2700" dirty="0"/>
              <a:t>Ocupação: Entrevistador </a:t>
            </a:r>
            <a:r>
              <a:rPr lang="pt-BR" sz="2700" dirty="0" smtClean="0"/>
              <a:t>Social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pt-BR" sz="2800" dirty="0" smtClean="0"/>
              <a:t>O </a:t>
            </a:r>
            <a:r>
              <a:rPr lang="pt-BR" sz="2800" dirty="0"/>
              <a:t>novo código já pode ser utilizado na Carteira de Trabalho e no </a:t>
            </a:r>
            <a:r>
              <a:rPr lang="pt-BR" sz="2800" dirty="0" err="1" smtClean="0"/>
              <a:t>Caged</a:t>
            </a:r>
            <a:r>
              <a:rPr lang="pt-BR" sz="2800" dirty="0" smtClean="0"/>
              <a:t> e na RAIS </a:t>
            </a:r>
            <a:r>
              <a:rPr lang="pt-BR" sz="2800" dirty="0"/>
              <a:t>a partir da declaração de 2017</a:t>
            </a:r>
            <a:r>
              <a:rPr lang="pt-BR" sz="2800" dirty="0" smtClean="0"/>
              <a:t>. </a:t>
            </a:r>
            <a:endParaRPr lang="pt-BR" sz="2800" dirty="0"/>
          </a:p>
          <a:p>
            <a:pPr marL="457200" indent="-457200" algn="just">
              <a:buFont typeface="Wingdings" pitchFamily="2" charset="2"/>
              <a:buChar char="Ø"/>
            </a:pPr>
            <a:endParaRPr lang="pt-BR" sz="2700" dirty="0"/>
          </a:p>
          <a:p>
            <a:pPr>
              <a:buFont typeface="Wingdings" panose="05000000000000000000" pitchFamily="2" charset="2"/>
              <a:buChar char="Ø"/>
            </a:pPr>
            <a:endParaRPr lang="pt-BR" sz="2500" dirty="0" smtClean="0"/>
          </a:p>
          <a:p>
            <a:pPr marL="0" indent="0">
              <a:buNone/>
            </a:pPr>
            <a:endParaRPr lang="pt-BR" sz="2500" dirty="0"/>
          </a:p>
          <a:p>
            <a:pPr marL="0" indent="0">
              <a:buNone/>
            </a:pPr>
            <a:endParaRPr lang="pt-BR" sz="2500" dirty="0" smtClean="0"/>
          </a:p>
        </p:txBody>
      </p:sp>
    </p:spTree>
    <p:extLst>
      <p:ext uri="{BB962C8B-B14F-4D97-AF65-F5344CB8AC3E}">
        <p14:creationId xmlns:p14="http://schemas.microsoft.com/office/powerpoint/2010/main" xmlns="" val="86722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1472" y="-21433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O que faz o Entrevistador Social (CBO)? </a:t>
            </a: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74781082"/>
              </p:ext>
            </p:extLst>
          </p:nvPr>
        </p:nvGraphicFramePr>
        <p:xfrm>
          <a:off x="428596" y="785794"/>
          <a:ext cx="8424936" cy="600292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456384"/>
                <a:gridCol w="4968552"/>
              </a:tblGrid>
              <a:tr h="24220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Áreas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Atividades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1798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Aplicar questionários e roteiros de pesquisa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Identificar-se junto ao entrevistado/responsável familiar;</a:t>
                      </a:r>
                      <a:b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Preencher questionário/formulário manual e digitalmente;</a:t>
                      </a:r>
                      <a:b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Verificar coerência da resposta;</a:t>
                      </a:r>
                      <a:b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Coletar informações </a:t>
                      </a:r>
                      <a:r>
                        <a:rPr lang="pt-BR" sz="1800" dirty="0" err="1">
                          <a:solidFill>
                            <a:schemeClr val="tx1"/>
                          </a:solidFill>
                          <a:effectLst/>
                        </a:rPr>
                        <a:t>sociodemográficas</a:t>
                      </a: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, em domicílios;</a:t>
                      </a:r>
                      <a:b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Coletar informações socioeconômicas em empresas, instituições e domicílios. 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968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Cadastrar informantes e família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Cadastrar </a:t>
                      </a: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domicílios;</a:t>
                      </a:r>
                      <a:b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Indicar exclusão e mudanças em cadastros;</a:t>
                      </a:r>
                      <a:b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Cadastrar famílias; e</a:t>
                      </a:r>
                      <a:b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Atualizar cadastro da família. 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96883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Verificar consistência da informação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Recuperar informação não preenchida;</a:t>
                      </a:r>
                      <a:b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Verificar erros de preenchimento em questionários/formulários; e</a:t>
                      </a:r>
                      <a:b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Corrigir informação levantada, verificar dados. 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968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Realizar triagem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Atender as famílias;</a:t>
                      </a:r>
                      <a:b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Verificar cadastro;</a:t>
                      </a:r>
                      <a:b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Identificar a composição familiar; e</a:t>
                      </a:r>
                      <a:b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Selecionar o formulário adequado.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265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23528" y="-158335"/>
            <a:ext cx="8363272" cy="2062103"/>
          </a:xfr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200" b="1" dirty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/>
            </a:r>
            <a:br>
              <a:rPr lang="pt-BR" sz="3200" b="1" dirty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</a:br>
            <a:r>
              <a:rPr lang="pt-BR" sz="3200" b="1" dirty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Evolução do cadastramento - </a:t>
            </a:r>
            <a:r>
              <a:rPr lang="pt-BR" sz="3200" b="1" dirty="0" smtClean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2006 </a:t>
            </a:r>
            <a:r>
              <a:rPr lang="pt-BR" sz="3200" b="1" dirty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a 2016 (milhões de famílias)</a:t>
            </a:r>
            <a:br>
              <a:rPr lang="pt-BR" sz="3200" b="1" dirty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</a:br>
            <a:endParaRPr lang="pt-BR" sz="3200" b="1" dirty="0">
              <a:solidFill>
                <a:srgbClr val="366C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ＭＳ Ｐゴシック" charset="-128"/>
              <a:cs typeface="Andalus" pitchFamily="18" charset="-78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/>
          </p:nvPr>
        </p:nvGraphicFramePr>
        <p:xfrm>
          <a:off x="395536" y="1700808"/>
          <a:ext cx="835292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24502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O que faz o Entrevistador Social (CBO)? 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01672918"/>
              </p:ext>
            </p:extLst>
          </p:nvPr>
        </p:nvGraphicFramePr>
        <p:xfrm>
          <a:off x="467544" y="1628800"/>
          <a:ext cx="8229600" cy="461772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232248"/>
                <a:gridCol w="5997352"/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Áreas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Atividades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Entrevistar o Responsável Familiar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Identificar o responsável familiar com base em documentos;</a:t>
                      </a:r>
                      <a:br>
                        <a:rPr lang="pt-BR" sz="1800" dirty="0">
                          <a:effectLst/>
                        </a:rPr>
                      </a:br>
                      <a:r>
                        <a:rPr lang="pt-BR" sz="1800" dirty="0">
                          <a:effectLst/>
                        </a:rPr>
                        <a:t>Esclarecer para o RF objetivos do Cadastro Único; </a:t>
                      </a:r>
                      <a:br>
                        <a:rPr lang="pt-BR" sz="1800" dirty="0">
                          <a:effectLst/>
                        </a:rPr>
                      </a:br>
                      <a:r>
                        <a:rPr lang="pt-BR" sz="1800" dirty="0">
                          <a:effectLst/>
                        </a:rPr>
                        <a:t>Identificar a demanda da família;</a:t>
                      </a:r>
                      <a:br>
                        <a:rPr lang="pt-BR" sz="1800" dirty="0">
                          <a:effectLst/>
                        </a:rPr>
                      </a:br>
                      <a:r>
                        <a:rPr lang="pt-BR" sz="1800" dirty="0">
                          <a:effectLst/>
                        </a:rPr>
                        <a:t>Encaminhar para órgãos competentes, se necessário. </a:t>
                      </a:r>
                      <a:br>
                        <a:rPr lang="pt-BR" sz="1800" dirty="0">
                          <a:effectLst/>
                        </a:rPr>
                      </a:br>
                      <a:r>
                        <a:rPr lang="pt-BR" sz="1800" dirty="0">
                          <a:effectLst/>
                        </a:rPr>
                        <a:t>Organizar as informações e os documentos para controle interno; </a:t>
                      </a:r>
                      <a:br>
                        <a:rPr lang="pt-BR" sz="1800" dirty="0">
                          <a:effectLst/>
                        </a:rPr>
                      </a:br>
                      <a:r>
                        <a:rPr lang="pt-BR" sz="1800" dirty="0">
                          <a:effectLst/>
                        </a:rPr>
                        <a:t>Orientar o RF sobre programas sociais e políticas públicas;</a:t>
                      </a:r>
                      <a:br>
                        <a:rPr lang="pt-BR" sz="1800" dirty="0">
                          <a:effectLst/>
                        </a:rPr>
                      </a:br>
                      <a:r>
                        <a:rPr lang="pt-BR" sz="1800" dirty="0">
                          <a:effectLst/>
                        </a:rPr>
                        <a:t>Realizar busca ativa das famílias;</a:t>
                      </a:r>
                      <a:br>
                        <a:rPr lang="pt-BR" sz="1800" dirty="0">
                          <a:effectLst/>
                        </a:rPr>
                      </a:br>
                      <a:r>
                        <a:rPr lang="pt-BR" sz="1800" dirty="0">
                          <a:effectLst/>
                        </a:rPr>
                        <a:t>Entrevistar famílias em domicílios, instituições/equipamentos de acolhimentos, locais externos e comunidade; </a:t>
                      </a:r>
                      <a:br>
                        <a:rPr lang="pt-BR" sz="1800" dirty="0">
                          <a:effectLst/>
                        </a:rPr>
                      </a:br>
                      <a:r>
                        <a:rPr lang="pt-BR" sz="1800" dirty="0">
                          <a:effectLst/>
                        </a:rPr>
                        <a:t>Conferir a veracidade das informações do RF nas visitas em domicílios; </a:t>
                      </a:r>
                      <a:br>
                        <a:rPr lang="pt-BR" sz="1800" dirty="0">
                          <a:effectLst/>
                        </a:rPr>
                      </a:br>
                      <a:r>
                        <a:rPr lang="pt-BR" sz="1800" dirty="0">
                          <a:effectLst/>
                        </a:rPr>
                        <a:t>Atender os grupos populacionais tradicionais e específicos (aldeias indígenas, quilombolas, pessoas sem documentos, entre outros); e </a:t>
                      </a:r>
                      <a:br>
                        <a:rPr lang="pt-BR" sz="1800" dirty="0">
                          <a:effectLst/>
                        </a:rPr>
                      </a:br>
                      <a:r>
                        <a:rPr lang="pt-BR" sz="1800" dirty="0">
                          <a:effectLst/>
                        </a:rPr>
                        <a:t>Participar de mutirões e ações itinerantes. 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2148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As competências do Entrevistador Social (CBO) 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sz="2000" dirty="0"/>
              <a:t>Demonstrar paciência; </a:t>
            </a:r>
            <a:endParaRPr lang="pt-BR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Manter pontualidade;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Apresentar </a:t>
            </a:r>
            <a:r>
              <a:rPr lang="pt-BR" sz="2000" dirty="0"/>
              <a:t>boa </a:t>
            </a:r>
            <a:r>
              <a:rPr lang="pt-BR" sz="2000" dirty="0" smtClean="0"/>
              <a:t>dicção;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Apresentar </a:t>
            </a:r>
            <a:r>
              <a:rPr lang="pt-BR" sz="2000" dirty="0"/>
              <a:t>legibilidade de </a:t>
            </a:r>
            <a:r>
              <a:rPr lang="pt-BR" sz="2000" dirty="0" smtClean="0"/>
              <a:t>grafia;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Demonstrar </a:t>
            </a:r>
            <a:r>
              <a:rPr lang="pt-BR" sz="2000" dirty="0"/>
              <a:t>noções de </a:t>
            </a:r>
            <a:r>
              <a:rPr lang="pt-BR" sz="2000" dirty="0" smtClean="0"/>
              <a:t>microinformática;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Registrar </a:t>
            </a:r>
            <a:r>
              <a:rPr lang="pt-BR" sz="2000" dirty="0"/>
              <a:t>com </a:t>
            </a:r>
            <a:r>
              <a:rPr lang="pt-BR" sz="2000" dirty="0" smtClean="0"/>
              <a:t>fidedignidade;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Demonstrar </a:t>
            </a:r>
            <a:r>
              <a:rPr lang="pt-BR" sz="2000" dirty="0"/>
              <a:t>credibilidade; </a:t>
            </a:r>
            <a:endParaRPr lang="pt-BR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Demonstrar </a:t>
            </a:r>
            <a:r>
              <a:rPr lang="pt-BR" sz="2000" dirty="0"/>
              <a:t>objetividade na coleta de </a:t>
            </a:r>
            <a:r>
              <a:rPr lang="pt-BR" sz="2000" dirty="0" smtClean="0"/>
              <a:t>dados;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Evidenciar </a:t>
            </a:r>
            <a:r>
              <a:rPr lang="pt-BR" sz="2000" dirty="0"/>
              <a:t>cordialidade no trato com as </a:t>
            </a:r>
            <a:r>
              <a:rPr lang="pt-BR" sz="2000" dirty="0" smtClean="0"/>
              <a:t>pessoas;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Agir </a:t>
            </a:r>
            <a:r>
              <a:rPr lang="pt-BR" sz="2000" dirty="0"/>
              <a:t>com </a:t>
            </a:r>
            <a:r>
              <a:rPr lang="pt-BR" sz="2000" dirty="0" smtClean="0"/>
              <a:t>perseverança;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Evidenciar </a:t>
            </a:r>
            <a:r>
              <a:rPr lang="pt-BR" sz="2000" dirty="0"/>
              <a:t>senso de </a:t>
            </a:r>
            <a:r>
              <a:rPr lang="pt-BR" sz="2000" dirty="0" smtClean="0"/>
              <a:t>organização;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Demonstrar discernimento;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Demonstrar </a:t>
            </a:r>
            <a:r>
              <a:rPr lang="pt-BR" sz="2000" dirty="0"/>
              <a:t>capacidade de </a:t>
            </a:r>
            <a:r>
              <a:rPr lang="pt-BR" sz="2000" dirty="0" smtClean="0"/>
              <a:t>comunicar-se;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Demonstrar </a:t>
            </a:r>
            <a:r>
              <a:rPr lang="pt-BR" sz="2000" dirty="0"/>
              <a:t>imparcialidade; </a:t>
            </a:r>
            <a:r>
              <a:rPr lang="pt-BR" sz="2000" dirty="0" smtClean="0"/>
              <a:t>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Demonstrar </a:t>
            </a:r>
            <a:r>
              <a:rPr lang="pt-BR" sz="2000" dirty="0"/>
              <a:t>capacidade de trabalhar em equipe. </a:t>
            </a:r>
          </a:p>
        </p:txBody>
      </p:sp>
    </p:spTree>
    <p:extLst>
      <p:ext uri="{BB962C8B-B14F-4D97-AF65-F5344CB8AC3E}">
        <p14:creationId xmlns:p14="http://schemas.microsoft.com/office/powerpoint/2010/main" xmlns="" val="352935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sz="3600" b="1" dirty="0" smtClean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Perfil e condições de trabalho dos </a:t>
            </a:r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Entrevistadores Sociais (CBO)?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58924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sz="2500" dirty="0" smtClean="0"/>
              <a:t>Escolaridade</a:t>
            </a:r>
            <a:r>
              <a:rPr lang="pt-BR" sz="2500" dirty="0"/>
              <a:t>: Ensino Médio </a:t>
            </a:r>
            <a:r>
              <a:rPr lang="pt-BR" sz="2500" dirty="0" smtClean="0"/>
              <a:t>Completo;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500" dirty="0" smtClean="0"/>
              <a:t>Experiência </a:t>
            </a:r>
            <a:r>
              <a:rPr lang="pt-BR" sz="2500" dirty="0"/>
              <a:t>profissional: </a:t>
            </a:r>
            <a:r>
              <a:rPr lang="pt-BR" sz="2500" dirty="0" smtClean="0"/>
              <a:t>Nenhuma;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500" dirty="0" smtClean="0"/>
              <a:t>Curso </a:t>
            </a:r>
            <a:r>
              <a:rPr lang="pt-BR" sz="2500" dirty="0"/>
              <a:t>de qualificação profissional: curso básico de até </a:t>
            </a:r>
            <a:r>
              <a:rPr lang="pt-BR" sz="2500" dirty="0" smtClean="0"/>
              <a:t>200hs;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500" dirty="0" smtClean="0"/>
              <a:t>Posição </a:t>
            </a:r>
            <a:r>
              <a:rPr lang="pt-BR" sz="2500" dirty="0"/>
              <a:t>da ocupação: Empregado com carteira – CLT; provimento de cargos via concurso </a:t>
            </a:r>
            <a:r>
              <a:rPr lang="pt-BR" sz="2500" dirty="0" smtClean="0"/>
              <a:t>público;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500" dirty="0" smtClean="0"/>
              <a:t>Formas </a:t>
            </a:r>
            <a:r>
              <a:rPr lang="pt-BR" sz="2500" dirty="0"/>
              <a:t>de organização do trabalho: de forma </a:t>
            </a:r>
            <a:r>
              <a:rPr lang="pt-BR" sz="2500" dirty="0" smtClean="0"/>
              <a:t>coletiva;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500" dirty="0" smtClean="0"/>
              <a:t>Grau </a:t>
            </a:r>
            <a:r>
              <a:rPr lang="pt-BR" sz="2500" dirty="0"/>
              <a:t>de autonomia do trabalho: </a:t>
            </a:r>
            <a:r>
              <a:rPr lang="pt-BR" sz="2500" dirty="0" smtClean="0"/>
              <a:t>supervisão;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500" dirty="0" smtClean="0"/>
              <a:t>Local </a:t>
            </a:r>
            <a:r>
              <a:rPr lang="pt-BR" sz="2500" dirty="0"/>
              <a:t>e horário de trabalho: ambiente de trabalho fechado – horário de trabalho </a:t>
            </a:r>
            <a:r>
              <a:rPr lang="pt-BR" sz="2500" dirty="0" smtClean="0"/>
              <a:t>diurno;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500" dirty="0" smtClean="0"/>
              <a:t>Exercício </a:t>
            </a:r>
            <a:r>
              <a:rPr lang="pt-BR" sz="2500" dirty="0"/>
              <a:t>do </a:t>
            </a:r>
            <a:r>
              <a:rPr lang="pt-BR" sz="2500" dirty="0" smtClean="0"/>
              <a:t>trabalho: presencial;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500" dirty="0" smtClean="0"/>
              <a:t>Condições </a:t>
            </a:r>
            <a:r>
              <a:rPr lang="pt-BR" sz="2500" dirty="0"/>
              <a:t>especiais do </a:t>
            </a:r>
            <a:r>
              <a:rPr lang="pt-BR" sz="2500" dirty="0" smtClean="0"/>
              <a:t>trabalho: </a:t>
            </a:r>
            <a:r>
              <a:rPr lang="pt-BR" sz="2500" dirty="0"/>
              <a:t>nenhuma.</a:t>
            </a:r>
            <a:endParaRPr lang="pt-BR" sz="2500" dirty="0" smtClean="0"/>
          </a:p>
          <a:p>
            <a:pPr marL="0" indent="0">
              <a:buNone/>
            </a:pPr>
            <a:endParaRPr lang="pt-BR" sz="2500" dirty="0" smtClean="0"/>
          </a:p>
        </p:txBody>
      </p:sp>
    </p:spTree>
    <p:extLst>
      <p:ext uri="{BB962C8B-B14F-4D97-AF65-F5344CB8AC3E}">
        <p14:creationId xmlns:p14="http://schemas.microsoft.com/office/powerpoint/2010/main" xmlns="" val="288017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Dúvidas frequentes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58924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t-BR" sz="2800" b="1" dirty="0"/>
              <a:t>Quais as vantagens para os municípios? </a:t>
            </a:r>
            <a:endParaRPr lang="pt-BR" sz="2800" b="1" dirty="0" smtClean="0"/>
          </a:p>
          <a:p>
            <a:pPr marL="0" lvl="0" indent="0">
              <a:buNone/>
            </a:pPr>
            <a:endParaRPr lang="pt-BR" sz="2800" b="1" dirty="0"/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pt-BR" sz="2800" dirty="0"/>
              <a:t>A vantagem é maior do ponto de vista administrativo, pois os empregadores podem padronizar as informações prestadas para RAIS e </a:t>
            </a:r>
            <a:r>
              <a:rPr lang="pt-BR" sz="2800" dirty="0" err="1"/>
              <a:t>Caged</a:t>
            </a:r>
            <a:r>
              <a:rPr lang="pt-BR" sz="2800" dirty="0"/>
              <a:t> usando o código do Entrevistador Social. Os municípios também possuem, na CBO, uma diretriz para efetuar suas futuras contratações, demanda que os coordenadores do Cadastro Único apresentaram nas oficinas conduzidas pelo MDS.</a:t>
            </a:r>
          </a:p>
        </p:txBody>
      </p:sp>
    </p:spTree>
    <p:extLst>
      <p:ext uri="{BB962C8B-B14F-4D97-AF65-F5344CB8AC3E}">
        <p14:creationId xmlns:p14="http://schemas.microsoft.com/office/powerpoint/2010/main" xmlns="" val="32129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pt-BR" sz="3600" b="1" dirty="0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Dúvidas frequentes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58924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t-BR" sz="2800" b="1" dirty="0"/>
              <a:t>É obrigatório que o contrato de trabalho siga a CBO?</a:t>
            </a:r>
            <a:r>
              <a:rPr lang="pt-BR" sz="2800" dirty="0"/>
              <a:t> </a:t>
            </a:r>
            <a:endParaRPr lang="pt-BR" sz="2800" dirty="0" smtClean="0"/>
          </a:p>
          <a:p>
            <a:pPr marL="0" lvl="0" indent="0">
              <a:buNone/>
            </a:pPr>
            <a:endParaRPr lang="pt-BR" sz="2800" b="1" dirty="0"/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pt-BR" sz="2800" dirty="0"/>
              <a:t>O código da CBO anotado na Carteira de Trabalho deve refletir, da maneira mais próxima possível, as atividades do trabalhador. Nesse sentido, o código para quem trabalha como entrevistador deve ser ajustado ao novo código de Entrevistador Social (4241-30). Não é necessário adotar o mesmo nome para o cargo.</a:t>
            </a:r>
            <a:endParaRPr lang="pt-BR" sz="2800" b="1" dirty="0"/>
          </a:p>
          <a:p>
            <a:pPr marL="0" lvl="0" indent="0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193938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Dúvidas frequentes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58924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t-BR" sz="2800" b="1" dirty="0"/>
              <a:t>É obrigatório que o contrato de trabalho siga a CBO?</a:t>
            </a:r>
            <a:r>
              <a:rPr lang="pt-BR" sz="2800" dirty="0"/>
              <a:t> </a:t>
            </a:r>
            <a:endParaRPr lang="pt-BR" sz="2800" dirty="0" smtClean="0"/>
          </a:p>
          <a:p>
            <a:pPr marL="0" lvl="0" indent="0">
              <a:buNone/>
            </a:pPr>
            <a:endParaRPr lang="pt-BR" sz="2800" b="1" dirty="0"/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pt-BR" sz="2800" dirty="0"/>
              <a:t>O código da CBO anotado na Carteira de Trabalho deve refletir, da maneira mais próxima possível, as atividades do trabalhador. Nesse sentido, o código para quem trabalha como entrevistador deve ser ajustado ao novo código de Entrevistador Social (4241-30). Não é necessário adotar o mesmo nome para o cargo.</a:t>
            </a:r>
            <a:endParaRPr lang="pt-BR" sz="2800" b="1" dirty="0"/>
          </a:p>
          <a:p>
            <a:pPr marL="0" lvl="0" indent="0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122730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07504" y="116632"/>
            <a:ext cx="8831584" cy="748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3600" b="1">
                <a:solidFill>
                  <a:srgbClr val="2C62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defRPr>
            </a:lvl1pPr>
          </a:lstStyle>
          <a:p>
            <a:r>
              <a:rPr lang="pt-BR" altLang="pt-BR" dirty="0"/>
              <a:t>Diretrizes de </a:t>
            </a:r>
            <a:r>
              <a:rPr lang="pt-BR" altLang="pt-BR" dirty="0" smtClean="0"/>
              <a:t>atendimento</a:t>
            </a:r>
            <a:endParaRPr lang="pt-BR" alt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395536" y="1340768"/>
            <a:ext cx="41703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000" dirty="0" smtClean="0"/>
              <a:t>Horário de funcionamento dos postos </a:t>
            </a:r>
            <a:r>
              <a:rPr lang="pt-BR" sz="2000" dirty="0"/>
              <a:t>de cadastramento </a:t>
            </a:r>
            <a:r>
              <a:rPr lang="pt-BR" sz="2000" dirty="0" smtClean="0"/>
              <a:t>que considere </a:t>
            </a:r>
            <a:r>
              <a:rPr lang="pt-BR" sz="2000" dirty="0"/>
              <a:t>as necessidades </a:t>
            </a:r>
            <a:r>
              <a:rPr lang="pt-BR" sz="2000" dirty="0" smtClean="0"/>
              <a:t>do </a:t>
            </a:r>
            <a:r>
              <a:rPr lang="pt-BR" sz="2000" dirty="0"/>
              <a:t>público a ser </a:t>
            </a:r>
            <a:r>
              <a:rPr lang="pt-BR" sz="2000" dirty="0" smtClean="0"/>
              <a:t>atendido;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000" dirty="0" smtClean="0"/>
              <a:t>Posto </a:t>
            </a:r>
            <a:r>
              <a:rPr lang="pt-BR" sz="2000" dirty="0"/>
              <a:t>para atendimento das demandas urgentes das </a:t>
            </a:r>
            <a:r>
              <a:rPr lang="pt-BR" sz="2000" dirty="0" smtClean="0"/>
              <a:t>famílias;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000" dirty="0" smtClean="0"/>
              <a:t>Cadastramento </a:t>
            </a:r>
            <a:r>
              <a:rPr lang="pt-BR" sz="2000" dirty="0"/>
              <a:t>de </a:t>
            </a:r>
            <a:r>
              <a:rPr lang="pt-BR" sz="2000" dirty="0" smtClean="0"/>
              <a:t>famílias preferencialmente descentralizado;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000" dirty="0" smtClean="0"/>
              <a:t>Postos </a:t>
            </a:r>
            <a:r>
              <a:rPr lang="pt-BR" sz="2000" dirty="0"/>
              <a:t>de atendimento localizados em áreas que favoreçam o acesso do público </a:t>
            </a:r>
            <a:r>
              <a:rPr lang="pt-BR" sz="2000" dirty="0" smtClean="0"/>
              <a:t>alvo;</a:t>
            </a:r>
            <a:endParaRPr lang="pt-BR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pt-BR" sz="2000" dirty="0" smtClean="0"/>
              <a:t>Postos </a:t>
            </a:r>
            <a:r>
              <a:rPr lang="pt-BR" sz="2000" dirty="0"/>
              <a:t>de atendimento </a:t>
            </a:r>
            <a:r>
              <a:rPr lang="pt-BR" sz="2000" dirty="0" smtClean="0"/>
              <a:t>com </a:t>
            </a:r>
            <a:r>
              <a:rPr lang="pt-BR" sz="2000" dirty="0"/>
              <a:t>acesso à </a:t>
            </a:r>
            <a:r>
              <a:rPr lang="pt-BR" sz="2000" dirty="0" smtClean="0"/>
              <a:t>Internet;</a:t>
            </a:r>
          </a:p>
        </p:txBody>
      </p:sp>
      <p:sp>
        <p:nvSpPr>
          <p:cNvPr id="2" name="Retângulo 1"/>
          <p:cNvSpPr/>
          <p:nvPr/>
        </p:nvSpPr>
        <p:spPr>
          <a:xfrm>
            <a:off x="4788024" y="886297"/>
            <a:ext cx="3779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000" dirty="0"/>
              <a:t>Cadastramento diretamente nos Sistemas do Cadastro Único; ou inserção dos dados das famílias no sistema deve ocorrer em, no máximo, uma semana.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000" dirty="0" smtClean="0"/>
              <a:t>Profissionais </a:t>
            </a:r>
            <a:r>
              <a:rPr lang="pt-BR" sz="2000" dirty="0"/>
              <a:t>em quantidade e </a:t>
            </a:r>
            <a:r>
              <a:rPr lang="pt-BR" sz="2000" dirty="0" smtClean="0"/>
              <a:t>com qualificação </a:t>
            </a:r>
            <a:r>
              <a:rPr lang="pt-BR" sz="2000" dirty="0"/>
              <a:t>suficientes para desempenhar as atividades </a:t>
            </a:r>
            <a:r>
              <a:rPr lang="pt-BR" sz="2000" dirty="0" smtClean="0"/>
              <a:t>necessárias.</a:t>
            </a:r>
            <a:endParaRPr lang="pt-BR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pt-BR" sz="2000" dirty="0" smtClean="0"/>
              <a:t>Atendimento o mais </a:t>
            </a:r>
            <a:r>
              <a:rPr lang="pt-BR" sz="2000" dirty="0"/>
              <a:t>célere possível às famílias com demandas urgentes relativas ao Cadastro Único, </a:t>
            </a:r>
            <a:r>
              <a:rPr lang="pt-BR" sz="2000" dirty="0" smtClean="0"/>
              <a:t>preferencialmente </a:t>
            </a:r>
            <a:r>
              <a:rPr lang="pt-BR" sz="2000" dirty="0"/>
              <a:t>realizado na mesma semana em que a família demandar o atendimento. </a:t>
            </a:r>
          </a:p>
        </p:txBody>
      </p:sp>
    </p:spTree>
    <p:extLst>
      <p:ext uri="{BB962C8B-B14F-4D97-AF65-F5344CB8AC3E}">
        <p14:creationId xmlns:p14="http://schemas.microsoft.com/office/powerpoint/2010/main" xmlns="" val="311871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CaixaDeTexto 1"/>
          <p:cNvSpPr txBox="1">
            <a:spLocks noChangeArrowheads="1"/>
          </p:cNvSpPr>
          <p:nvPr/>
        </p:nvSpPr>
        <p:spPr bwMode="auto">
          <a:xfrm>
            <a:off x="971550" y="1125538"/>
            <a:ext cx="74168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endParaRPr lang="pt-BR" altLang="pt-BR" sz="2000" b="1" dirty="0">
              <a:latin typeface="Arial" charset="0"/>
            </a:endParaRPr>
          </a:p>
          <a:p>
            <a:pPr algn="ctr"/>
            <a:r>
              <a:rPr lang="pt-BR" altLang="pt-BR" sz="4000" b="1" dirty="0" smtClean="0">
                <a:latin typeface="Arial" charset="0"/>
              </a:rPr>
              <a:t>Obrigada!</a:t>
            </a:r>
            <a:endParaRPr lang="pt-BR" altLang="pt-BR" sz="4000" b="1" dirty="0">
              <a:latin typeface="Arial" charset="0"/>
            </a:endParaRPr>
          </a:p>
          <a:p>
            <a:pPr algn="ctr"/>
            <a:endParaRPr lang="pt-BR" altLang="pt-BR" sz="2000" b="1" dirty="0">
              <a:latin typeface="Arial" charset="0"/>
            </a:endParaRPr>
          </a:p>
          <a:p>
            <a:pPr algn="ctr"/>
            <a:endParaRPr lang="pt-BR" altLang="pt-BR" sz="2000" b="1" dirty="0">
              <a:latin typeface="Arial" charset="0"/>
            </a:endParaRPr>
          </a:p>
          <a:p>
            <a:pPr algn="ctr"/>
            <a:r>
              <a:rPr lang="pt-BR" altLang="pt-BR" sz="2800" b="1" dirty="0">
                <a:latin typeface="Arial" charset="0"/>
              </a:rPr>
              <a:t>Senarc:</a:t>
            </a:r>
          </a:p>
          <a:p>
            <a:pPr algn="ctr"/>
            <a:r>
              <a:rPr lang="pt-BR" altLang="pt-BR" sz="2800" dirty="0">
                <a:latin typeface="Arial" charset="0"/>
              </a:rPr>
              <a:t>0800-707-2003</a:t>
            </a:r>
          </a:p>
          <a:p>
            <a:pPr algn="ctr"/>
            <a:endParaRPr lang="pt-BR" altLang="pt-BR" sz="2000" b="1" dirty="0">
              <a:latin typeface="Arial" charset="0"/>
            </a:endParaRPr>
          </a:p>
          <a:p>
            <a:pPr algn="ctr"/>
            <a:r>
              <a:rPr lang="pt-BR" altLang="pt-BR" sz="2400" dirty="0" smtClean="0">
                <a:latin typeface="Arial" charset="0"/>
                <a:hlinkClick r:id="rId3"/>
              </a:rPr>
              <a:t>cadastrounico@mds.gov.br</a:t>
            </a:r>
            <a:endParaRPr lang="pt-BR" altLang="pt-BR" sz="2400" dirty="0">
              <a:latin typeface="Arial" charset="0"/>
            </a:endParaRPr>
          </a:p>
          <a:p>
            <a:pPr algn="ctr"/>
            <a:endParaRPr lang="pt-BR" altLang="pt-BR" sz="2000" dirty="0">
              <a:latin typeface="Arial" charset="0"/>
            </a:endParaRPr>
          </a:p>
          <a:p>
            <a:pPr algn="ctr"/>
            <a:endParaRPr lang="pt-BR" altLang="pt-BR" sz="2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68076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19997" y="347840"/>
            <a:ext cx="8229600" cy="58477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200" b="1" dirty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Cadastro Único em </a:t>
            </a:r>
            <a:r>
              <a:rPr lang="pt-BR" sz="3200" b="1" dirty="0" smtClean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Números</a:t>
            </a:r>
            <a:endParaRPr lang="pt-BR" sz="3200" b="1" dirty="0">
              <a:solidFill>
                <a:srgbClr val="366C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ＭＳ Ｐゴシック" charset="-128"/>
              <a:cs typeface="Andalus" pitchFamily="18" charset="-78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7146" y="1318548"/>
            <a:ext cx="6305692" cy="4805801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pt-BR" sz="3500" dirty="0" smtClean="0">
                <a:solidFill>
                  <a:prstClr val="black"/>
                </a:solidFill>
              </a:rPr>
              <a:t>Famílias cadastradas: </a:t>
            </a:r>
            <a:r>
              <a:rPr lang="pt-BR" sz="3500" b="1" dirty="0" smtClean="0">
                <a:solidFill>
                  <a:prstClr val="black"/>
                </a:solidFill>
              </a:rPr>
              <a:t>27.579.995</a:t>
            </a:r>
            <a:endParaRPr lang="pt-BR" sz="3500" dirty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pt-BR" sz="3500" dirty="0">
                <a:solidFill>
                  <a:prstClr val="black"/>
                </a:solidFill>
              </a:rPr>
              <a:t>Pessoas cadastradas</a:t>
            </a:r>
            <a:r>
              <a:rPr lang="pt-BR" sz="3500" dirty="0" smtClean="0">
                <a:solidFill>
                  <a:prstClr val="black"/>
                </a:solidFill>
              </a:rPr>
              <a:t>: </a:t>
            </a:r>
            <a:r>
              <a:rPr lang="pt-BR" sz="3500" b="1" dirty="0" smtClean="0">
                <a:solidFill>
                  <a:prstClr val="black"/>
                </a:solidFill>
              </a:rPr>
              <a:t>81.077.132</a:t>
            </a:r>
            <a:r>
              <a:rPr lang="pt-BR" sz="3500" dirty="0" smtClean="0">
                <a:solidFill>
                  <a:prstClr val="black"/>
                </a:solidFill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altLang="pt-BR" sz="3500" dirty="0">
                <a:solidFill>
                  <a:prstClr val="black"/>
                </a:solidFill>
              </a:rPr>
              <a:t>Das famílias cadastradas, </a:t>
            </a:r>
            <a:r>
              <a:rPr lang="pt-BR" altLang="pt-BR" sz="3500" b="1" dirty="0">
                <a:solidFill>
                  <a:prstClr val="black"/>
                </a:solidFill>
              </a:rPr>
              <a:t>45% </a:t>
            </a:r>
            <a:r>
              <a:rPr lang="pt-BR" altLang="pt-BR" sz="3500" dirty="0">
                <a:solidFill>
                  <a:prstClr val="black"/>
                </a:solidFill>
              </a:rPr>
              <a:t>são extremamente pobres (renda per capita de até R$ 85,00)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altLang="pt-BR" sz="3500" dirty="0">
                <a:solidFill>
                  <a:prstClr val="black"/>
                </a:solidFill>
              </a:rPr>
              <a:t>Média de </a:t>
            </a:r>
            <a:r>
              <a:rPr lang="pt-BR" altLang="pt-BR" sz="3500" b="1" dirty="0">
                <a:solidFill>
                  <a:prstClr val="black"/>
                </a:solidFill>
              </a:rPr>
              <a:t>2,9</a:t>
            </a:r>
            <a:r>
              <a:rPr lang="pt-BR" altLang="pt-BR" sz="3500" dirty="0">
                <a:solidFill>
                  <a:prstClr val="black"/>
                </a:solidFill>
              </a:rPr>
              <a:t> pessoas por família</a:t>
            </a:r>
          </a:p>
          <a:p>
            <a:pPr marL="342900" lvl="1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altLang="pt-BR" sz="3500" dirty="0" smtClean="0">
                <a:solidFill>
                  <a:prstClr val="black"/>
                </a:solidFill>
              </a:rPr>
              <a:t>Registro </a:t>
            </a:r>
            <a:r>
              <a:rPr lang="pt-BR" altLang="pt-BR" sz="3500" dirty="0">
                <a:solidFill>
                  <a:prstClr val="black"/>
                </a:solidFill>
              </a:rPr>
              <a:t>com possibilidade de identificar </a:t>
            </a:r>
            <a:r>
              <a:rPr lang="pt-BR" altLang="pt-BR" sz="3500" b="1" dirty="0">
                <a:solidFill>
                  <a:prstClr val="black"/>
                </a:solidFill>
              </a:rPr>
              <a:t>17</a:t>
            </a:r>
            <a:r>
              <a:rPr lang="pt-BR" altLang="pt-BR" sz="3500" dirty="0">
                <a:solidFill>
                  <a:prstClr val="black"/>
                </a:solidFill>
              </a:rPr>
              <a:t> Grupos Populacionais Tradicionais e Específicos (GPTE)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pt-BR" sz="3500" b="1" dirty="0">
                <a:solidFill>
                  <a:prstClr val="black"/>
                </a:solidFill>
              </a:rPr>
              <a:t>14,4</a:t>
            </a:r>
            <a:r>
              <a:rPr lang="pt-BR" sz="3500" dirty="0">
                <a:solidFill>
                  <a:prstClr val="black"/>
                </a:solidFill>
              </a:rPr>
              <a:t> milhões de atualizações e inclusões ao ano = 25% da população brasileira.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pt-BR" altLang="pt-BR" sz="3500" dirty="0" smtClean="0">
                <a:solidFill>
                  <a:prstClr val="black"/>
                </a:solidFill>
              </a:rPr>
              <a:t>Mais de </a:t>
            </a:r>
            <a:r>
              <a:rPr lang="pt-BR" altLang="pt-BR" sz="3500" b="1" dirty="0">
                <a:solidFill>
                  <a:prstClr val="black"/>
                </a:solidFill>
              </a:rPr>
              <a:t>1,5 milhão </a:t>
            </a:r>
            <a:r>
              <a:rPr lang="pt-BR" altLang="pt-BR" sz="3500" dirty="0" smtClean="0">
                <a:solidFill>
                  <a:prstClr val="black"/>
                </a:solidFill>
              </a:rPr>
              <a:t>de atualizações </a:t>
            </a:r>
            <a:r>
              <a:rPr lang="pt-BR" altLang="pt-BR" sz="3500" dirty="0">
                <a:solidFill>
                  <a:prstClr val="black"/>
                </a:solidFill>
              </a:rPr>
              <a:t>e </a:t>
            </a:r>
            <a:r>
              <a:rPr lang="pt-BR" altLang="pt-BR" sz="3500" dirty="0" smtClean="0">
                <a:solidFill>
                  <a:prstClr val="black"/>
                </a:solidFill>
              </a:rPr>
              <a:t>inclusões mensais </a:t>
            </a:r>
            <a:r>
              <a:rPr lang="pt-BR" altLang="pt-BR" sz="3500" dirty="0">
                <a:solidFill>
                  <a:prstClr val="black"/>
                </a:solidFill>
              </a:rPr>
              <a:t>em todo o Brasil</a:t>
            </a:r>
            <a:r>
              <a:rPr lang="pt-BR" sz="3500" dirty="0">
                <a:solidFill>
                  <a:prstClr val="black"/>
                </a:solidFill>
              </a:rPr>
              <a:t>; 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pt-BR" sz="3500" dirty="0" smtClean="0">
                <a:solidFill>
                  <a:prstClr val="black"/>
                </a:solidFill>
              </a:rPr>
              <a:t>Mais de </a:t>
            </a:r>
            <a:r>
              <a:rPr lang="pt-BR" sz="3500" b="1" dirty="0" smtClean="0">
                <a:solidFill>
                  <a:prstClr val="black"/>
                </a:solidFill>
              </a:rPr>
              <a:t>80 </a:t>
            </a:r>
            <a:r>
              <a:rPr lang="pt-BR" sz="3500" b="1" dirty="0">
                <a:solidFill>
                  <a:prstClr val="black"/>
                </a:solidFill>
              </a:rPr>
              <a:t>mil </a:t>
            </a:r>
            <a:r>
              <a:rPr lang="pt-BR" sz="3500" dirty="0">
                <a:solidFill>
                  <a:prstClr val="black"/>
                </a:solidFill>
              </a:rPr>
              <a:t>atualizações e inclusões dia. </a:t>
            </a:r>
            <a:endParaRPr lang="pt-BR" sz="3500" dirty="0" smtClean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r>
              <a:rPr lang="pt-BR" sz="3500" dirty="0">
                <a:solidFill>
                  <a:prstClr val="black"/>
                </a:solidFill>
              </a:rPr>
              <a:t>Atende mais de </a:t>
            </a:r>
            <a:r>
              <a:rPr lang="pt-BR" sz="3500" b="1" dirty="0">
                <a:solidFill>
                  <a:prstClr val="black"/>
                </a:solidFill>
              </a:rPr>
              <a:t>30 programas </a:t>
            </a:r>
            <a:r>
              <a:rPr lang="pt-BR" sz="3500" dirty="0">
                <a:solidFill>
                  <a:prstClr val="black"/>
                </a:solidFill>
              </a:rPr>
              <a:t>e políticas sociais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endParaRPr lang="pt-BR" sz="2600" dirty="0">
              <a:solidFill>
                <a:prstClr val="black"/>
              </a:solidFill>
            </a:endParaRPr>
          </a:p>
          <a:p>
            <a:endParaRPr lang="pt-BR" dirty="0">
              <a:latin typeface="+mj-lt"/>
            </a:endParaRPr>
          </a:p>
        </p:txBody>
      </p:sp>
      <p:grpSp>
        <p:nvGrpSpPr>
          <p:cNvPr id="5" name="Grupo 66"/>
          <p:cNvGrpSpPr>
            <a:grpSpLocks noChangeAspect="1"/>
          </p:cNvGrpSpPr>
          <p:nvPr/>
        </p:nvGrpSpPr>
        <p:grpSpPr bwMode="auto">
          <a:xfrm>
            <a:off x="6114758" y="2362662"/>
            <a:ext cx="2821995" cy="2852242"/>
            <a:chOff x="539552" y="754856"/>
            <a:chExt cx="2962276" cy="2992438"/>
          </a:xfrm>
          <a:solidFill>
            <a:schemeClr val="tx2"/>
          </a:solidFill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2255640" y="2266156"/>
              <a:ext cx="839788" cy="673100"/>
            </a:xfrm>
            <a:custGeom>
              <a:avLst/>
              <a:gdLst>
                <a:gd name="T0" fmla="*/ 40038 w 839"/>
                <a:gd name="T1" fmla="*/ 414678 h 672"/>
                <a:gd name="T2" fmla="*/ 0 w 839"/>
                <a:gd name="T3" fmla="*/ 444727 h 672"/>
                <a:gd name="T4" fmla="*/ 10009 w 839"/>
                <a:gd name="T5" fmla="*/ 381624 h 672"/>
                <a:gd name="T6" fmla="*/ 68064 w 839"/>
                <a:gd name="T7" fmla="*/ 321525 h 672"/>
                <a:gd name="T8" fmla="*/ 186175 w 839"/>
                <a:gd name="T9" fmla="*/ 304498 h 672"/>
                <a:gd name="T10" fmla="*/ 249234 w 839"/>
                <a:gd name="T11" fmla="*/ 321525 h 672"/>
                <a:gd name="T12" fmla="*/ 268252 w 839"/>
                <a:gd name="T13" fmla="*/ 279457 h 672"/>
                <a:gd name="T14" fmla="*/ 249234 w 839"/>
                <a:gd name="T15" fmla="*/ 230376 h 672"/>
                <a:gd name="T16" fmla="*/ 294276 w 839"/>
                <a:gd name="T17" fmla="*/ 185303 h 672"/>
                <a:gd name="T18" fmla="*/ 291273 w 839"/>
                <a:gd name="T19" fmla="*/ 156255 h 672"/>
                <a:gd name="T20" fmla="*/ 318299 w 839"/>
                <a:gd name="T21" fmla="*/ 124203 h 672"/>
                <a:gd name="T22" fmla="*/ 294276 w 839"/>
                <a:gd name="T23" fmla="*/ 94154 h 672"/>
                <a:gd name="T24" fmla="*/ 340319 w 839"/>
                <a:gd name="T25" fmla="*/ 49080 h 672"/>
                <a:gd name="T26" fmla="*/ 430404 w 839"/>
                <a:gd name="T27" fmla="*/ 49080 h 672"/>
                <a:gd name="T28" fmla="*/ 501471 w 839"/>
                <a:gd name="T29" fmla="*/ 0 h 672"/>
                <a:gd name="T30" fmla="*/ 567533 w 839"/>
                <a:gd name="T31" fmla="*/ 49080 h 672"/>
                <a:gd name="T32" fmla="*/ 612575 w 839"/>
                <a:gd name="T33" fmla="*/ 49080 h 672"/>
                <a:gd name="T34" fmla="*/ 657617 w 839"/>
                <a:gd name="T35" fmla="*/ 94154 h 672"/>
                <a:gd name="T36" fmla="*/ 703660 w 839"/>
                <a:gd name="T37" fmla="*/ 94154 h 672"/>
                <a:gd name="T38" fmla="*/ 748703 w 839"/>
                <a:gd name="T39" fmla="*/ 140229 h 672"/>
                <a:gd name="T40" fmla="*/ 793745 w 839"/>
                <a:gd name="T41" fmla="*/ 140229 h 672"/>
                <a:gd name="T42" fmla="*/ 839788 w 839"/>
                <a:gd name="T43" fmla="*/ 185303 h 672"/>
                <a:gd name="T44" fmla="*/ 772725 w 839"/>
                <a:gd name="T45" fmla="*/ 262429 h 672"/>
                <a:gd name="T46" fmla="*/ 793745 w 839"/>
                <a:gd name="T47" fmla="*/ 321525 h 672"/>
                <a:gd name="T48" fmla="*/ 748703 w 839"/>
                <a:gd name="T49" fmla="*/ 321525 h 672"/>
                <a:gd name="T50" fmla="*/ 726682 w 839"/>
                <a:gd name="T51" fmla="*/ 390638 h 672"/>
                <a:gd name="T52" fmla="*/ 714671 w 839"/>
                <a:gd name="T53" fmla="*/ 469768 h 672"/>
                <a:gd name="T54" fmla="*/ 663623 w 839"/>
                <a:gd name="T55" fmla="*/ 505827 h 672"/>
                <a:gd name="T56" fmla="*/ 612575 w 839"/>
                <a:gd name="T57" fmla="*/ 593971 h 672"/>
                <a:gd name="T58" fmla="*/ 478449 w 839"/>
                <a:gd name="T59" fmla="*/ 620013 h 672"/>
                <a:gd name="T60" fmla="*/ 363341 w 839"/>
                <a:gd name="T61" fmla="*/ 673100 h 672"/>
                <a:gd name="T62" fmla="*/ 324304 w 839"/>
                <a:gd name="T63" fmla="*/ 641048 h 672"/>
                <a:gd name="T64" fmla="*/ 322302 w 839"/>
                <a:gd name="T65" fmla="*/ 567928 h 672"/>
                <a:gd name="T66" fmla="*/ 292274 w 839"/>
                <a:gd name="T67" fmla="*/ 540884 h 672"/>
                <a:gd name="T68" fmla="*/ 267251 w 839"/>
                <a:gd name="T69" fmla="*/ 433709 h 672"/>
                <a:gd name="T70" fmla="*/ 169159 w 839"/>
                <a:gd name="T71" fmla="*/ 430704 h 672"/>
                <a:gd name="T72" fmla="*/ 136128 w 839"/>
                <a:gd name="T73" fmla="*/ 429702 h 672"/>
                <a:gd name="T74" fmla="*/ 112105 w 839"/>
                <a:gd name="T75" fmla="*/ 447732 h 672"/>
                <a:gd name="T76" fmla="*/ 93087 w 839"/>
                <a:gd name="T77" fmla="*/ 424694 h 672"/>
                <a:gd name="T78" fmla="*/ 40038 w 839"/>
                <a:gd name="T79" fmla="*/ 414678 h 67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839" h="672">
                  <a:moveTo>
                    <a:pt x="40" y="414"/>
                  </a:moveTo>
                  <a:lnTo>
                    <a:pt x="0" y="444"/>
                  </a:lnTo>
                  <a:lnTo>
                    <a:pt x="10" y="381"/>
                  </a:lnTo>
                  <a:lnTo>
                    <a:pt x="68" y="321"/>
                  </a:lnTo>
                  <a:lnTo>
                    <a:pt x="186" y="304"/>
                  </a:lnTo>
                  <a:lnTo>
                    <a:pt x="249" y="321"/>
                  </a:lnTo>
                  <a:lnTo>
                    <a:pt x="268" y="279"/>
                  </a:lnTo>
                  <a:lnTo>
                    <a:pt x="249" y="230"/>
                  </a:lnTo>
                  <a:lnTo>
                    <a:pt x="294" y="185"/>
                  </a:lnTo>
                  <a:lnTo>
                    <a:pt x="291" y="156"/>
                  </a:lnTo>
                  <a:lnTo>
                    <a:pt x="318" y="124"/>
                  </a:lnTo>
                  <a:lnTo>
                    <a:pt x="294" y="94"/>
                  </a:lnTo>
                  <a:lnTo>
                    <a:pt x="340" y="49"/>
                  </a:lnTo>
                  <a:lnTo>
                    <a:pt x="430" y="49"/>
                  </a:lnTo>
                  <a:lnTo>
                    <a:pt x="501" y="0"/>
                  </a:lnTo>
                  <a:lnTo>
                    <a:pt x="567" y="49"/>
                  </a:lnTo>
                  <a:lnTo>
                    <a:pt x="612" y="49"/>
                  </a:lnTo>
                  <a:lnTo>
                    <a:pt x="657" y="94"/>
                  </a:lnTo>
                  <a:lnTo>
                    <a:pt x="703" y="94"/>
                  </a:lnTo>
                  <a:lnTo>
                    <a:pt x="748" y="140"/>
                  </a:lnTo>
                  <a:lnTo>
                    <a:pt x="793" y="140"/>
                  </a:lnTo>
                  <a:lnTo>
                    <a:pt x="839" y="185"/>
                  </a:lnTo>
                  <a:lnTo>
                    <a:pt x="772" y="262"/>
                  </a:lnTo>
                  <a:lnTo>
                    <a:pt x="793" y="321"/>
                  </a:lnTo>
                  <a:lnTo>
                    <a:pt x="748" y="321"/>
                  </a:lnTo>
                  <a:lnTo>
                    <a:pt x="726" y="390"/>
                  </a:lnTo>
                  <a:lnTo>
                    <a:pt x="714" y="469"/>
                  </a:lnTo>
                  <a:lnTo>
                    <a:pt x="663" y="505"/>
                  </a:lnTo>
                  <a:lnTo>
                    <a:pt x="612" y="593"/>
                  </a:lnTo>
                  <a:lnTo>
                    <a:pt x="478" y="619"/>
                  </a:lnTo>
                  <a:lnTo>
                    <a:pt x="363" y="672"/>
                  </a:lnTo>
                  <a:lnTo>
                    <a:pt x="324" y="640"/>
                  </a:lnTo>
                  <a:lnTo>
                    <a:pt x="322" y="567"/>
                  </a:lnTo>
                  <a:lnTo>
                    <a:pt x="292" y="540"/>
                  </a:lnTo>
                  <a:lnTo>
                    <a:pt x="267" y="433"/>
                  </a:lnTo>
                  <a:lnTo>
                    <a:pt x="169" y="430"/>
                  </a:lnTo>
                  <a:lnTo>
                    <a:pt x="136" y="429"/>
                  </a:lnTo>
                  <a:lnTo>
                    <a:pt x="112" y="447"/>
                  </a:lnTo>
                  <a:lnTo>
                    <a:pt x="93" y="424"/>
                  </a:lnTo>
                  <a:lnTo>
                    <a:pt x="40" y="414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2117527" y="2682081"/>
              <a:ext cx="628650" cy="417513"/>
            </a:xfrm>
            <a:custGeom>
              <a:avLst/>
              <a:gdLst>
                <a:gd name="T0" fmla="*/ 135355 w 627"/>
                <a:gd name="T1" fmla="*/ 30037 h 417"/>
                <a:gd name="T2" fmla="*/ 104274 w 627"/>
                <a:gd name="T3" fmla="*/ 59073 h 417"/>
                <a:gd name="T4" fmla="*/ 69182 w 627"/>
                <a:gd name="T5" fmla="*/ 133164 h 417"/>
                <a:gd name="T6" fmla="*/ 44116 w 627"/>
                <a:gd name="T7" fmla="*/ 173213 h 417"/>
                <a:gd name="T8" fmla="*/ 0 w 627"/>
                <a:gd name="T9" fmla="*/ 206253 h 417"/>
                <a:gd name="T10" fmla="*/ 63166 w 627"/>
                <a:gd name="T11" fmla="*/ 221272 h 417"/>
                <a:gd name="T12" fmla="*/ 111292 w 627"/>
                <a:gd name="T13" fmla="*/ 213262 h 417"/>
                <a:gd name="T14" fmla="*/ 147387 w 627"/>
                <a:gd name="T15" fmla="*/ 237292 h 417"/>
                <a:gd name="T16" fmla="*/ 225592 w 627"/>
                <a:gd name="T17" fmla="*/ 257316 h 417"/>
                <a:gd name="T18" fmla="*/ 242637 w 627"/>
                <a:gd name="T19" fmla="*/ 308379 h 417"/>
                <a:gd name="T20" fmla="*/ 250658 w 627"/>
                <a:gd name="T21" fmla="*/ 360443 h 417"/>
                <a:gd name="T22" fmla="*/ 278732 w 627"/>
                <a:gd name="T23" fmla="*/ 386475 h 417"/>
                <a:gd name="T24" fmla="*/ 305803 w 627"/>
                <a:gd name="T25" fmla="*/ 383471 h 417"/>
                <a:gd name="T26" fmla="*/ 336884 w 627"/>
                <a:gd name="T27" fmla="*/ 417513 h 417"/>
                <a:gd name="T28" fmla="*/ 384008 w 627"/>
                <a:gd name="T29" fmla="*/ 380467 h 417"/>
                <a:gd name="T30" fmla="*/ 420103 w 627"/>
                <a:gd name="T31" fmla="*/ 372458 h 417"/>
                <a:gd name="T32" fmla="*/ 472239 w 627"/>
                <a:gd name="T33" fmla="*/ 329405 h 417"/>
                <a:gd name="T34" fmla="*/ 523374 w 627"/>
                <a:gd name="T35" fmla="*/ 314386 h 417"/>
                <a:gd name="T36" fmla="*/ 614613 w 627"/>
                <a:gd name="T37" fmla="*/ 269331 h 417"/>
                <a:gd name="T38" fmla="*/ 628650 w 627"/>
                <a:gd name="T39" fmla="*/ 240295 h 417"/>
                <a:gd name="T40" fmla="*/ 589547 w 627"/>
                <a:gd name="T41" fmla="*/ 219269 h 417"/>
                <a:gd name="T42" fmla="*/ 499311 w 627"/>
                <a:gd name="T43" fmla="*/ 260320 h 417"/>
                <a:gd name="T44" fmla="*/ 459205 w 627"/>
                <a:gd name="T45" fmla="*/ 227279 h 417"/>
                <a:gd name="T46" fmla="*/ 462213 w 627"/>
                <a:gd name="T47" fmla="*/ 152187 h 417"/>
                <a:gd name="T48" fmla="*/ 433137 w 627"/>
                <a:gd name="T49" fmla="*/ 128157 h 417"/>
                <a:gd name="T50" fmla="*/ 405063 w 627"/>
                <a:gd name="T51" fmla="*/ 18022 h 417"/>
                <a:gd name="T52" fmla="*/ 275724 w 627"/>
                <a:gd name="T53" fmla="*/ 12015 h 417"/>
                <a:gd name="T54" fmla="*/ 251661 w 627"/>
                <a:gd name="T55" fmla="*/ 32039 h 417"/>
                <a:gd name="T56" fmla="*/ 227597 w 627"/>
                <a:gd name="T57" fmla="*/ 9011 h 417"/>
                <a:gd name="T58" fmla="*/ 179471 w 627"/>
                <a:gd name="T59" fmla="*/ 0 h 417"/>
                <a:gd name="T60" fmla="*/ 135355 w 627"/>
                <a:gd name="T61" fmla="*/ 30037 h 41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27" h="417">
                  <a:moveTo>
                    <a:pt x="135" y="30"/>
                  </a:moveTo>
                  <a:lnTo>
                    <a:pt x="104" y="59"/>
                  </a:lnTo>
                  <a:lnTo>
                    <a:pt x="69" y="133"/>
                  </a:lnTo>
                  <a:lnTo>
                    <a:pt x="44" y="173"/>
                  </a:lnTo>
                  <a:lnTo>
                    <a:pt x="0" y="206"/>
                  </a:lnTo>
                  <a:lnTo>
                    <a:pt x="63" y="221"/>
                  </a:lnTo>
                  <a:lnTo>
                    <a:pt x="111" y="213"/>
                  </a:lnTo>
                  <a:lnTo>
                    <a:pt x="147" y="237"/>
                  </a:lnTo>
                  <a:lnTo>
                    <a:pt x="225" y="257"/>
                  </a:lnTo>
                  <a:lnTo>
                    <a:pt x="242" y="308"/>
                  </a:lnTo>
                  <a:lnTo>
                    <a:pt x="250" y="360"/>
                  </a:lnTo>
                  <a:lnTo>
                    <a:pt x="278" y="386"/>
                  </a:lnTo>
                  <a:lnTo>
                    <a:pt x="305" y="383"/>
                  </a:lnTo>
                  <a:lnTo>
                    <a:pt x="336" y="417"/>
                  </a:lnTo>
                  <a:lnTo>
                    <a:pt x="383" y="380"/>
                  </a:lnTo>
                  <a:lnTo>
                    <a:pt x="419" y="372"/>
                  </a:lnTo>
                  <a:lnTo>
                    <a:pt x="471" y="329"/>
                  </a:lnTo>
                  <a:lnTo>
                    <a:pt x="522" y="314"/>
                  </a:lnTo>
                  <a:lnTo>
                    <a:pt x="613" y="269"/>
                  </a:lnTo>
                  <a:lnTo>
                    <a:pt x="627" y="240"/>
                  </a:lnTo>
                  <a:lnTo>
                    <a:pt x="588" y="219"/>
                  </a:lnTo>
                  <a:lnTo>
                    <a:pt x="498" y="260"/>
                  </a:lnTo>
                  <a:lnTo>
                    <a:pt x="458" y="227"/>
                  </a:lnTo>
                  <a:lnTo>
                    <a:pt x="461" y="152"/>
                  </a:lnTo>
                  <a:lnTo>
                    <a:pt x="432" y="128"/>
                  </a:lnTo>
                  <a:lnTo>
                    <a:pt x="404" y="18"/>
                  </a:lnTo>
                  <a:lnTo>
                    <a:pt x="275" y="12"/>
                  </a:lnTo>
                  <a:lnTo>
                    <a:pt x="251" y="32"/>
                  </a:lnTo>
                  <a:lnTo>
                    <a:pt x="227" y="9"/>
                  </a:lnTo>
                  <a:lnTo>
                    <a:pt x="179" y="0"/>
                  </a:lnTo>
                  <a:lnTo>
                    <a:pt x="135" y="30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2711252" y="2791619"/>
              <a:ext cx="269875" cy="166688"/>
            </a:xfrm>
            <a:custGeom>
              <a:avLst/>
              <a:gdLst>
                <a:gd name="T0" fmla="*/ 197908 w 270"/>
                <a:gd name="T1" fmla="*/ 0 h 168"/>
                <a:gd name="T2" fmla="*/ 212901 w 270"/>
                <a:gd name="T3" fmla="*/ 34727 h 168"/>
                <a:gd name="T4" fmla="*/ 242888 w 270"/>
                <a:gd name="T5" fmla="*/ 32742 h 168"/>
                <a:gd name="T6" fmla="*/ 269875 w 270"/>
                <a:gd name="T7" fmla="*/ 41672 h 168"/>
                <a:gd name="T8" fmla="*/ 256881 w 270"/>
                <a:gd name="T9" fmla="*/ 62508 h 168"/>
                <a:gd name="T10" fmla="*/ 260879 w 270"/>
                <a:gd name="T11" fmla="*/ 95250 h 168"/>
                <a:gd name="T12" fmla="*/ 193910 w 270"/>
                <a:gd name="T13" fmla="*/ 127000 h 168"/>
                <a:gd name="T14" fmla="*/ 170921 w 270"/>
                <a:gd name="T15" fmla="*/ 159743 h 168"/>
                <a:gd name="T16" fmla="*/ 112948 w 270"/>
                <a:gd name="T17" fmla="*/ 156766 h 168"/>
                <a:gd name="T18" fmla="*/ 85960 w 270"/>
                <a:gd name="T19" fmla="*/ 166688 h 168"/>
                <a:gd name="T20" fmla="*/ 55974 w 270"/>
                <a:gd name="T21" fmla="*/ 157758 h 168"/>
                <a:gd name="T22" fmla="*/ 22989 w 270"/>
                <a:gd name="T23" fmla="*/ 159743 h 168"/>
                <a:gd name="T24" fmla="*/ 37982 w 270"/>
                <a:gd name="T25" fmla="*/ 129977 h 168"/>
                <a:gd name="T26" fmla="*/ 0 w 270"/>
                <a:gd name="T27" fmla="*/ 107157 h 168"/>
                <a:gd name="T28" fmla="*/ 28987 w 270"/>
                <a:gd name="T29" fmla="*/ 94258 h 168"/>
                <a:gd name="T30" fmla="*/ 160925 w 270"/>
                <a:gd name="T31" fmla="*/ 67469 h 168"/>
                <a:gd name="T32" fmla="*/ 197908 w 270"/>
                <a:gd name="T33" fmla="*/ 0 h 16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70" h="168">
                  <a:moveTo>
                    <a:pt x="198" y="0"/>
                  </a:moveTo>
                  <a:lnTo>
                    <a:pt x="213" y="35"/>
                  </a:lnTo>
                  <a:lnTo>
                    <a:pt x="243" y="33"/>
                  </a:lnTo>
                  <a:lnTo>
                    <a:pt x="270" y="42"/>
                  </a:lnTo>
                  <a:lnTo>
                    <a:pt x="257" y="63"/>
                  </a:lnTo>
                  <a:lnTo>
                    <a:pt x="261" y="96"/>
                  </a:lnTo>
                  <a:lnTo>
                    <a:pt x="194" y="128"/>
                  </a:lnTo>
                  <a:lnTo>
                    <a:pt x="171" y="161"/>
                  </a:lnTo>
                  <a:lnTo>
                    <a:pt x="113" y="158"/>
                  </a:lnTo>
                  <a:lnTo>
                    <a:pt x="86" y="168"/>
                  </a:lnTo>
                  <a:lnTo>
                    <a:pt x="56" y="159"/>
                  </a:lnTo>
                  <a:lnTo>
                    <a:pt x="23" y="161"/>
                  </a:lnTo>
                  <a:lnTo>
                    <a:pt x="38" y="131"/>
                  </a:lnTo>
                  <a:lnTo>
                    <a:pt x="0" y="108"/>
                  </a:lnTo>
                  <a:lnTo>
                    <a:pt x="29" y="95"/>
                  </a:lnTo>
                  <a:lnTo>
                    <a:pt x="161" y="68"/>
                  </a:lnTo>
                  <a:lnTo>
                    <a:pt x="198" y="0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2911277" y="2588419"/>
              <a:ext cx="184150" cy="244475"/>
            </a:xfrm>
            <a:custGeom>
              <a:avLst/>
              <a:gdLst>
                <a:gd name="T0" fmla="*/ 138113 w 184"/>
                <a:gd name="T1" fmla="*/ 0 h 244"/>
                <a:gd name="T2" fmla="*/ 177144 w 184"/>
                <a:gd name="T3" fmla="*/ 13025 h 244"/>
                <a:gd name="T4" fmla="*/ 184150 w 184"/>
                <a:gd name="T5" fmla="*/ 45088 h 244"/>
                <a:gd name="T6" fmla="*/ 174142 w 184"/>
                <a:gd name="T7" fmla="*/ 78152 h 244"/>
                <a:gd name="T8" fmla="*/ 176143 w 184"/>
                <a:gd name="T9" fmla="*/ 105204 h 244"/>
                <a:gd name="T10" fmla="*/ 153125 w 184"/>
                <a:gd name="T11" fmla="*/ 130253 h 244"/>
                <a:gd name="T12" fmla="*/ 129105 w 184"/>
                <a:gd name="T13" fmla="*/ 156304 h 244"/>
                <a:gd name="T14" fmla="*/ 108088 w 184"/>
                <a:gd name="T15" fmla="*/ 190370 h 244"/>
                <a:gd name="T16" fmla="*/ 68055 w 184"/>
                <a:gd name="T17" fmla="*/ 244475 h 244"/>
                <a:gd name="T18" fmla="*/ 42034 w 184"/>
                <a:gd name="T19" fmla="*/ 234456 h 244"/>
                <a:gd name="T20" fmla="*/ 11009 w 184"/>
                <a:gd name="T21" fmla="*/ 237461 h 244"/>
                <a:gd name="T22" fmla="*/ 0 w 184"/>
                <a:gd name="T23" fmla="*/ 202393 h 244"/>
                <a:gd name="T24" fmla="*/ 11009 w 184"/>
                <a:gd name="T25" fmla="*/ 183356 h 244"/>
                <a:gd name="T26" fmla="*/ 60049 w 184"/>
                <a:gd name="T27" fmla="*/ 145282 h 244"/>
                <a:gd name="T28" fmla="*/ 71058 w 184"/>
                <a:gd name="T29" fmla="*/ 67130 h 244"/>
                <a:gd name="T30" fmla="*/ 95077 w 184"/>
                <a:gd name="T31" fmla="*/ 0 h 244"/>
                <a:gd name="T32" fmla="*/ 138113 w 184"/>
                <a:gd name="T33" fmla="*/ 0 h 2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4" h="244">
                  <a:moveTo>
                    <a:pt x="138" y="0"/>
                  </a:moveTo>
                  <a:lnTo>
                    <a:pt x="177" y="13"/>
                  </a:lnTo>
                  <a:lnTo>
                    <a:pt x="184" y="45"/>
                  </a:lnTo>
                  <a:lnTo>
                    <a:pt x="174" y="78"/>
                  </a:lnTo>
                  <a:lnTo>
                    <a:pt x="176" y="105"/>
                  </a:lnTo>
                  <a:lnTo>
                    <a:pt x="153" y="130"/>
                  </a:lnTo>
                  <a:lnTo>
                    <a:pt x="129" y="156"/>
                  </a:lnTo>
                  <a:lnTo>
                    <a:pt x="108" y="190"/>
                  </a:lnTo>
                  <a:lnTo>
                    <a:pt x="68" y="244"/>
                  </a:lnTo>
                  <a:lnTo>
                    <a:pt x="42" y="234"/>
                  </a:lnTo>
                  <a:lnTo>
                    <a:pt x="11" y="237"/>
                  </a:lnTo>
                  <a:lnTo>
                    <a:pt x="0" y="202"/>
                  </a:lnTo>
                  <a:lnTo>
                    <a:pt x="11" y="183"/>
                  </a:lnTo>
                  <a:lnTo>
                    <a:pt x="60" y="145"/>
                  </a:lnTo>
                  <a:lnTo>
                    <a:pt x="71" y="67"/>
                  </a:lnTo>
                  <a:lnTo>
                    <a:pt x="95" y="0"/>
                  </a:lnTo>
                  <a:lnTo>
                    <a:pt x="138" y="0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2617590" y="1831181"/>
              <a:ext cx="663575" cy="769938"/>
            </a:xfrm>
            <a:custGeom>
              <a:avLst/>
              <a:gdLst>
                <a:gd name="T0" fmla="*/ 25022 w 663"/>
                <a:gd name="T1" fmla="*/ 484219 h 768"/>
                <a:gd name="T2" fmla="*/ 70061 w 663"/>
                <a:gd name="T3" fmla="*/ 484219 h 768"/>
                <a:gd name="T4" fmla="*/ 139121 w 663"/>
                <a:gd name="T5" fmla="*/ 435095 h 768"/>
                <a:gd name="T6" fmla="*/ 207180 w 663"/>
                <a:gd name="T7" fmla="*/ 483216 h 768"/>
                <a:gd name="T8" fmla="*/ 252219 w 663"/>
                <a:gd name="T9" fmla="*/ 483216 h 768"/>
                <a:gd name="T10" fmla="*/ 297258 w 663"/>
                <a:gd name="T11" fmla="*/ 528330 h 768"/>
                <a:gd name="T12" fmla="*/ 340295 w 663"/>
                <a:gd name="T13" fmla="*/ 526325 h 768"/>
                <a:gd name="T14" fmla="*/ 388337 w 663"/>
                <a:gd name="T15" fmla="*/ 576451 h 768"/>
                <a:gd name="T16" fmla="*/ 432375 w 663"/>
                <a:gd name="T17" fmla="*/ 576451 h 768"/>
                <a:gd name="T18" fmla="*/ 478415 w 663"/>
                <a:gd name="T19" fmla="*/ 618557 h 768"/>
                <a:gd name="T20" fmla="*/ 412357 w 663"/>
                <a:gd name="T21" fmla="*/ 696754 h 768"/>
                <a:gd name="T22" fmla="*/ 432375 w 663"/>
                <a:gd name="T23" fmla="*/ 754900 h 768"/>
                <a:gd name="T24" fmla="*/ 469407 w 663"/>
                <a:gd name="T25" fmla="*/ 769938 h 768"/>
                <a:gd name="T26" fmla="*/ 502435 w 663"/>
                <a:gd name="T27" fmla="*/ 733847 h 768"/>
                <a:gd name="T28" fmla="*/ 514446 w 663"/>
                <a:gd name="T29" fmla="*/ 678708 h 768"/>
                <a:gd name="T30" fmla="*/ 522453 w 663"/>
                <a:gd name="T31" fmla="*/ 636602 h 768"/>
                <a:gd name="T32" fmla="*/ 547474 w 663"/>
                <a:gd name="T33" fmla="*/ 606527 h 768"/>
                <a:gd name="T34" fmla="*/ 544472 w 663"/>
                <a:gd name="T35" fmla="*/ 529332 h 768"/>
                <a:gd name="T36" fmla="*/ 547474 w 663"/>
                <a:gd name="T37" fmla="*/ 460158 h 768"/>
                <a:gd name="T38" fmla="*/ 525455 w 663"/>
                <a:gd name="T39" fmla="*/ 430083 h 768"/>
                <a:gd name="T40" fmla="*/ 550477 w 663"/>
                <a:gd name="T41" fmla="*/ 417050 h 768"/>
                <a:gd name="T42" fmla="*/ 546474 w 663"/>
                <a:gd name="T43" fmla="*/ 377951 h 768"/>
                <a:gd name="T44" fmla="*/ 565490 w 663"/>
                <a:gd name="T45" fmla="*/ 347876 h 768"/>
                <a:gd name="T46" fmla="*/ 592513 w 663"/>
                <a:gd name="T47" fmla="*/ 366924 h 768"/>
                <a:gd name="T48" fmla="*/ 630546 w 663"/>
                <a:gd name="T49" fmla="*/ 332838 h 768"/>
                <a:gd name="T50" fmla="*/ 660572 w 663"/>
                <a:gd name="T51" fmla="*/ 301760 h 768"/>
                <a:gd name="T52" fmla="*/ 663575 w 663"/>
                <a:gd name="T53" fmla="*/ 258651 h 768"/>
                <a:gd name="T54" fmla="*/ 637552 w 663"/>
                <a:gd name="T55" fmla="*/ 227573 h 768"/>
                <a:gd name="T56" fmla="*/ 624541 w 663"/>
                <a:gd name="T57" fmla="*/ 186469 h 768"/>
                <a:gd name="T58" fmla="*/ 654567 w 663"/>
                <a:gd name="T59" fmla="*/ 170429 h 768"/>
                <a:gd name="T60" fmla="*/ 645559 w 663"/>
                <a:gd name="T61" fmla="*/ 111280 h 768"/>
                <a:gd name="T62" fmla="*/ 616534 w 663"/>
                <a:gd name="T63" fmla="*/ 80202 h 768"/>
                <a:gd name="T64" fmla="*/ 597518 w 663"/>
                <a:gd name="T65" fmla="*/ 33083 h 768"/>
                <a:gd name="T66" fmla="*/ 570494 w 663"/>
                <a:gd name="T67" fmla="*/ 35088 h 768"/>
                <a:gd name="T68" fmla="*/ 537466 w 663"/>
                <a:gd name="T69" fmla="*/ 0 h 768"/>
                <a:gd name="T70" fmla="*/ 456395 w 663"/>
                <a:gd name="T71" fmla="*/ 74187 h 768"/>
                <a:gd name="T72" fmla="*/ 435377 w 663"/>
                <a:gd name="T73" fmla="*/ 78197 h 768"/>
                <a:gd name="T74" fmla="*/ 421365 w 663"/>
                <a:gd name="T75" fmla="*/ 29073 h 768"/>
                <a:gd name="T76" fmla="*/ 394342 w 663"/>
                <a:gd name="T77" fmla="*/ 14035 h 768"/>
                <a:gd name="T78" fmla="*/ 354307 w 663"/>
                <a:gd name="T79" fmla="*/ 60151 h 768"/>
                <a:gd name="T80" fmla="*/ 328284 w 663"/>
                <a:gd name="T81" fmla="*/ 54136 h 768"/>
                <a:gd name="T82" fmla="*/ 297258 w 663"/>
                <a:gd name="T83" fmla="*/ 78197 h 768"/>
                <a:gd name="T84" fmla="*/ 237206 w 663"/>
                <a:gd name="T85" fmla="*/ 51129 h 768"/>
                <a:gd name="T86" fmla="*/ 204177 w 663"/>
                <a:gd name="T87" fmla="*/ 77194 h 768"/>
                <a:gd name="T88" fmla="*/ 226196 w 663"/>
                <a:gd name="T89" fmla="*/ 101255 h 768"/>
                <a:gd name="T90" fmla="*/ 189164 w 663"/>
                <a:gd name="T91" fmla="*/ 155391 h 768"/>
                <a:gd name="T92" fmla="*/ 159138 w 663"/>
                <a:gd name="T93" fmla="*/ 152384 h 768"/>
                <a:gd name="T94" fmla="*/ 117101 w 663"/>
                <a:gd name="T95" fmla="*/ 186469 h 768"/>
                <a:gd name="T96" fmla="*/ 79069 w 663"/>
                <a:gd name="T97" fmla="*/ 155391 h 768"/>
                <a:gd name="T98" fmla="*/ 60052 w 663"/>
                <a:gd name="T99" fmla="*/ 120303 h 768"/>
                <a:gd name="T100" fmla="*/ 0 w 663"/>
                <a:gd name="T101" fmla="*/ 204515 h 768"/>
                <a:gd name="T102" fmla="*/ 36031 w 663"/>
                <a:gd name="T103" fmla="*/ 258651 h 768"/>
                <a:gd name="T104" fmla="*/ 18016 w 663"/>
                <a:gd name="T105" fmla="*/ 291734 h 768"/>
                <a:gd name="T106" fmla="*/ 15013 w 663"/>
                <a:gd name="T107" fmla="*/ 389982 h 768"/>
                <a:gd name="T108" fmla="*/ 25022 w 663"/>
                <a:gd name="T109" fmla="*/ 484219 h 76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663" h="768">
                  <a:moveTo>
                    <a:pt x="25" y="483"/>
                  </a:moveTo>
                  <a:lnTo>
                    <a:pt x="70" y="483"/>
                  </a:lnTo>
                  <a:lnTo>
                    <a:pt x="139" y="434"/>
                  </a:lnTo>
                  <a:lnTo>
                    <a:pt x="207" y="482"/>
                  </a:lnTo>
                  <a:lnTo>
                    <a:pt x="252" y="482"/>
                  </a:lnTo>
                  <a:lnTo>
                    <a:pt x="297" y="527"/>
                  </a:lnTo>
                  <a:lnTo>
                    <a:pt x="340" y="525"/>
                  </a:lnTo>
                  <a:lnTo>
                    <a:pt x="388" y="575"/>
                  </a:lnTo>
                  <a:lnTo>
                    <a:pt x="432" y="575"/>
                  </a:lnTo>
                  <a:lnTo>
                    <a:pt x="478" y="617"/>
                  </a:lnTo>
                  <a:lnTo>
                    <a:pt x="412" y="695"/>
                  </a:lnTo>
                  <a:lnTo>
                    <a:pt x="432" y="753"/>
                  </a:lnTo>
                  <a:lnTo>
                    <a:pt x="469" y="768"/>
                  </a:lnTo>
                  <a:lnTo>
                    <a:pt x="502" y="732"/>
                  </a:lnTo>
                  <a:lnTo>
                    <a:pt x="514" y="677"/>
                  </a:lnTo>
                  <a:lnTo>
                    <a:pt x="522" y="635"/>
                  </a:lnTo>
                  <a:lnTo>
                    <a:pt x="547" y="605"/>
                  </a:lnTo>
                  <a:lnTo>
                    <a:pt x="544" y="528"/>
                  </a:lnTo>
                  <a:lnTo>
                    <a:pt x="547" y="459"/>
                  </a:lnTo>
                  <a:lnTo>
                    <a:pt x="525" y="429"/>
                  </a:lnTo>
                  <a:lnTo>
                    <a:pt x="550" y="416"/>
                  </a:lnTo>
                  <a:lnTo>
                    <a:pt x="546" y="377"/>
                  </a:lnTo>
                  <a:lnTo>
                    <a:pt x="565" y="347"/>
                  </a:lnTo>
                  <a:lnTo>
                    <a:pt x="592" y="366"/>
                  </a:lnTo>
                  <a:lnTo>
                    <a:pt x="630" y="332"/>
                  </a:lnTo>
                  <a:lnTo>
                    <a:pt x="660" y="301"/>
                  </a:lnTo>
                  <a:lnTo>
                    <a:pt x="663" y="258"/>
                  </a:lnTo>
                  <a:lnTo>
                    <a:pt x="637" y="227"/>
                  </a:lnTo>
                  <a:lnTo>
                    <a:pt x="624" y="186"/>
                  </a:lnTo>
                  <a:lnTo>
                    <a:pt x="654" y="170"/>
                  </a:lnTo>
                  <a:lnTo>
                    <a:pt x="645" y="111"/>
                  </a:lnTo>
                  <a:lnTo>
                    <a:pt x="616" y="80"/>
                  </a:lnTo>
                  <a:lnTo>
                    <a:pt x="597" y="33"/>
                  </a:lnTo>
                  <a:lnTo>
                    <a:pt x="570" y="35"/>
                  </a:lnTo>
                  <a:lnTo>
                    <a:pt x="537" y="0"/>
                  </a:lnTo>
                  <a:lnTo>
                    <a:pt x="456" y="74"/>
                  </a:lnTo>
                  <a:lnTo>
                    <a:pt x="435" y="78"/>
                  </a:lnTo>
                  <a:lnTo>
                    <a:pt x="421" y="29"/>
                  </a:lnTo>
                  <a:lnTo>
                    <a:pt x="394" y="14"/>
                  </a:lnTo>
                  <a:lnTo>
                    <a:pt x="354" y="60"/>
                  </a:lnTo>
                  <a:lnTo>
                    <a:pt x="328" y="54"/>
                  </a:lnTo>
                  <a:lnTo>
                    <a:pt x="297" y="78"/>
                  </a:lnTo>
                  <a:lnTo>
                    <a:pt x="237" y="51"/>
                  </a:lnTo>
                  <a:lnTo>
                    <a:pt x="204" y="77"/>
                  </a:lnTo>
                  <a:lnTo>
                    <a:pt x="226" y="101"/>
                  </a:lnTo>
                  <a:lnTo>
                    <a:pt x="189" y="155"/>
                  </a:lnTo>
                  <a:lnTo>
                    <a:pt x="159" y="152"/>
                  </a:lnTo>
                  <a:lnTo>
                    <a:pt x="117" y="186"/>
                  </a:lnTo>
                  <a:lnTo>
                    <a:pt x="79" y="155"/>
                  </a:lnTo>
                  <a:lnTo>
                    <a:pt x="60" y="120"/>
                  </a:lnTo>
                  <a:lnTo>
                    <a:pt x="0" y="204"/>
                  </a:lnTo>
                  <a:lnTo>
                    <a:pt x="36" y="258"/>
                  </a:lnTo>
                  <a:lnTo>
                    <a:pt x="18" y="291"/>
                  </a:lnTo>
                  <a:lnTo>
                    <a:pt x="15" y="389"/>
                  </a:lnTo>
                  <a:lnTo>
                    <a:pt x="25" y="483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2004815" y="2890044"/>
              <a:ext cx="450850" cy="328613"/>
            </a:xfrm>
            <a:custGeom>
              <a:avLst/>
              <a:gdLst>
                <a:gd name="T0" fmla="*/ 110453 w 449"/>
                <a:gd name="T1" fmla="*/ 0 h 329"/>
                <a:gd name="T2" fmla="*/ 45185 w 449"/>
                <a:gd name="T3" fmla="*/ 61927 h 329"/>
                <a:gd name="T4" fmla="*/ 23095 w 449"/>
                <a:gd name="T5" fmla="*/ 110869 h 329"/>
                <a:gd name="T6" fmla="*/ 19078 w 449"/>
                <a:gd name="T7" fmla="*/ 154818 h 329"/>
                <a:gd name="T8" fmla="*/ 0 w 449"/>
                <a:gd name="T9" fmla="*/ 197767 h 329"/>
                <a:gd name="T10" fmla="*/ 2008 w 449"/>
                <a:gd name="T11" fmla="*/ 241715 h 329"/>
                <a:gd name="T12" fmla="*/ 40165 w 449"/>
                <a:gd name="T13" fmla="*/ 235722 h 329"/>
                <a:gd name="T14" fmla="*/ 58239 w 449"/>
                <a:gd name="T15" fmla="*/ 254700 h 329"/>
                <a:gd name="T16" fmla="*/ 55227 w 449"/>
                <a:gd name="T17" fmla="*/ 287661 h 329"/>
                <a:gd name="T18" fmla="*/ 91375 w 449"/>
                <a:gd name="T19" fmla="*/ 288660 h 329"/>
                <a:gd name="T20" fmla="*/ 178733 w 449"/>
                <a:gd name="T21" fmla="*/ 314629 h 329"/>
                <a:gd name="T22" fmla="*/ 223919 w 449"/>
                <a:gd name="T23" fmla="*/ 328613 h 329"/>
                <a:gd name="T24" fmla="*/ 281154 w 449"/>
                <a:gd name="T25" fmla="*/ 268684 h 329"/>
                <a:gd name="T26" fmla="*/ 350438 w 449"/>
                <a:gd name="T27" fmla="*/ 286662 h 329"/>
                <a:gd name="T28" fmla="*/ 374537 w 449"/>
                <a:gd name="T29" fmla="*/ 263689 h 329"/>
                <a:gd name="T30" fmla="*/ 408677 w 449"/>
                <a:gd name="T31" fmla="*/ 280669 h 329"/>
                <a:gd name="T32" fmla="*/ 422735 w 449"/>
                <a:gd name="T33" fmla="*/ 229729 h 329"/>
                <a:gd name="T34" fmla="*/ 450850 w 449"/>
                <a:gd name="T35" fmla="*/ 230728 h 329"/>
                <a:gd name="T36" fmla="*/ 450850 w 449"/>
                <a:gd name="T37" fmla="*/ 208754 h 329"/>
                <a:gd name="T38" fmla="*/ 420726 w 449"/>
                <a:gd name="T39" fmla="*/ 175793 h 329"/>
                <a:gd name="T40" fmla="*/ 392611 w 449"/>
                <a:gd name="T41" fmla="*/ 179788 h 329"/>
                <a:gd name="T42" fmla="*/ 362487 w 449"/>
                <a:gd name="T43" fmla="*/ 152820 h 329"/>
                <a:gd name="T44" fmla="*/ 353450 w 449"/>
                <a:gd name="T45" fmla="*/ 95887 h 329"/>
                <a:gd name="T46" fmla="*/ 338389 w 449"/>
                <a:gd name="T47" fmla="*/ 49941 h 329"/>
                <a:gd name="T48" fmla="*/ 258059 w 449"/>
                <a:gd name="T49" fmla="*/ 26968 h 329"/>
                <a:gd name="T50" fmla="*/ 224923 w 449"/>
                <a:gd name="T51" fmla="*/ 4994 h 329"/>
                <a:gd name="T52" fmla="*/ 175721 w 449"/>
                <a:gd name="T53" fmla="*/ 14982 h 329"/>
                <a:gd name="T54" fmla="*/ 110453 w 449"/>
                <a:gd name="T55" fmla="*/ 0 h 32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49" h="329">
                  <a:moveTo>
                    <a:pt x="110" y="0"/>
                  </a:moveTo>
                  <a:lnTo>
                    <a:pt x="45" y="62"/>
                  </a:lnTo>
                  <a:lnTo>
                    <a:pt x="23" y="111"/>
                  </a:lnTo>
                  <a:lnTo>
                    <a:pt x="19" y="155"/>
                  </a:lnTo>
                  <a:lnTo>
                    <a:pt x="0" y="198"/>
                  </a:lnTo>
                  <a:lnTo>
                    <a:pt x="2" y="242"/>
                  </a:lnTo>
                  <a:lnTo>
                    <a:pt x="40" y="236"/>
                  </a:lnTo>
                  <a:lnTo>
                    <a:pt x="58" y="255"/>
                  </a:lnTo>
                  <a:lnTo>
                    <a:pt x="55" y="288"/>
                  </a:lnTo>
                  <a:lnTo>
                    <a:pt x="91" y="289"/>
                  </a:lnTo>
                  <a:lnTo>
                    <a:pt x="178" y="315"/>
                  </a:lnTo>
                  <a:lnTo>
                    <a:pt x="223" y="329"/>
                  </a:lnTo>
                  <a:lnTo>
                    <a:pt x="280" y="269"/>
                  </a:lnTo>
                  <a:lnTo>
                    <a:pt x="349" y="287"/>
                  </a:lnTo>
                  <a:lnTo>
                    <a:pt x="373" y="264"/>
                  </a:lnTo>
                  <a:lnTo>
                    <a:pt x="407" y="281"/>
                  </a:lnTo>
                  <a:lnTo>
                    <a:pt x="421" y="230"/>
                  </a:lnTo>
                  <a:lnTo>
                    <a:pt x="449" y="231"/>
                  </a:lnTo>
                  <a:lnTo>
                    <a:pt x="449" y="209"/>
                  </a:lnTo>
                  <a:lnTo>
                    <a:pt x="419" y="176"/>
                  </a:lnTo>
                  <a:lnTo>
                    <a:pt x="391" y="180"/>
                  </a:lnTo>
                  <a:lnTo>
                    <a:pt x="361" y="153"/>
                  </a:lnTo>
                  <a:lnTo>
                    <a:pt x="352" y="96"/>
                  </a:lnTo>
                  <a:lnTo>
                    <a:pt x="337" y="50"/>
                  </a:lnTo>
                  <a:lnTo>
                    <a:pt x="257" y="27"/>
                  </a:lnTo>
                  <a:lnTo>
                    <a:pt x="224" y="5"/>
                  </a:lnTo>
                  <a:lnTo>
                    <a:pt x="175" y="15"/>
                  </a:lnTo>
                  <a:lnTo>
                    <a:pt x="110" y="0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1742877" y="2480469"/>
              <a:ext cx="525463" cy="517525"/>
            </a:xfrm>
            <a:custGeom>
              <a:avLst/>
              <a:gdLst>
                <a:gd name="T0" fmla="*/ 525463 w 524"/>
                <a:gd name="T1" fmla="*/ 169172 h 517"/>
                <a:gd name="T2" fmla="*/ 513429 w 524"/>
                <a:gd name="T3" fmla="*/ 228232 h 517"/>
                <a:gd name="T4" fmla="*/ 480337 w 524"/>
                <a:gd name="T5" fmla="*/ 261265 h 517"/>
                <a:gd name="T6" fmla="*/ 450254 w 524"/>
                <a:gd name="T7" fmla="*/ 322327 h 517"/>
                <a:gd name="T8" fmla="*/ 421173 w 524"/>
                <a:gd name="T9" fmla="*/ 373379 h 517"/>
                <a:gd name="T10" fmla="*/ 375044 w 524"/>
                <a:gd name="T11" fmla="*/ 408414 h 517"/>
                <a:gd name="T12" fmla="*/ 306854 w 524"/>
                <a:gd name="T13" fmla="*/ 471478 h 517"/>
                <a:gd name="T14" fmla="*/ 284793 w 524"/>
                <a:gd name="T15" fmla="*/ 517525 h 517"/>
                <a:gd name="T16" fmla="*/ 266743 w 524"/>
                <a:gd name="T17" fmla="*/ 499507 h 517"/>
                <a:gd name="T18" fmla="*/ 228637 w 524"/>
                <a:gd name="T19" fmla="*/ 502510 h 517"/>
                <a:gd name="T20" fmla="*/ 201561 w 524"/>
                <a:gd name="T21" fmla="*/ 486494 h 517"/>
                <a:gd name="T22" fmla="*/ 186519 w 524"/>
                <a:gd name="T23" fmla="*/ 442449 h 517"/>
                <a:gd name="T24" fmla="*/ 191533 w 524"/>
                <a:gd name="T25" fmla="*/ 399405 h 517"/>
                <a:gd name="T26" fmla="*/ 165461 w 524"/>
                <a:gd name="T27" fmla="*/ 367373 h 517"/>
                <a:gd name="T28" fmla="*/ 135377 w 524"/>
                <a:gd name="T29" fmla="*/ 367373 h 517"/>
                <a:gd name="T30" fmla="*/ 105293 w 524"/>
                <a:gd name="T31" fmla="*/ 387393 h 517"/>
                <a:gd name="T32" fmla="*/ 51142 w 524"/>
                <a:gd name="T33" fmla="*/ 385391 h 517"/>
                <a:gd name="T34" fmla="*/ 24067 w 524"/>
                <a:gd name="T35" fmla="*/ 366372 h 517"/>
                <a:gd name="T36" fmla="*/ 35098 w 524"/>
                <a:gd name="T37" fmla="*/ 289293 h 517"/>
                <a:gd name="T38" fmla="*/ 0 w 524"/>
                <a:gd name="T39" fmla="*/ 238242 h 517"/>
                <a:gd name="T40" fmla="*/ 29081 w 524"/>
                <a:gd name="T41" fmla="*/ 214217 h 517"/>
                <a:gd name="T42" fmla="*/ 14039 w 524"/>
                <a:gd name="T43" fmla="*/ 189192 h 517"/>
                <a:gd name="T44" fmla="*/ 42117 w 524"/>
                <a:gd name="T45" fmla="*/ 132134 h 517"/>
                <a:gd name="T46" fmla="*/ 54151 w 524"/>
                <a:gd name="T47" fmla="*/ 57058 h 517"/>
                <a:gd name="T48" fmla="*/ 104290 w 524"/>
                <a:gd name="T49" fmla="*/ 3003 h 517"/>
                <a:gd name="T50" fmla="*/ 179500 w 524"/>
                <a:gd name="T51" fmla="*/ 3003 h 517"/>
                <a:gd name="T52" fmla="*/ 225628 w 524"/>
                <a:gd name="T53" fmla="*/ 37038 h 517"/>
                <a:gd name="T54" fmla="*/ 251701 w 524"/>
                <a:gd name="T55" fmla="*/ 18018 h 517"/>
                <a:gd name="T56" fmla="*/ 284793 w 524"/>
                <a:gd name="T57" fmla="*/ 27027 h 517"/>
                <a:gd name="T58" fmla="*/ 311868 w 524"/>
                <a:gd name="T59" fmla="*/ 0 h 517"/>
                <a:gd name="T60" fmla="*/ 330921 w 524"/>
                <a:gd name="T61" fmla="*/ 15015 h 517"/>
                <a:gd name="T62" fmla="*/ 320893 w 524"/>
                <a:gd name="T63" fmla="*/ 40041 h 517"/>
                <a:gd name="T64" fmla="*/ 339946 w 524"/>
                <a:gd name="T65" fmla="*/ 63064 h 517"/>
                <a:gd name="T66" fmla="*/ 364013 w 524"/>
                <a:gd name="T67" fmla="*/ 54055 h 517"/>
                <a:gd name="T68" fmla="*/ 393094 w 524"/>
                <a:gd name="T69" fmla="*/ 88089 h 517"/>
                <a:gd name="T70" fmla="*/ 390086 w 524"/>
                <a:gd name="T71" fmla="*/ 114116 h 517"/>
                <a:gd name="T72" fmla="*/ 415156 w 524"/>
                <a:gd name="T73" fmla="*/ 108110 h 517"/>
                <a:gd name="T74" fmla="*/ 445240 w 524"/>
                <a:gd name="T75" fmla="*/ 127129 h 517"/>
                <a:gd name="T76" fmla="*/ 483346 w 524"/>
                <a:gd name="T77" fmla="*/ 148150 h 517"/>
                <a:gd name="T78" fmla="*/ 525463 w 524"/>
                <a:gd name="T79" fmla="*/ 169172 h 51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24" h="517">
                  <a:moveTo>
                    <a:pt x="524" y="169"/>
                  </a:moveTo>
                  <a:lnTo>
                    <a:pt x="512" y="228"/>
                  </a:lnTo>
                  <a:lnTo>
                    <a:pt x="479" y="261"/>
                  </a:lnTo>
                  <a:lnTo>
                    <a:pt x="449" y="322"/>
                  </a:lnTo>
                  <a:lnTo>
                    <a:pt x="420" y="373"/>
                  </a:lnTo>
                  <a:lnTo>
                    <a:pt x="374" y="408"/>
                  </a:lnTo>
                  <a:lnTo>
                    <a:pt x="306" y="471"/>
                  </a:lnTo>
                  <a:lnTo>
                    <a:pt x="284" y="517"/>
                  </a:lnTo>
                  <a:lnTo>
                    <a:pt x="266" y="499"/>
                  </a:lnTo>
                  <a:lnTo>
                    <a:pt x="228" y="502"/>
                  </a:lnTo>
                  <a:lnTo>
                    <a:pt x="201" y="486"/>
                  </a:lnTo>
                  <a:lnTo>
                    <a:pt x="186" y="442"/>
                  </a:lnTo>
                  <a:lnTo>
                    <a:pt x="191" y="399"/>
                  </a:lnTo>
                  <a:lnTo>
                    <a:pt x="165" y="367"/>
                  </a:lnTo>
                  <a:lnTo>
                    <a:pt x="135" y="367"/>
                  </a:lnTo>
                  <a:lnTo>
                    <a:pt x="105" y="387"/>
                  </a:lnTo>
                  <a:lnTo>
                    <a:pt x="51" y="385"/>
                  </a:lnTo>
                  <a:lnTo>
                    <a:pt x="24" y="366"/>
                  </a:lnTo>
                  <a:lnTo>
                    <a:pt x="35" y="289"/>
                  </a:lnTo>
                  <a:lnTo>
                    <a:pt x="0" y="238"/>
                  </a:lnTo>
                  <a:lnTo>
                    <a:pt x="29" y="214"/>
                  </a:lnTo>
                  <a:lnTo>
                    <a:pt x="14" y="189"/>
                  </a:lnTo>
                  <a:lnTo>
                    <a:pt x="42" y="132"/>
                  </a:lnTo>
                  <a:lnTo>
                    <a:pt x="54" y="57"/>
                  </a:lnTo>
                  <a:lnTo>
                    <a:pt x="104" y="3"/>
                  </a:lnTo>
                  <a:lnTo>
                    <a:pt x="179" y="3"/>
                  </a:lnTo>
                  <a:lnTo>
                    <a:pt x="225" y="37"/>
                  </a:lnTo>
                  <a:lnTo>
                    <a:pt x="251" y="18"/>
                  </a:lnTo>
                  <a:lnTo>
                    <a:pt x="284" y="27"/>
                  </a:lnTo>
                  <a:lnTo>
                    <a:pt x="311" y="0"/>
                  </a:lnTo>
                  <a:lnTo>
                    <a:pt x="330" y="15"/>
                  </a:lnTo>
                  <a:lnTo>
                    <a:pt x="320" y="40"/>
                  </a:lnTo>
                  <a:lnTo>
                    <a:pt x="339" y="63"/>
                  </a:lnTo>
                  <a:lnTo>
                    <a:pt x="363" y="54"/>
                  </a:lnTo>
                  <a:lnTo>
                    <a:pt x="392" y="88"/>
                  </a:lnTo>
                  <a:lnTo>
                    <a:pt x="389" y="114"/>
                  </a:lnTo>
                  <a:lnTo>
                    <a:pt x="414" y="108"/>
                  </a:lnTo>
                  <a:lnTo>
                    <a:pt x="444" y="127"/>
                  </a:lnTo>
                  <a:lnTo>
                    <a:pt x="482" y="148"/>
                  </a:lnTo>
                  <a:lnTo>
                    <a:pt x="524" y="169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2054027" y="3150394"/>
              <a:ext cx="360363" cy="277813"/>
            </a:xfrm>
            <a:custGeom>
              <a:avLst/>
              <a:gdLst>
                <a:gd name="T0" fmla="*/ 6006 w 360"/>
                <a:gd name="T1" fmla="*/ 27177 h 276"/>
                <a:gd name="T2" fmla="*/ 0 w 360"/>
                <a:gd name="T3" fmla="*/ 93611 h 276"/>
                <a:gd name="T4" fmla="*/ 45045 w 360"/>
                <a:gd name="T5" fmla="*/ 99650 h 276"/>
                <a:gd name="T6" fmla="*/ 76077 w 360"/>
                <a:gd name="T7" fmla="*/ 113742 h 276"/>
                <a:gd name="T8" fmla="*/ 111112 w 360"/>
                <a:gd name="T9" fmla="*/ 108709 h 276"/>
                <a:gd name="T10" fmla="*/ 133134 w 360"/>
                <a:gd name="T11" fmla="*/ 118775 h 276"/>
                <a:gd name="T12" fmla="*/ 174175 w 360"/>
                <a:gd name="T13" fmla="*/ 131861 h 276"/>
                <a:gd name="T14" fmla="*/ 193195 w 360"/>
                <a:gd name="T15" fmla="*/ 169104 h 276"/>
                <a:gd name="T16" fmla="*/ 240242 w 360"/>
                <a:gd name="T17" fmla="*/ 202320 h 276"/>
                <a:gd name="T18" fmla="*/ 269271 w 360"/>
                <a:gd name="T19" fmla="*/ 210373 h 276"/>
                <a:gd name="T20" fmla="*/ 250252 w 360"/>
                <a:gd name="T21" fmla="*/ 258688 h 276"/>
                <a:gd name="T22" fmla="*/ 267269 w 360"/>
                <a:gd name="T23" fmla="*/ 277813 h 276"/>
                <a:gd name="T24" fmla="*/ 325328 w 360"/>
                <a:gd name="T25" fmla="*/ 223458 h 276"/>
                <a:gd name="T26" fmla="*/ 354357 w 360"/>
                <a:gd name="T27" fmla="*/ 193261 h 276"/>
                <a:gd name="T28" fmla="*/ 346349 w 360"/>
                <a:gd name="T29" fmla="*/ 129847 h 276"/>
                <a:gd name="T30" fmla="*/ 360363 w 360"/>
                <a:gd name="T31" fmla="*/ 96631 h 276"/>
                <a:gd name="T32" fmla="*/ 345348 w 360"/>
                <a:gd name="T33" fmla="*/ 50328 h 276"/>
                <a:gd name="T34" fmla="*/ 360363 w 360"/>
                <a:gd name="T35" fmla="*/ 23151 h 276"/>
                <a:gd name="T36" fmla="*/ 324327 w 360"/>
                <a:gd name="T37" fmla="*/ 0 h 276"/>
                <a:gd name="T38" fmla="*/ 301304 w 360"/>
                <a:gd name="T39" fmla="*/ 27177 h 276"/>
                <a:gd name="T40" fmla="*/ 228230 w 360"/>
                <a:gd name="T41" fmla="*/ 8053 h 276"/>
                <a:gd name="T42" fmla="*/ 172173 w 360"/>
                <a:gd name="T43" fmla="*/ 68447 h 276"/>
                <a:gd name="T44" fmla="*/ 40040 w 360"/>
                <a:gd name="T45" fmla="*/ 26171 h 276"/>
                <a:gd name="T46" fmla="*/ 6006 w 360"/>
                <a:gd name="T47" fmla="*/ 27177 h 27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60" h="276">
                  <a:moveTo>
                    <a:pt x="6" y="27"/>
                  </a:moveTo>
                  <a:lnTo>
                    <a:pt x="0" y="93"/>
                  </a:lnTo>
                  <a:lnTo>
                    <a:pt x="45" y="99"/>
                  </a:lnTo>
                  <a:lnTo>
                    <a:pt x="76" y="113"/>
                  </a:lnTo>
                  <a:lnTo>
                    <a:pt x="111" y="108"/>
                  </a:lnTo>
                  <a:lnTo>
                    <a:pt x="133" y="118"/>
                  </a:lnTo>
                  <a:lnTo>
                    <a:pt x="174" y="131"/>
                  </a:lnTo>
                  <a:lnTo>
                    <a:pt x="193" y="168"/>
                  </a:lnTo>
                  <a:lnTo>
                    <a:pt x="240" y="201"/>
                  </a:lnTo>
                  <a:lnTo>
                    <a:pt x="269" y="209"/>
                  </a:lnTo>
                  <a:lnTo>
                    <a:pt x="250" y="257"/>
                  </a:lnTo>
                  <a:lnTo>
                    <a:pt x="267" y="276"/>
                  </a:lnTo>
                  <a:lnTo>
                    <a:pt x="325" y="222"/>
                  </a:lnTo>
                  <a:lnTo>
                    <a:pt x="354" y="192"/>
                  </a:lnTo>
                  <a:lnTo>
                    <a:pt x="346" y="129"/>
                  </a:lnTo>
                  <a:lnTo>
                    <a:pt x="360" y="96"/>
                  </a:lnTo>
                  <a:lnTo>
                    <a:pt x="345" y="50"/>
                  </a:lnTo>
                  <a:lnTo>
                    <a:pt x="360" y="23"/>
                  </a:lnTo>
                  <a:lnTo>
                    <a:pt x="324" y="0"/>
                  </a:lnTo>
                  <a:lnTo>
                    <a:pt x="301" y="27"/>
                  </a:lnTo>
                  <a:lnTo>
                    <a:pt x="228" y="8"/>
                  </a:lnTo>
                  <a:lnTo>
                    <a:pt x="172" y="68"/>
                  </a:lnTo>
                  <a:lnTo>
                    <a:pt x="40" y="26"/>
                  </a:lnTo>
                  <a:lnTo>
                    <a:pt x="6" y="27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1814315" y="3244056"/>
              <a:ext cx="506413" cy="503238"/>
            </a:xfrm>
            <a:custGeom>
              <a:avLst/>
              <a:gdLst>
                <a:gd name="T0" fmla="*/ 282672 w 507"/>
                <a:gd name="T1" fmla="*/ 5022 h 501"/>
                <a:gd name="T2" fmla="*/ 239722 w 507"/>
                <a:gd name="T3" fmla="*/ 0 h 501"/>
                <a:gd name="T4" fmla="*/ 215750 w 507"/>
                <a:gd name="T5" fmla="*/ 20089 h 501"/>
                <a:gd name="T6" fmla="*/ 176795 w 507"/>
                <a:gd name="T7" fmla="*/ 36161 h 501"/>
                <a:gd name="T8" fmla="*/ 108874 w 507"/>
                <a:gd name="T9" fmla="*/ 84375 h 501"/>
                <a:gd name="T10" fmla="*/ 0 w 507"/>
                <a:gd name="T11" fmla="*/ 222992 h 501"/>
                <a:gd name="T12" fmla="*/ 26969 w 507"/>
                <a:gd name="T13" fmla="*/ 246094 h 501"/>
                <a:gd name="T14" fmla="*/ 41951 w 507"/>
                <a:gd name="T15" fmla="*/ 226005 h 501"/>
                <a:gd name="T16" fmla="*/ 102881 w 507"/>
                <a:gd name="T17" fmla="*/ 303349 h 501"/>
                <a:gd name="T18" fmla="*/ 132846 w 507"/>
                <a:gd name="T19" fmla="*/ 288282 h 501"/>
                <a:gd name="T20" fmla="*/ 210756 w 507"/>
                <a:gd name="T21" fmla="*/ 337501 h 501"/>
                <a:gd name="T22" fmla="*/ 284670 w 507"/>
                <a:gd name="T23" fmla="*/ 421876 h 501"/>
                <a:gd name="T24" fmla="*/ 261697 w 507"/>
                <a:gd name="T25" fmla="*/ 469086 h 501"/>
                <a:gd name="T26" fmla="*/ 272684 w 507"/>
                <a:gd name="T27" fmla="*/ 503238 h 501"/>
                <a:gd name="T28" fmla="*/ 317632 w 507"/>
                <a:gd name="T29" fmla="*/ 452010 h 501"/>
                <a:gd name="T30" fmla="*/ 365576 w 507"/>
                <a:gd name="T31" fmla="*/ 372657 h 501"/>
                <a:gd name="T32" fmla="*/ 390547 w 507"/>
                <a:gd name="T33" fmla="*/ 336496 h 501"/>
                <a:gd name="T34" fmla="*/ 399537 w 507"/>
                <a:gd name="T35" fmla="*/ 285269 h 501"/>
                <a:gd name="T36" fmla="*/ 416517 w 507"/>
                <a:gd name="T37" fmla="*/ 250112 h 501"/>
                <a:gd name="T38" fmla="*/ 453474 w 507"/>
                <a:gd name="T39" fmla="*/ 240068 h 501"/>
                <a:gd name="T40" fmla="*/ 461465 w 507"/>
                <a:gd name="T41" fmla="*/ 277233 h 501"/>
                <a:gd name="T42" fmla="*/ 404531 w 507"/>
                <a:gd name="T43" fmla="*/ 330470 h 501"/>
                <a:gd name="T44" fmla="*/ 405530 w 507"/>
                <a:gd name="T45" fmla="*/ 352568 h 501"/>
                <a:gd name="T46" fmla="*/ 480443 w 507"/>
                <a:gd name="T47" fmla="*/ 286273 h 501"/>
                <a:gd name="T48" fmla="*/ 504415 w 507"/>
                <a:gd name="T49" fmla="*/ 182813 h 501"/>
                <a:gd name="T50" fmla="*/ 488434 w 507"/>
                <a:gd name="T51" fmla="*/ 162724 h 501"/>
                <a:gd name="T52" fmla="*/ 506413 w 507"/>
                <a:gd name="T53" fmla="*/ 114509 h 501"/>
                <a:gd name="T54" fmla="*/ 479444 w 507"/>
                <a:gd name="T55" fmla="*/ 107478 h 501"/>
                <a:gd name="T56" fmla="*/ 429502 w 507"/>
                <a:gd name="T57" fmla="*/ 75335 h 501"/>
                <a:gd name="T58" fmla="*/ 414520 w 507"/>
                <a:gd name="T59" fmla="*/ 38170 h 501"/>
                <a:gd name="T60" fmla="*/ 372568 w 507"/>
                <a:gd name="T61" fmla="*/ 26116 h 501"/>
                <a:gd name="T62" fmla="*/ 350594 w 507"/>
                <a:gd name="T63" fmla="*/ 15067 h 501"/>
                <a:gd name="T64" fmla="*/ 314635 w 507"/>
                <a:gd name="T65" fmla="*/ 21094 h 501"/>
                <a:gd name="T66" fmla="*/ 282672 w 507"/>
                <a:gd name="T67" fmla="*/ 5022 h 50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07" h="501">
                  <a:moveTo>
                    <a:pt x="283" y="5"/>
                  </a:moveTo>
                  <a:lnTo>
                    <a:pt x="240" y="0"/>
                  </a:lnTo>
                  <a:lnTo>
                    <a:pt x="216" y="20"/>
                  </a:lnTo>
                  <a:lnTo>
                    <a:pt x="177" y="36"/>
                  </a:lnTo>
                  <a:lnTo>
                    <a:pt x="109" y="84"/>
                  </a:lnTo>
                  <a:lnTo>
                    <a:pt x="0" y="222"/>
                  </a:lnTo>
                  <a:lnTo>
                    <a:pt x="27" y="245"/>
                  </a:lnTo>
                  <a:lnTo>
                    <a:pt x="42" y="225"/>
                  </a:lnTo>
                  <a:lnTo>
                    <a:pt x="103" y="302"/>
                  </a:lnTo>
                  <a:lnTo>
                    <a:pt x="133" y="287"/>
                  </a:lnTo>
                  <a:lnTo>
                    <a:pt x="211" y="336"/>
                  </a:lnTo>
                  <a:lnTo>
                    <a:pt x="285" y="420"/>
                  </a:lnTo>
                  <a:lnTo>
                    <a:pt x="262" y="467"/>
                  </a:lnTo>
                  <a:lnTo>
                    <a:pt x="273" y="501"/>
                  </a:lnTo>
                  <a:lnTo>
                    <a:pt x="318" y="450"/>
                  </a:lnTo>
                  <a:lnTo>
                    <a:pt x="366" y="371"/>
                  </a:lnTo>
                  <a:lnTo>
                    <a:pt x="391" y="335"/>
                  </a:lnTo>
                  <a:lnTo>
                    <a:pt x="400" y="284"/>
                  </a:lnTo>
                  <a:lnTo>
                    <a:pt x="417" y="249"/>
                  </a:lnTo>
                  <a:lnTo>
                    <a:pt x="454" y="239"/>
                  </a:lnTo>
                  <a:lnTo>
                    <a:pt x="462" y="276"/>
                  </a:lnTo>
                  <a:lnTo>
                    <a:pt x="405" y="329"/>
                  </a:lnTo>
                  <a:lnTo>
                    <a:pt x="406" y="351"/>
                  </a:lnTo>
                  <a:lnTo>
                    <a:pt x="481" y="285"/>
                  </a:lnTo>
                  <a:lnTo>
                    <a:pt x="505" y="182"/>
                  </a:lnTo>
                  <a:lnTo>
                    <a:pt x="489" y="162"/>
                  </a:lnTo>
                  <a:lnTo>
                    <a:pt x="507" y="114"/>
                  </a:lnTo>
                  <a:lnTo>
                    <a:pt x="480" y="107"/>
                  </a:lnTo>
                  <a:lnTo>
                    <a:pt x="430" y="75"/>
                  </a:lnTo>
                  <a:lnTo>
                    <a:pt x="415" y="38"/>
                  </a:lnTo>
                  <a:lnTo>
                    <a:pt x="373" y="26"/>
                  </a:lnTo>
                  <a:lnTo>
                    <a:pt x="351" y="15"/>
                  </a:lnTo>
                  <a:lnTo>
                    <a:pt x="315" y="21"/>
                  </a:lnTo>
                  <a:lnTo>
                    <a:pt x="283" y="5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2103240" y="2129631"/>
              <a:ext cx="538163" cy="519113"/>
            </a:xfrm>
            <a:custGeom>
              <a:avLst/>
              <a:gdLst>
                <a:gd name="T0" fmla="*/ 531148 w 537"/>
                <a:gd name="T1" fmla="*/ 26056 h 518"/>
                <a:gd name="T2" fmla="*/ 529144 w 537"/>
                <a:gd name="T3" fmla="*/ 92198 h 518"/>
                <a:gd name="T4" fmla="*/ 538163 w 537"/>
                <a:gd name="T5" fmla="*/ 185398 h 518"/>
                <a:gd name="T6" fmla="*/ 493066 w 537"/>
                <a:gd name="T7" fmla="*/ 185398 h 518"/>
                <a:gd name="T8" fmla="*/ 446966 w 537"/>
                <a:gd name="T9" fmla="*/ 230494 h 518"/>
                <a:gd name="T10" fmla="*/ 471018 w 537"/>
                <a:gd name="T11" fmla="*/ 260559 h 518"/>
                <a:gd name="T12" fmla="*/ 443959 w 537"/>
                <a:gd name="T13" fmla="*/ 291625 h 518"/>
                <a:gd name="T14" fmla="*/ 447968 w 537"/>
                <a:gd name="T15" fmla="*/ 323694 h 518"/>
                <a:gd name="T16" fmla="*/ 401868 w 537"/>
                <a:gd name="T17" fmla="*/ 365784 h 518"/>
                <a:gd name="T18" fmla="*/ 419907 w 537"/>
                <a:gd name="T19" fmla="*/ 417896 h 518"/>
                <a:gd name="T20" fmla="*/ 402871 w 537"/>
                <a:gd name="T21" fmla="*/ 461991 h 518"/>
                <a:gd name="T22" fmla="*/ 339734 w 537"/>
                <a:gd name="T23" fmla="*/ 440945 h 518"/>
                <a:gd name="T24" fmla="*/ 219474 w 537"/>
                <a:gd name="T25" fmla="*/ 458984 h 518"/>
                <a:gd name="T26" fmla="*/ 162351 w 537"/>
                <a:gd name="T27" fmla="*/ 519113 h 518"/>
                <a:gd name="T28" fmla="*/ 53115 w 537"/>
                <a:gd name="T29" fmla="*/ 459986 h 518"/>
                <a:gd name="T30" fmla="*/ 29063 w 537"/>
                <a:gd name="T31" fmla="*/ 462993 h 518"/>
                <a:gd name="T32" fmla="*/ 30065 w 537"/>
                <a:gd name="T33" fmla="*/ 437939 h 518"/>
                <a:gd name="T34" fmla="*/ 0 w 537"/>
                <a:gd name="T35" fmla="*/ 404868 h 518"/>
                <a:gd name="T36" fmla="*/ 2004 w 537"/>
                <a:gd name="T37" fmla="*/ 338726 h 518"/>
                <a:gd name="T38" fmla="*/ 36078 w 537"/>
                <a:gd name="T39" fmla="*/ 302649 h 518"/>
                <a:gd name="T40" fmla="*/ 54117 w 537"/>
                <a:gd name="T41" fmla="*/ 254546 h 518"/>
                <a:gd name="T42" fmla="*/ 104225 w 537"/>
                <a:gd name="T43" fmla="*/ 239514 h 518"/>
                <a:gd name="T44" fmla="*/ 117253 w 537"/>
                <a:gd name="T45" fmla="*/ 215462 h 518"/>
                <a:gd name="T46" fmla="*/ 113245 w 537"/>
                <a:gd name="T47" fmla="*/ 194417 h 518"/>
                <a:gd name="T48" fmla="*/ 165357 w 537"/>
                <a:gd name="T49" fmla="*/ 165355 h 518"/>
                <a:gd name="T50" fmla="*/ 164355 w 537"/>
                <a:gd name="T51" fmla="*/ 126271 h 518"/>
                <a:gd name="T52" fmla="*/ 182394 w 537"/>
                <a:gd name="T53" fmla="*/ 95204 h 518"/>
                <a:gd name="T54" fmla="*/ 197427 w 537"/>
                <a:gd name="T55" fmla="*/ 51110 h 518"/>
                <a:gd name="T56" fmla="*/ 201435 w 537"/>
                <a:gd name="T57" fmla="*/ 15032 h 518"/>
                <a:gd name="T58" fmla="*/ 228494 w 537"/>
                <a:gd name="T59" fmla="*/ 0 h 518"/>
                <a:gd name="T60" fmla="*/ 272589 w 537"/>
                <a:gd name="T61" fmla="*/ 50107 h 518"/>
                <a:gd name="T62" fmla="*/ 326706 w 537"/>
                <a:gd name="T63" fmla="*/ 29062 h 518"/>
                <a:gd name="T64" fmla="*/ 389842 w 537"/>
                <a:gd name="T65" fmla="*/ 44095 h 518"/>
                <a:gd name="T66" fmla="*/ 459994 w 537"/>
                <a:gd name="T67" fmla="*/ 47101 h 518"/>
                <a:gd name="T68" fmla="*/ 531148 w 537"/>
                <a:gd name="T69" fmla="*/ 26056 h 5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37" h="518">
                  <a:moveTo>
                    <a:pt x="530" y="26"/>
                  </a:moveTo>
                  <a:lnTo>
                    <a:pt x="528" y="92"/>
                  </a:lnTo>
                  <a:lnTo>
                    <a:pt x="537" y="185"/>
                  </a:lnTo>
                  <a:lnTo>
                    <a:pt x="492" y="185"/>
                  </a:lnTo>
                  <a:lnTo>
                    <a:pt x="446" y="230"/>
                  </a:lnTo>
                  <a:lnTo>
                    <a:pt x="470" y="260"/>
                  </a:lnTo>
                  <a:lnTo>
                    <a:pt x="443" y="291"/>
                  </a:lnTo>
                  <a:lnTo>
                    <a:pt x="447" y="323"/>
                  </a:lnTo>
                  <a:lnTo>
                    <a:pt x="401" y="365"/>
                  </a:lnTo>
                  <a:lnTo>
                    <a:pt x="419" y="417"/>
                  </a:lnTo>
                  <a:lnTo>
                    <a:pt x="402" y="461"/>
                  </a:lnTo>
                  <a:lnTo>
                    <a:pt x="339" y="440"/>
                  </a:lnTo>
                  <a:lnTo>
                    <a:pt x="219" y="458"/>
                  </a:lnTo>
                  <a:lnTo>
                    <a:pt x="162" y="518"/>
                  </a:lnTo>
                  <a:lnTo>
                    <a:pt x="53" y="459"/>
                  </a:lnTo>
                  <a:lnTo>
                    <a:pt x="29" y="462"/>
                  </a:lnTo>
                  <a:lnTo>
                    <a:pt x="30" y="437"/>
                  </a:lnTo>
                  <a:lnTo>
                    <a:pt x="0" y="404"/>
                  </a:lnTo>
                  <a:lnTo>
                    <a:pt x="2" y="338"/>
                  </a:lnTo>
                  <a:lnTo>
                    <a:pt x="36" y="302"/>
                  </a:lnTo>
                  <a:lnTo>
                    <a:pt x="54" y="254"/>
                  </a:lnTo>
                  <a:lnTo>
                    <a:pt x="104" y="239"/>
                  </a:lnTo>
                  <a:lnTo>
                    <a:pt x="117" y="215"/>
                  </a:lnTo>
                  <a:lnTo>
                    <a:pt x="113" y="194"/>
                  </a:lnTo>
                  <a:lnTo>
                    <a:pt x="165" y="165"/>
                  </a:lnTo>
                  <a:lnTo>
                    <a:pt x="164" y="126"/>
                  </a:lnTo>
                  <a:lnTo>
                    <a:pt x="182" y="95"/>
                  </a:lnTo>
                  <a:lnTo>
                    <a:pt x="197" y="51"/>
                  </a:lnTo>
                  <a:lnTo>
                    <a:pt x="201" y="15"/>
                  </a:lnTo>
                  <a:lnTo>
                    <a:pt x="228" y="0"/>
                  </a:lnTo>
                  <a:lnTo>
                    <a:pt x="272" y="50"/>
                  </a:lnTo>
                  <a:lnTo>
                    <a:pt x="326" y="29"/>
                  </a:lnTo>
                  <a:lnTo>
                    <a:pt x="389" y="44"/>
                  </a:lnTo>
                  <a:lnTo>
                    <a:pt x="459" y="47"/>
                  </a:lnTo>
                  <a:lnTo>
                    <a:pt x="530" y="26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2458840" y="2315369"/>
              <a:ext cx="90488" cy="46038"/>
            </a:xfrm>
            <a:custGeom>
              <a:avLst/>
              <a:gdLst>
                <a:gd name="T0" fmla="*/ 0 w 90"/>
                <a:gd name="T1" fmla="*/ 46038 h 45"/>
                <a:gd name="T2" fmla="*/ 90488 w 90"/>
                <a:gd name="T3" fmla="*/ 46038 h 45"/>
                <a:gd name="T4" fmla="*/ 90488 w 90"/>
                <a:gd name="T5" fmla="*/ 0 h 45"/>
                <a:gd name="T6" fmla="*/ 0 w 90"/>
                <a:gd name="T7" fmla="*/ 0 h 45"/>
                <a:gd name="T8" fmla="*/ 0 w 90"/>
                <a:gd name="T9" fmla="*/ 46038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45">
                  <a:moveTo>
                    <a:pt x="0" y="45"/>
                  </a:moveTo>
                  <a:lnTo>
                    <a:pt x="90" y="45"/>
                  </a:lnTo>
                  <a:lnTo>
                    <a:pt x="90" y="0"/>
                  </a:lnTo>
                  <a:lnTo>
                    <a:pt x="0" y="0"/>
                  </a:lnTo>
                  <a:lnTo>
                    <a:pt x="0" y="45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1474590" y="1718469"/>
              <a:ext cx="862013" cy="827088"/>
            </a:xfrm>
            <a:custGeom>
              <a:avLst/>
              <a:gdLst>
                <a:gd name="T0" fmla="*/ 393920 w 860"/>
                <a:gd name="T1" fmla="*/ 141357 h 825"/>
                <a:gd name="T2" fmla="*/ 862013 w 860"/>
                <a:gd name="T3" fmla="*/ 183463 h 825"/>
                <a:gd name="T4" fmla="*/ 814903 w 860"/>
                <a:gd name="T5" fmla="*/ 264668 h 825"/>
                <a:gd name="T6" fmla="*/ 811896 w 860"/>
                <a:gd name="T7" fmla="*/ 339858 h 825"/>
                <a:gd name="T8" fmla="*/ 826931 w 860"/>
                <a:gd name="T9" fmla="*/ 367929 h 825"/>
                <a:gd name="T10" fmla="*/ 828936 w 860"/>
                <a:gd name="T11" fmla="*/ 422066 h 825"/>
                <a:gd name="T12" fmla="*/ 828936 w 860"/>
                <a:gd name="T13" fmla="*/ 457154 h 825"/>
                <a:gd name="T14" fmla="*/ 811896 w 860"/>
                <a:gd name="T15" fmla="*/ 502268 h 825"/>
                <a:gd name="T16" fmla="*/ 790847 w 860"/>
                <a:gd name="T17" fmla="*/ 536354 h 825"/>
                <a:gd name="T18" fmla="*/ 795859 w 860"/>
                <a:gd name="T19" fmla="*/ 575453 h 825"/>
                <a:gd name="T20" fmla="*/ 739727 w 860"/>
                <a:gd name="T21" fmla="*/ 602521 h 825"/>
                <a:gd name="T22" fmla="*/ 744739 w 860"/>
                <a:gd name="T23" fmla="*/ 622572 h 825"/>
                <a:gd name="T24" fmla="*/ 735718 w 860"/>
                <a:gd name="T25" fmla="*/ 650643 h 825"/>
                <a:gd name="T26" fmla="*/ 681592 w 860"/>
                <a:gd name="T27" fmla="*/ 662673 h 825"/>
                <a:gd name="T28" fmla="*/ 666557 w 860"/>
                <a:gd name="T29" fmla="*/ 709792 h 825"/>
                <a:gd name="T30" fmla="*/ 628468 w 860"/>
                <a:gd name="T31" fmla="*/ 749893 h 825"/>
                <a:gd name="T32" fmla="*/ 627465 w 860"/>
                <a:gd name="T33" fmla="*/ 816060 h 825"/>
                <a:gd name="T34" fmla="*/ 609423 w 860"/>
                <a:gd name="T35" fmla="*/ 827088 h 825"/>
                <a:gd name="T36" fmla="*/ 589376 w 860"/>
                <a:gd name="T37" fmla="*/ 798015 h 825"/>
                <a:gd name="T38" fmla="*/ 600402 w 860"/>
                <a:gd name="T39" fmla="*/ 773954 h 825"/>
                <a:gd name="T40" fmla="*/ 579353 w 860"/>
                <a:gd name="T41" fmla="*/ 760921 h 825"/>
                <a:gd name="T42" fmla="*/ 552290 w 860"/>
                <a:gd name="T43" fmla="*/ 788992 h 825"/>
                <a:gd name="T44" fmla="*/ 517208 w 860"/>
                <a:gd name="T45" fmla="*/ 776961 h 825"/>
                <a:gd name="T46" fmla="*/ 496159 w 860"/>
                <a:gd name="T47" fmla="*/ 800020 h 825"/>
                <a:gd name="T48" fmla="*/ 445039 w 860"/>
                <a:gd name="T49" fmla="*/ 763929 h 825"/>
                <a:gd name="T50" fmla="*/ 372871 w 860"/>
                <a:gd name="T51" fmla="*/ 763929 h 825"/>
                <a:gd name="T52" fmla="*/ 320749 w 860"/>
                <a:gd name="T53" fmla="*/ 818065 h 825"/>
                <a:gd name="T54" fmla="*/ 255597 w 860"/>
                <a:gd name="T55" fmla="*/ 760921 h 825"/>
                <a:gd name="T56" fmla="*/ 237555 w 860"/>
                <a:gd name="T57" fmla="*/ 697762 h 825"/>
                <a:gd name="T58" fmla="*/ 137321 w 860"/>
                <a:gd name="T59" fmla="*/ 695756 h 825"/>
                <a:gd name="T60" fmla="*/ 114267 w 860"/>
                <a:gd name="T61" fmla="*/ 665681 h 825"/>
                <a:gd name="T62" fmla="*/ 95222 w 860"/>
                <a:gd name="T63" fmla="*/ 604526 h 825"/>
                <a:gd name="T64" fmla="*/ 111260 w 860"/>
                <a:gd name="T65" fmla="*/ 578460 h 825"/>
                <a:gd name="T66" fmla="*/ 72169 w 860"/>
                <a:gd name="T67" fmla="*/ 493245 h 825"/>
                <a:gd name="T68" fmla="*/ 113264 w 860"/>
                <a:gd name="T69" fmla="*/ 467179 h 825"/>
                <a:gd name="T70" fmla="*/ 117274 w 860"/>
                <a:gd name="T71" fmla="*/ 404020 h 825"/>
                <a:gd name="T72" fmla="*/ 137321 w 860"/>
                <a:gd name="T73" fmla="*/ 372941 h 825"/>
                <a:gd name="T74" fmla="*/ 116272 w 860"/>
                <a:gd name="T75" fmla="*/ 334845 h 825"/>
                <a:gd name="T76" fmla="*/ 137321 w 860"/>
                <a:gd name="T77" fmla="*/ 289731 h 825"/>
                <a:gd name="T78" fmla="*/ 18042 w 860"/>
                <a:gd name="T79" fmla="*/ 294744 h 825"/>
                <a:gd name="T80" fmla="*/ 15035 w 860"/>
                <a:gd name="T81" fmla="*/ 247625 h 825"/>
                <a:gd name="T82" fmla="*/ 0 w 860"/>
                <a:gd name="T83" fmla="*/ 225569 h 825"/>
                <a:gd name="T84" fmla="*/ 15035 w 860"/>
                <a:gd name="T85" fmla="*/ 184466 h 825"/>
                <a:gd name="T86" fmla="*/ 2005 w 860"/>
                <a:gd name="T87" fmla="*/ 123311 h 825"/>
                <a:gd name="T88" fmla="*/ 221517 w 860"/>
                <a:gd name="T89" fmla="*/ 118299 h 825"/>
                <a:gd name="T90" fmla="*/ 242566 w 860"/>
                <a:gd name="T91" fmla="*/ 103261 h 825"/>
                <a:gd name="T92" fmla="*/ 236552 w 860"/>
                <a:gd name="T93" fmla="*/ 40101 h 825"/>
                <a:gd name="T94" fmla="*/ 254595 w 860"/>
                <a:gd name="T95" fmla="*/ 0 h 825"/>
                <a:gd name="T96" fmla="*/ 296693 w 860"/>
                <a:gd name="T97" fmla="*/ 60152 h 825"/>
                <a:gd name="T98" fmla="*/ 284665 w 860"/>
                <a:gd name="T99" fmla="*/ 105266 h 825"/>
                <a:gd name="T100" fmla="*/ 329770 w 860"/>
                <a:gd name="T101" fmla="*/ 132334 h 825"/>
                <a:gd name="T102" fmla="*/ 357836 w 860"/>
                <a:gd name="T103" fmla="*/ 163413 h 825"/>
                <a:gd name="T104" fmla="*/ 393920 w 860"/>
                <a:gd name="T105" fmla="*/ 141357 h 82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860" h="825">
                  <a:moveTo>
                    <a:pt x="393" y="141"/>
                  </a:moveTo>
                  <a:lnTo>
                    <a:pt x="860" y="183"/>
                  </a:lnTo>
                  <a:lnTo>
                    <a:pt x="813" y="264"/>
                  </a:lnTo>
                  <a:lnTo>
                    <a:pt x="810" y="339"/>
                  </a:lnTo>
                  <a:lnTo>
                    <a:pt x="825" y="367"/>
                  </a:lnTo>
                  <a:lnTo>
                    <a:pt x="827" y="421"/>
                  </a:lnTo>
                  <a:lnTo>
                    <a:pt x="827" y="456"/>
                  </a:lnTo>
                  <a:lnTo>
                    <a:pt x="810" y="501"/>
                  </a:lnTo>
                  <a:lnTo>
                    <a:pt x="789" y="535"/>
                  </a:lnTo>
                  <a:lnTo>
                    <a:pt x="794" y="574"/>
                  </a:lnTo>
                  <a:lnTo>
                    <a:pt x="738" y="601"/>
                  </a:lnTo>
                  <a:lnTo>
                    <a:pt x="743" y="621"/>
                  </a:lnTo>
                  <a:lnTo>
                    <a:pt x="734" y="649"/>
                  </a:lnTo>
                  <a:lnTo>
                    <a:pt x="680" y="661"/>
                  </a:lnTo>
                  <a:lnTo>
                    <a:pt x="665" y="708"/>
                  </a:lnTo>
                  <a:lnTo>
                    <a:pt x="627" y="748"/>
                  </a:lnTo>
                  <a:lnTo>
                    <a:pt x="626" y="814"/>
                  </a:lnTo>
                  <a:lnTo>
                    <a:pt x="608" y="825"/>
                  </a:lnTo>
                  <a:lnTo>
                    <a:pt x="588" y="796"/>
                  </a:lnTo>
                  <a:lnTo>
                    <a:pt x="599" y="772"/>
                  </a:lnTo>
                  <a:lnTo>
                    <a:pt x="578" y="759"/>
                  </a:lnTo>
                  <a:lnTo>
                    <a:pt x="551" y="787"/>
                  </a:lnTo>
                  <a:lnTo>
                    <a:pt x="516" y="775"/>
                  </a:lnTo>
                  <a:lnTo>
                    <a:pt x="495" y="798"/>
                  </a:lnTo>
                  <a:lnTo>
                    <a:pt x="444" y="762"/>
                  </a:lnTo>
                  <a:lnTo>
                    <a:pt x="372" y="762"/>
                  </a:lnTo>
                  <a:lnTo>
                    <a:pt x="320" y="816"/>
                  </a:lnTo>
                  <a:lnTo>
                    <a:pt x="255" y="759"/>
                  </a:lnTo>
                  <a:lnTo>
                    <a:pt x="237" y="696"/>
                  </a:lnTo>
                  <a:lnTo>
                    <a:pt x="137" y="694"/>
                  </a:lnTo>
                  <a:lnTo>
                    <a:pt x="114" y="664"/>
                  </a:lnTo>
                  <a:lnTo>
                    <a:pt x="95" y="603"/>
                  </a:lnTo>
                  <a:lnTo>
                    <a:pt x="111" y="577"/>
                  </a:lnTo>
                  <a:lnTo>
                    <a:pt x="72" y="492"/>
                  </a:lnTo>
                  <a:lnTo>
                    <a:pt x="113" y="466"/>
                  </a:lnTo>
                  <a:lnTo>
                    <a:pt x="117" y="403"/>
                  </a:lnTo>
                  <a:lnTo>
                    <a:pt x="137" y="372"/>
                  </a:lnTo>
                  <a:lnTo>
                    <a:pt x="116" y="334"/>
                  </a:lnTo>
                  <a:lnTo>
                    <a:pt x="137" y="289"/>
                  </a:lnTo>
                  <a:lnTo>
                    <a:pt x="18" y="294"/>
                  </a:lnTo>
                  <a:lnTo>
                    <a:pt x="15" y="247"/>
                  </a:lnTo>
                  <a:lnTo>
                    <a:pt x="0" y="225"/>
                  </a:lnTo>
                  <a:lnTo>
                    <a:pt x="15" y="184"/>
                  </a:lnTo>
                  <a:lnTo>
                    <a:pt x="2" y="123"/>
                  </a:lnTo>
                  <a:lnTo>
                    <a:pt x="221" y="118"/>
                  </a:lnTo>
                  <a:lnTo>
                    <a:pt x="242" y="103"/>
                  </a:lnTo>
                  <a:lnTo>
                    <a:pt x="236" y="40"/>
                  </a:lnTo>
                  <a:lnTo>
                    <a:pt x="254" y="0"/>
                  </a:lnTo>
                  <a:lnTo>
                    <a:pt x="296" y="60"/>
                  </a:lnTo>
                  <a:lnTo>
                    <a:pt x="284" y="105"/>
                  </a:lnTo>
                  <a:lnTo>
                    <a:pt x="329" y="132"/>
                  </a:lnTo>
                  <a:lnTo>
                    <a:pt x="357" y="163"/>
                  </a:lnTo>
                  <a:lnTo>
                    <a:pt x="393" y="141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1138040" y="1780381"/>
              <a:ext cx="474663" cy="433388"/>
            </a:xfrm>
            <a:custGeom>
              <a:avLst/>
              <a:gdLst>
                <a:gd name="T0" fmla="*/ 336470 w 474"/>
                <a:gd name="T1" fmla="*/ 60193 h 432"/>
                <a:gd name="T2" fmla="*/ 351491 w 474"/>
                <a:gd name="T3" fmla="*/ 119382 h 432"/>
                <a:gd name="T4" fmla="*/ 335469 w 474"/>
                <a:gd name="T5" fmla="*/ 162521 h 432"/>
                <a:gd name="T6" fmla="*/ 350490 w 474"/>
                <a:gd name="T7" fmla="*/ 185594 h 432"/>
                <a:gd name="T8" fmla="*/ 351491 w 474"/>
                <a:gd name="T9" fmla="*/ 233749 h 432"/>
                <a:gd name="T10" fmla="*/ 474663 w 474"/>
                <a:gd name="T11" fmla="*/ 227729 h 432"/>
                <a:gd name="T12" fmla="*/ 452632 w 474"/>
                <a:gd name="T13" fmla="*/ 273877 h 432"/>
                <a:gd name="T14" fmla="*/ 473662 w 474"/>
                <a:gd name="T15" fmla="*/ 313002 h 432"/>
                <a:gd name="T16" fmla="*/ 452632 w 474"/>
                <a:gd name="T17" fmla="*/ 342096 h 432"/>
                <a:gd name="T18" fmla="*/ 450629 w 474"/>
                <a:gd name="T19" fmla="*/ 406301 h 432"/>
                <a:gd name="T20" fmla="*/ 408571 w 474"/>
                <a:gd name="T21" fmla="*/ 430378 h 432"/>
                <a:gd name="T22" fmla="*/ 371519 w 474"/>
                <a:gd name="T23" fmla="*/ 415330 h 432"/>
                <a:gd name="T24" fmla="*/ 332464 w 474"/>
                <a:gd name="T25" fmla="*/ 433388 h 432"/>
                <a:gd name="T26" fmla="*/ 299418 w 474"/>
                <a:gd name="T27" fmla="*/ 397272 h 432"/>
                <a:gd name="T28" fmla="*/ 252352 w 474"/>
                <a:gd name="T29" fmla="*/ 384231 h 432"/>
                <a:gd name="T30" fmla="*/ 219306 w 474"/>
                <a:gd name="T31" fmla="*/ 358147 h 432"/>
                <a:gd name="T32" fmla="*/ 146204 w 474"/>
                <a:gd name="T33" fmla="*/ 355137 h 432"/>
                <a:gd name="T34" fmla="*/ 93130 w 474"/>
                <a:gd name="T35" fmla="*/ 311999 h 432"/>
                <a:gd name="T36" fmla="*/ 47066 w 474"/>
                <a:gd name="T37" fmla="*/ 249800 h 432"/>
                <a:gd name="T38" fmla="*/ 57080 w 474"/>
                <a:gd name="T39" fmla="*/ 147472 h 432"/>
                <a:gd name="T40" fmla="*/ 0 w 474"/>
                <a:gd name="T41" fmla="*/ 129414 h 432"/>
                <a:gd name="T42" fmla="*/ 87122 w 474"/>
                <a:gd name="T43" fmla="*/ 84270 h 432"/>
                <a:gd name="T44" fmla="*/ 140196 w 474"/>
                <a:gd name="T45" fmla="*/ 80257 h 432"/>
                <a:gd name="T46" fmla="*/ 159222 w 474"/>
                <a:gd name="T47" fmla="*/ 38122 h 432"/>
                <a:gd name="T48" fmla="*/ 201281 w 474"/>
                <a:gd name="T49" fmla="*/ 0 h 432"/>
                <a:gd name="T50" fmla="*/ 254355 w 474"/>
                <a:gd name="T51" fmla="*/ 5016 h 432"/>
                <a:gd name="T52" fmla="*/ 294411 w 474"/>
                <a:gd name="T53" fmla="*/ 59190 h 432"/>
                <a:gd name="T54" fmla="*/ 336470 w 474"/>
                <a:gd name="T55" fmla="*/ 60193 h 43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74" h="432">
                  <a:moveTo>
                    <a:pt x="336" y="60"/>
                  </a:moveTo>
                  <a:lnTo>
                    <a:pt x="351" y="119"/>
                  </a:lnTo>
                  <a:lnTo>
                    <a:pt x="335" y="162"/>
                  </a:lnTo>
                  <a:lnTo>
                    <a:pt x="350" y="185"/>
                  </a:lnTo>
                  <a:lnTo>
                    <a:pt x="351" y="233"/>
                  </a:lnTo>
                  <a:lnTo>
                    <a:pt x="474" y="227"/>
                  </a:lnTo>
                  <a:lnTo>
                    <a:pt x="452" y="273"/>
                  </a:lnTo>
                  <a:lnTo>
                    <a:pt x="473" y="312"/>
                  </a:lnTo>
                  <a:lnTo>
                    <a:pt x="452" y="341"/>
                  </a:lnTo>
                  <a:lnTo>
                    <a:pt x="450" y="405"/>
                  </a:lnTo>
                  <a:lnTo>
                    <a:pt x="408" y="429"/>
                  </a:lnTo>
                  <a:lnTo>
                    <a:pt x="371" y="414"/>
                  </a:lnTo>
                  <a:lnTo>
                    <a:pt x="332" y="432"/>
                  </a:lnTo>
                  <a:lnTo>
                    <a:pt x="299" y="396"/>
                  </a:lnTo>
                  <a:lnTo>
                    <a:pt x="252" y="383"/>
                  </a:lnTo>
                  <a:lnTo>
                    <a:pt x="219" y="357"/>
                  </a:lnTo>
                  <a:lnTo>
                    <a:pt x="146" y="354"/>
                  </a:lnTo>
                  <a:lnTo>
                    <a:pt x="93" y="311"/>
                  </a:lnTo>
                  <a:lnTo>
                    <a:pt x="47" y="249"/>
                  </a:lnTo>
                  <a:lnTo>
                    <a:pt x="57" y="147"/>
                  </a:lnTo>
                  <a:lnTo>
                    <a:pt x="0" y="129"/>
                  </a:lnTo>
                  <a:lnTo>
                    <a:pt x="87" y="84"/>
                  </a:lnTo>
                  <a:lnTo>
                    <a:pt x="140" y="80"/>
                  </a:lnTo>
                  <a:lnTo>
                    <a:pt x="159" y="38"/>
                  </a:lnTo>
                  <a:lnTo>
                    <a:pt x="201" y="0"/>
                  </a:lnTo>
                  <a:lnTo>
                    <a:pt x="254" y="5"/>
                  </a:lnTo>
                  <a:lnTo>
                    <a:pt x="294" y="59"/>
                  </a:lnTo>
                  <a:lnTo>
                    <a:pt x="336" y="60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539552" y="1737519"/>
              <a:ext cx="552450" cy="304800"/>
            </a:xfrm>
            <a:custGeom>
              <a:avLst/>
              <a:gdLst>
                <a:gd name="T0" fmla="*/ 17045 w 551"/>
                <a:gd name="T1" fmla="*/ 0 h 303"/>
                <a:gd name="T2" fmla="*/ 101266 w 551"/>
                <a:gd name="T3" fmla="*/ 32190 h 303"/>
                <a:gd name="T4" fmla="*/ 173455 w 551"/>
                <a:gd name="T5" fmla="*/ 48285 h 303"/>
                <a:gd name="T6" fmla="*/ 251661 w 551"/>
                <a:gd name="T7" fmla="*/ 59350 h 303"/>
                <a:gd name="T8" fmla="*/ 373982 w 551"/>
                <a:gd name="T9" fmla="*/ 123731 h 303"/>
                <a:gd name="T10" fmla="*/ 552450 w 551"/>
                <a:gd name="T11" fmla="*/ 184087 h 303"/>
                <a:gd name="T12" fmla="*/ 531395 w 551"/>
                <a:gd name="T13" fmla="*/ 225331 h 303"/>
                <a:gd name="T14" fmla="*/ 478255 w 551"/>
                <a:gd name="T15" fmla="*/ 258527 h 303"/>
                <a:gd name="T16" fmla="*/ 451184 w 551"/>
                <a:gd name="T17" fmla="*/ 256515 h 303"/>
                <a:gd name="T18" fmla="*/ 415089 w 551"/>
                <a:gd name="T19" fmla="*/ 304800 h 303"/>
                <a:gd name="T20" fmla="*/ 381000 w 551"/>
                <a:gd name="T21" fmla="*/ 286693 h 303"/>
                <a:gd name="T22" fmla="*/ 273718 w 551"/>
                <a:gd name="T23" fmla="*/ 301782 h 303"/>
                <a:gd name="T24" fmla="*/ 251661 w 551"/>
                <a:gd name="T25" fmla="*/ 184087 h 303"/>
                <a:gd name="T26" fmla="*/ 227597 w 551"/>
                <a:gd name="T27" fmla="*/ 226337 h 303"/>
                <a:gd name="T28" fmla="*/ 144379 w 551"/>
                <a:gd name="T29" fmla="*/ 228349 h 303"/>
                <a:gd name="T30" fmla="*/ 114300 w 551"/>
                <a:gd name="T31" fmla="*/ 180063 h 303"/>
                <a:gd name="T32" fmla="*/ 65171 w 551"/>
                <a:gd name="T33" fmla="*/ 181069 h 303"/>
                <a:gd name="T34" fmla="*/ 72189 w 551"/>
                <a:gd name="T35" fmla="*/ 135802 h 303"/>
                <a:gd name="T36" fmla="*/ 0 w 551"/>
                <a:gd name="T37" fmla="*/ 36214 h 303"/>
                <a:gd name="T38" fmla="*/ 17045 w 551"/>
                <a:gd name="T39" fmla="*/ 0 h 30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51" h="303">
                  <a:moveTo>
                    <a:pt x="17" y="0"/>
                  </a:moveTo>
                  <a:lnTo>
                    <a:pt x="101" y="32"/>
                  </a:lnTo>
                  <a:lnTo>
                    <a:pt x="173" y="48"/>
                  </a:lnTo>
                  <a:lnTo>
                    <a:pt x="251" y="59"/>
                  </a:lnTo>
                  <a:lnTo>
                    <a:pt x="373" y="123"/>
                  </a:lnTo>
                  <a:lnTo>
                    <a:pt x="551" y="183"/>
                  </a:lnTo>
                  <a:lnTo>
                    <a:pt x="530" y="224"/>
                  </a:lnTo>
                  <a:lnTo>
                    <a:pt x="477" y="257"/>
                  </a:lnTo>
                  <a:lnTo>
                    <a:pt x="450" y="255"/>
                  </a:lnTo>
                  <a:lnTo>
                    <a:pt x="414" y="303"/>
                  </a:lnTo>
                  <a:lnTo>
                    <a:pt x="380" y="285"/>
                  </a:lnTo>
                  <a:lnTo>
                    <a:pt x="273" y="300"/>
                  </a:lnTo>
                  <a:lnTo>
                    <a:pt x="251" y="183"/>
                  </a:lnTo>
                  <a:lnTo>
                    <a:pt x="227" y="225"/>
                  </a:lnTo>
                  <a:lnTo>
                    <a:pt x="144" y="227"/>
                  </a:lnTo>
                  <a:lnTo>
                    <a:pt x="114" y="179"/>
                  </a:lnTo>
                  <a:lnTo>
                    <a:pt x="65" y="180"/>
                  </a:lnTo>
                  <a:lnTo>
                    <a:pt x="72" y="135"/>
                  </a:lnTo>
                  <a:lnTo>
                    <a:pt x="0" y="36"/>
                  </a:lnTo>
                  <a:lnTo>
                    <a:pt x="17" y="0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545902" y="983456"/>
              <a:ext cx="1323975" cy="935038"/>
            </a:xfrm>
            <a:custGeom>
              <a:avLst/>
              <a:gdLst>
                <a:gd name="T0" fmla="*/ 9013 w 1322"/>
                <a:gd name="T1" fmla="*/ 757651 h 933"/>
                <a:gd name="T2" fmla="*/ 0 w 1322"/>
                <a:gd name="T3" fmla="*/ 726584 h 933"/>
                <a:gd name="T4" fmla="*/ 38057 w 1322"/>
                <a:gd name="T5" fmla="*/ 703533 h 933"/>
                <a:gd name="T6" fmla="*/ 36054 w 1322"/>
                <a:gd name="T7" fmla="*/ 660439 h 933"/>
                <a:gd name="T8" fmla="*/ 68102 w 1322"/>
                <a:gd name="T9" fmla="*/ 615341 h 933"/>
                <a:gd name="T10" fmla="*/ 84125 w 1322"/>
                <a:gd name="T11" fmla="*/ 576256 h 933"/>
                <a:gd name="T12" fmla="*/ 138206 w 1322"/>
                <a:gd name="T13" fmla="*/ 540177 h 933"/>
                <a:gd name="T14" fmla="*/ 227339 w 1322"/>
                <a:gd name="T15" fmla="*/ 513118 h 933"/>
                <a:gd name="T16" fmla="*/ 273408 w 1322"/>
                <a:gd name="T17" fmla="*/ 528151 h 933"/>
                <a:gd name="T18" fmla="*/ 317474 w 1322"/>
                <a:gd name="T19" fmla="*/ 327714 h 933"/>
                <a:gd name="T20" fmla="*/ 320478 w 1322"/>
                <a:gd name="T21" fmla="*/ 246537 h 933"/>
                <a:gd name="T22" fmla="*/ 275411 w 1322"/>
                <a:gd name="T23" fmla="*/ 194424 h 933"/>
                <a:gd name="T24" fmla="*/ 275411 w 1322"/>
                <a:gd name="T25" fmla="*/ 141308 h 933"/>
                <a:gd name="T26" fmla="*/ 329492 w 1322"/>
                <a:gd name="T27" fmla="*/ 122266 h 933"/>
                <a:gd name="T28" fmla="*/ 330493 w 1322"/>
                <a:gd name="T29" fmla="*/ 92201 h 933"/>
                <a:gd name="T30" fmla="*/ 290433 w 1322"/>
                <a:gd name="T31" fmla="*/ 86188 h 933"/>
                <a:gd name="T32" fmla="*/ 302451 w 1322"/>
                <a:gd name="T33" fmla="*/ 45098 h 933"/>
                <a:gd name="T34" fmla="*/ 473707 w 1322"/>
                <a:gd name="T35" fmla="*/ 9020 h 933"/>
                <a:gd name="T36" fmla="*/ 498744 w 1322"/>
                <a:gd name="T37" fmla="*/ 87190 h 933"/>
                <a:gd name="T38" fmla="*/ 555829 w 1322"/>
                <a:gd name="T39" fmla="*/ 122266 h 933"/>
                <a:gd name="T40" fmla="*/ 618923 w 1322"/>
                <a:gd name="T41" fmla="*/ 122266 h 933"/>
                <a:gd name="T42" fmla="*/ 783168 w 1322"/>
                <a:gd name="T43" fmla="*/ 0 h 933"/>
                <a:gd name="T44" fmla="*/ 828235 w 1322"/>
                <a:gd name="T45" fmla="*/ 21046 h 933"/>
                <a:gd name="T46" fmla="*/ 843258 w 1322"/>
                <a:gd name="T47" fmla="*/ 146319 h 933"/>
                <a:gd name="T48" fmla="*/ 844259 w 1322"/>
                <a:gd name="T49" fmla="*/ 236516 h 933"/>
                <a:gd name="T50" fmla="*/ 892331 w 1322"/>
                <a:gd name="T51" fmla="*/ 294642 h 933"/>
                <a:gd name="T52" fmla="*/ 925380 w 1322"/>
                <a:gd name="T53" fmla="*/ 294642 h 933"/>
                <a:gd name="T54" fmla="*/ 921374 w 1322"/>
                <a:gd name="T55" fmla="*/ 255557 h 933"/>
                <a:gd name="T56" fmla="*/ 961434 w 1322"/>
                <a:gd name="T57" fmla="*/ 219478 h 933"/>
                <a:gd name="T58" fmla="*/ 994483 w 1322"/>
                <a:gd name="T59" fmla="*/ 251548 h 933"/>
                <a:gd name="T60" fmla="*/ 1042555 w 1322"/>
                <a:gd name="T61" fmla="*/ 159347 h 933"/>
                <a:gd name="T62" fmla="*/ 1125679 w 1322"/>
                <a:gd name="T63" fmla="*/ 161352 h 933"/>
                <a:gd name="T64" fmla="*/ 1138699 w 1322"/>
                <a:gd name="T65" fmla="*/ 242529 h 933"/>
                <a:gd name="T66" fmla="*/ 1191778 w 1322"/>
                <a:gd name="T67" fmla="*/ 269588 h 933"/>
                <a:gd name="T68" fmla="*/ 1206800 w 1322"/>
                <a:gd name="T69" fmla="*/ 296647 h 933"/>
                <a:gd name="T70" fmla="*/ 1260881 w 1322"/>
                <a:gd name="T71" fmla="*/ 309675 h 933"/>
                <a:gd name="T72" fmla="*/ 1323975 w 1322"/>
                <a:gd name="T73" fmla="*/ 366799 h 933"/>
                <a:gd name="T74" fmla="*/ 1240851 w 1322"/>
                <a:gd name="T75" fmla="*/ 535166 h 933"/>
                <a:gd name="T76" fmla="*/ 1189775 w 1322"/>
                <a:gd name="T77" fmla="*/ 654426 h 933"/>
                <a:gd name="T78" fmla="*/ 1153721 w 1322"/>
                <a:gd name="T79" fmla="*/ 693512 h 933"/>
                <a:gd name="T80" fmla="*/ 1180761 w 1322"/>
                <a:gd name="T81" fmla="*/ 735603 h 933"/>
                <a:gd name="T82" fmla="*/ 1165739 w 1322"/>
                <a:gd name="T83" fmla="*/ 775691 h 933"/>
                <a:gd name="T84" fmla="*/ 1170746 w 1322"/>
                <a:gd name="T85" fmla="*/ 838828 h 933"/>
                <a:gd name="T86" fmla="*/ 1147712 w 1322"/>
                <a:gd name="T87" fmla="*/ 853861 h 933"/>
                <a:gd name="T88" fmla="*/ 933392 w 1322"/>
                <a:gd name="T89" fmla="*/ 858872 h 933"/>
                <a:gd name="T90" fmla="*/ 883318 w 1322"/>
                <a:gd name="T91" fmla="*/ 855865 h 933"/>
                <a:gd name="T92" fmla="*/ 847264 w 1322"/>
                <a:gd name="T93" fmla="*/ 801747 h 933"/>
                <a:gd name="T94" fmla="*/ 795186 w 1322"/>
                <a:gd name="T95" fmla="*/ 796737 h 933"/>
                <a:gd name="T96" fmla="*/ 751120 w 1322"/>
                <a:gd name="T97" fmla="*/ 834820 h 933"/>
                <a:gd name="T98" fmla="*/ 730089 w 1322"/>
                <a:gd name="T99" fmla="*/ 877913 h 933"/>
                <a:gd name="T100" fmla="*/ 678011 w 1322"/>
                <a:gd name="T101" fmla="*/ 880920 h 933"/>
                <a:gd name="T102" fmla="*/ 590881 w 1322"/>
                <a:gd name="T103" fmla="*/ 925016 h 933"/>
                <a:gd name="T104" fmla="*/ 543811 w 1322"/>
                <a:gd name="T105" fmla="*/ 935038 h 933"/>
                <a:gd name="T106" fmla="*/ 366547 w 1322"/>
                <a:gd name="T107" fmla="*/ 876911 h 933"/>
                <a:gd name="T108" fmla="*/ 246368 w 1322"/>
                <a:gd name="T109" fmla="*/ 811769 h 933"/>
                <a:gd name="T110" fmla="*/ 173258 w 1322"/>
                <a:gd name="T111" fmla="*/ 802750 h 933"/>
                <a:gd name="T112" fmla="*/ 96143 w 1322"/>
                <a:gd name="T113" fmla="*/ 787717 h 933"/>
                <a:gd name="T114" fmla="*/ 9013 w 1322"/>
                <a:gd name="T115" fmla="*/ 757651 h 93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322" h="933">
                  <a:moveTo>
                    <a:pt x="9" y="756"/>
                  </a:moveTo>
                  <a:lnTo>
                    <a:pt x="0" y="725"/>
                  </a:lnTo>
                  <a:lnTo>
                    <a:pt x="38" y="702"/>
                  </a:lnTo>
                  <a:lnTo>
                    <a:pt x="36" y="659"/>
                  </a:lnTo>
                  <a:lnTo>
                    <a:pt x="68" y="614"/>
                  </a:lnTo>
                  <a:lnTo>
                    <a:pt x="84" y="575"/>
                  </a:lnTo>
                  <a:lnTo>
                    <a:pt x="138" y="539"/>
                  </a:lnTo>
                  <a:lnTo>
                    <a:pt x="227" y="512"/>
                  </a:lnTo>
                  <a:lnTo>
                    <a:pt x="273" y="527"/>
                  </a:lnTo>
                  <a:lnTo>
                    <a:pt x="317" y="327"/>
                  </a:lnTo>
                  <a:lnTo>
                    <a:pt x="320" y="246"/>
                  </a:lnTo>
                  <a:lnTo>
                    <a:pt x="275" y="194"/>
                  </a:lnTo>
                  <a:lnTo>
                    <a:pt x="275" y="141"/>
                  </a:lnTo>
                  <a:lnTo>
                    <a:pt x="329" y="122"/>
                  </a:lnTo>
                  <a:lnTo>
                    <a:pt x="330" y="92"/>
                  </a:lnTo>
                  <a:lnTo>
                    <a:pt x="290" y="86"/>
                  </a:lnTo>
                  <a:lnTo>
                    <a:pt x="302" y="45"/>
                  </a:lnTo>
                  <a:lnTo>
                    <a:pt x="473" y="9"/>
                  </a:lnTo>
                  <a:lnTo>
                    <a:pt x="498" y="87"/>
                  </a:lnTo>
                  <a:lnTo>
                    <a:pt x="555" y="122"/>
                  </a:lnTo>
                  <a:lnTo>
                    <a:pt x="618" y="122"/>
                  </a:lnTo>
                  <a:lnTo>
                    <a:pt x="782" y="0"/>
                  </a:lnTo>
                  <a:lnTo>
                    <a:pt x="827" y="21"/>
                  </a:lnTo>
                  <a:lnTo>
                    <a:pt x="842" y="146"/>
                  </a:lnTo>
                  <a:lnTo>
                    <a:pt x="843" y="236"/>
                  </a:lnTo>
                  <a:lnTo>
                    <a:pt x="891" y="294"/>
                  </a:lnTo>
                  <a:lnTo>
                    <a:pt x="924" y="294"/>
                  </a:lnTo>
                  <a:lnTo>
                    <a:pt x="920" y="255"/>
                  </a:lnTo>
                  <a:lnTo>
                    <a:pt x="960" y="219"/>
                  </a:lnTo>
                  <a:lnTo>
                    <a:pt x="993" y="251"/>
                  </a:lnTo>
                  <a:lnTo>
                    <a:pt x="1041" y="159"/>
                  </a:lnTo>
                  <a:lnTo>
                    <a:pt x="1124" y="161"/>
                  </a:lnTo>
                  <a:lnTo>
                    <a:pt x="1137" y="242"/>
                  </a:lnTo>
                  <a:lnTo>
                    <a:pt x="1190" y="269"/>
                  </a:lnTo>
                  <a:lnTo>
                    <a:pt x="1205" y="296"/>
                  </a:lnTo>
                  <a:lnTo>
                    <a:pt x="1259" y="309"/>
                  </a:lnTo>
                  <a:lnTo>
                    <a:pt x="1322" y="366"/>
                  </a:lnTo>
                  <a:lnTo>
                    <a:pt x="1239" y="534"/>
                  </a:lnTo>
                  <a:lnTo>
                    <a:pt x="1188" y="653"/>
                  </a:lnTo>
                  <a:lnTo>
                    <a:pt x="1152" y="692"/>
                  </a:lnTo>
                  <a:lnTo>
                    <a:pt x="1179" y="734"/>
                  </a:lnTo>
                  <a:lnTo>
                    <a:pt x="1164" y="774"/>
                  </a:lnTo>
                  <a:lnTo>
                    <a:pt x="1169" y="837"/>
                  </a:lnTo>
                  <a:lnTo>
                    <a:pt x="1146" y="852"/>
                  </a:lnTo>
                  <a:lnTo>
                    <a:pt x="932" y="857"/>
                  </a:lnTo>
                  <a:lnTo>
                    <a:pt x="882" y="854"/>
                  </a:lnTo>
                  <a:lnTo>
                    <a:pt x="846" y="800"/>
                  </a:lnTo>
                  <a:lnTo>
                    <a:pt x="794" y="795"/>
                  </a:lnTo>
                  <a:lnTo>
                    <a:pt x="750" y="833"/>
                  </a:lnTo>
                  <a:lnTo>
                    <a:pt x="729" y="876"/>
                  </a:lnTo>
                  <a:lnTo>
                    <a:pt x="677" y="879"/>
                  </a:lnTo>
                  <a:lnTo>
                    <a:pt x="590" y="923"/>
                  </a:lnTo>
                  <a:lnTo>
                    <a:pt x="543" y="933"/>
                  </a:lnTo>
                  <a:lnTo>
                    <a:pt x="366" y="875"/>
                  </a:lnTo>
                  <a:lnTo>
                    <a:pt x="246" y="810"/>
                  </a:lnTo>
                  <a:lnTo>
                    <a:pt x="173" y="801"/>
                  </a:lnTo>
                  <a:lnTo>
                    <a:pt x="96" y="786"/>
                  </a:lnTo>
                  <a:lnTo>
                    <a:pt x="9" y="756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1222177" y="754856"/>
              <a:ext cx="455613" cy="522288"/>
            </a:xfrm>
            <a:custGeom>
              <a:avLst/>
              <a:gdLst>
                <a:gd name="T0" fmla="*/ 153206 w 455"/>
                <a:gd name="T1" fmla="*/ 248613 h 521"/>
                <a:gd name="T2" fmla="*/ 168226 w 455"/>
                <a:gd name="T3" fmla="*/ 374925 h 521"/>
                <a:gd name="T4" fmla="*/ 167225 w 455"/>
                <a:gd name="T5" fmla="*/ 463142 h 521"/>
                <a:gd name="T6" fmla="*/ 218294 w 455"/>
                <a:gd name="T7" fmla="*/ 522288 h 521"/>
                <a:gd name="T8" fmla="*/ 251338 w 455"/>
                <a:gd name="T9" fmla="*/ 522288 h 521"/>
                <a:gd name="T10" fmla="*/ 246331 w 455"/>
                <a:gd name="T11" fmla="*/ 481187 h 521"/>
                <a:gd name="T12" fmla="*/ 285384 w 455"/>
                <a:gd name="T13" fmla="*/ 448105 h 521"/>
                <a:gd name="T14" fmla="*/ 320431 w 455"/>
                <a:gd name="T15" fmla="*/ 480184 h 521"/>
                <a:gd name="T16" fmla="*/ 366493 w 455"/>
                <a:gd name="T17" fmla="*/ 389962 h 521"/>
                <a:gd name="T18" fmla="*/ 449605 w 455"/>
                <a:gd name="T19" fmla="*/ 389962 h 521"/>
                <a:gd name="T20" fmla="*/ 455613 w 455"/>
                <a:gd name="T21" fmla="*/ 321794 h 521"/>
                <a:gd name="T22" fmla="*/ 381513 w 455"/>
                <a:gd name="T23" fmla="*/ 275680 h 521"/>
                <a:gd name="T24" fmla="*/ 383516 w 455"/>
                <a:gd name="T25" fmla="*/ 230569 h 521"/>
                <a:gd name="T26" fmla="*/ 357481 w 455"/>
                <a:gd name="T27" fmla="*/ 185457 h 521"/>
                <a:gd name="T28" fmla="*/ 389524 w 455"/>
                <a:gd name="T29" fmla="*/ 91225 h 521"/>
                <a:gd name="T30" fmla="*/ 347467 w 455"/>
                <a:gd name="T31" fmla="*/ 61151 h 521"/>
                <a:gd name="T32" fmla="*/ 350472 w 455"/>
                <a:gd name="T33" fmla="*/ 7017 h 521"/>
                <a:gd name="T34" fmla="*/ 321432 w 455"/>
                <a:gd name="T35" fmla="*/ 0 h 521"/>
                <a:gd name="T36" fmla="*/ 294396 w 455"/>
                <a:gd name="T37" fmla="*/ 61151 h 521"/>
                <a:gd name="T38" fmla="*/ 233314 w 455"/>
                <a:gd name="T39" fmla="*/ 96237 h 521"/>
                <a:gd name="T40" fmla="*/ 173233 w 455"/>
                <a:gd name="T41" fmla="*/ 91225 h 521"/>
                <a:gd name="T42" fmla="*/ 149201 w 455"/>
                <a:gd name="T43" fmla="*/ 126311 h 521"/>
                <a:gd name="T44" fmla="*/ 102137 w 455"/>
                <a:gd name="T45" fmla="*/ 93230 h 521"/>
                <a:gd name="T46" fmla="*/ 78105 w 455"/>
                <a:gd name="T47" fmla="*/ 120297 h 521"/>
                <a:gd name="T48" fmla="*/ 38051 w 455"/>
                <a:gd name="T49" fmla="*/ 70173 h 521"/>
                <a:gd name="T50" fmla="*/ 0 w 455"/>
                <a:gd name="T51" fmla="*/ 81200 h 521"/>
                <a:gd name="T52" fmla="*/ 54073 w 455"/>
                <a:gd name="T53" fmla="*/ 127314 h 521"/>
                <a:gd name="T54" fmla="*/ 48065 w 455"/>
                <a:gd name="T55" fmla="*/ 160396 h 521"/>
                <a:gd name="T56" fmla="*/ 63085 w 455"/>
                <a:gd name="T57" fmla="*/ 213527 h 521"/>
                <a:gd name="T58" fmla="*/ 107144 w 455"/>
                <a:gd name="T59" fmla="*/ 228564 h 521"/>
                <a:gd name="T60" fmla="*/ 153206 w 455"/>
                <a:gd name="T61" fmla="*/ 248613 h 52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55" h="521">
                  <a:moveTo>
                    <a:pt x="153" y="248"/>
                  </a:moveTo>
                  <a:lnTo>
                    <a:pt x="168" y="374"/>
                  </a:lnTo>
                  <a:lnTo>
                    <a:pt x="167" y="462"/>
                  </a:lnTo>
                  <a:lnTo>
                    <a:pt x="218" y="521"/>
                  </a:lnTo>
                  <a:lnTo>
                    <a:pt x="251" y="521"/>
                  </a:lnTo>
                  <a:lnTo>
                    <a:pt x="246" y="480"/>
                  </a:lnTo>
                  <a:lnTo>
                    <a:pt x="285" y="447"/>
                  </a:lnTo>
                  <a:lnTo>
                    <a:pt x="320" y="479"/>
                  </a:lnTo>
                  <a:lnTo>
                    <a:pt x="366" y="389"/>
                  </a:lnTo>
                  <a:lnTo>
                    <a:pt x="449" y="389"/>
                  </a:lnTo>
                  <a:lnTo>
                    <a:pt x="455" y="321"/>
                  </a:lnTo>
                  <a:lnTo>
                    <a:pt x="381" y="275"/>
                  </a:lnTo>
                  <a:lnTo>
                    <a:pt x="383" y="230"/>
                  </a:lnTo>
                  <a:lnTo>
                    <a:pt x="357" y="185"/>
                  </a:lnTo>
                  <a:lnTo>
                    <a:pt x="389" y="91"/>
                  </a:lnTo>
                  <a:lnTo>
                    <a:pt x="347" y="61"/>
                  </a:lnTo>
                  <a:lnTo>
                    <a:pt x="350" y="7"/>
                  </a:lnTo>
                  <a:lnTo>
                    <a:pt x="321" y="0"/>
                  </a:lnTo>
                  <a:lnTo>
                    <a:pt x="294" y="61"/>
                  </a:lnTo>
                  <a:lnTo>
                    <a:pt x="233" y="96"/>
                  </a:lnTo>
                  <a:lnTo>
                    <a:pt x="173" y="91"/>
                  </a:lnTo>
                  <a:lnTo>
                    <a:pt x="149" y="126"/>
                  </a:lnTo>
                  <a:lnTo>
                    <a:pt x="102" y="93"/>
                  </a:lnTo>
                  <a:lnTo>
                    <a:pt x="78" y="120"/>
                  </a:lnTo>
                  <a:lnTo>
                    <a:pt x="38" y="70"/>
                  </a:lnTo>
                  <a:lnTo>
                    <a:pt x="0" y="81"/>
                  </a:lnTo>
                  <a:lnTo>
                    <a:pt x="54" y="127"/>
                  </a:lnTo>
                  <a:lnTo>
                    <a:pt x="48" y="160"/>
                  </a:lnTo>
                  <a:lnTo>
                    <a:pt x="63" y="213"/>
                  </a:lnTo>
                  <a:lnTo>
                    <a:pt x="107" y="228"/>
                  </a:lnTo>
                  <a:lnTo>
                    <a:pt x="153" y="248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2285802" y="1564481"/>
              <a:ext cx="390525" cy="615950"/>
            </a:xfrm>
            <a:custGeom>
              <a:avLst/>
              <a:gdLst>
                <a:gd name="T0" fmla="*/ 45944 w 391"/>
                <a:gd name="T1" fmla="*/ 339073 h 614"/>
                <a:gd name="T2" fmla="*/ 999 w 391"/>
                <a:gd name="T3" fmla="*/ 420331 h 614"/>
                <a:gd name="T4" fmla="*/ 0 w 391"/>
                <a:gd name="T5" fmla="*/ 496572 h 614"/>
                <a:gd name="T6" fmla="*/ 17978 w 391"/>
                <a:gd name="T7" fmla="*/ 522655 h 614"/>
                <a:gd name="T8" fmla="*/ 17978 w 391"/>
                <a:gd name="T9" fmla="*/ 582845 h 614"/>
                <a:gd name="T10" fmla="*/ 44945 w 391"/>
                <a:gd name="T11" fmla="*/ 564788 h 614"/>
                <a:gd name="T12" fmla="*/ 90889 w 391"/>
                <a:gd name="T13" fmla="*/ 615950 h 614"/>
                <a:gd name="T14" fmla="*/ 144824 w 391"/>
                <a:gd name="T15" fmla="*/ 594883 h 614"/>
                <a:gd name="T16" fmla="*/ 206749 w 391"/>
                <a:gd name="T17" fmla="*/ 610934 h 614"/>
                <a:gd name="T18" fmla="*/ 278661 w 391"/>
                <a:gd name="T19" fmla="*/ 612940 h 614"/>
                <a:gd name="T20" fmla="*/ 348576 w 391"/>
                <a:gd name="T21" fmla="*/ 591874 h 614"/>
                <a:gd name="T22" fmla="*/ 347577 w 391"/>
                <a:gd name="T23" fmla="*/ 562782 h 614"/>
                <a:gd name="T24" fmla="*/ 368552 w 391"/>
                <a:gd name="T25" fmla="*/ 525664 h 614"/>
                <a:gd name="T26" fmla="*/ 330598 w 391"/>
                <a:gd name="T27" fmla="*/ 474502 h 614"/>
                <a:gd name="T28" fmla="*/ 390525 w 391"/>
                <a:gd name="T29" fmla="*/ 388229 h 614"/>
                <a:gd name="T30" fmla="*/ 357565 w 391"/>
                <a:gd name="T31" fmla="*/ 390235 h 614"/>
                <a:gd name="T32" fmla="*/ 318612 w 391"/>
                <a:gd name="T33" fmla="*/ 327035 h 614"/>
                <a:gd name="T34" fmla="*/ 291645 w 391"/>
                <a:gd name="T35" fmla="*/ 291924 h 614"/>
                <a:gd name="T36" fmla="*/ 321609 w 391"/>
                <a:gd name="T37" fmla="*/ 234743 h 614"/>
                <a:gd name="T38" fmla="*/ 323606 w 391"/>
                <a:gd name="T39" fmla="*/ 206654 h 614"/>
                <a:gd name="T40" fmla="*/ 284654 w 391"/>
                <a:gd name="T41" fmla="*/ 225715 h 614"/>
                <a:gd name="T42" fmla="*/ 236712 w 391"/>
                <a:gd name="T43" fmla="*/ 162514 h 614"/>
                <a:gd name="T44" fmla="*/ 266676 w 391"/>
                <a:gd name="T45" fmla="*/ 116368 h 614"/>
                <a:gd name="T46" fmla="*/ 269672 w 391"/>
                <a:gd name="T47" fmla="*/ 59187 h 614"/>
                <a:gd name="T48" fmla="*/ 209745 w 391"/>
                <a:gd name="T49" fmla="*/ 0 h 614"/>
                <a:gd name="T50" fmla="*/ 173789 w 391"/>
                <a:gd name="T51" fmla="*/ 0 h 614"/>
                <a:gd name="T52" fmla="*/ 201755 w 391"/>
                <a:gd name="T53" fmla="*/ 36114 h 614"/>
                <a:gd name="T54" fmla="*/ 180780 w 391"/>
                <a:gd name="T55" fmla="*/ 81257 h 614"/>
                <a:gd name="T56" fmla="*/ 126846 w 391"/>
                <a:gd name="T57" fmla="*/ 131416 h 614"/>
                <a:gd name="T58" fmla="*/ 117857 w 391"/>
                <a:gd name="T59" fmla="*/ 174553 h 614"/>
                <a:gd name="T60" fmla="*/ 132838 w 391"/>
                <a:gd name="T61" fmla="*/ 207657 h 614"/>
                <a:gd name="T62" fmla="*/ 45944 w 391"/>
                <a:gd name="T63" fmla="*/ 339073 h 61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91" h="614">
                  <a:moveTo>
                    <a:pt x="46" y="338"/>
                  </a:moveTo>
                  <a:lnTo>
                    <a:pt x="1" y="419"/>
                  </a:lnTo>
                  <a:lnTo>
                    <a:pt x="0" y="495"/>
                  </a:lnTo>
                  <a:lnTo>
                    <a:pt x="18" y="521"/>
                  </a:lnTo>
                  <a:lnTo>
                    <a:pt x="18" y="581"/>
                  </a:lnTo>
                  <a:lnTo>
                    <a:pt x="45" y="563"/>
                  </a:lnTo>
                  <a:lnTo>
                    <a:pt x="91" y="614"/>
                  </a:lnTo>
                  <a:lnTo>
                    <a:pt x="145" y="593"/>
                  </a:lnTo>
                  <a:lnTo>
                    <a:pt x="207" y="609"/>
                  </a:lnTo>
                  <a:lnTo>
                    <a:pt x="279" y="611"/>
                  </a:lnTo>
                  <a:lnTo>
                    <a:pt x="349" y="590"/>
                  </a:lnTo>
                  <a:lnTo>
                    <a:pt x="348" y="561"/>
                  </a:lnTo>
                  <a:lnTo>
                    <a:pt x="369" y="524"/>
                  </a:lnTo>
                  <a:lnTo>
                    <a:pt x="331" y="473"/>
                  </a:lnTo>
                  <a:lnTo>
                    <a:pt x="391" y="387"/>
                  </a:lnTo>
                  <a:lnTo>
                    <a:pt x="358" y="389"/>
                  </a:lnTo>
                  <a:lnTo>
                    <a:pt x="319" y="326"/>
                  </a:lnTo>
                  <a:lnTo>
                    <a:pt x="292" y="291"/>
                  </a:lnTo>
                  <a:lnTo>
                    <a:pt x="322" y="234"/>
                  </a:lnTo>
                  <a:lnTo>
                    <a:pt x="324" y="206"/>
                  </a:lnTo>
                  <a:lnTo>
                    <a:pt x="285" y="225"/>
                  </a:lnTo>
                  <a:lnTo>
                    <a:pt x="237" y="162"/>
                  </a:lnTo>
                  <a:lnTo>
                    <a:pt x="267" y="116"/>
                  </a:lnTo>
                  <a:lnTo>
                    <a:pt x="270" y="59"/>
                  </a:lnTo>
                  <a:lnTo>
                    <a:pt x="210" y="0"/>
                  </a:lnTo>
                  <a:lnTo>
                    <a:pt x="174" y="0"/>
                  </a:lnTo>
                  <a:lnTo>
                    <a:pt x="202" y="36"/>
                  </a:lnTo>
                  <a:lnTo>
                    <a:pt x="181" y="81"/>
                  </a:lnTo>
                  <a:lnTo>
                    <a:pt x="127" y="131"/>
                  </a:lnTo>
                  <a:lnTo>
                    <a:pt x="118" y="174"/>
                  </a:lnTo>
                  <a:lnTo>
                    <a:pt x="133" y="207"/>
                  </a:lnTo>
                  <a:lnTo>
                    <a:pt x="46" y="338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3" name="Freeform 25"/>
            <p:cNvSpPr>
              <a:spLocks/>
            </p:cNvSpPr>
            <p:nvPr/>
          </p:nvSpPr>
          <p:spPr bwMode="auto">
            <a:xfrm>
              <a:off x="3241477" y="1943894"/>
              <a:ext cx="119063" cy="144463"/>
            </a:xfrm>
            <a:custGeom>
              <a:avLst/>
              <a:gdLst>
                <a:gd name="T0" fmla="*/ 54486 w 118"/>
                <a:gd name="T1" fmla="*/ 0 h 144"/>
                <a:gd name="T2" fmla="*/ 21189 w 118"/>
                <a:gd name="T3" fmla="*/ 1003 h 144"/>
                <a:gd name="T4" fmla="*/ 31279 w 118"/>
                <a:gd name="T5" fmla="*/ 57183 h 144"/>
                <a:gd name="T6" fmla="*/ 0 w 118"/>
                <a:gd name="T7" fmla="*/ 73235 h 144"/>
                <a:gd name="T8" fmla="*/ 13117 w 118"/>
                <a:gd name="T9" fmla="*/ 117376 h 144"/>
                <a:gd name="T10" fmla="*/ 39351 w 118"/>
                <a:gd name="T11" fmla="*/ 144463 h 144"/>
                <a:gd name="T12" fmla="*/ 73658 w 118"/>
                <a:gd name="T13" fmla="*/ 94302 h 144"/>
                <a:gd name="T14" fmla="*/ 119063 w 118"/>
                <a:gd name="T15" fmla="*/ 54174 h 144"/>
                <a:gd name="T16" fmla="*/ 54486 w 118"/>
                <a:gd name="T17" fmla="*/ 0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8" h="144">
                  <a:moveTo>
                    <a:pt x="54" y="0"/>
                  </a:moveTo>
                  <a:lnTo>
                    <a:pt x="21" y="1"/>
                  </a:lnTo>
                  <a:lnTo>
                    <a:pt x="31" y="57"/>
                  </a:lnTo>
                  <a:lnTo>
                    <a:pt x="0" y="73"/>
                  </a:lnTo>
                  <a:lnTo>
                    <a:pt x="13" y="117"/>
                  </a:lnTo>
                  <a:lnTo>
                    <a:pt x="39" y="144"/>
                  </a:lnTo>
                  <a:lnTo>
                    <a:pt x="73" y="94"/>
                  </a:lnTo>
                  <a:lnTo>
                    <a:pt x="118" y="54"/>
                  </a:lnTo>
                  <a:lnTo>
                    <a:pt x="54" y="0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" name="Freeform 26"/>
            <p:cNvSpPr>
              <a:spLocks/>
            </p:cNvSpPr>
            <p:nvPr/>
          </p:nvSpPr>
          <p:spPr bwMode="auto">
            <a:xfrm>
              <a:off x="3231952" y="1872456"/>
              <a:ext cx="234950" cy="123825"/>
            </a:xfrm>
            <a:custGeom>
              <a:avLst/>
              <a:gdLst>
                <a:gd name="T0" fmla="*/ 0 w 236"/>
                <a:gd name="T1" fmla="*/ 39944 h 124"/>
                <a:gd name="T2" fmla="*/ 32853 w 236"/>
                <a:gd name="T3" fmla="*/ 72897 h 124"/>
                <a:gd name="T4" fmla="*/ 64711 w 236"/>
                <a:gd name="T5" fmla="*/ 71898 h 124"/>
                <a:gd name="T6" fmla="*/ 125439 w 236"/>
                <a:gd name="T7" fmla="*/ 123825 h 124"/>
                <a:gd name="T8" fmla="*/ 187164 w 236"/>
                <a:gd name="T9" fmla="*/ 93867 h 124"/>
                <a:gd name="T10" fmla="*/ 234950 w 236"/>
                <a:gd name="T11" fmla="*/ 36948 h 124"/>
                <a:gd name="T12" fmla="*/ 229972 w 236"/>
                <a:gd name="T13" fmla="*/ 0 h 124"/>
                <a:gd name="T14" fmla="*/ 136390 w 236"/>
                <a:gd name="T15" fmla="*/ 45935 h 124"/>
                <a:gd name="T16" fmla="*/ 77653 w 236"/>
                <a:gd name="T17" fmla="*/ 38945 h 124"/>
                <a:gd name="T18" fmla="*/ 34844 w 236"/>
                <a:gd name="T19" fmla="*/ 999 h 124"/>
                <a:gd name="T20" fmla="*/ 0 w 236"/>
                <a:gd name="T21" fmla="*/ 39944 h 12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36" h="124">
                  <a:moveTo>
                    <a:pt x="0" y="40"/>
                  </a:moveTo>
                  <a:lnTo>
                    <a:pt x="33" y="73"/>
                  </a:lnTo>
                  <a:lnTo>
                    <a:pt x="65" y="72"/>
                  </a:lnTo>
                  <a:lnTo>
                    <a:pt x="126" y="124"/>
                  </a:lnTo>
                  <a:lnTo>
                    <a:pt x="188" y="94"/>
                  </a:lnTo>
                  <a:lnTo>
                    <a:pt x="236" y="37"/>
                  </a:lnTo>
                  <a:lnTo>
                    <a:pt x="231" y="0"/>
                  </a:lnTo>
                  <a:lnTo>
                    <a:pt x="137" y="46"/>
                  </a:lnTo>
                  <a:lnTo>
                    <a:pt x="78" y="39"/>
                  </a:lnTo>
                  <a:lnTo>
                    <a:pt x="35" y="1"/>
                  </a:lnTo>
                  <a:lnTo>
                    <a:pt x="0" y="40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3011290" y="1740694"/>
              <a:ext cx="490538" cy="177800"/>
            </a:xfrm>
            <a:custGeom>
              <a:avLst/>
              <a:gdLst>
                <a:gd name="T0" fmla="*/ 41129 w 489"/>
                <a:gd name="T1" fmla="*/ 167811 h 178"/>
                <a:gd name="T2" fmla="*/ 26082 w 489"/>
                <a:gd name="T3" fmla="*/ 117867 h 178"/>
                <a:gd name="T4" fmla="*/ 0 w 489"/>
                <a:gd name="T5" fmla="*/ 105881 h 178"/>
                <a:gd name="T6" fmla="*/ 54170 w 489"/>
                <a:gd name="T7" fmla="*/ 50943 h 178"/>
                <a:gd name="T8" fmla="*/ 47148 w 489"/>
                <a:gd name="T9" fmla="*/ 20976 h 178"/>
                <a:gd name="T10" fmla="*/ 66208 w 489"/>
                <a:gd name="T11" fmla="*/ 0 h 178"/>
                <a:gd name="T12" fmla="*/ 125393 w 489"/>
                <a:gd name="T13" fmla="*/ 2997 h 178"/>
                <a:gd name="T14" fmla="*/ 176554 w 489"/>
                <a:gd name="T15" fmla="*/ 51942 h 178"/>
                <a:gd name="T16" fmla="*/ 198623 w 489"/>
                <a:gd name="T17" fmla="*/ 30965 h 178"/>
                <a:gd name="T18" fmla="*/ 257808 w 489"/>
                <a:gd name="T19" fmla="*/ 48945 h 178"/>
                <a:gd name="T20" fmla="*/ 302950 w 489"/>
                <a:gd name="T21" fmla="*/ 15982 h 178"/>
                <a:gd name="T22" fmla="*/ 325019 w 489"/>
                <a:gd name="T23" fmla="*/ 26970 h 178"/>
                <a:gd name="T24" fmla="*/ 308969 w 489"/>
                <a:gd name="T25" fmla="*/ 71919 h 178"/>
                <a:gd name="T26" fmla="*/ 354110 w 489"/>
                <a:gd name="T27" fmla="*/ 84904 h 178"/>
                <a:gd name="T28" fmla="*/ 400255 w 489"/>
                <a:gd name="T29" fmla="*/ 50943 h 178"/>
                <a:gd name="T30" fmla="*/ 427340 w 489"/>
                <a:gd name="T31" fmla="*/ 56936 h 178"/>
                <a:gd name="T32" fmla="*/ 481510 w 489"/>
                <a:gd name="T33" fmla="*/ 24972 h 178"/>
                <a:gd name="T34" fmla="*/ 490538 w 489"/>
                <a:gd name="T35" fmla="*/ 77912 h 178"/>
                <a:gd name="T36" fmla="*/ 451415 w 489"/>
                <a:gd name="T37" fmla="*/ 132851 h 178"/>
                <a:gd name="T38" fmla="*/ 360129 w 489"/>
                <a:gd name="T39" fmla="*/ 177800 h 178"/>
                <a:gd name="T40" fmla="*/ 297934 w 489"/>
                <a:gd name="T41" fmla="*/ 168810 h 178"/>
                <a:gd name="T42" fmla="*/ 255802 w 489"/>
                <a:gd name="T43" fmla="*/ 129854 h 178"/>
                <a:gd name="T44" fmla="*/ 219689 w 489"/>
                <a:gd name="T45" fmla="*/ 170808 h 178"/>
                <a:gd name="T46" fmla="*/ 203638 w 489"/>
                <a:gd name="T47" fmla="*/ 123861 h 178"/>
                <a:gd name="T48" fmla="*/ 177557 w 489"/>
                <a:gd name="T49" fmla="*/ 125858 h 178"/>
                <a:gd name="T50" fmla="*/ 141443 w 489"/>
                <a:gd name="T51" fmla="*/ 90898 h 178"/>
                <a:gd name="T52" fmla="*/ 63198 w 489"/>
                <a:gd name="T53" fmla="*/ 164815 h 178"/>
                <a:gd name="T54" fmla="*/ 41129 w 489"/>
                <a:gd name="T55" fmla="*/ 167811 h 1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89" h="178">
                  <a:moveTo>
                    <a:pt x="41" y="168"/>
                  </a:moveTo>
                  <a:lnTo>
                    <a:pt x="26" y="118"/>
                  </a:lnTo>
                  <a:lnTo>
                    <a:pt x="0" y="106"/>
                  </a:lnTo>
                  <a:lnTo>
                    <a:pt x="54" y="51"/>
                  </a:lnTo>
                  <a:lnTo>
                    <a:pt x="47" y="21"/>
                  </a:lnTo>
                  <a:lnTo>
                    <a:pt x="66" y="0"/>
                  </a:lnTo>
                  <a:lnTo>
                    <a:pt x="125" y="3"/>
                  </a:lnTo>
                  <a:lnTo>
                    <a:pt x="176" y="52"/>
                  </a:lnTo>
                  <a:lnTo>
                    <a:pt x="198" y="31"/>
                  </a:lnTo>
                  <a:lnTo>
                    <a:pt x="257" y="49"/>
                  </a:lnTo>
                  <a:lnTo>
                    <a:pt x="302" y="16"/>
                  </a:lnTo>
                  <a:lnTo>
                    <a:pt x="324" y="27"/>
                  </a:lnTo>
                  <a:lnTo>
                    <a:pt x="308" y="72"/>
                  </a:lnTo>
                  <a:lnTo>
                    <a:pt x="353" y="85"/>
                  </a:lnTo>
                  <a:lnTo>
                    <a:pt x="399" y="51"/>
                  </a:lnTo>
                  <a:lnTo>
                    <a:pt x="426" y="57"/>
                  </a:lnTo>
                  <a:lnTo>
                    <a:pt x="480" y="25"/>
                  </a:lnTo>
                  <a:lnTo>
                    <a:pt x="489" y="78"/>
                  </a:lnTo>
                  <a:lnTo>
                    <a:pt x="450" y="133"/>
                  </a:lnTo>
                  <a:lnTo>
                    <a:pt x="359" y="178"/>
                  </a:lnTo>
                  <a:lnTo>
                    <a:pt x="297" y="169"/>
                  </a:lnTo>
                  <a:lnTo>
                    <a:pt x="255" y="130"/>
                  </a:lnTo>
                  <a:lnTo>
                    <a:pt x="219" y="171"/>
                  </a:lnTo>
                  <a:lnTo>
                    <a:pt x="203" y="124"/>
                  </a:lnTo>
                  <a:lnTo>
                    <a:pt x="177" y="126"/>
                  </a:lnTo>
                  <a:lnTo>
                    <a:pt x="141" y="91"/>
                  </a:lnTo>
                  <a:lnTo>
                    <a:pt x="63" y="165"/>
                  </a:lnTo>
                  <a:lnTo>
                    <a:pt x="41" y="168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6" name="Freeform 28"/>
            <p:cNvSpPr>
              <a:spLocks/>
            </p:cNvSpPr>
            <p:nvPr/>
          </p:nvSpPr>
          <p:spPr bwMode="auto">
            <a:xfrm>
              <a:off x="3209727" y="1650206"/>
              <a:ext cx="282575" cy="176213"/>
            </a:xfrm>
            <a:custGeom>
              <a:avLst/>
              <a:gdLst>
                <a:gd name="T0" fmla="*/ 0 w 282"/>
                <a:gd name="T1" fmla="*/ 121839 h 175"/>
                <a:gd name="T2" fmla="*/ 60122 w 282"/>
                <a:gd name="T3" fmla="*/ 138957 h 175"/>
                <a:gd name="T4" fmla="*/ 102208 w 282"/>
                <a:gd name="T5" fmla="*/ 106735 h 175"/>
                <a:gd name="T6" fmla="*/ 126257 w 282"/>
                <a:gd name="T7" fmla="*/ 117811 h 175"/>
                <a:gd name="T8" fmla="*/ 110224 w 282"/>
                <a:gd name="T9" fmla="*/ 164130 h 175"/>
                <a:gd name="T10" fmla="*/ 158322 w 282"/>
                <a:gd name="T11" fmla="*/ 176213 h 175"/>
                <a:gd name="T12" fmla="*/ 200408 w 282"/>
                <a:gd name="T13" fmla="*/ 141977 h 175"/>
                <a:gd name="T14" fmla="*/ 228465 w 282"/>
                <a:gd name="T15" fmla="*/ 148019 h 175"/>
                <a:gd name="T16" fmla="*/ 282575 w 282"/>
                <a:gd name="T17" fmla="*/ 114790 h 175"/>
                <a:gd name="T18" fmla="*/ 275561 w 282"/>
                <a:gd name="T19" fmla="*/ 39270 h 175"/>
                <a:gd name="T20" fmla="*/ 182371 w 282"/>
                <a:gd name="T21" fmla="*/ 37256 h 175"/>
                <a:gd name="T22" fmla="*/ 107218 w 282"/>
                <a:gd name="T23" fmla="*/ 61423 h 175"/>
                <a:gd name="T24" fmla="*/ 110224 w 282"/>
                <a:gd name="T25" fmla="*/ 0 h 175"/>
                <a:gd name="T26" fmla="*/ 47096 w 282"/>
                <a:gd name="T27" fmla="*/ 45312 h 175"/>
                <a:gd name="T28" fmla="*/ 8016 w 282"/>
                <a:gd name="T29" fmla="*/ 25173 h 175"/>
                <a:gd name="T30" fmla="*/ 2004 w 282"/>
                <a:gd name="T31" fmla="*/ 73506 h 175"/>
                <a:gd name="T32" fmla="*/ 0 w 282"/>
                <a:gd name="T33" fmla="*/ 121839 h 17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82" h="175">
                  <a:moveTo>
                    <a:pt x="0" y="121"/>
                  </a:moveTo>
                  <a:lnTo>
                    <a:pt x="60" y="138"/>
                  </a:lnTo>
                  <a:lnTo>
                    <a:pt x="102" y="106"/>
                  </a:lnTo>
                  <a:lnTo>
                    <a:pt x="126" y="117"/>
                  </a:lnTo>
                  <a:lnTo>
                    <a:pt x="110" y="163"/>
                  </a:lnTo>
                  <a:lnTo>
                    <a:pt x="158" y="175"/>
                  </a:lnTo>
                  <a:lnTo>
                    <a:pt x="200" y="141"/>
                  </a:lnTo>
                  <a:lnTo>
                    <a:pt x="228" y="147"/>
                  </a:lnTo>
                  <a:lnTo>
                    <a:pt x="282" y="114"/>
                  </a:lnTo>
                  <a:lnTo>
                    <a:pt x="275" y="39"/>
                  </a:lnTo>
                  <a:lnTo>
                    <a:pt x="182" y="37"/>
                  </a:lnTo>
                  <a:lnTo>
                    <a:pt x="107" y="61"/>
                  </a:lnTo>
                  <a:lnTo>
                    <a:pt x="110" y="0"/>
                  </a:lnTo>
                  <a:lnTo>
                    <a:pt x="47" y="45"/>
                  </a:lnTo>
                  <a:lnTo>
                    <a:pt x="8" y="25"/>
                  </a:lnTo>
                  <a:lnTo>
                    <a:pt x="2" y="73"/>
                  </a:lnTo>
                  <a:lnTo>
                    <a:pt x="0" y="121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" name="Freeform 29"/>
            <p:cNvSpPr>
              <a:spLocks/>
            </p:cNvSpPr>
            <p:nvPr/>
          </p:nvSpPr>
          <p:spPr bwMode="auto">
            <a:xfrm>
              <a:off x="3216077" y="1562894"/>
              <a:ext cx="269875" cy="147638"/>
            </a:xfrm>
            <a:custGeom>
              <a:avLst/>
              <a:gdLst>
                <a:gd name="T0" fmla="*/ 0 w 269"/>
                <a:gd name="T1" fmla="*/ 112486 h 147"/>
                <a:gd name="T2" fmla="*/ 41133 w 269"/>
                <a:gd name="T3" fmla="*/ 132573 h 147"/>
                <a:gd name="T4" fmla="*/ 104338 w 269"/>
                <a:gd name="T5" fmla="*/ 88382 h 147"/>
                <a:gd name="T6" fmla="*/ 101329 w 269"/>
                <a:gd name="T7" fmla="*/ 147638 h 147"/>
                <a:gd name="T8" fmla="*/ 174566 w 269"/>
                <a:gd name="T9" fmla="*/ 124538 h 147"/>
                <a:gd name="T10" fmla="*/ 269875 w 269"/>
                <a:gd name="T11" fmla="*/ 126547 h 147"/>
                <a:gd name="T12" fmla="*/ 267868 w 269"/>
                <a:gd name="T13" fmla="*/ 93404 h 147"/>
                <a:gd name="T14" fmla="*/ 242787 w 269"/>
                <a:gd name="T15" fmla="*/ 25109 h 147"/>
                <a:gd name="T16" fmla="*/ 206670 w 269"/>
                <a:gd name="T17" fmla="*/ 0 h 147"/>
                <a:gd name="T18" fmla="*/ 152494 w 269"/>
                <a:gd name="T19" fmla="*/ 19082 h 147"/>
                <a:gd name="T20" fmla="*/ 105342 w 269"/>
                <a:gd name="T21" fmla="*/ 0 h 147"/>
                <a:gd name="T22" fmla="*/ 71231 w 269"/>
                <a:gd name="T23" fmla="*/ 15065 h 147"/>
                <a:gd name="T24" fmla="*/ 0 w 269"/>
                <a:gd name="T25" fmla="*/ 112486 h 1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69" h="147">
                  <a:moveTo>
                    <a:pt x="0" y="112"/>
                  </a:moveTo>
                  <a:lnTo>
                    <a:pt x="41" y="132"/>
                  </a:lnTo>
                  <a:lnTo>
                    <a:pt x="104" y="88"/>
                  </a:lnTo>
                  <a:lnTo>
                    <a:pt x="101" y="147"/>
                  </a:lnTo>
                  <a:lnTo>
                    <a:pt x="174" y="124"/>
                  </a:lnTo>
                  <a:lnTo>
                    <a:pt x="269" y="126"/>
                  </a:lnTo>
                  <a:lnTo>
                    <a:pt x="267" y="93"/>
                  </a:lnTo>
                  <a:lnTo>
                    <a:pt x="242" y="25"/>
                  </a:lnTo>
                  <a:lnTo>
                    <a:pt x="206" y="0"/>
                  </a:lnTo>
                  <a:lnTo>
                    <a:pt x="152" y="19"/>
                  </a:lnTo>
                  <a:lnTo>
                    <a:pt x="105" y="0"/>
                  </a:lnTo>
                  <a:lnTo>
                    <a:pt x="71" y="15"/>
                  </a:lnTo>
                  <a:lnTo>
                    <a:pt x="0" y="112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8" name="Freeform 30"/>
            <p:cNvSpPr>
              <a:spLocks/>
            </p:cNvSpPr>
            <p:nvPr/>
          </p:nvSpPr>
          <p:spPr bwMode="auto">
            <a:xfrm>
              <a:off x="2460427" y="1246981"/>
              <a:ext cx="511175" cy="706438"/>
            </a:xfrm>
            <a:custGeom>
              <a:avLst/>
              <a:gdLst>
                <a:gd name="T0" fmla="*/ 183422 w 510"/>
                <a:gd name="T1" fmla="*/ 0 h 705"/>
                <a:gd name="T2" fmla="*/ 179412 w 510"/>
                <a:gd name="T3" fmla="*/ 67137 h 705"/>
                <a:gd name="T4" fmla="*/ 134309 w 510"/>
                <a:gd name="T5" fmla="*/ 113230 h 705"/>
                <a:gd name="T6" fmla="*/ 134309 w 510"/>
                <a:gd name="T7" fmla="*/ 158322 h 705"/>
                <a:gd name="T8" fmla="*/ 89205 w 510"/>
                <a:gd name="T9" fmla="*/ 203414 h 705"/>
                <a:gd name="T10" fmla="*/ 43099 w 510"/>
                <a:gd name="T11" fmla="*/ 249508 h 705"/>
                <a:gd name="T12" fmla="*/ 0 w 510"/>
                <a:gd name="T13" fmla="*/ 313638 h 705"/>
                <a:gd name="T14" fmla="*/ 34078 w 510"/>
                <a:gd name="T15" fmla="*/ 315643 h 705"/>
                <a:gd name="T16" fmla="*/ 94217 w 510"/>
                <a:gd name="T17" fmla="*/ 373761 h 705"/>
                <a:gd name="T18" fmla="*/ 93214 w 510"/>
                <a:gd name="T19" fmla="*/ 430877 h 705"/>
                <a:gd name="T20" fmla="*/ 60138 w 510"/>
                <a:gd name="T21" fmla="*/ 477973 h 705"/>
                <a:gd name="T22" fmla="*/ 108249 w 510"/>
                <a:gd name="T23" fmla="*/ 542103 h 705"/>
                <a:gd name="T24" fmla="*/ 147339 w 510"/>
                <a:gd name="T25" fmla="*/ 526071 h 705"/>
                <a:gd name="T26" fmla="*/ 148341 w 510"/>
                <a:gd name="T27" fmla="*/ 553126 h 705"/>
                <a:gd name="T28" fmla="*/ 117270 w 510"/>
                <a:gd name="T29" fmla="*/ 610242 h 705"/>
                <a:gd name="T30" fmla="*/ 145334 w 510"/>
                <a:gd name="T31" fmla="*/ 643309 h 705"/>
                <a:gd name="T32" fmla="*/ 183422 w 510"/>
                <a:gd name="T33" fmla="*/ 706438 h 705"/>
                <a:gd name="T34" fmla="*/ 216498 w 510"/>
                <a:gd name="T35" fmla="*/ 703432 h 705"/>
                <a:gd name="T36" fmla="*/ 195449 w 510"/>
                <a:gd name="T37" fmla="*/ 652328 h 705"/>
                <a:gd name="T38" fmla="*/ 195449 w 510"/>
                <a:gd name="T39" fmla="*/ 599220 h 705"/>
                <a:gd name="T40" fmla="*/ 226521 w 510"/>
                <a:gd name="T41" fmla="*/ 518055 h 705"/>
                <a:gd name="T42" fmla="*/ 345795 w 510"/>
                <a:gd name="T43" fmla="*/ 432881 h 705"/>
                <a:gd name="T44" fmla="*/ 387892 w 510"/>
                <a:gd name="T45" fmla="*/ 448914 h 705"/>
                <a:gd name="T46" fmla="*/ 426981 w 510"/>
                <a:gd name="T47" fmla="*/ 436889 h 705"/>
                <a:gd name="T48" fmla="*/ 406935 w 510"/>
                <a:gd name="T49" fmla="*/ 364742 h 705"/>
                <a:gd name="T50" fmla="*/ 436002 w 510"/>
                <a:gd name="T51" fmla="*/ 343700 h 705"/>
                <a:gd name="T52" fmla="*/ 426981 w 510"/>
                <a:gd name="T53" fmla="*/ 235479 h 705"/>
                <a:gd name="T54" fmla="*/ 506163 w 510"/>
                <a:gd name="T55" fmla="*/ 183373 h 705"/>
                <a:gd name="T56" fmla="*/ 511175 w 510"/>
                <a:gd name="T57" fmla="*/ 138281 h 705"/>
                <a:gd name="T58" fmla="*/ 464067 w 510"/>
                <a:gd name="T59" fmla="*/ 142290 h 705"/>
                <a:gd name="T60" fmla="*/ 417961 w 510"/>
                <a:gd name="T61" fmla="*/ 105214 h 705"/>
                <a:gd name="T62" fmla="*/ 340783 w 510"/>
                <a:gd name="T63" fmla="*/ 127259 h 705"/>
                <a:gd name="T64" fmla="*/ 297684 w 510"/>
                <a:gd name="T65" fmla="*/ 168343 h 705"/>
                <a:gd name="T66" fmla="*/ 312719 w 510"/>
                <a:gd name="T67" fmla="*/ 85173 h 705"/>
                <a:gd name="T68" fmla="*/ 288664 w 510"/>
                <a:gd name="T69" fmla="*/ 37075 h 705"/>
                <a:gd name="T70" fmla="*/ 255588 w 510"/>
                <a:gd name="T71" fmla="*/ 51104 h 705"/>
                <a:gd name="T72" fmla="*/ 222511 w 510"/>
                <a:gd name="T73" fmla="*/ 16033 h 705"/>
                <a:gd name="T74" fmla="*/ 183422 w 510"/>
                <a:gd name="T75" fmla="*/ 0 h 70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10" h="705">
                  <a:moveTo>
                    <a:pt x="183" y="0"/>
                  </a:moveTo>
                  <a:lnTo>
                    <a:pt x="179" y="67"/>
                  </a:lnTo>
                  <a:lnTo>
                    <a:pt x="134" y="113"/>
                  </a:lnTo>
                  <a:lnTo>
                    <a:pt x="134" y="158"/>
                  </a:lnTo>
                  <a:lnTo>
                    <a:pt x="89" y="203"/>
                  </a:lnTo>
                  <a:lnTo>
                    <a:pt x="43" y="249"/>
                  </a:lnTo>
                  <a:lnTo>
                    <a:pt x="0" y="313"/>
                  </a:lnTo>
                  <a:lnTo>
                    <a:pt x="34" y="315"/>
                  </a:lnTo>
                  <a:lnTo>
                    <a:pt x="94" y="373"/>
                  </a:lnTo>
                  <a:lnTo>
                    <a:pt x="93" y="430"/>
                  </a:lnTo>
                  <a:lnTo>
                    <a:pt x="60" y="477"/>
                  </a:lnTo>
                  <a:lnTo>
                    <a:pt x="108" y="541"/>
                  </a:lnTo>
                  <a:lnTo>
                    <a:pt x="147" y="525"/>
                  </a:lnTo>
                  <a:lnTo>
                    <a:pt x="148" y="552"/>
                  </a:lnTo>
                  <a:lnTo>
                    <a:pt x="117" y="609"/>
                  </a:lnTo>
                  <a:lnTo>
                    <a:pt x="145" y="642"/>
                  </a:lnTo>
                  <a:lnTo>
                    <a:pt x="183" y="705"/>
                  </a:lnTo>
                  <a:lnTo>
                    <a:pt x="216" y="702"/>
                  </a:lnTo>
                  <a:lnTo>
                    <a:pt x="195" y="651"/>
                  </a:lnTo>
                  <a:lnTo>
                    <a:pt x="195" y="598"/>
                  </a:lnTo>
                  <a:lnTo>
                    <a:pt x="226" y="517"/>
                  </a:lnTo>
                  <a:lnTo>
                    <a:pt x="345" y="432"/>
                  </a:lnTo>
                  <a:lnTo>
                    <a:pt x="387" y="448"/>
                  </a:lnTo>
                  <a:lnTo>
                    <a:pt x="426" y="436"/>
                  </a:lnTo>
                  <a:lnTo>
                    <a:pt x="406" y="364"/>
                  </a:lnTo>
                  <a:lnTo>
                    <a:pt x="435" y="343"/>
                  </a:lnTo>
                  <a:lnTo>
                    <a:pt x="426" y="235"/>
                  </a:lnTo>
                  <a:lnTo>
                    <a:pt x="505" y="183"/>
                  </a:lnTo>
                  <a:lnTo>
                    <a:pt x="510" y="138"/>
                  </a:lnTo>
                  <a:lnTo>
                    <a:pt x="463" y="142"/>
                  </a:lnTo>
                  <a:lnTo>
                    <a:pt x="417" y="105"/>
                  </a:lnTo>
                  <a:lnTo>
                    <a:pt x="340" y="127"/>
                  </a:lnTo>
                  <a:lnTo>
                    <a:pt x="297" y="168"/>
                  </a:lnTo>
                  <a:lnTo>
                    <a:pt x="312" y="85"/>
                  </a:lnTo>
                  <a:lnTo>
                    <a:pt x="288" y="37"/>
                  </a:lnTo>
                  <a:lnTo>
                    <a:pt x="255" y="51"/>
                  </a:lnTo>
                  <a:lnTo>
                    <a:pt x="222" y="16"/>
                  </a:lnTo>
                  <a:lnTo>
                    <a:pt x="183" y="0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" name="Freeform 31"/>
            <p:cNvSpPr>
              <a:spLocks/>
            </p:cNvSpPr>
            <p:nvPr/>
          </p:nvSpPr>
          <p:spPr bwMode="auto">
            <a:xfrm>
              <a:off x="2654102" y="1385094"/>
              <a:ext cx="425450" cy="631825"/>
            </a:xfrm>
            <a:custGeom>
              <a:avLst/>
              <a:gdLst>
                <a:gd name="T0" fmla="*/ 372394 w 425"/>
                <a:gd name="T1" fmla="*/ 21061 h 630"/>
                <a:gd name="T2" fmla="*/ 317336 w 425"/>
                <a:gd name="T3" fmla="*/ 0 h 630"/>
                <a:gd name="T4" fmla="*/ 314332 w 425"/>
                <a:gd name="T5" fmla="*/ 43125 h 630"/>
                <a:gd name="T6" fmla="*/ 233247 w 425"/>
                <a:gd name="T7" fmla="*/ 96278 h 630"/>
                <a:gd name="T8" fmla="*/ 242256 w 425"/>
                <a:gd name="T9" fmla="*/ 204591 h 630"/>
                <a:gd name="T10" fmla="*/ 213226 w 425"/>
                <a:gd name="T11" fmla="*/ 225652 h 630"/>
                <a:gd name="T12" fmla="*/ 231245 w 425"/>
                <a:gd name="T13" fmla="*/ 297860 h 630"/>
                <a:gd name="T14" fmla="*/ 197209 w 425"/>
                <a:gd name="T15" fmla="*/ 312904 h 630"/>
                <a:gd name="T16" fmla="*/ 152161 w 425"/>
                <a:gd name="T17" fmla="*/ 294852 h 630"/>
                <a:gd name="T18" fmla="*/ 33035 w 425"/>
                <a:gd name="T19" fmla="*/ 380098 h 630"/>
                <a:gd name="T20" fmla="*/ 0 w 425"/>
                <a:gd name="T21" fmla="*/ 463338 h 630"/>
                <a:gd name="T22" fmla="*/ 2002 w 425"/>
                <a:gd name="T23" fmla="*/ 517495 h 630"/>
                <a:gd name="T24" fmla="*/ 39041 w 425"/>
                <a:gd name="T25" fmla="*/ 601738 h 630"/>
                <a:gd name="T26" fmla="*/ 81086 w 425"/>
                <a:gd name="T27" fmla="*/ 631825 h 630"/>
                <a:gd name="T28" fmla="*/ 123130 w 425"/>
                <a:gd name="T29" fmla="*/ 596724 h 630"/>
                <a:gd name="T30" fmla="*/ 153162 w 425"/>
                <a:gd name="T31" fmla="*/ 601738 h 630"/>
                <a:gd name="T32" fmla="*/ 189200 w 425"/>
                <a:gd name="T33" fmla="*/ 545576 h 630"/>
                <a:gd name="T34" fmla="*/ 168178 w 425"/>
                <a:gd name="T35" fmla="*/ 521506 h 630"/>
                <a:gd name="T36" fmla="*/ 200212 w 425"/>
                <a:gd name="T37" fmla="*/ 496434 h 630"/>
                <a:gd name="T38" fmla="*/ 261276 w 425"/>
                <a:gd name="T39" fmla="*/ 523512 h 630"/>
                <a:gd name="T40" fmla="*/ 293310 w 425"/>
                <a:gd name="T41" fmla="*/ 499443 h 630"/>
                <a:gd name="T42" fmla="*/ 315334 w 425"/>
                <a:gd name="T43" fmla="*/ 508469 h 630"/>
                <a:gd name="T44" fmla="*/ 357378 w 425"/>
                <a:gd name="T45" fmla="*/ 460330 h 630"/>
                <a:gd name="T46" fmla="*/ 411435 w 425"/>
                <a:gd name="T47" fmla="*/ 406173 h 630"/>
                <a:gd name="T48" fmla="*/ 404428 w 425"/>
                <a:gd name="T49" fmla="*/ 377089 h 630"/>
                <a:gd name="T50" fmla="*/ 422447 w 425"/>
                <a:gd name="T51" fmla="*/ 353020 h 630"/>
                <a:gd name="T52" fmla="*/ 425450 w 425"/>
                <a:gd name="T53" fmla="*/ 318921 h 630"/>
                <a:gd name="T54" fmla="*/ 390413 w 425"/>
                <a:gd name="T55" fmla="*/ 291843 h 630"/>
                <a:gd name="T56" fmla="*/ 390413 w 425"/>
                <a:gd name="T57" fmla="*/ 133385 h 630"/>
                <a:gd name="T58" fmla="*/ 359380 w 425"/>
                <a:gd name="T59" fmla="*/ 66191 h 630"/>
                <a:gd name="T60" fmla="*/ 372394 w 425"/>
                <a:gd name="T61" fmla="*/ 21061 h 63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25" h="630">
                  <a:moveTo>
                    <a:pt x="372" y="21"/>
                  </a:moveTo>
                  <a:lnTo>
                    <a:pt x="317" y="0"/>
                  </a:lnTo>
                  <a:lnTo>
                    <a:pt x="314" y="43"/>
                  </a:lnTo>
                  <a:lnTo>
                    <a:pt x="233" y="96"/>
                  </a:lnTo>
                  <a:lnTo>
                    <a:pt x="242" y="204"/>
                  </a:lnTo>
                  <a:lnTo>
                    <a:pt x="213" y="225"/>
                  </a:lnTo>
                  <a:lnTo>
                    <a:pt x="231" y="297"/>
                  </a:lnTo>
                  <a:lnTo>
                    <a:pt x="197" y="312"/>
                  </a:lnTo>
                  <a:lnTo>
                    <a:pt x="152" y="294"/>
                  </a:lnTo>
                  <a:lnTo>
                    <a:pt x="33" y="379"/>
                  </a:lnTo>
                  <a:lnTo>
                    <a:pt x="0" y="462"/>
                  </a:lnTo>
                  <a:lnTo>
                    <a:pt x="2" y="516"/>
                  </a:lnTo>
                  <a:lnTo>
                    <a:pt x="39" y="600"/>
                  </a:lnTo>
                  <a:lnTo>
                    <a:pt x="81" y="630"/>
                  </a:lnTo>
                  <a:lnTo>
                    <a:pt x="123" y="595"/>
                  </a:lnTo>
                  <a:lnTo>
                    <a:pt x="153" y="600"/>
                  </a:lnTo>
                  <a:lnTo>
                    <a:pt x="189" y="544"/>
                  </a:lnTo>
                  <a:lnTo>
                    <a:pt x="168" y="520"/>
                  </a:lnTo>
                  <a:lnTo>
                    <a:pt x="200" y="495"/>
                  </a:lnTo>
                  <a:lnTo>
                    <a:pt x="261" y="522"/>
                  </a:lnTo>
                  <a:lnTo>
                    <a:pt x="293" y="498"/>
                  </a:lnTo>
                  <a:lnTo>
                    <a:pt x="315" y="507"/>
                  </a:lnTo>
                  <a:lnTo>
                    <a:pt x="357" y="459"/>
                  </a:lnTo>
                  <a:lnTo>
                    <a:pt x="411" y="405"/>
                  </a:lnTo>
                  <a:lnTo>
                    <a:pt x="404" y="376"/>
                  </a:lnTo>
                  <a:lnTo>
                    <a:pt x="422" y="352"/>
                  </a:lnTo>
                  <a:lnTo>
                    <a:pt x="425" y="318"/>
                  </a:lnTo>
                  <a:lnTo>
                    <a:pt x="390" y="291"/>
                  </a:lnTo>
                  <a:lnTo>
                    <a:pt x="390" y="133"/>
                  </a:lnTo>
                  <a:lnTo>
                    <a:pt x="359" y="66"/>
                  </a:lnTo>
                  <a:lnTo>
                    <a:pt x="372" y="21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" name="Freeform 32"/>
            <p:cNvSpPr>
              <a:spLocks/>
            </p:cNvSpPr>
            <p:nvPr/>
          </p:nvSpPr>
          <p:spPr bwMode="auto">
            <a:xfrm>
              <a:off x="3011290" y="1383506"/>
              <a:ext cx="311150" cy="409575"/>
            </a:xfrm>
            <a:custGeom>
              <a:avLst/>
              <a:gdLst>
                <a:gd name="T0" fmla="*/ 14097 w 309"/>
                <a:gd name="T1" fmla="*/ 23089 h 408"/>
                <a:gd name="T2" fmla="*/ 63438 w 309"/>
                <a:gd name="T3" fmla="*/ 0 h 408"/>
                <a:gd name="T4" fmla="*/ 96668 w 309"/>
                <a:gd name="T5" fmla="*/ 6023 h 408"/>
                <a:gd name="T6" fmla="*/ 168162 w 309"/>
                <a:gd name="T7" fmla="*/ 45174 h 408"/>
                <a:gd name="T8" fmla="*/ 211461 w 309"/>
                <a:gd name="T9" fmla="*/ 83320 h 408"/>
                <a:gd name="T10" fmla="*/ 262816 w 309"/>
                <a:gd name="T11" fmla="*/ 135521 h 408"/>
                <a:gd name="T12" fmla="*/ 311150 w 309"/>
                <a:gd name="T13" fmla="*/ 180695 h 408"/>
                <a:gd name="T14" fmla="*/ 274900 w 309"/>
                <a:gd name="T15" fmla="*/ 192741 h 408"/>
                <a:gd name="T16" fmla="*/ 205419 w 309"/>
                <a:gd name="T17" fmla="*/ 291119 h 408"/>
                <a:gd name="T18" fmla="*/ 199378 w 309"/>
                <a:gd name="T19" fmla="*/ 342316 h 408"/>
                <a:gd name="T20" fmla="*/ 198371 w 309"/>
                <a:gd name="T21" fmla="*/ 388494 h 408"/>
                <a:gd name="T22" fmla="*/ 178232 w 309"/>
                <a:gd name="T23" fmla="*/ 409575 h 408"/>
                <a:gd name="T24" fmla="*/ 122849 w 309"/>
                <a:gd name="T25" fmla="*/ 358378 h 408"/>
                <a:gd name="T26" fmla="*/ 65452 w 309"/>
                <a:gd name="T27" fmla="*/ 357374 h 408"/>
                <a:gd name="T28" fmla="*/ 69480 w 309"/>
                <a:gd name="T29" fmla="*/ 319228 h 408"/>
                <a:gd name="T30" fmla="*/ 32223 w 309"/>
                <a:gd name="T31" fmla="*/ 294131 h 408"/>
                <a:gd name="T32" fmla="*/ 33230 w 309"/>
                <a:gd name="T33" fmla="*/ 134517 h 408"/>
                <a:gd name="T34" fmla="*/ 0 w 309"/>
                <a:gd name="T35" fmla="*/ 63243 h 408"/>
                <a:gd name="T36" fmla="*/ 14097 w 309"/>
                <a:gd name="T37" fmla="*/ 23089 h 40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09" h="408">
                  <a:moveTo>
                    <a:pt x="14" y="23"/>
                  </a:moveTo>
                  <a:lnTo>
                    <a:pt x="63" y="0"/>
                  </a:lnTo>
                  <a:lnTo>
                    <a:pt x="96" y="6"/>
                  </a:lnTo>
                  <a:lnTo>
                    <a:pt x="167" y="45"/>
                  </a:lnTo>
                  <a:lnTo>
                    <a:pt x="210" y="83"/>
                  </a:lnTo>
                  <a:lnTo>
                    <a:pt x="261" y="135"/>
                  </a:lnTo>
                  <a:lnTo>
                    <a:pt x="309" y="180"/>
                  </a:lnTo>
                  <a:lnTo>
                    <a:pt x="273" y="192"/>
                  </a:lnTo>
                  <a:lnTo>
                    <a:pt x="204" y="290"/>
                  </a:lnTo>
                  <a:lnTo>
                    <a:pt x="198" y="341"/>
                  </a:lnTo>
                  <a:lnTo>
                    <a:pt x="197" y="387"/>
                  </a:lnTo>
                  <a:lnTo>
                    <a:pt x="177" y="408"/>
                  </a:lnTo>
                  <a:lnTo>
                    <a:pt x="122" y="357"/>
                  </a:lnTo>
                  <a:lnTo>
                    <a:pt x="65" y="356"/>
                  </a:lnTo>
                  <a:lnTo>
                    <a:pt x="69" y="318"/>
                  </a:lnTo>
                  <a:lnTo>
                    <a:pt x="32" y="293"/>
                  </a:lnTo>
                  <a:lnTo>
                    <a:pt x="33" y="134"/>
                  </a:lnTo>
                  <a:lnTo>
                    <a:pt x="0" y="63"/>
                  </a:lnTo>
                  <a:lnTo>
                    <a:pt x="14" y="23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1" name="Freeform 33"/>
            <p:cNvSpPr>
              <a:spLocks/>
            </p:cNvSpPr>
            <p:nvPr/>
          </p:nvSpPr>
          <p:spPr bwMode="auto">
            <a:xfrm>
              <a:off x="1671440" y="967581"/>
              <a:ext cx="971550" cy="935038"/>
            </a:xfrm>
            <a:custGeom>
              <a:avLst/>
              <a:gdLst>
                <a:gd name="T0" fmla="*/ 51300 w 928"/>
                <a:gd name="T1" fmla="*/ 70154 h 893"/>
                <a:gd name="T2" fmla="*/ 8375 w 928"/>
                <a:gd name="T3" fmla="*/ 108896 h 893"/>
                <a:gd name="T4" fmla="*/ 0 w 928"/>
                <a:gd name="T5" fmla="*/ 176956 h 893"/>
                <a:gd name="T6" fmla="*/ 13610 w 928"/>
                <a:gd name="T7" fmla="*/ 261769 h 893"/>
                <a:gd name="T8" fmla="*/ 68050 w 928"/>
                <a:gd name="T9" fmla="*/ 283757 h 893"/>
                <a:gd name="T10" fmla="*/ 81660 w 928"/>
                <a:gd name="T11" fmla="*/ 313075 h 893"/>
                <a:gd name="T12" fmla="*/ 135054 w 928"/>
                <a:gd name="T13" fmla="*/ 322499 h 893"/>
                <a:gd name="T14" fmla="*/ 201010 w 928"/>
                <a:gd name="T15" fmla="*/ 383229 h 893"/>
                <a:gd name="T16" fmla="*/ 116209 w 928"/>
                <a:gd name="T17" fmla="*/ 549714 h 893"/>
                <a:gd name="T18" fmla="*/ 68050 w 928"/>
                <a:gd name="T19" fmla="*/ 668034 h 893"/>
                <a:gd name="T20" fmla="*/ 29314 w 928"/>
                <a:gd name="T21" fmla="*/ 707823 h 893"/>
                <a:gd name="T22" fmla="*/ 57581 w 928"/>
                <a:gd name="T23" fmla="*/ 754941 h 893"/>
                <a:gd name="T24" fmla="*/ 101552 w 928"/>
                <a:gd name="T25" fmla="*/ 811483 h 893"/>
                <a:gd name="T26" fmla="*/ 90036 w 928"/>
                <a:gd name="T27" fmla="*/ 856507 h 893"/>
                <a:gd name="T28" fmla="*/ 131913 w 928"/>
                <a:gd name="T29" fmla="*/ 883731 h 893"/>
                <a:gd name="T30" fmla="*/ 159133 w 928"/>
                <a:gd name="T31" fmla="*/ 915144 h 893"/>
                <a:gd name="T32" fmla="*/ 197870 w 928"/>
                <a:gd name="T33" fmla="*/ 891061 h 893"/>
                <a:gd name="T34" fmla="*/ 658518 w 928"/>
                <a:gd name="T35" fmla="*/ 935038 h 893"/>
                <a:gd name="T36" fmla="*/ 747507 w 928"/>
                <a:gd name="T37" fmla="*/ 804154 h 893"/>
                <a:gd name="T38" fmla="*/ 732850 w 928"/>
                <a:gd name="T39" fmla="*/ 767506 h 893"/>
                <a:gd name="T40" fmla="*/ 739132 w 928"/>
                <a:gd name="T41" fmla="*/ 731905 h 893"/>
                <a:gd name="T42" fmla="*/ 796713 w 928"/>
                <a:gd name="T43" fmla="*/ 676410 h 893"/>
                <a:gd name="T44" fmla="*/ 817651 w 928"/>
                <a:gd name="T45" fmla="*/ 632433 h 893"/>
                <a:gd name="T46" fmla="*/ 788337 w 928"/>
                <a:gd name="T47" fmla="*/ 595786 h 893"/>
                <a:gd name="T48" fmla="*/ 832308 w 928"/>
                <a:gd name="T49" fmla="*/ 529820 h 893"/>
                <a:gd name="T50" fmla="*/ 926532 w 928"/>
                <a:gd name="T51" fmla="*/ 436630 h 893"/>
                <a:gd name="T52" fmla="*/ 923391 w 928"/>
                <a:gd name="T53" fmla="*/ 394747 h 893"/>
                <a:gd name="T54" fmla="*/ 970503 w 928"/>
                <a:gd name="T55" fmla="*/ 345535 h 893"/>
                <a:gd name="T56" fmla="*/ 971550 w 928"/>
                <a:gd name="T57" fmla="*/ 280616 h 893"/>
                <a:gd name="T58" fmla="*/ 886749 w 928"/>
                <a:gd name="T59" fmla="*/ 247110 h 893"/>
                <a:gd name="T60" fmla="*/ 817651 w 928"/>
                <a:gd name="T61" fmla="*/ 274334 h 893"/>
                <a:gd name="T62" fmla="*/ 743320 w 928"/>
                <a:gd name="T63" fmla="*/ 349723 h 893"/>
                <a:gd name="T64" fmla="*/ 685738 w 928"/>
                <a:gd name="T65" fmla="*/ 335064 h 893"/>
                <a:gd name="T66" fmla="*/ 640720 w 928"/>
                <a:gd name="T67" fmla="*/ 340299 h 893"/>
                <a:gd name="T68" fmla="*/ 616641 w 928"/>
                <a:gd name="T69" fmla="*/ 348676 h 893"/>
                <a:gd name="T70" fmla="*/ 562201 w 928"/>
                <a:gd name="T71" fmla="*/ 366476 h 893"/>
                <a:gd name="T72" fmla="*/ 625017 w 928"/>
                <a:gd name="T73" fmla="*/ 325640 h 893"/>
                <a:gd name="T74" fmla="*/ 626063 w 928"/>
                <a:gd name="T75" fmla="*/ 282710 h 893"/>
                <a:gd name="T76" fmla="*/ 615594 w 928"/>
                <a:gd name="T77" fmla="*/ 226168 h 893"/>
                <a:gd name="T78" fmla="*/ 679457 w 928"/>
                <a:gd name="T79" fmla="*/ 190568 h 893"/>
                <a:gd name="T80" fmla="*/ 709818 w 928"/>
                <a:gd name="T81" fmla="*/ 215697 h 893"/>
                <a:gd name="T82" fmla="*/ 764258 w 928"/>
                <a:gd name="T83" fmla="*/ 193709 h 893"/>
                <a:gd name="T84" fmla="*/ 792525 w 928"/>
                <a:gd name="T85" fmla="*/ 229309 h 893"/>
                <a:gd name="T86" fmla="*/ 791478 w 928"/>
                <a:gd name="T87" fmla="*/ 270145 h 893"/>
                <a:gd name="T88" fmla="*/ 745413 w 928"/>
                <a:gd name="T89" fmla="*/ 319358 h 893"/>
                <a:gd name="T90" fmla="*/ 701442 w 928"/>
                <a:gd name="T91" fmla="*/ 309934 h 893"/>
                <a:gd name="T92" fmla="*/ 650143 w 928"/>
                <a:gd name="T93" fmla="*/ 316217 h 893"/>
                <a:gd name="T94" fmla="*/ 604078 w 928"/>
                <a:gd name="T95" fmla="*/ 286899 h 893"/>
                <a:gd name="T96" fmla="*/ 522418 w 928"/>
                <a:gd name="T97" fmla="*/ 290040 h 893"/>
                <a:gd name="T98" fmla="*/ 453320 w 928"/>
                <a:gd name="T99" fmla="*/ 187426 h 893"/>
                <a:gd name="T100" fmla="*/ 411443 w 928"/>
                <a:gd name="T101" fmla="*/ 94237 h 893"/>
                <a:gd name="T102" fmla="*/ 333970 w 928"/>
                <a:gd name="T103" fmla="*/ 51307 h 893"/>
                <a:gd name="T104" fmla="*/ 305703 w 928"/>
                <a:gd name="T105" fmla="*/ 0 h 893"/>
                <a:gd name="T106" fmla="*/ 233465 w 928"/>
                <a:gd name="T107" fmla="*/ 4188 h 893"/>
                <a:gd name="T108" fmla="*/ 227184 w 928"/>
                <a:gd name="T109" fmla="*/ 38742 h 893"/>
                <a:gd name="T110" fmla="*/ 177978 w 928"/>
                <a:gd name="T111" fmla="*/ 58636 h 893"/>
                <a:gd name="T112" fmla="*/ 146570 w 928"/>
                <a:gd name="T113" fmla="*/ 41883 h 893"/>
                <a:gd name="T114" fmla="*/ 105740 w 928"/>
                <a:gd name="T115" fmla="*/ 60730 h 893"/>
                <a:gd name="T116" fmla="*/ 51300 w 928"/>
                <a:gd name="T117" fmla="*/ 70154 h 89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928" h="893">
                  <a:moveTo>
                    <a:pt x="49" y="67"/>
                  </a:moveTo>
                  <a:lnTo>
                    <a:pt x="8" y="104"/>
                  </a:lnTo>
                  <a:lnTo>
                    <a:pt x="0" y="169"/>
                  </a:lnTo>
                  <a:lnTo>
                    <a:pt x="13" y="250"/>
                  </a:lnTo>
                  <a:lnTo>
                    <a:pt x="65" y="271"/>
                  </a:lnTo>
                  <a:lnTo>
                    <a:pt x="78" y="299"/>
                  </a:lnTo>
                  <a:lnTo>
                    <a:pt x="129" y="308"/>
                  </a:lnTo>
                  <a:lnTo>
                    <a:pt x="192" y="366"/>
                  </a:lnTo>
                  <a:lnTo>
                    <a:pt x="111" y="525"/>
                  </a:lnTo>
                  <a:lnTo>
                    <a:pt x="65" y="638"/>
                  </a:lnTo>
                  <a:lnTo>
                    <a:pt x="28" y="676"/>
                  </a:lnTo>
                  <a:lnTo>
                    <a:pt x="55" y="721"/>
                  </a:lnTo>
                  <a:lnTo>
                    <a:pt x="97" y="775"/>
                  </a:lnTo>
                  <a:lnTo>
                    <a:pt x="86" y="818"/>
                  </a:lnTo>
                  <a:lnTo>
                    <a:pt x="126" y="844"/>
                  </a:lnTo>
                  <a:lnTo>
                    <a:pt x="152" y="874"/>
                  </a:lnTo>
                  <a:lnTo>
                    <a:pt x="189" y="851"/>
                  </a:lnTo>
                  <a:lnTo>
                    <a:pt x="629" y="893"/>
                  </a:lnTo>
                  <a:lnTo>
                    <a:pt x="714" y="768"/>
                  </a:lnTo>
                  <a:lnTo>
                    <a:pt x="700" y="733"/>
                  </a:lnTo>
                  <a:lnTo>
                    <a:pt x="706" y="699"/>
                  </a:lnTo>
                  <a:lnTo>
                    <a:pt x="761" y="646"/>
                  </a:lnTo>
                  <a:lnTo>
                    <a:pt x="781" y="604"/>
                  </a:lnTo>
                  <a:lnTo>
                    <a:pt x="753" y="569"/>
                  </a:lnTo>
                  <a:lnTo>
                    <a:pt x="795" y="506"/>
                  </a:lnTo>
                  <a:lnTo>
                    <a:pt x="885" y="417"/>
                  </a:lnTo>
                  <a:lnTo>
                    <a:pt x="882" y="377"/>
                  </a:lnTo>
                  <a:lnTo>
                    <a:pt x="927" y="330"/>
                  </a:lnTo>
                  <a:lnTo>
                    <a:pt x="928" y="268"/>
                  </a:lnTo>
                  <a:lnTo>
                    <a:pt x="847" y="236"/>
                  </a:lnTo>
                  <a:lnTo>
                    <a:pt x="781" y="262"/>
                  </a:lnTo>
                  <a:lnTo>
                    <a:pt x="710" y="334"/>
                  </a:lnTo>
                  <a:lnTo>
                    <a:pt x="655" y="320"/>
                  </a:lnTo>
                  <a:lnTo>
                    <a:pt x="612" y="325"/>
                  </a:lnTo>
                  <a:lnTo>
                    <a:pt x="589" y="333"/>
                  </a:lnTo>
                  <a:lnTo>
                    <a:pt x="537" y="350"/>
                  </a:lnTo>
                  <a:lnTo>
                    <a:pt x="597" y="311"/>
                  </a:lnTo>
                  <a:lnTo>
                    <a:pt x="598" y="270"/>
                  </a:lnTo>
                  <a:lnTo>
                    <a:pt x="588" y="216"/>
                  </a:lnTo>
                  <a:lnTo>
                    <a:pt x="649" y="182"/>
                  </a:lnTo>
                  <a:lnTo>
                    <a:pt x="678" y="206"/>
                  </a:lnTo>
                  <a:lnTo>
                    <a:pt x="730" y="185"/>
                  </a:lnTo>
                  <a:lnTo>
                    <a:pt x="757" y="219"/>
                  </a:lnTo>
                  <a:lnTo>
                    <a:pt x="756" y="258"/>
                  </a:lnTo>
                  <a:lnTo>
                    <a:pt x="712" y="305"/>
                  </a:lnTo>
                  <a:lnTo>
                    <a:pt x="670" y="296"/>
                  </a:lnTo>
                  <a:lnTo>
                    <a:pt x="621" y="302"/>
                  </a:lnTo>
                  <a:lnTo>
                    <a:pt x="577" y="274"/>
                  </a:lnTo>
                  <a:lnTo>
                    <a:pt x="499" y="277"/>
                  </a:lnTo>
                  <a:lnTo>
                    <a:pt x="433" y="179"/>
                  </a:lnTo>
                  <a:lnTo>
                    <a:pt x="393" y="90"/>
                  </a:lnTo>
                  <a:lnTo>
                    <a:pt x="319" y="49"/>
                  </a:lnTo>
                  <a:lnTo>
                    <a:pt x="292" y="0"/>
                  </a:lnTo>
                  <a:lnTo>
                    <a:pt x="223" y="4"/>
                  </a:lnTo>
                  <a:lnTo>
                    <a:pt x="217" y="37"/>
                  </a:lnTo>
                  <a:lnTo>
                    <a:pt x="170" y="56"/>
                  </a:lnTo>
                  <a:lnTo>
                    <a:pt x="140" y="40"/>
                  </a:lnTo>
                  <a:lnTo>
                    <a:pt x="101" y="58"/>
                  </a:lnTo>
                  <a:lnTo>
                    <a:pt x="49" y="67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2" name="Freeform 37"/>
            <p:cNvSpPr>
              <a:spLocks/>
            </p:cNvSpPr>
            <p:nvPr/>
          </p:nvSpPr>
          <p:spPr bwMode="auto">
            <a:xfrm>
              <a:off x="1976240" y="832644"/>
              <a:ext cx="368300" cy="425450"/>
            </a:xfrm>
            <a:custGeom>
              <a:avLst/>
              <a:gdLst>
                <a:gd name="T0" fmla="*/ 184652 w 367"/>
                <a:gd name="T1" fmla="*/ 132451 h 424"/>
                <a:gd name="T2" fmla="*/ 84298 w 367"/>
                <a:gd name="T3" fmla="*/ 163557 h 424"/>
                <a:gd name="T4" fmla="*/ 0 w 367"/>
                <a:gd name="T5" fmla="*/ 136465 h 424"/>
                <a:gd name="T6" fmla="*/ 24085 w 367"/>
                <a:gd name="T7" fmla="*/ 184629 h 424"/>
                <a:gd name="T8" fmla="*/ 105372 w 367"/>
                <a:gd name="T9" fmla="*/ 226773 h 424"/>
                <a:gd name="T10" fmla="*/ 147521 w 367"/>
                <a:gd name="T11" fmla="*/ 323101 h 424"/>
                <a:gd name="T12" fmla="*/ 217769 w 367"/>
                <a:gd name="T13" fmla="*/ 425450 h 424"/>
                <a:gd name="T14" fmla="*/ 238843 w 367"/>
                <a:gd name="T15" fmla="*/ 422440 h 424"/>
                <a:gd name="T16" fmla="*/ 268949 w 367"/>
                <a:gd name="T17" fmla="*/ 352200 h 424"/>
                <a:gd name="T18" fmla="*/ 335183 w 367"/>
                <a:gd name="T19" fmla="*/ 299019 h 424"/>
                <a:gd name="T20" fmla="*/ 368300 w 367"/>
                <a:gd name="T21" fmla="*/ 210718 h 424"/>
                <a:gd name="T22" fmla="*/ 329162 w 367"/>
                <a:gd name="T23" fmla="*/ 163557 h 424"/>
                <a:gd name="T24" fmla="*/ 287013 w 367"/>
                <a:gd name="T25" fmla="*/ 81277 h 424"/>
                <a:gd name="T26" fmla="*/ 280992 w 367"/>
                <a:gd name="T27" fmla="*/ 0 h 424"/>
                <a:gd name="T28" fmla="*/ 217769 w 367"/>
                <a:gd name="T29" fmla="*/ 39133 h 424"/>
                <a:gd name="T30" fmla="*/ 184652 w 367"/>
                <a:gd name="T31" fmla="*/ 132451 h 42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67" h="424">
                  <a:moveTo>
                    <a:pt x="184" y="132"/>
                  </a:moveTo>
                  <a:lnTo>
                    <a:pt x="84" y="163"/>
                  </a:lnTo>
                  <a:lnTo>
                    <a:pt x="0" y="136"/>
                  </a:lnTo>
                  <a:lnTo>
                    <a:pt x="24" y="184"/>
                  </a:lnTo>
                  <a:lnTo>
                    <a:pt x="105" y="226"/>
                  </a:lnTo>
                  <a:lnTo>
                    <a:pt x="147" y="322"/>
                  </a:lnTo>
                  <a:lnTo>
                    <a:pt x="217" y="424"/>
                  </a:lnTo>
                  <a:lnTo>
                    <a:pt x="238" y="421"/>
                  </a:lnTo>
                  <a:lnTo>
                    <a:pt x="268" y="351"/>
                  </a:lnTo>
                  <a:lnTo>
                    <a:pt x="334" y="298"/>
                  </a:lnTo>
                  <a:lnTo>
                    <a:pt x="367" y="210"/>
                  </a:lnTo>
                  <a:lnTo>
                    <a:pt x="328" y="163"/>
                  </a:lnTo>
                  <a:lnTo>
                    <a:pt x="286" y="81"/>
                  </a:lnTo>
                  <a:lnTo>
                    <a:pt x="280" y="0"/>
                  </a:lnTo>
                  <a:lnTo>
                    <a:pt x="217" y="39"/>
                  </a:lnTo>
                  <a:lnTo>
                    <a:pt x="184" y="132"/>
                  </a:lnTo>
                  <a:close/>
                </a:path>
              </a:pathLst>
            </a:custGeom>
            <a:grpFill/>
            <a:ln w="12700">
              <a:solidFill>
                <a:schemeClr val="accent3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xmlns="" val="21659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4764907"/>
              </p:ext>
            </p:extLst>
          </p:nvPr>
        </p:nvGraphicFramePr>
        <p:xfrm>
          <a:off x="1053952" y="1124744"/>
          <a:ext cx="6768752" cy="5245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3384376"/>
              </a:tblGrid>
              <a:tr h="22606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effectLst/>
                        </a:rPr>
                        <a:t>PROGRAMA USUÁRIOS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/>
                </a:tc>
              </a:tr>
              <a:tr h="2044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Bolsa Família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Créditos </a:t>
                      </a:r>
                      <a:r>
                        <a:rPr lang="pt-BR" sz="1800" u="none" strike="noStrike" dirty="0" smtClean="0">
                          <a:effectLst/>
                        </a:rPr>
                        <a:t>Instalação </a:t>
                      </a:r>
                      <a:r>
                        <a:rPr lang="pt-BR" sz="1800" u="none" strike="noStrike" dirty="0">
                          <a:effectLst/>
                        </a:rPr>
                        <a:t>da Reforma Agrária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044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Cisternas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Reforma Agrária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044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BPC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Sistema de Seleção </a:t>
                      </a:r>
                      <a:r>
                        <a:rPr lang="pt-BR" sz="1800" u="none" strike="noStrike" dirty="0" smtClean="0">
                          <a:effectLst/>
                        </a:rPr>
                        <a:t>Unificada – SISU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044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Carteira do Idoso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Água para Todos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997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Fomento às Atividades Produtivas Rurais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Bolsa Estiagem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2088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</a:rPr>
                        <a:t>PETI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Minha Casa Minha Vida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2088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Serviços Socioassistenciais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Bolsa Verde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2088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Tarifa Social de Energia Elétrica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Isenção de taxas de </a:t>
                      </a:r>
                      <a:r>
                        <a:rPr lang="pt-BR" sz="1800" u="none" strike="noStrike" dirty="0" smtClean="0">
                          <a:effectLst/>
                        </a:rPr>
                        <a:t>concursos públicos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997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Distribuição de conversores de TV Digital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Crédito Fundiário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2088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Telefone Popular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Política Nacional Assistência Técnica Rural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2088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Facultativo de Baixa Renda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Identidade Jovem (ID Jovem)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323528" y="188640"/>
            <a:ext cx="8229600" cy="148478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  <a:buSzPct val="6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altLang="pt-BR" sz="4000" b="1" dirty="0" smtClean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  <a:cs typeface="Andalus" pitchFamily="18" charset="-78"/>
              </a:rPr>
              <a:t>Programas Usuários - Cadastro Único</a:t>
            </a:r>
            <a:endParaRPr lang="pt-BR" altLang="pt-BR" sz="4000" b="1" dirty="0">
              <a:solidFill>
                <a:srgbClr val="366C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ＭＳ Ｐゴシック" charset="-12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166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-26248" y="116632"/>
            <a:ext cx="9144000" cy="84760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200"/>
              </a:spcAft>
              <a:buSzPct val="6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3200" b="1" dirty="0" smtClean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ＭＳ Ｐゴシック" charset="-128"/>
                <a:cs typeface="Arial" pitchFamily="34" charset="0"/>
              </a:rPr>
              <a:t>Fundamentos do Cadastro Único</a:t>
            </a:r>
            <a:endParaRPr lang="pt-BR" sz="3200" b="1" dirty="0">
              <a:solidFill>
                <a:srgbClr val="366C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117260" y="1412776"/>
            <a:ext cx="8856984" cy="5705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just">
              <a:spcAft>
                <a:spcPts val="1200"/>
              </a:spcAft>
              <a:buSzPct val="65000"/>
              <a:buFont typeface="Wingdings" pitchFamily="2" charset="2"/>
              <a:buChar char="q"/>
            </a:pPr>
            <a:r>
              <a:rPr lang="pt-BR" altLang="pt-BR" sz="2600" b="1" dirty="0" smtClean="0">
                <a:latin typeface="+mj-lt"/>
                <a:cs typeface="Arial" pitchFamily="34" charset="0"/>
              </a:rPr>
              <a:t>Compartilhamento federativo de responsabilidades</a:t>
            </a:r>
            <a:r>
              <a:rPr lang="pt-BR" altLang="pt-BR" sz="2600" dirty="0" smtClean="0">
                <a:latin typeface="+mj-lt"/>
                <a:cs typeface="Arial" pitchFamily="34" charset="0"/>
              </a:rPr>
              <a:t>: </a:t>
            </a:r>
            <a:r>
              <a:rPr lang="pt-BR" altLang="pt-BR" sz="2400" dirty="0" smtClean="0">
                <a:latin typeface="+mj-lt"/>
                <a:cs typeface="Arial" pitchFamily="34" charset="0"/>
              </a:rPr>
              <a:t>divisão </a:t>
            </a:r>
            <a:r>
              <a:rPr lang="pt-BR" altLang="pt-BR" sz="2400" dirty="0">
                <a:latin typeface="+mj-lt"/>
                <a:cs typeface="Arial" pitchFamily="34" charset="0"/>
              </a:rPr>
              <a:t>de competências entre a União (MDS e </a:t>
            </a:r>
            <a:r>
              <a:rPr lang="pt-BR" altLang="pt-BR" sz="2400" dirty="0" smtClean="0">
                <a:latin typeface="+mj-lt"/>
                <a:cs typeface="Arial" pitchFamily="34" charset="0"/>
              </a:rPr>
              <a:t>CAIXA, agente operador), </a:t>
            </a:r>
            <a:r>
              <a:rPr lang="pt-BR" altLang="pt-BR" sz="2400" dirty="0">
                <a:latin typeface="+mj-lt"/>
                <a:cs typeface="Arial" pitchFamily="34" charset="0"/>
              </a:rPr>
              <a:t>os estados, o Distrito Federal e os municípios;</a:t>
            </a:r>
          </a:p>
          <a:p>
            <a:pPr marL="342900" indent="-342900" algn="just">
              <a:spcAft>
                <a:spcPts val="1200"/>
              </a:spcAft>
              <a:buSzPct val="65000"/>
              <a:buFont typeface="Wingdings" pitchFamily="2" charset="2"/>
              <a:buChar char="q"/>
            </a:pPr>
            <a:r>
              <a:rPr lang="pt-BR" altLang="pt-BR" sz="2400" b="1" dirty="0" smtClean="0">
                <a:latin typeface="+mj-lt"/>
                <a:cs typeface="Arial" pitchFamily="34" charset="0"/>
              </a:rPr>
              <a:t>Registro presencial de famílias em nível local</a:t>
            </a:r>
            <a:r>
              <a:rPr lang="pt-BR" altLang="pt-BR" sz="2400" dirty="0" smtClean="0">
                <a:latin typeface="+mj-lt"/>
                <a:cs typeface="Arial" pitchFamily="34" charset="0"/>
              </a:rPr>
              <a:t>, </a:t>
            </a:r>
            <a:r>
              <a:rPr lang="pt-BR" altLang="pt-BR" sz="2400" dirty="0">
                <a:latin typeface="+mj-lt"/>
                <a:cs typeface="Arial" pitchFamily="34" charset="0"/>
              </a:rPr>
              <a:t>com consolidação </a:t>
            </a:r>
            <a:r>
              <a:rPr lang="pt-BR" altLang="pt-BR" sz="2400" dirty="0" smtClean="0">
                <a:latin typeface="+mj-lt"/>
                <a:cs typeface="Arial" pitchFamily="34" charset="0"/>
              </a:rPr>
              <a:t>de dados e </a:t>
            </a:r>
            <a:r>
              <a:rPr lang="pt-BR" altLang="pt-BR" sz="2400" dirty="0">
                <a:latin typeface="+mj-lt"/>
                <a:cs typeface="Arial" pitchFamily="34" charset="0"/>
              </a:rPr>
              <a:t>concessão automática de benefícios </a:t>
            </a:r>
            <a:r>
              <a:rPr lang="pt-BR" altLang="pt-BR" sz="2400" dirty="0" smtClean="0">
                <a:latin typeface="+mj-lt"/>
                <a:cs typeface="Arial" pitchFamily="34" charset="0"/>
              </a:rPr>
              <a:t>em nível federal - inibe fraudes, apropriações e uso político da concessão de benefícios;</a:t>
            </a:r>
          </a:p>
          <a:p>
            <a:pPr marL="342900" indent="-342900" algn="just">
              <a:spcAft>
                <a:spcPts val="1200"/>
              </a:spcAft>
              <a:buSzPct val="65000"/>
              <a:buFont typeface="Wingdings" pitchFamily="2" charset="2"/>
              <a:buChar char="q"/>
            </a:pPr>
            <a:r>
              <a:rPr lang="pt-BR" altLang="pt-BR" sz="2400" b="1" dirty="0" smtClean="0">
                <a:latin typeface="+mj-lt"/>
                <a:cs typeface="Arial" pitchFamily="34" charset="0"/>
              </a:rPr>
              <a:t>Coleta de dados e conceitos padronizados</a:t>
            </a:r>
            <a:r>
              <a:rPr lang="pt-BR" altLang="pt-BR" sz="2400" dirty="0" smtClean="0">
                <a:latin typeface="+mj-lt"/>
                <a:cs typeface="Arial" pitchFamily="34" charset="0"/>
              </a:rPr>
              <a:t>: família</a:t>
            </a:r>
            <a:r>
              <a:rPr lang="pt-BR" altLang="pt-BR" sz="2400" dirty="0">
                <a:latin typeface="+mj-lt"/>
                <a:cs typeface="Arial" pitchFamily="34" charset="0"/>
              </a:rPr>
              <a:t>, raça/cor, escolaridade, </a:t>
            </a:r>
            <a:r>
              <a:rPr lang="pt-BR" altLang="pt-BR" sz="2400" dirty="0" smtClean="0">
                <a:latin typeface="+mj-lt"/>
                <a:cs typeface="Arial" pitchFamily="34" charset="0"/>
              </a:rPr>
              <a:t>trabalho (</a:t>
            </a:r>
            <a:r>
              <a:rPr lang="pt-BR" altLang="pt-BR" sz="2400" dirty="0">
                <a:latin typeface="+mj-lt"/>
                <a:cs typeface="Arial" pitchFamily="34" charset="0"/>
              </a:rPr>
              <a:t>na maioria, iguais ao do </a:t>
            </a:r>
            <a:r>
              <a:rPr lang="pt-BR" altLang="pt-BR" sz="2400" dirty="0" smtClean="0">
                <a:latin typeface="+mj-lt"/>
                <a:cs typeface="Arial" pitchFamily="34" charset="0"/>
              </a:rPr>
              <a:t>IBGE) – amplo processo de capacitação colaborativo com método e materiais instrucionais formulados pelo MDS;</a:t>
            </a:r>
          </a:p>
          <a:p>
            <a:pPr marL="342900" indent="-342900" algn="just">
              <a:spcAft>
                <a:spcPts val="1200"/>
              </a:spcAft>
              <a:buSzPct val="65000"/>
              <a:buFont typeface="Wingdings" pitchFamily="2" charset="2"/>
              <a:buChar char="q"/>
            </a:pPr>
            <a:endParaRPr lang="pt-BR" altLang="pt-BR" sz="2600" dirty="0">
              <a:latin typeface="+mj-lt"/>
              <a:cs typeface="Arial" pitchFamily="34" charset="0"/>
            </a:endParaRPr>
          </a:p>
          <a:p>
            <a:pPr marL="342900" indent="-342900" algn="just">
              <a:spcAft>
                <a:spcPts val="1200"/>
              </a:spcAft>
              <a:buSzPct val="65000"/>
              <a:buFont typeface="Wingdings" pitchFamily="2" charset="2"/>
              <a:buChar char="q"/>
            </a:pPr>
            <a:endParaRPr lang="pt-BR" altLang="pt-BR" sz="2800" dirty="0" smtClean="0">
              <a:latin typeface="+mj-lt"/>
              <a:cs typeface="Arial" pitchFamily="34" charset="0"/>
            </a:endParaRPr>
          </a:p>
          <a:p>
            <a:pPr marL="342900" indent="-342900" algn="just">
              <a:spcAft>
                <a:spcPts val="1200"/>
              </a:spcAft>
              <a:buSzPct val="65000"/>
              <a:buFont typeface="Wingdings" pitchFamily="2" charset="2"/>
              <a:buChar char="q"/>
            </a:pPr>
            <a:endParaRPr lang="pt-BR" altLang="pt-BR" sz="2800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617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224577" y="1193026"/>
            <a:ext cx="8642350" cy="5664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lvl="1" indent="-342900" algn="just">
              <a:spcAft>
                <a:spcPts val="1200"/>
              </a:spcAft>
              <a:buSzPct val="65000"/>
              <a:buFont typeface="Wingdings" pitchFamily="2" charset="2"/>
              <a:buChar char="q"/>
            </a:pPr>
            <a:r>
              <a:rPr lang="pt-BR" altLang="pt-BR" sz="2400" b="1" dirty="0" err="1" smtClean="0">
                <a:latin typeface="+mj-lt"/>
                <a:cs typeface="Arial" pitchFamily="34" charset="0"/>
              </a:rPr>
              <a:t>Autodeclaração</a:t>
            </a:r>
            <a:r>
              <a:rPr lang="pt-BR" altLang="pt-BR" sz="2400" b="1" dirty="0" smtClean="0">
                <a:latin typeface="+mj-lt"/>
                <a:cs typeface="Arial" pitchFamily="34" charset="0"/>
              </a:rPr>
              <a:t> das informações pelas famílias </a:t>
            </a:r>
            <a:r>
              <a:rPr lang="pt-BR" altLang="pt-BR" sz="2400" dirty="0" smtClean="0">
                <a:latin typeface="+mj-lt"/>
                <a:cs typeface="Arial" pitchFamily="34" charset="0"/>
              </a:rPr>
              <a:t>– quebra tutela do Estado sobre as famílias; </a:t>
            </a:r>
            <a:r>
              <a:rPr lang="pt-BR" altLang="pt-BR" sz="2400" dirty="0">
                <a:solidFill>
                  <a:srgbClr val="000000"/>
                </a:solidFill>
                <a:latin typeface="+mj-lt"/>
                <a:cs typeface="Arial" pitchFamily="34" charset="0"/>
              </a:rPr>
              <a:t>reduz as barreiras </a:t>
            </a:r>
            <a:r>
              <a:rPr lang="pt-BR" altLang="pt-BR" sz="24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de entrada às famílias extremamente pobres; </a:t>
            </a:r>
            <a:r>
              <a:rPr lang="pt-BR" altLang="pt-BR" sz="2400" dirty="0" smtClean="0">
                <a:latin typeface="+mj-lt"/>
                <a:cs typeface="Arial" pitchFamily="34" charset="0"/>
              </a:rPr>
              <a:t>favorece a captação de rendas informais (rendimento da maioria das famílias de baixa renda);</a:t>
            </a:r>
            <a:r>
              <a:rPr lang="pt-BR" altLang="pt-BR" sz="2400" dirty="0">
                <a:solidFill>
                  <a:srgbClr val="000000"/>
                </a:solidFill>
                <a:latin typeface="+mj-lt"/>
                <a:cs typeface="Arial" pitchFamily="34" charset="0"/>
              </a:rPr>
              <a:t> </a:t>
            </a:r>
            <a:r>
              <a:rPr lang="pt-BR" altLang="pt-BR" sz="24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responsabiliza </a:t>
            </a:r>
            <a:r>
              <a:rPr lang="pt-BR" altLang="pt-BR" sz="2400" dirty="0">
                <a:solidFill>
                  <a:srgbClr val="000000"/>
                </a:solidFill>
                <a:latin typeface="+mj-lt"/>
                <a:cs typeface="Arial" pitchFamily="34" charset="0"/>
              </a:rPr>
              <a:t>o cidadão </a:t>
            </a:r>
            <a:r>
              <a:rPr lang="pt-BR" altLang="pt-BR" sz="24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(cultura de direitos e deveres);</a:t>
            </a:r>
          </a:p>
          <a:p>
            <a:pPr marL="342900" lvl="1" indent="-342900" algn="just">
              <a:spcAft>
                <a:spcPts val="1200"/>
              </a:spcAft>
              <a:buSzPct val="65000"/>
              <a:buFont typeface="Wingdings" pitchFamily="2" charset="2"/>
              <a:buChar char="q"/>
            </a:pPr>
            <a:r>
              <a:rPr lang="pt-BR" altLang="pt-BR" sz="2400" b="1" dirty="0" smtClean="0">
                <a:latin typeface="+mj-lt"/>
                <a:cs typeface="Arial" pitchFamily="34" charset="0"/>
              </a:rPr>
              <a:t>Checagem </a:t>
            </a:r>
            <a:r>
              <a:rPr lang="pt-BR" altLang="pt-BR" sz="2400" b="1" dirty="0">
                <a:latin typeface="+mj-lt"/>
                <a:cs typeface="Arial" pitchFamily="34" charset="0"/>
              </a:rPr>
              <a:t>a posteriori dos dados </a:t>
            </a:r>
            <a:r>
              <a:rPr lang="pt-BR" altLang="pt-BR" sz="2400" dirty="0">
                <a:latin typeface="+mj-lt"/>
                <a:cs typeface="Arial" pitchFamily="34" charset="0"/>
              </a:rPr>
              <a:t>– averiguação estilo malha </a:t>
            </a:r>
            <a:r>
              <a:rPr lang="pt-BR" altLang="pt-BR" sz="2400" dirty="0" smtClean="0">
                <a:latin typeface="+mj-lt"/>
                <a:cs typeface="Arial" pitchFamily="34" charset="0"/>
              </a:rPr>
              <a:t>fina</a:t>
            </a:r>
            <a:r>
              <a:rPr lang="pt-BR" altLang="pt-BR" sz="2400" dirty="0">
                <a:latin typeface="+mj-lt"/>
                <a:cs typeface="Arial" pitchFamily="34" charset="0"/>
              </a:rPr>
              <a:t> </a:t>
            </a:r>
            <a:r>
              <a:rPr lang="pt-BR" altLang="pt-BR" sz="2400" dirty="0" smtClean="0">
                <a:latin typeface="+mj-lt"/>
                <a:cs typeface="Arial" pitchFamily="34" charset="0"/>
              </a:rPr>
              <a:t>utilizada pela Receita Federal;</a:t>
            </a:r>
            <a:endParaRPr lang="pt-BR" altLang="pt-BR" sz="2400" dirty="0">
              <a:solidFill>
                <a:srgbClr val="000000"/>
              </a:solidFill>
              <a:latin typeface="+mj-lt"/>
              <a:cs typeface="Arial" pitchFamily="34" charset="0"/>
            </a:endParaRPr>
          </a:p>
          <a:p>
            <a:pPr marL="342900" indent="-342900" algn="just">
              <a:spcAft>
                <a:spcPts val="1200"/>
              </a:spcAft>
              <a:buSzPct val="65000"/>
              <a:buFont typeface="Wingdings" pitchFamily="2" charset="2"/>
              <a:buChar char="q"/>
            </a:pPr>
            <a:r>
              <a:rPr lang="pt-BR" altLang="pt-BR" sz="2400" b="1" dirty="0" smtClean="0">
                <a:latin typeface="+mj-lt"/>
                <a:cs typeface="Arial" pitchFamily="34" charset="0"/>
              </a:rPr>
              <a:t>Atualização cadastral</a:t>
            </a:r>
            <a:r>
              <a:rPr lang="pt-BR" altLang="pt-BR" sz="2400" dirty="0" smtClean="0">
                <a:latin typeface="+mj-lt"/>
                <a:cs typeface="Arial" pitchFamily="34" charset="0"/>
              </a:rPr>
              <a:t>: recomendada </a:t>
            </a:r>
            <a:r>
              <a:rPr lang="pt-BR" altLang="pt-BR" sz="2400" dirty="0">
                <a:latin typeface="+mj-lt"/>
                <a:cs typeface="Arial" pitchFamily="34" charset="0"/>
              </a:rPr>
              <a:t>frente a </a:t>
            </a:r>
            <a:r>
              <a:rPr lang="pt-BR" altLang="pt-BR" sz="2400" dirty="0" smtClean="0">
                <a:latin typeface="+mj-lt"/>
                <a:cs typeface="Arial" pitchFamily="34" charset="0"/>
              </a:rPr>
              <a:t>alteração </a:t>
            </a:r>
            <a:r>
              <a:rPr lang="pt-BR" altLang="pt-BR" sz="2400" dirty="0">
                <a:latin typeface="+mj-lt"/>
                <a:cs typeface="Arial" pitchFamily="34" charset="0"/>
              </a:rPr>
              <a:t>das informações prestadas ou </a:t>
            </a:r>
            <a:r>
              <a:rPr lang="pt-BR" altLang="pt-BR" sz="2400" dirty="0" smtClean="0">
                <a:latin typeface="+mj-lt"/>
                <a:cs typeface="Arial" pitchFamily="34" charset="0"/>
              </a:rPr>
              <a:t>obrigatoriamente a </a:t>
            </a:r>
            <a:r>
              <a:rPr lang="pt-BR" altLang="pt-BR" sz="2400" dirty="0">
                <a:latin typeface="+mj-lt"/>
                <a:cs typeface="Arial" pitchFamily="34" charset="0"/>
              </a:rPr>
              <a:t>cada 2 </a:t>
            </a:r>
            <a:r>
              <a:rPr lang="pt-BR" altLang="pt-BR" sz="2400" dirty="0" smtClean="0">
                <a:latin typeface="+mj-lt"/>
                <a:cs typeface="Arial" pitchFamily="34" charset="0"/>
              </a:rPr>
              <a:t>anos; exclusão de registros desatualizados após 4 anos.</a:t>
            </a:r>
            <a:endParaRPr lang="pt-BR" altLang="pt-BR" sz="2400" dirty="0">
              <a:latin typeface="+mj-lt"/>
              <a:cs typeface="Arial" pitchFamily="34" charset="0"/>
            </a:endParaRPr>
          </a:p>
          <a:p>
            <a:pPr marL="342900" indent="-342900" algn="just">
              <a:spcAft>
                <a:spcPts val="1200"/>
              </a:spcAft>
              <a:buSzPct val="65000"/>
              <a:buFont typeface="Wingdings" pitchFamily="2" charset="2"/>
              <a:buChar char="q"/>
            </a:pPr>
            <a:endParaRPr lang="pt-BR" altLang="pt-BR" sz="2600" dirty="0" smtClean="0">
              <a:latin typeface="+mj-lt"/>
              <a:cs typeface="Arial" pitchFamily="34" charset="0"/>
            </a:endParaRPr>
          </a:p>
          <a:p>
            <a:pPr marL="342900" indent="-342900" algn="just">
              <a:spcAft>
                <a:spcPts val="1200"/>
              </a:spcAft>
              <a:buSzPct val="65000"/>
              <a:buFont typeface="Wingdings" pitchFamily="2" charset="2"/>
              <a:buChar char="q"/>
            </a:pPr>
            <a:endParaRPr lang="pt-BR" altLang="pt-BR" sz="2600" dirty="0">
              <a:latin typeface="+mj-lt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26248" y="116632"/>
            <a:ext cx="9144000" cy="84760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200"/>
              </a:spcAft>
              <a:buSzPct val="6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3200" b="1" dirty="0" smtClean="0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ＭＳ Ｐゴシック" charset="-128"/>
                <a:cs typeface="Arial" pitchFamily="34" charset="0"/>
              </a:rPr>
              <a:t>Fundamentos do Cadastro Único</a:t>
            </a:r>
            <a:endParaRPr lang="pt-BR" sz="3200" b="1" dirty="0">
              <a:solidFill>
                <a:srgbClr val="366C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607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eta dobrada para cima 47"/>
          <p:cNvSpPr/>
          <p:nvPr/>
        </p:nvSpPr>
        <p:spPr>
          <a:xfrm rot="16200000">
            <a:off x="3102603" y="492323"/>
            <a:ext cx="1127744" cy="4093605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Seta dobrada para cima 4"/>
          <p:cNvSpPr/>
          <p:nvPr/>
        </p:nvSpPr>
        <p:spPr>
          <a:xfrm rot="5400000">
            <a:off x="619452" y="3148862"/>
            <a:ext cx="935478" cy="632914"/>
          </a:xfrm>
          <a:prstGeom prst="bentUpArrow">
            <a:avLst>
              <a:gd name="adj1" fmla="val 27359"/>
              <a:gd name="adj2" fmla="val 25000"/>
              <a:gd name="adj3" fmla="val 30299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cxnSp>
        <p:nvCxnSpPr>
          <p:cNvPr id="10" name="Conector de seta reta 9"/>
          <p:cNvCxnSpPr/>
          <p:nvPr/>
        </p:nvCxnSpPr>
        <p:spPr>
          <a:xfrm>
            <a:off x="804421" y="1759230"/>
            <a:ext cx="816006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 flipV="1">
            <a:off x="804421" y="154320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542520" y="1275499"/>
            <a:ext cx="523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Arial" pitchFamily="34" charset="0"/>
                <a:cs typeface="Arial" pitchFamily="34" charset="0"/>
              </a:rPr>
              <a:t>T0</a:t>
            </a:r>
            <a:endParaRPr lang="pt-BR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Conector reto 12"/>
          <p:cNvCxnSpPr/>
          <p:nvPr/>
        </p:nvCxnSpPr>
        <p:spPr>
          <a:xfrm flipV="1">
            <a:off x="7596336" y="154320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6948264" y="1223777"/>
            <a:ext cx="1387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Arial" pitchFamily="34" charset="0"/>
                <a:cs typeface="Arial" pitchFamily="34" charset="0"/>
              </a:rPr>
              <a:t>T0 + 4 ANOS</a:t>
            </a:r>
            <a:endParaRPr lang="pt-BR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Conector reto 14"/>
          <p:cNvCxnSpPr/>
          <p:nvPr/>
        </p:nvCxnSpPr>
        <p:spPr>
          <a:xfrm flipV="1">
            <a:off x="3779912" y="154320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5128612" y="1223778"/>
            <a:ext cx="1387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Arial" pitchFamily="34" charset="0"/>
                <a:cs typeface="Arial" pitchFamily="34" charset="0"/>
              </a:rPr>
              <a:t>T0 + 3 ANOS</a:t>
            </a:r>
            <a:endParaRPr lang="pt-BR" sz="1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3779912" y="3102998"/>
            <a:ext cx="3816424" cy="1032496"/>
            <a:chOff x="2477504" y="2307657"/>
            <a:chExt cx="1475063" cy="1032496"/>
          </a:xfrm>
        </p:grpSpPr>
        <p:sp>
          <p:nvSpPr>
            <p:cNvPr id="18" name="Retângulo de cantos arredondados 17"/>
            <p:cNvSpPr/>
            <p:nvPr/>
          </p:nvSpPr>
          <p:spPr>
            <a:xfrm>
              <a:off x="2477504" y="2307657"/>
              <a:ext cx="1475063" cy="1032496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tângulo 18"/>
            <p:cNvSpPr/>
            <p:nvPr/>
          </p:nvSpPr>
          <p:spPr>
            <a:xfrm>
              <a:off x="2527915" y="2358068"/>
              <a:ext cx="1374241" cy="9316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b="1" kern="1200" dirty="0" smtClean="0">
                  <a:latin typeface="Arial" pitchFamily="34" charset="0"/>
                  <a:cs typeface="Arial" pitchFamily="34" charset="0"/>
                </a:rPr>
                <a:t>Revisão Cadastral </a:t>
              </a:r>
              <a:r>
                <a:rPr lang="pt-BR" sz="1800" kern="1200" dirty="0" smtClean="0">
                  <a:latin typeface="Arial" pitchFamily="34" charset="0"/>
                  <a:cs typeface="Arial" pitchFamily="34" charset="0"/>
                </a:rPr>
                <a:t>dos beneficiários do PBF, TSEE, BPC e Bolsa Verde</a:t>
              </a:r>
              <a:endParaRPr lang="pt-BR" sz="18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CaixaDeTexto 20"/>
          <p:cNvSpPr txBox="1"/>
          <p:nvPr/>
        </p:nvSpPr>
        <p:spPr>
          <a:xfrm>
            <a:off x="3150709" y="1229332"/>
            <a:ext cx="1387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Arial" pitchFamily="34" charset="0"/>
                <a:cs typeface="Arial" pitchFamily="34" charset="0"/>
              </a:rPr>
              <a:t>T0 + 2 ANOS</a:t>
            </a:r>
            <a:endParaRPr lang="pt-BR" sz="1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6" name="Grupo 25"/>
          <p:cNvGrpSpPr/>
          <p:nvPr/>
        </p:nvGrpSpPr>
        <p:grpSpPr>
          <a:xfrm>
            <a:off x="107504" y="1975254"/>
            <a:ext cx="1403055" cy="1032496"/>
            <a:chOff x="31536" y="-12010"/>
            <a:chExt cx="1475063" cy="1032496"/>
          </a:xfrm>
        </p:grpSpPr>
        <p:sp>
          <p:nvSpPr>
            <p:cNvPr id="32" name="Retângulo de cantos arredondados 31"/>
            <p:cNvSpPr/>
            <p:nvPr/>
          </p:nvSpPr>
          <p:spPr>
            <a:xfrm>
              <a:off x="31536" y="-12010"/>
              <a:ext cx="1475063" cy="1032496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Retângulo 32"/>
            <p:cNvSpPr/>
            <p:nvPr/>
          </p:nvSpPr>
          <p:spPr>
            <a:xfrm>
              <a:off x="81947" y="38401"/>
              <a:ext cx="1424652" cy="9316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kern="1200" dirty="0" smtClean="0">
                  <a:latin typeface="Arial" pitchFamily="34" charset="0"/>
                  <a:cs typeface="Arial" pitchFamily="34" charset="0"/>
                </a:rPr>
                <a:t>Inclusão ou Atualização Cadastral</a:t>
              </a:r>
              <a:endParaRPr lang="pt-BR" sz="18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6" name="Grupo 35"/>
          <p:cNvGrpSpPr/>
          <p:nvPr/>
        </p:nvGrpSpPr>
        <p:grpSpPr>
          <a:xfrm>
            <a:off x="1403648" y="4168802"/>
            <a:ext cx="6192688" cy="772366"/>
            <a:chOff x="1254520" y="1147823"/>
            <a:chExt cx="1475063" cy="1032496"/>
          </a:xfrm>
        </p:grpSpPr>
        <p:sp>
          <p:nvSpPr>
            <p:cNvPr id="37" name="Retângulo de cantos arredondados 36"/>
            <p:cNvSpPr/>
            <p:nvPr/>
          </p:nvSpPr>
          <p:spPr>
            <a:xfrm>
              <a:off x="1254520" y="1147823"/>
              <a:ext cx="1475063" cy="1032496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etângulo 37"/>
            <p:cNvSpPr/>
            <p:nvPr/>
          </p:nvSpPr>
          <p:spPr>
            <a:xfrm>
              <a:off x="1304931" y="1198234"/>
              <a:ext cx="1374241" cy="9316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b="1" kern="1200" dirty="0" smtClean="0">
                  <a:latin typeface="Arial" pitchFamily="34" charset="0"/>
                  <a:cs typeface="Arial" pitchFamily="34" charset="0"/>
                </a:rPr>
                <a:t>Averiguação Cadastral</a:t>
              </a:r>
              <a:endParaRPr lang="pt-BR" sz="1800" b="1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4" name="Seta para a direita 43"/>
          <p:cNvSpPr/>
          <p:nvPr/>
        </p:nvSpPr>
        <p:spPr>
          <a:xfrm>
            <a:off x="3421580" y="3343406"/>
            <a:ext cx="358331" cy="504055"/>
          </a:xfrm>
          <a:prstGeom prst="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Seta dobrada para cima 48"/>
          <p:cNvSpPr/>
          <p:nvPr/>
        </p:nvSpPr>
        <p:spPr>
          <a:xfrm rot="5400000">
            <a:off x="6292269" y="4154135"/>
            <a:ext cx="503567" cy="2077634"/>
          </a:xfrm>
          <a:prstGeom prst="bentUpArrow">
            <a:avLst>
              <a:gd name="adj1" fmla="val 16370"/>
              <a:gd name="adj2" fmla="val 16454"/>
              <a:gd name="adj3" fmla="val 21751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50" name="Grupo 49"/>
          <p:cNvGrpSpPr/>
          <p:nvPr/>
        </p:nvGrpSpPr>
        <p:grpSpPr>
          <a:xfrm>
            <a:off x="7642211" y="4581129"/>
            <a:ext cx="1444539" cy="1309729"/>
            <a:chOff x="2338614" y="1977772"/>
            <a:chExt cx="1475063" cy="1032496"/>
          </a:xfrm>
        </p:grpSpPr>
        <p:sp>
          <p:nvSpPr>
            <p:cNvPr id="51" name="Retângulo de cantos arredondados 50"/>
            <p:cNvSpPr/>
            <p:nvPr/>
          </p:nvSpPr>
          <p:spPr>
            <a:xfrm>
              <a:off x="2338614" y="1977772"/>
              <a:ext cx="1475063" cy="1032496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Retângulo 51"/>
            <p:cNvSpPr/>
            <p:nvPr/>
          </p:nvSpPr>
          <p:spPr>
            <a:xfrm>
              <a:off x="2338614" y="2028182"/>
              <a:ext cx="1444111" cy="9316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b="1" kern="1200" dirty="0" smtClean="0">
                  <a:latin typeface="Arial" pitchFamily="34" charset="0"/>
                  <a:cs typeface="Arial" pitchFamily="34" charset="0"/>
                </a:rPr>
                <a:t>Exclusão Lógica</a:t>
              </a:r>
              <a:endParaRPr lang="pt-BR" sz="18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55" name="Conector reto 54"/>
          <p:cNvCxnSpPr/>
          <p:nvPr/>
        </p:nvCxnSpPr>
        <p:spPr>
          <a:xfrm flipV="1">
            <a:off x="5796136" y="154320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-1548680" y="40845"/>
            <a:ext cx="12313368" cy="1118984"/>
          </a:xfrm>
          <a:prstGeom prst="rect">
            <a:avLst/>
          </a:prstGeom>
          <a:noFill/>
          <a:ln>
            <a:miter lim="800000"/>
            <a:headEnd/>
            <a:tailEnd/>
          </a:ln>
          <a:extLst/>
        </p:spPr>
        <p:txBody>
          <a:bodyPr anchor="ctr"/>
          <a:lstStyle>
            <a:defPPr>
              <a:defRPr lang="pt-BR"/>
            </a:defPPr>
            <a:lvl1pPr algn="ctr" fontAlgn="auto">
              <a:spcBef>
                <a:spcPts val="0"/>
              </a:spcBef>
              <a:spcAft>
                <a:spcPts val="1200"/>
              </a:spcAft>
              <a:buSzPct val="6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rgbClr val="366C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r>
              <a:rPr lang="pt-BR" dirty="0" smtClean="0"/>
              <a:t>Qualificação do </a:t>
            </a:r>
            <a:r>
              <a:rPr lang="pt-BR" dirty="0"/>
              <a:t>Cadastro Único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08522" y="5270854"/>
            <a:ext cx="502448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>
                <a:latin typeface="Arial" pitchFamily="34" charset="0"/>
                <a:cs typeface="Arial" pitchFamily="34" charset="0"/>
              </a:rPr>
              <a:t>Análise da consistência das informações registradas no Cadastro Único a partir do 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cruzamento de bases de dados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5522347" y="1625131"/>
            <a:ext cx="3554050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>
                <a:latin typeface="Arial" pitchFamily="34" charset="0"/>
                <a:cs typeface="Arial" pitchFamily="34" charset="0"/>
              </a:rPr>
              <a:t>Convocação para atualização cadastral das famílias registradas no Cadastro Único, beneficiárias de programas sociais,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que não realizam atualização cadastral a mais de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24 meses (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desatualizados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)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5522772" y="5686353"/>
            <a:ext cx="3554050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>
                <a:latin typeface="Arial" pitchFamily="34" charset="0"/>
                <a:cs typeface="Arial" pitchFamily="34" charset="0"/>
              </a:rPr>
              <a:t>Exclusão de famílias do Cadastro Único que não realizam atualização cadastral a mais de 4 anos ou após processos de Averiguação Cadastral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41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3209</TotalTime>
  <Words>3884</Words>
  <Application>Microsoft Office PowerPoint</Application>
  <PresentationFormat>Apresentação na tela (4:3)</PresentationFormat>
  <Paragraphs>814</Paragraphs>
  <Slides>47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47</vt:i4>
      </vt:variant>
    </vt:vector>
  </HeadingPairs>
  <TitlesOfParts>
    <vt:vector size="48" baseType="lpstr">
      <vt:lpstr>Tema do Office</vt:lpstr>
      <vt:lpstr>   ENCONTRO ESTADUAL DE GESTORES MUNICIPAIS DE ASSISTÊNCIA SOCIAL  Palmas – TO </vt:lpstr>
      <vt:lpstr>Slide 2</vt:lpstr>
      <vt:lpstr>Slide 3</vt:lpstr>
      <vt:lpstr> Evolução do cadastramento - 2006 a 2016 (milhões de famílias) </vt:lpstr>
      <vt:lpstr>Cadastro Único em Números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 Gargalos da gestão do Cadastro Único</vt:lpstr>
      <vt:lpstr>Slide 22</vt:lpstr>
      <vt:lpstr>Slide 23</vt:lpstr>
      <vt:lpstr>Recursos Humanos do Cadastro Único</vt:lpstr>
      <vt:lpstr>Recursos Humanos do Cadastro Único</vt:lpstr>
      <vt:lpstr>Recursos Humanos do Cadastro Único</vt:lpstr>
      <vt:lpstr>Recursos Humanos do Cadastro Único</vt:lpstr>
      <vt:lpstr>Configuração das equipes nos municípios  </vt:lpstr>
      <vt:lpstr>Recursos Humanos do Cadastro Único</vt:lpstr>
      <vt:lpstr>Configuração das equipes nos municípios</vt:lpstr>
      <vt:lpstr>Equipe necessária para o Cadastro</vt:lpstr>
      <vt:lpstr>Recursos Humanos na  gestão do Cadastro Único</vt:lpstr>
      <vt:lpstr>Recursos Humanos na  gestão do Cadastro Único</vt:lpstr>
      <vt:lpstr>Slide 34</vt:lpstr>
      <vt:lpstr>Slide 35</vt:lpstr>
      <vt:lpstr>Slide 36</vt:lpstr>
      <vt:lpstr>Classificação Brasileira de Ocupações - CBO</vt:lpstr>
      <vt:lpstr>Classificação Brasileira de Ocupações - CBO</vt:lpstr>
      <vt:lpstr>O que faz o Entrevistador Social (CBO)? </vt:lpstr>
      <vt:lpstr>O que faz o Entrevistador Social (CBO)? </vt:lpstr>
      <vt:lpstr>As competências do Entrevistador Social (CBO)  </vt:lpstr>
      <vt:lpstr>Perfil e condições de trabalho dos Entrevistadores Sociais (CBO)? </vt:lpstr>
      <vt:lpstr>Dúvidas frequentes</vt:lpstr>
      <vt:lpstr>Dúvidas frequentes</vt:lpstr>
      <vt:lpstr>Dúvidas frequentes</vt:lpstr>
      <vt:lpstr>Slide 46</vt:lpstr>
      <vt:lpstr>Slide 47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 Custo do Cadastro Único</dc:title>
  <dc:creator>Paula Pompeu Fiuza Lima</dc:creator>
  <cp:lastModifiedBy>setas</cp:lastModifiedBy>
  <cp:revision>166</cp:revision>
  <cp:lastPrinted>2017-03-10T18:07:31Z</cp:lastPrinted>
  <dcterms:created xsi:type="dcterms:W3CDTF">2015-09-17T13:05:52Z</dcterms:created>
  <dcterms:modified xsi:type="dcterms:W3CDTF">2017-03-13T17:35:35Z</dcterms:modified>
</cp:coreProperties>
</file>