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47" r:id="rId2"/>
    <p:sldId id="442" r:id="rId3"/>
    <p:sldId id="426" r:id="rId4"/>
    <p:sldId id="422" r:id="rId5"/>
    <p:sldId id="421" r:id="rId6"/>
    <p:sldId id="419" r:id="rId7"/>
    <p:sldId id="420" r:id="rId8"/>
    <p:sldId id="298" r:id="rId9"/>
    <p:sldId id="351" r:id="rId10"/>
    <p:sldId id="352" r:id="rId11"/>
    <p:sldId id="350" r:id="rId12"/>
    <p:sldId id="354" r:id="rId13"/>
    <p:sldId id="355" r:id="rId14"/>
    <p:sldId id="356" r:id="rId15"/>
    <p:sldId id="357" r:id="rId16"/>
    <p:sldId id="358" r:id="rId17"/>
    <p:sldId id="361" r:id="rId18"/>
    <p:sldId id="359" r:id="rId19"/>
    <p:sldId id="336" r:id="rId20"/>
    <p:sldId id="337" r:id="rId21"/>
    <p:sldId id="338" r:id="rId22"/>
    <p:sldId id="384" r:id="rId23"/>
    <p:sldId id="362" r:id="rId24"/>
    <p:sldId id="363" r:id="rId25"/>
    <p:sldId id="440" r:id="rId26"/>
    <p:sldId id="364" r:id="rId27"/>
    <p:sldId id="430" r:id="rId28"/>
    <p:sldId id="339" r:id="rId29"/>
    <p:sldId id="437" r:id="rId30"/>
    <p:sldId id="383" r:id="rId31"/>
    <p:sldId id="386" r:id="rId32"/>
    <p:sldId id="387" r:id="rId33"/>
    <p:sldId id="388" r:id="rId34"/>
    <p:sldId id="400" r:id="rId35"/>
    <p:sldId id="401" r:id="rId36"/>
    <p:sldId id="416" r:id="rId37"/>
    <p:sldId id="417" r:id="rId38"/>
    <p:sldId id="392" r:id="rId39"/>
    <p:sldId id="403" r:id="rId40"/>
    <p:sldId id="404" r:id="rId41"/>
    <p:sldId id="405" r:id="rId42"/>
    <p:sldId id="408" r:id="rId43"/>
    <p:sldId id="431" r:id="rId44"/>
    <p:sldId id="406" r:id="rId45"/>
    <p:sldId id="407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23" r:id="rId54"/>
    <p:sldId id="424" r:id="rId55"/>
    <p:sldId id="425" r:id="rId56"/>
    <p:sldId id="445" r:id="rId57"/>
    <p:sldId id="444" r:id="rId58"/>
    <p:sldId id="343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6F00"/>
    <a:srgbClr val="550B35"/>
    <a:srgbClr val="770F4A"/>
    <a:srgbClr val="EBE0D1"/>
    <a:srgbClr val="FFFF99"/>
    <a:srgbClr val="FEFE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62" d="100"/>
          <a:sy n="62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aucio.cardoso\Desktop\MDS\IGD\IGD%202017\Atualiza&#231;&#227;o%20Di&#225;ria\Hist&#243;rico%20M&#234;s%20e%20Ano%20IGD-M%20abr.06%20dez.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aucio.cardoso\Desktop\MDS\IGD\IGD%202017\Atualiza&#231;&#227;o%20Di&#225;ria\Hist&#243;rico%20M&#234;s%20e%20Ano%20IGD-M%20abr.06%20dez.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aucio.cardoso\Desktop\MDS\IGD\IGD%202017\Atualiza&#231;&#227;o%20Di&#225;ria\Hist&#243;rico%20M&#234;s%20e%20Ano%20IGD-M%20abr.06%20dez.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037918\Servidor%20CGAGD\IGD\4.%20S&#233;ries%20hist&#243;ricas\Estudo%20IGD_M%20Gabinete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S037918\Servidor%20CGAGD\IGD\4.%20S&#233;ries%20hist&#243;ricas\Estudo%20IGD_M%20Gabinete.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DS037918\Servidor%20CGAGD\IGD\4.%20S&#233;ries%20hist&#243;ricas\Estudo%20IGD_M%20Gabinete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1"/>
          <c:order val="0"/>
          <c:tx>
            <c:strRef>
              <c:f>'Histórico Anual'!$B$5</c:f>
              <c:strCache>
                <c:ptCount val="1"/>
                <c:pt idx="0">
                  <c:v>MédiaTAFE</c:v>
                </c:pt>
              </c:strCache>
            </c:strRef>
          </c:tx>
          <c:dLbls>
            <c:dLbl>
              <c:idx val="7"/>
              <c:layout>
                <c:manualLayout>
                  <c:x val="-2.040869578542049E-2"/>
                  <c:y val="-5.46249642618335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Anual'!$B$6:$B$16</c:f>
              <c:numCache>
                <c:formatCode>#,##0.00</c:formatCode>
                <c:ptCount val="11"/>
                <c:pt idx="0">
                  <c:v>0.77333982703642967</c:v>
                </c:pt>
                <c:pt idx="1">
                  <c:v>0.771814016172504</c:v>
                </c:pt>
                <c:pt idx="2">
                  <c:v>0.87066876310271379</c:v>
                </c:pt>
                <c:pt idx="3">
                  <c:v>0.87436537885593246</c:v>
                </c:pt>
                <c:pt idx="4">
                  <c:v>0.88700209643604566</c:v>
                </c:pt>
                <c:pt idx="5">
                  <c:v>0.89204821802933842</c:v>
                </c:pt>
                <c:pt idx="6">
                  <c:v>0.8888343815513492</c:v>
                </c:pt>
                <c:pt idx="7">
                  <c:v>0.8904138963761441</c:v>
                </c:pt>
                <c:pt idx="8">
                  <c:v>0.91146196466005658</c:v>
                </c:pt>
                <c:pt idx="9">
                  <c:v>0.90319715333930939</c:v>
                </c:pt>
                <c:pt idx="10">
                  <c:v>0.89589547169811001</c:v>
                </c:pt>
              </c:numCache>
            </c:numRef>
          </c:val>
        </c:ser>
        <c:ser>
          <c:idx val="2"/>
          <c:order val="1"/>
          <c:tx>
            <c:strRef>
              <c:f>'Histórico Anual'!$C$5</c:f>
              <c:strCache>
                <c:ptCount val="1"/>
                <c:pt idx="0">
                  <c:v>MédiaTAAS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Anual'!$C$6:$C$16</c:f>
              <c:numCache>
                <c:formatCode>#,##0.00</c:formatCode>
                <c:ptCount val="11"/>
                <c:pt idx="0">
                  <c:v>0.4482621446010025</c:v>
                </c:pt>
                <c:pt idx="1">
                  <c:v>0.45709433962264223</c:v>
                </c:pt>
                <c:pt idx="2">
                  <c:v>0.58328706199460856</c:v>
                </c:pt>
                <c:pt idx="3">
                  <c:v>0.67506274333632643</c:v>
                </c:pt>
                <c:pt idx="4">
                  <c:v>0.74907427373465052</c:v>
                </c:pt>
                <c:pt idx="5">
                  <c:v>0.77760706798442469</c:v>
                </c:pt>
                <c:pt idx="6">
                  <c:v>0.79941539383048354</c:v>
                </c:pt>
                <c:pt idx="7">
                  <c:v>0.80705121293800031</c:v>
                </c:pt>
                <c:pt idx="8">
                  <c:v>0.80464884696016348</c:v>
                </c:pt>
                <c:pt idx="9">
                  <c:v>0.80920923629828889</c:v>
                </c:pt>
                <c:pt idx="10">
                  <c:v>0.80656877058999754</c:v>
                </c:pt>
              </c:numCache>
            </c:numRef>
          </c:val>
        </c:ser>
        <c:ser>
          <c:idx val="0"/>
          <c:order val="2"/>
          <c:tx>
            <c:strRef>
              <c:f>'Histórico Anual'!$D$5</c:f>
              <c:strCache>
                <c:ptCount val="1"/>
                <c:pt idx="0">
                  <c:v>Média Cond.</c:v>
                </c:pt>
              </c:strCache>
            </c:strRef>
          </c:tx>
          <c:dLbls>
            <c:dLbl>
              <c:idx val="2"/>
              <c:layout>
                <c:manualLayout>
                  <c:x val="-8.6033801122368525E-3"/>
                  <c:y val="2.54236512595716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69483426864044E-3"/>
                  <c:y val="2.17917010796329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7355867414912364E-3"/>
                  <c:y val="2.54236512595717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38966853729136E-3"/>
                  <c:y val="3.6319501799388231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77933707457236E-3"/>
                  <c:y val="3.6319501799387897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51512088782682E-16"/>
                  <c:y val="2.17917010796329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355867414913414E-3"/>
                  <c:y val="2.54236512595717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37276797609766E-2"/>
                  <c:y val="-3.268755161944941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t-BR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Anual'!$D$6:$D$16</c:f>
              <c:numCache>
                <c:formatCode>#,##0.00</c:formatCode>
                <c:ptCount val="11"/>
                <c:pt idx="0">
                  <c:v>0.610800985818716</c:v>
                </c:pt>
                <c:pt idx="1">
                  <c:v>0.61445417789757317</c:v>
                </c:pt>
                <c:pt idx="2">
                  <c:v>0.7269779125486614</c:v>
                </c:pt>
                <c:pt idx="3">
                  <c:v>0.77471406109612939</c:v>
                </c:pt>
                <c:pt idx="4">
                  <c:v>0.81803818508534787</c:v>
                </c:pt>
                <c:pt idx="5">
                  <c:v>0.83482764300688161</c:v>
                </c:pt>
                <c:pt idx="6">
                  <c:v>0.84412488769091654</c:v>
                </c:pt>
                <c:pt idx="7">
                  <c:v>0.8487325546570722</c:v>
                </c:pt>
                <c:pt idx="8">
                  <c:v>0.85805540581011008</c:v>
                </c:pt>
                <c:pt idx="9">
                  <c:v>0.85620319481879892</c:v>
                </c:pt>
                <c:pt idx="10">
                  <c:v>0.85123212114405356</c:v>
                </c:pt>
              </c:numCache>
            </c:numRef>
          </c:val>
        </c:ser>
        <c:dLbls/>
        <c:marker val="1"/>
        <c:axId val="85027840"/>
        <c:axId val="84935424"/>
      </c:lineChart>
      <c:catAx>
        <c:axId val="850278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84935424"/>
        <c:crosses val="autoZero"/>
        <c:auto val="1"/>
        <c:lblAlgn val="ctr"/>
        <c:lblOffset val="100"/>
      </c:catAx>
      <c:valAx>
        <c:axId val="84935424"/>
        <c:scaling>
          <c:orientation val="minMax"/>
          <c:max val="0.95000000000000018"/>
          <c:min val="0.4"/>
        </c:scaling>
        <c:delete val="1"/>
        <c:axPos val="l"/>
        <c:numFmt formatCode="#,##0.00" sourceLinked="1"/>
        <c:majorTickMark val="none"/>
        <c:tickLblPos val="none"/>
        <c:crossAx val="8502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7206760224473705E-2"/>
          <c:y val="3.7423076424404809E-2"/>
          <c:w val="0.96845427292179831"/>
          <c:h val="0.91766923186630944"/>
        </c:manualLayout>
      </c:layout>
      <c:lineChart>
        <c:grouping val="standard"/>
        <c:ser>
          <c:idx val="1"/>
          <c:order val="0"/>
          <c:tx>
            <c:strRef>
              <c:f>'Histórico Anual'!$E$5</c:f>
              <c:strCache>
                <c:ptCount val="1"/>
                <c:pt idx="0">
                  <c:v>TCQC</c:v>
                </c:pt>
              </c:strCache>
            </c:strRef>
          </c:tx>
          <c:dLbls>
            <c:dLbl>
              <c:idx val="0"/>
              <c:layout>
                <c:manualLayout>
                  <c:x val="-3.8201300733988745E-2"/>
                  <c:y val="-2.5104657622553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839347570233855E-2"/>
                  <c:y val="2.229089340375544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44226973877343E-2"/>
                  <c:y val="4.13919852146434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022868281121436E-2"/>
                  <c:y val="3.54202051609663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022868281121436E-2"/>
                  <c:y val="6.53050363799450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Anual'!$E$6:$E$16</c:f>
              <c:numCache>
                <c:formatCode>#,##0.00</c:formatCode>
                <c:ptCount val="11"/>
                <c:pt idx="0">
                  <c:v>0.6515452610220196</c:v>
                </c:pt>
                <c:pt idx="1">
                  <c:v>0.77332300089847106</c:v>
                </c:pt>
                <c:pt idx="2">
                  <c:v>0.84136867325546261</c:v>
                </c:pt>
                <c:pt idx="3">
                  <c:v>0.88572147349505459</c:v>
                </c:pt>
                <c:pt idx="4">
                  <c:v>0.82867070979334778</c:v>
                </c:pt>
                <c:pt idx="5">
                  <c:v>0.86423000898472135</c:v>
                </c:pt>
                <c:pt idx="6">
                  <c:v>0.93886492961964307</c:v>
                </c:pt>
                <c:pt idx="7">
                  <c:v>0.97860587002096144</c:v>
                </c:pt>
                <c:pt idx="8">
                  <c:v>0.98006528900868251</c:v>
                </c:pt>
                <c:pt idx="9">
                  <c:v>0.98548581696829485</c:v>
                </c:pt>
              </c:numCache>
            </c:numRef>
          </c:val>
        </c:ser>
        <c:ser>
          <c:idx val="2"/>
          <c:order val="1"/>
          <c:tx>
            <c:strRef>
              <c:f>'Histórico Anual'!$F$5</c:f>
              <c:strCache>
                <c:ptCount val="1"/>
                <c:pt idx="0">
                  <c:v>MédiaTAC</c:v>
                </c:pt>
              </c:strCache>
            </c:strRef>
          </c:tx>
          <c:dLbls>
            <c:dLbl>
              <c:idx val="0"/>
              <c:layout>
                <c:manualLayout>
                  <c:x val="-4.6927938449476715E-2"/>
                  <c:y val="6.6482242602901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683901427393374E-2"/>
                  <c:y val="-4.204467902787227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99111932459183E-2"/>
                  <c:y val="7.39668578877826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Anual'!$F$6:$F$16</c:f>
              <c:numCache>
                <c:formatCode>#,##0.00</c:formatCode>
                <c:ptCount val="11"/>
                <c:pt idx="0">
                  <c:v>0.96283311329354793</c:v>
                </c:pt>
                <c:pt idx="1">
                  <c:v>0.83603563941299475</c:v>
                </c:pt>
                <c:pt idx="2">
                  <c:v>0.77642467804731563</c:v>
                </c:pt>
                <c:pt idx="3">
                  <c:v>0.64869796346211372</c:v>
                </c:pt>
                <c:pt idx="4">
                  <c:v>0.74865513626834301</c:v>
                </c:pt>
                <c:pt idx="5">
                  <c:v>0.75504402515723334</c:v>
                </c:pt>
                <c:pt idx="6">
                  <c:v>0.7691549865229087</c:v>
                </c:pt>
                <c:pt idx="7">
                  <c:v>0.74778796046720297</c:v>
                </c:pt>
                <c:pt idx="8">
                  <c:v>0.68051632225217151</c:v>
                </c:pt>
                <c:pt idx="9">
                  <c:v>0.70381525157232727</c:v>
                </c:pt>
                <c:pt idx="10">
                  <c:v>0.71826371069182393</c:v>
                </c:pt>
              </c:numCache>
            </c:numRef>
          </c:val>
        </c:ser>
        <c:ser>
          <c:idx val="0"/>
          <c:order val="2"/>
          <c:tx>
            <c:strRef>
              <c:f>'Histórico Anual'!$G$5</c:f>
              <c:strCache>
                <c:ptCount val="1"/>
                <c:pt idx="0">
                  <c:v>Média Cad.</c:v>
                </c:pt>
              </c:strCache>
            </c:strRef>
          </c:tx>
          <c:dLbls>
            <c:dLbl>
              <c:idx val="0"/>
              <c:layout>
                <c:manualLayout>
                  <c:x val="-3.5977258172759492E-2"/>
                  <c:y val="-5.26875662270584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221796494156482E-3"/>
                  <c:y val="3.19984983622247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40869578542049E-2"/>
                  <c:y val="-4.47848620487402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753137636920255E-2"/>
                  <c:y val="-7.257690000200377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31244766841631E-2"/>
                  <c:y val="-6.62700802798657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187034322293004E-2"/>
                  <c:y val="-3.39760280148561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905547080134741E-2"/>
                  <c:y val="-6.37055682001680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Anual'!$G$6:$G$16</c:f>
              <c:numCache>
                <c:formatCode>#,##0.00</c:formatCode>
                <c:ptCount val="11"/>
                <c:pt idx="0">
                  <c:v>0.80718918715778354</c:v>
                </c:pt>
                <c:pt idx="1">
                  <c:v>0.80467932015573285</c:v>
                </c:pt>
                <c:pt idx="2">
                  <c:v>0.80889667565138923</c:v>
                </c:pt>
                <c:pt idx="3">
                  <c:v>0.76720971847858432</c:v>
                </c:pt>
                <c:pt idx="4">
                  <c:v>0.78866292303084529</c:v>
                </c:pt>
                <c:pt idx="5">
                  <c:v>0.80963701707097746</c:v>
                </c:pt>
                <c:pt idx="6">
                  <c:v>0.854009958071276</c:v>
                </c:pt>
                <c:pt idx="7">
                  <c:v>0.86319691524408226</c:v>
                </c:pt>
                <c:pt idx="8">
                  <c:v>0.83029080563042712</c:v>
                </c:pt>
                <c:pt idx="9">
                  <c:v>0.84465053427031112</c:v>
                </c:pt>
                <c:pt idx="10">
                  <c:v>0.71826371069182393</c:v>
                </c:pt>
              </c:numCache>
            </c:numRef>
          </c:val>
        </c:ser>
        <c:dLbls/>
        <c:marker val="1"/>
        <c:axId val="52182016"/>
        <c:axId val="52212480"/>
      </c:lineChart>
      <c:catAx>
        <c:axId val="5218201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52212480"/>
        <c:crosses val="autoZero"/>
        <c:auto val="1"/>
        <c:lblAlgn val="ctr"/>
        <c:lblOffset val="100"/>
      </c:catAx>
      <c:valAx>
        <c:axId val="52212480"/>
        <c:scaling>
          <c:orientation val="minMax"/>
          <c:max val="1"/>
          <c:min val="0.6000000000000002"/>
        </c:scaling>
        <c:delete val="1"/>
        <c:axPos val="l"/>
        <c:numFmt formatCode="#,##0.00" sourceLinked="1"/>
        <c:majorTickMark val="none"/>
        <c:tickLblPos val="none"/>
        <c:crossAx val="52182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1"/>
          <c:order val="0"/>
          <c:tx>
            <c:strRef>
              <c:f>'Histórico Anual'!$D$5</c:f>
              <c:strCache>
                <c:ptCount val="1"/>
                <c:pt idx="0">
                  <c:v>Média Cond.</c:v>
                </c:pt>
              </c:strCache>
            </c:strRef>
          </c:tx>
          <c:dLbls>
            <c:dLbl>
              <c:idx val="0"/>
              <c:layout>
                <c:manualLayout>
                  <c:x val="-2.0433051819175735E-2"/>
                  <c:y val="-4.31208148842890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979254044623236E-2"/>
                  <c:y val="-2.46535942010018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37812913260539E-2"/>
                  <c:y val="-5.26759949648881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12840732750125E-2"/>
                  <c:y val="-4.79350618375279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433051819175735E-2"/>
                  <c:y val="-3.204048247431678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9465465945929475E-2"/>
                  <c:y val="-3.20404824743167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010100132243475E-2"/>
                  <c:y val="-6.03148048702182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Anual'!$D$6:$D$16</c:f>
              <c:numCache>
                <c:formatCode>#,##0.00</c:formatCode>
                <c:ptCount val="11"/>
                <c:pt idx="0">
                  <c:v>0.610800985818716</c:v>
                </c:pt>
                <c:pt idx="1">
                  <c:v>0.61445417789757317</c:v>
                </c:pt>
                <c:pt idx="2">
                  <c:v>0.7269779125486614</c:v>
                </c:pt>
                <c:pt idx="3">
                  <c:v>0.7747140610961295</c:v>
                </c:pt>
                <c:pt idx="4">
                  <c:v>0.81803818508534787</c:v>
                </c:pt>
                <c:pt idx="5">
                  <c:v>0.83482764300688161</c:v>
                </c:pt>
                <c:pt idx="6">
                  <c:v>0.84412488769091654</c:v>
                </c:pt>
                <c:pt idx="7">
                  <c:v>0.8487325546570722</c:v>
                </c:pt>
                <c:pt idx="8">
                  <c:v>0.85805540581011008</c:v>
                </c:pt>
                <c:pt idx="9">
                  <c:v>0.85620319481879892</c:v>
                </c:pt>
                <c:pt idx="10">
                  <c:v>0.85123212114405356</c:v>
                </c:pt>
              </c:numCache>
            </c:numRef>
          </c:val>
        </c:ser>
        <c:ser>
          <c:idx val="2"/>
          <c:order val="1"/>
          <c:tx>
            <c:strRef>
              <c:f>'Histórico Anual'!$G$5</c:f>
              <c:strCache>
                <c:ptCount val="1"/>
                <c:pt idx="0">
                  <c:v>Média Cad.</c:v>
                </c:pt>
              </c:strCache>
            </c:strRef>
          </c:tx>
          <c:dLbls>
            <c:dLbl>
              <c:idx val="4"/>
              <c:layout>
                <c:manualLayout>
                  <c:x val="-4.0800462135031662E-2"/>
                  <c:y val="4.94690625199458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4692238496798E-2"/>
                  <c:y val="6.40832204368338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6020639283807276E-2"/>
                  <c:y val="8.09817028487349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9.0189351720766132E-4"/>
                  <c:y val="2.62807693950427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Anual'!$G$6:$G$16</c:f>
              <c:numCache>
                <c:formatCode>#,##0.00</c:formatCode>
                <c:ptCount val="11"/>
                <c:pt idx="0">
                  <c:v>0.80718918715778354</c:v>
                </c:pt>
                <c:pt idx="1">
                  <c:v>0.80467932015573285</c:v>
                </c:pt>
                <c:pt idx="2">
                  <c:v>0.80889667565138923</c:v>
                </c:pt>
                <c:pt idx="3">
                  <c:v>0.76720971847858432</c:v>
                </c:pt>
                <c:pt idx="4">
                  <c:v>0.78866292303084529</c:v>
                </c:pt>
                <c:pt idx="5">
                  <c:v>0.80963701707097746</c:v>
                </c:pt>
                <c:pt idx="6">
                  <c:v>0.854009958071276</c:v>
                </c:pt>
                <c:pt idx="7">
                  <c:v>0.86319691524408226</c:v>
                </c:pt>
                <c:pt idx="8">
                  <c:v>0.83029080563042712</c:v>
                </c:pt>
                <c:pt idx="9">
                  <c:v>0.84465053427031112</c:v>
                </c:pt>
                <c:pt idx="10">
                  <c:v>0.71826371069182393</c:v>
                </c:pt>
              </c:numCache>
            </c:numRef>
          </c:val>
        </c:ser>
        <c:ser>
          <c:idx val="0"/>
          <c:order val="2"/>
          <c:tx>
            <c:strRef>
              <c:f>'Histórico Anual'!$L$5</c:f>
              <c:strCache>
                <c:ptCount val="1"/>
                <c:pt idx="0">
                  <c:v>IGD-M</c:v>
                </c:pt>
              </c:strCache>
            </c:strRef>
          </c:tx>
          <c:dLbls>
            <c:dLbl>
              <c:idx val="1"/>
              <c:layout>
                <c:manualLayout>
                  <c:x val="-2.8974491185567226E-2"/>
                  <c:y val="4.73995143508980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288312051349163E-2"/>
                  <c:y val="4.64421887470450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652202622647675E-2"/>
                  <c:y val="1.607355257659047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52837498342481E-2"/>
                  <c:y val="3.047365660364139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918835183187532E-3"/>
                  <c:y val="1.99928782824567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607453562507401E-2"/>
                  <c:y val="-1.28588420612723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7496868627500289E-2"/>
                  <c:y val="-1.28588420612723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3229869620221396E-2"/>
                  <c:y val="4.500599155279838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4788939221806908E-2"/>
                  <c:y val="4.940403605585456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296688360791556E-2"/>
                  <c:y val="-6.09473132072827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l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'Histórico Anual'!$A$6:$A$16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'Histórico Anual'!$H$6:$H$16</c:f>
              <c:numCache>
                <c:formatCode>#,##0.00</c:formatCode>
                <c:ptCount val="11"/>
                <c:pt idx="0">
                  <c:v>0.71326148361313779</c:v>
                </c:pt>
                <c:pt idx="1">
                  <c:v>0.7145109314165905</c:v>
                </c:pt>
                <c:pt idx="2">
                  <c:v>0.76949101527403552</c:v>
                </c:pt>
                <c:pt idx="3">
                  <c:v>0.77219946091644343</c:v>
                </c:pt>
                <c:pt idx="4">
                  <c:v>0.80458116202455787</c:v>
                </c:pt>
                <c:pt idx="5">
                  <c:v>0.82348188080263629</c:v>
                </c:pt>
                <c:pt idx="6">
                  <c:v>0.85033992213237641</c:v>
                </c:pt>
                <c:pt idx="7">
                  <c:v>0.85724348607367529</c:v>
                </c:pt>
                <c:pt idx="8">
                  <c:v>0.84543471099131917</c:v>
                </c:pt>
                <c:pt idx="9">
                  <c:v>0.82397926175501779</c:v>
                </c:pt>
                <c:pt idx="10">
                  <c:v>0.7847491254866733</c:v>
                </c:pt>
              </c:numCache>
            </c:numRef>
          </c:val>
        </c:ser>
        <c:dLbls/>
        <c:marker val="1"/>
        <c:axId val="52096000"/>
        <c:axId val="52105984"/>
      </c:lineChart>
      <c:catAx>
        <c:axId val="5209600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52105984"/>
        <c:crosses val="autoZero"/>
        <c:auto val="1"/>
        <c:lblAlgn val="ctr"/>
        <c:lblOffset val="100"/>
      </c:catAx>
      <c:valAx>
        <c:axId val="52105984"/>
        <c:scaling>
          <c:orientation val="minMax"/>
          <c:max val="1"/>
          <c:min val="0.6000000000000002"/>
        </c:scaling>
        <c:delete val="1"/>
        <c:axPos val="l"/>
        <c:numFmt formatCode="#,##0.00" sourceLinked="1"/>
        <c:majorTickMark val="none"/>
        <c:tickLblPos val="none"/>
        <c:crossAx val="52096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1.8896000785764568E-2"/>
          <c:y val="7.262412737826858E-2"/>
          <c:w val="0.97459557680030129"/>
          <c:h val="0.90086124089260611"/>
        </c:manualLayout>
      </c:layout>
      <c:lineChart>
        <c:grouping val="standard"/>
        <c:ser>
          <c:idx val="0"/>
          <c:order val="0"/>
          <c:tx>
            <c:strRef>
              <c:f>'1'!$B$1</c:f>
              <c:strCache>
                <c:ptCount val="1"/>
                <c:pt idx="0">
                  <c:v>Valor Repassado 
2006 a 2016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70C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5"/>
              <c:layout>
                <c:manualLayout>
                  <c:x val="-5.6688329759195896E-2"/>
                  <c:y val="-4.420426699774562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'1'!$B$2:$B$12</c:f>
              <c:numCache>
                <c:formatCode>_(* #,##0.00_);_(* \(#,##0.00\);_(* "-"??_);_(@_)</c:formatCode>
                <c:ptCount val="11"/>
                <c:pt idx="0">
                  <c:v>1831861.0300256633</c:v>
                </c:pt>
                <c:pt idx="1">
                  <c:v>2697823.6199999987</c:v>
                </c:pt>
                <c:pt idx="2">
                  <c:v>3020199.850000001</c:v>
                </c:pt>
                <c:pt idx="3">
                  <c:v>2946711.6</c:v>
                </c:pt>
                <c:pt idx="4">
                  <c:v>3374049.25</c:v>
                </c:pt>
                <c:pt idx="5">
                  <c:v>3216818.2199999997</c:v>
                </c:pt>
                <c:pt idx="6">
                  <c:v>5182616.4200000009</c:v>
                </c:pt>
                <c:pt idx="7">
                  <c:v>5481824.7800000021</c:v>
                </c:pt>
                <c:pt idx="8">
                  <c:v>5593229.1899999985</c:v>
                </c:pt>
                <c:pt idx="9">
                  <c:v>5646350.9399999995</c:v>
                </c:pt>
                <c:pt idx="10">
                  <c:v>5170777.8999999994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'1'!$D$1</c:f>
              <c:strCache>
                <c:ptCount val="1"/>
                <c:pt idx="0">
                  <c:v>Valor do Saldo em Conta Corrente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6"/>
              <c:layout>
                <c:manualLayout>
                  <c:x val="-4.6988400643467945E-2"/>
                  <c:y val="-5.258568272633468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8596973715083953E-2"/>
                  <c:y val="4.880473965650559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'1'!$D$2:$D$12</c:f>
              <c:numCache>
                <c:formatCode>General</c:formatCode>
                <c:ptCount val="11"/>
                <c:pt idx="2" formatCode="_(* #,##0.00_);_(* \(#,##0.00\);_(* &quot;-&quot;??_);_(@_)">
                  <c:v>848799.78000000038</c:v>
                </c:pt>
                <c:pt idx="3" formatCode="_(* #,##0.00_);_(* \(#,##0.00\);_(* &quot;-&quot;??_);_(@_)">
                  <c:v>1069717.9600000002</c:v>
                </c:pt>
                <c:pt idx="4" formatCode="_(* #,##0.00_);_(* \(#,##0.00\);_(* &quot;-&quot;??_);_(@_)">
                  <c:v>900076.70000000019</c:v>
                </c:pt>
                <c:pt idx="5" formatCode="_(* #,##0.00_);_(* \(#,##0.00\);_(* &quot;-&quot;??_);_(@_)">
                  <c:v>1144730.78</c:v>
                </c:pt>
                <c:pt idx="6" formatCode="_(* #,##0.00_);_(* \(#,##0.00\);_(* &quot;-&quot;??_);_(@_)">
                  <c:v>1480116.83</c:v>
                </c:pt>
                <c:pt idx="7" formatCode="_(* #,##0.00_);_(* \(#,##0.00\);_(* &quot;-&quot;??_);_(@_)">
                  <c:v>3123297.5499999984</c:v>
                </c:pt>
                <c:pt idx="8" formatCode="_(* #,##0.00_);_(* \(#,##0.00\);_(* &quot;-&quot;??_);_(@_)">
                  <c:v>2858887.2000000011</c:v>
                </c:pt>
                <c:pt idx="9" formatCode="_(* #,##0.00_);_(* \(#,##0.00\);_(* &quot;-&quot;??_);_(@_)">
                  <c:v>3126213.9099999988</c:v>
                </c:pt>
                <c:pt idx="10" formatCode="_(* #,##0.00_);_(* \(#,##0.00\);_(* &quot;-&quot;??_);_(@_)">
                  <c:v>4035738.4899999998</c:v>
                </c:pt>
              </c:numCache>
            </c:numRef>
          </c:val>
          <c:smooth val="1"/>
        </c:ser>
        <c:dLbls/>
        <c:marker val="1"/>
        <c:axId val="52459776"/>
        <c:axId val="52473856"/>
      </c:lineChart>
      <c:catAx>
        <c:axId val="524597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2473856"/>
        <c:crosses val="autoZero"/>
        <c:auto val="1"/>
        <c:lblAlgn val="ctr"/>
        <c:lblOffset val="100"/>
      </c:catAx>
      <c:valAx>
        <c:axId val="52473856"/>
        <c:scaling>
          <c:orientation val="minMax"/>
        </c:scaling>
        <c:delete val="1"/>
        <c:axPos val="l"/>
        <c:numFmt formatCode="\R\$\ #,##0" sourceLinked="0"/>
        <c:majorTickMark val="none"/>
        <c:tickLblPos val="none"/>
        <c:crossAx val="52459776"/>
        <c:crosses val="autoZero"/>
        <c:crossBetween val="between"/>
        <c:dispUnits>
          <c:builtInUnit val="millions"/>
          <c:dispUnitsLbl>
            <c:txPr>
              <a:bodyPr rot="-5400000" vert="horz"/>
              <a:lstStyle/>
              <a:p>
                <a:pPr algn="ctr">
                  <a:defRPr/>
                </a:pPr>
                <a:endParaRPr lang="pt-BR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9403523464676407E-2"/>
          <c:y val="3.9298146046645048E-2"/>
          <c:w val="0.95999726311583322"/>
          <c:h val="0.90312844205468901"/>
        </c:manualLayout>
      </c:layout>
      <c:lineChart>
        <c:grouping val="standard"/>
        <c:ser>
          <c:idx val="0"/>
          <c:order val="0"/>
          <c:tx>
            <c:strRef>
              <c:f>'1'!$C$1</c:f>
              <c:strCache>
                <c:ptCount val="1"/>
                <c:pt idx="0">
                  <c:v>Valor Repassado Acumulado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753880217527589E-2"/>
                  <c:y val="-4.922152497435294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82373371211816E-2"/>
                  <c:y val="-4.58374302196997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166109710738759E-2"/>
                  <c:y val="-4.92215249743528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192531590485511E-2"/>
                  <c:y val="-5.26056197290060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66CC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rgbClr val="0066CC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'1'!$C$2:$C$12</c:f>
              <c:numCache>
                <c:formatCode>_(* #,##0.00_);_(* \(#,##0.00\);_(* "-"??_);_(@_)</c:formatCode>
                <c:ptCount val="11"/>
                <c:pt idx="0">
                  <c:v>1831861.0300256633</c:v>
                </c:pt>
                <c:pt idx="1">
                  <c:v>4529684.6500256611</c:v>
                </c:pt>
                <c:pt idx="2">
                  <c:v>7549884.5000256635</c:v>
                </c:pt>
                <c:pt idx="3">
                  <c:v>10496596.100025661</c:v>
                </c:pt>
                <c:pt idx="4">
                  <c:v>13870645.350025663</c:v>
                </c:pt>
                <c:pt idx="5">
                  <c:v>17087463.570025664</c:v>
                </c:pt>
                <c:pt idx="6">
                  <c:v>22270079.990025666</c:v>
                </c:pt>
                <c:pt idx="7">
                  <c:v>27751904.770025667</c:v>
                </c:pt>
                <c:pt idx="8">
                  <c:v>33345133.960025661</c:v>
                </c:pt>
                <c:pt idx="9">
                  <c:v>38991484.900025666</c:v>
                </c:pt>
                <c:pt idx="10">
                  <c:v>44162262.800025664</c:v>
                </c:pt>
              </c:numCache>
            </c:numRef>
          </c:val>
        </c:ser>
        <c:ser>
          <c:idx val="1"/>
          <c:order val="1"/>
          <c:tx>
            <c:strRef>
              <c:f>'1'!$D$1</c:f>
              <c:strCache>
                <c:ptCount val="1"/>
                <c:pt idx="0">
                  <c:v>Valor do Saldo em Conta Corrente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1.4772387028263802E-2"/>
                  <c:y val="-3.2301051201087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553061341784831E-2"/>
                  <c:y val="-3.56851459557403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285421439108483E-2"/>
                  <c:y val="-4.24533354650466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accent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'1'!$A$2:$A$12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2016*</c:v>
                </c:pt>
              </c:strCache>
            </c:strRef>
          </c:cat>
          <c:val>
            <c:numRef>
              <c:f>'1'!$D$2:$D$12</c:f>
              <c:numCache>
                <c:formatCode>General</c:formatCode>
                <c:ptCount val="11"/>
                <c:pt idx="2" formatCode="_(* #,##0.00_);_(* \(#,##0.00\);_(* &quot;-&quot;??_);_(@_)">
                  <c:v>848799.78000000038</c:v>
                </c:pt>
                <c:pt idx="3" formatCode="_(* #,##0.00_);_(* \(#,##0.00\);_(* &quot;-&quot;??_);_(@_)">
                  <c:v>1069717.9600000002</c:v>
                </c:pt>
                <c:pt idx="4" formatCode="_(* #,##0.00_);_(* \(#,##0.00\);_(* &quot;-&quot;??_);_(@_)">
                  <c:v>900076.70000000019</c:v>
                </c:pt>
                <c:pt idx="5" formatCode="_(* #,##0.00_);_(* \(#,##0.00\);_(* &quot;-&quot;??_);_(@_)">
                  <c:v>1144730.78</c:v>
                </c:pt>
                <c:pt idx="6" formatCode="_(* #,##0.00_);_(* \(#,##0.00\);_(* &quot;-&quot;??_);_(@_)">
                  <c:v>1480116.83</c:v>
                </c:pt>
                <c:pt idx="7" formatCode="_(* #,##0.00_);_(* \(#,##0.00\);_(* &quot;-&quot;??_);_(@_)">
                  <c:v>3123297.5499999984</c:v>
                </c:pt>
                <c:pt idx="8" formatCode="_(* #,##0.00_);_(* \(#,##0.00\);_(* &quot;-&quot;??_);_(@_)">
                  <c:v>2858887.2000000011</c:v>
                </c:pt>
                <c:pt idx="9" formatCode="_(* #,##0.00_);_(* \(#,##0.00\);_(* &quot;-&quot;??_);_(@_)">
                  <c:v>3126213.9099999988</c:v>
                </c:pt>
                <c:pt idx="10" formatCode="_(* #,##0.00_);_(* \(#,##0.00\);_(* &quot;-&quot;??_);_(@_)">
                  <c:v>4035738.4899999998</c:v>
                </c:pt>
              </c:numCache>
            </c:numRef>
          </c:val>
        </c:ser>
        <c:dLbls/>
        <c:marker val="1"/>
        <c:axId val="52396800"/>
        <c:axId val="52397952"/>
      </c:lineChart>
      <c:catAx>
        <c:axId val="523968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2397952"/>
        <c:crosses val="autoZero"/>
        <c:auto val="1"/>
        <c:lblAlgn val="ctr"/>
        <c:lblOffset val="100"/>
      </c:catAx>
      <c:valAx>
        <c:axId val="5239795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tickLblPos val="none"/>
        <c:crossAx val="52396800"/>
        <c:crosses val="autoZero"/>
        <c:crossBetween val="between"/>
        <c:dispUnits>
          <c:builtInUnit val="millions"/>
          <c:dispUnits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stacked"/>
        <c:ser>
          <c:idx val="0"/>
          <c:order val="0"/>
          <c:spPr>
            <a:solidFill>
              <a:srgbClr val="FF0000"/>
            </a:solidFill>
            <a:ln w="25400">
              <a:noFill/>
            </a:ln>
          </c:spPr>
          <c:dPt>
            <c:idx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1.6483111429986496E-3"/>
                  <c:y val="-0.4696614283911572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087475413109337E-16"/>
                  <c:y val="-0.11125337404241828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('1'!$B$1,'1'!$D$1)</c:f>
              <c:strCache>
                <c:ptCount val="2"/>
                <c:pt idx="0">
                  <c:v>Valor Repassado 
2006 a 2016</c:v>
                </c:pt>
                <c:pt idx="1">
                  <c:v>Valor do Saldo em Conta Corrente</c:v>
                </c:pt>
              </c:strCache>
            </c:strRef>
          </c:cat>
          <c:val>
            <c:numRef>
              <c:f>('1'!$B$13,'1'!$D$13)</c:f>
              <c:numCache>
                <c:formatCode>_(* #,##0.00_);_(* \(#,##0.00\);_(* "-"??_);_(@_)</c:formatCode>
                <c:ptCount val="2"/>
                <c:pt idx="0">
                  <c:v>44162262.800025664</c:v>
                </c:pt>
                <c:pt idx="1">
                  <c:v>4035738.4899999998</c:v>
                </c:pt>
              </c:numCache>
            </c:numRef>
          </c:val>
        </c:ser>
        <c:dLbls/>
        <c:gapWidth val="113"/>
        <c:overlap val="100"/>
        <c:axId val="52661632"/>
        <c:axId val="52679808"/>
      </c:barChart>
      <c:catAx>
        <c:axId val="526616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2679808"/>
        <c:crosses val="autoZero"/>
        <c:auto val="1"/>
        <c:lblAlgn val="ctr"/>
        <c:lblOffset val="100"/>
      </c:catAx>
      <c:valAx>
        <c:axId val="526798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tickLblPos val="none"/>
        <c:crossAx val="52661632"/>
        <c:crosses val="autoZero"/>
        <c:crossBetween val="between"/>
        <c:dispUnits>
          <c:builtInUnit val="millions"/>
          <c:dispUnits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pt-BR"/>
              </a:p>
            </c:txPr>
          </c:dispUnitsLbl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0.5365</cdr:x>
      <cdr:y>0.09498</cdr:y>
    </cdr:from>
    <cdr:to>
      <cdr:x>0.92523</cdr:x>
      <cdr:y>0.60185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4133655" y="432049"/>
          <a:ext cx="2995137" cy="230558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19050" cmpd="sng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Percentual </a:t>
          </a:r>
          <a:r>
            <a:rPr lang="pt-BR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do</a:t>
          </a:r>
        </a:p>
        <a:p xmlns:a="http://schemas.openxmlformats.org/drawingml/2006/main">
          <a:pPr algn="ctr"/>
          <a:r>
            <a:rPr lang="pt-BR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saldo</a:t>
          </a:r>
          <a:r>
            <a:rPr lang="pt-BR" sz="2400" b="1" baseline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b="1" baseline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sobre </a:t>
          </a:r>
          <a:r>
            <a:rPr lang="pt-BR" sz="2400" b="1" baseline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 repassado </a:t>
          </a:r>
          <a:endParaRPr lang="pt-BR" sz="2400" b="1" baseline="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>
            <a:lnSpc>
              <a:spcPts val="1400"/>
            </a:lnSpc>
          </a:pPr>
          <a:endParaRPr lang="pt-BR" sz="2400" b="1" baseline="0" dirty="0">
            <a:solidFill>
              <a:schemeClr val="accent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>
            <a:lnSpc>
              <a:spcPts val="1400"/>
            </a:lnSpc>
          </a:pPr>
          <a:r>
            <a:rPr lang="pt-BR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9,69%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54CB-2B26-45D8-A724-2860B9ABEFD0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EC8A-619F-4B95-A502-E0615014E5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74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566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653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</a:t>
            </a:r>
            <a:r>
              <a:rPr lang="pt-BR" baseline="0" dirty="0" smtClean="0"/>
              <a:t>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203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Incentivo</a:t>
            </a:r>
            <a:r>
              <a:rPr lang="pt-BR" baseline="0" dirty="0" smtClean="0"/>
              <a:t> 2 – 36 municípios recebem mais de 50% do incentivo, sendo que destes 17 municípios recebem mais de 70%.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9671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939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768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2º 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514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1º DIA - 31 municípios 6 prestação de contas 2014 e 24 aprovação das contas 2014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DEC8A-619F-4B95-A502-E0615014E53B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545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974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747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06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85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42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5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288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04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170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592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332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29F3-8E57-4D74-BD16-B5125D86D0E5}" type="datetimeFigureOut">
              <a:rPr lang="pt-BR" smtClean="0"/>
              <a:pPr/>
              <a:t>12/03/2017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8133-7109-4C0F-9CF1-C7826001A9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025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microsoft.com/office/2007/relationships/hdphoto" Target="../media/hdphoto9.wdp"/><Relationship Id="rId10" Type="http://schemas.microsoft.com/office/2007/relationships/hdphoto" Target="../media/hdphoto10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7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-27384"/>
            <a:ext cx="9257394" cy="693565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6083714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inistério do Desenvolvimento Social e Combate à Fome </a:t>
            </a:r>
          </a:p>
          <a:p>
            <a:pPr algn="r"/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Secretaria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acional de Renda de Cidadania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6185466"/>
            <a:ext cx="864096" cy="3197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021288"/>
            <a:ext cx="713255" cy="648072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27102" y="1772816"/>
            <a:ext cx="9225418" cy="2664296"/>
          </a:xfrm>
          <a:prstGeom prst="rect">
            <a:avLst/>
          </a:prstGeom>
          <a:solidFill>
            <a:schemeClr val="bg2">
              <a:alpha val="14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7102" y="3212976"/>
            <a:ext cx="7745226" cy="63094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pt-BR" sz="3500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GESTÃO</a:t>
            </a:r>
            <a:r>
              <a:rPr lang="pt-BR" sz="35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DESCENTRALIZADA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33518" y="3759334"/>
            <a:ext cx="6174432" cy="3693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pt-BR" spc="3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Gisha" panose="020B0502040204020203" pitchFamily="34" charset="-79"/>
              </a:rPr>
              <a:t>PROGRAMA BOLSA FAMÍLIA </a:t>
            </a:r>
            <a:r>
              <a:rPr lang="pt-BR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Gisha" panose="020B0502040204020203" pitchFamily="34" charset="-79"/>
              </a:rPr>
              <a:t>E </a:t>
            </a:r>
            <a:r>
              <a:rPr lang="pt-BR" spc="3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Gisha" panose="020B0502040204020203" pitchFamily="34" charset="-79"/>
              </a:rPr>
              <a:t>CADASTRO ÚNICO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3963226" y="2028138"/>
            <a:ext cx="1040822" cy="1040822"/>
            <a:chOff x="3863704" y="1412776"/>
            <a:chExt cx="1402396" cy="1402396"/>
          </a:xfrm>
        </p:grpSpPr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3704" y="1412776"/>
              <a:ext cx="1402396" cy="140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5" name="Conector reto 14"/>
            <p:cNvCxnSpPr>
              <a:stCxn id="17" idx="3"/>
              <a:endCxn id="14" idx="7"/>
            </p:cNvCxnSpPr>
            <p:nvPr/>
          </p:nvCxnSpPr>
          <p:spPr>
            <a:xfrm flipH="1">
              <a:off x="4742720" y="1967749"/>
              <a:ext cx="282419" cy="330214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stCxn id="17" idx="2"/>
              <a:endCxn id="5" idx="2"/>
            </p:cNvCxnSpPr>
            <p:nvPr/>
          </p:nvCxnSpPr>
          <p:spPr>
            <a:xfrm flipH="1" flipV="1">
              <a:off x="4139952" y="1772816"/>
              <a:ext cx="864096" cy="144016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/>
            <p:cNvSpPr/>
            <p:nvPr/>
          </p:nvSpPr>
          <p:spPr>
            <a:xfrm>
              <a:off x="4139952" y="1700808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4222313" y="1772816"/>
              <a:ext cx="493703" cy="597155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4619795" y="2276872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5004048" y="1844824"/>
              <a:ext cx="144016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04454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31640" y="3140968"/>
            <a:ext cx="6768752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VARIA DE 0 A 1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. QUANTO MAIS PRÓXIMO DE 1, MELHOR A QUALIDADE DA GESTÃO. </a:t>
            </a:r>
            <a:endParaRPr lang="pt-BR" sz="2500" b="1" dirty="0" smtClean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09216" y="2426741"/>
            <a:ext cx="14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endParaRPr lang="pt-BR" sz="2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05360" y="2432217"/>
            <a:ext cx="1440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pt-BR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521184" y="2495971"/>
            <a:ext cx="330736" cy="42589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392" y="2348880"/>
            <a:ext cx="330736" cy="425897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4139952" y="2708920"/>
            <a:ext cx="936104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4648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60258" y="976079"/>
            <a:ext cx="51283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IGD-M</a:t>
            </a:r>
            <a:endParaRPr lang="pt-BR" sz="13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Igual 14"/>
          <p:cNvSpPr/>
          <p:nvPr/>
        </p:nvSpPr>
        <p:spPr>
          <a:xfrm>
            <a:off x="6588224" y="1916832"/>
            <a:ext cx="428390" cy="417780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000" dirty="0">
              <a:solidFill>
                <a:schemeClr val="tx1"/>
              </a:solidFill>
            </a:endParaRPr>
          </a:p>
        </p:txBody>
      </p:sp>
      <p:sp>
        <p:nvSpPr>
          <p:cNvPr id="19" name="Multiplicar 18"/>
          <p:cNvSpPr/>
          <p:nvPr/>
        </p:nvSpPr>
        <p:spPr>
          <a:xfrm>
            <a:off x="2267744" y="4005064"/>
            <a:ext cx="247650" cy="363538"/>
          </a:xfrm>
          <a:prstGeom prst="mathMultiply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8" name="Multiplicar 37"/>
          <p:cNvSpPr/>
          <p:nvPr/>
        </p:nvSpPr>
        <p:spPr>
          <a:xfrm>
            <a:off x="4427984" y="4001566"/>
            <a:ext cx="247650" cy="363538"/>
          </a:xfrm>
          <a:prstGeom prst="mathMultiply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2" name="Multiplicar 41"/>
          <p:cNvSpPr/>
          <p:nvPr/>
        </p:nvSpPr>
        <p:spPr>
          <a:xfrm>
            <a:off x="6588224" y="3933056"/>
            <a:ext cx="247650" cy="363538"/>
          </a:xfrm>
          <a:prstGeom prst="mathMultiply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07504" y="3429000"/>
            <a:ext cx="2448272" cy="1617359"/>
            <a:chOff x="107504" y="3429000"/>
            <a:chExt cx="2448272" cy="1617359"/>
          </a:xfrm>
        </p:grpSpPr>
        <p:sp>
          <p:nvSpPr>
            <p:cNvPr id="2" name="Elipse 1"/>
            <p:cNvSpPr/>
            <p:nvPr/>
          </p:nvSpPr>
          <p:spPr>
            <a:xfrm>
              <a:off x="467544" y="3429000"/>
              <a:ext cx="1656184" cy="1617359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7504" y="3933056"/>
              <a:ext cx="244827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OPERAÇÃO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627784" y="3429000"/>
            <a:ext cx="1670675" cy="1617359"/>
            <a:chOff x="2627784" y="3429000"/>
            <a:chExt cx="1670675" cy="1617359"/>
          </a:xfrm>
        </p:grpSpPr>
        <p:sp>
          <p:nvSpPr>
            <p:cNvPr id="14" name="Elipse 13"/>
            <p:cNvSpPr/>
            <p:nvPr/>
          </p:nvSpPr>
          <p:spPr>
            <a:xfrm>
              <a:off x="2642275" y="3429000"/>
              <a:ext cx="1656184" cy="1617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627784" y="3847981"/>
              <a:ext cx="167067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ADESÃO AO SUAS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88024" y="3424457"/>
            <a:ext cx="1682075" cy="1617359"/>
            <a:chOff x="4788024" y="3424457"/>
            <a:chExt cx="1682075" cy="1617359"/>
          </a:xfrm>
        </p:grpSpPr>
        <p:sp>
          <p:nvSpPr>
            <p:cNvPr id="17" name="Elipse 16"/>
            <p:cNvSpPr/>
            <p:nvPr/>
          </p:nvSpPr>
          <p:spPr>
            <a:xfrm>
              <a:off x="4813915" y="3424457"/>
              <a:ext cx="1656184" cy="161735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788024" y="3714998"/>
              <a:ext cx="16706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III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PRESTAÇÃO   DE CONTAS SUASWEB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974155" y="3424457"/>
            <a:ext cx="1702301" cy="1617359"/>
            <a:chOff x="6974155" y="3424457"/>
            <a:chExt cx="1702301" cy="1617359"/>
          </a:xfrm>
        </p:grpSpPr>
        <p:sp>
          <p:nvSpPr>
            <p:cNvPr id="20" name="Elipse 19"/>
            <p:cNvSpPr/>
            <p:nvPr/>
          </p:nvSpPr>
          <p:spPr>
            <a:xfrm>
              <a:off x="6974155" y="3424457"/>
              <a:ext cx="1656184" cy="1617359"/>
            </a:xfrm>
            <a:prstGeom prst="ellipse">
              <a:avLst/>
            </a:prstGeom>
            <a:solidFill>
              <a:srgbClr val="926F00"/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005781" y="3735323"/>
              <a:ext cx="16706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IV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APROVAÇÃO  DE CONTAS SUASWEB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245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5" name="Igual 14"/>
          <p:cNvSpPr/>
          <p:nvPr/>
        </p:nvSpPr>
        <p:spPr>
          <a:xfrm>
            <a:off x="323528" y="3517107"/>
            <a:ext cx="495415" cy="483145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91238" y="3039506"/>
            <a:ext cx="1225220" cy="226402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8575" rIns="38100" bIns="285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3491880" y="548680"/>
            <a:ext cx="2448272" cy="1617359"/>
            <a:chOff x="107504" y="3429000"/>
            <a:chExt cx="2448272" cy="1617359"/>
          </a:xfrm>
        </p:grpSpPr>
        <p:sp>
          <p:nvSpPr>
            <p:cNvPr id="22" name="Elipse 21"/>
            <p:cNvSpPr/>
            <p:nvPr/>
          </p:nvSpPr>
          <p:spPr>
            <a:xfrm>
              <a:off x="467544" y="3429000"/>
              <a:ext cx="1656184" cy="1617359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107504" y="3933056"/>
              <a:ext cx="244827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OPERAÇÃO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4" name="Mais 23"/>
          <p:cNvSpPr/>
          <p:nvPr/>
        </p:nvSpPr>
        <p:spPr>
          <a:xfrm>
            <a:off x="2769191" y="3792469"/>
            <a:ext cx="288032" cy="280898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Mais 25"/>
          <p:cNvSpPr/>
          <p:nvPr/>
        </p:nvSpPr>
        <p:spPr>
          <a:xfrm>
            <a:off x="5361479" y="3059102"/>
            <a:ext cx="288032" cy="280898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27" name="Conector reto 26"/>
          <p:cNvCxnSpPr/>
          <p:nvPr/>
        </p:nvCxnSpPr>
        <p:spPr>
          <a:xfrm>
            <a:off x="1040999" y="5303530"/>
            <a:ext cx="6743389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285182" y="3127737"/>
            <a:ext cx="1496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TAC</a:t>
            </a:r>
            <a:endParaRPr lang="pt-BR" sz="35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109472" y="3772268"/>
            <a:ext cx="1376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Taxa de Atualização Cadastral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793368" y="2264050"/>
            <a:ext cx="1496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TAFE</a:t>
            </a:r>
            <a:endParaRPr lang="pt-BR" sz="35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347864" y="2862586"/>
            <a:ext cx="1941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Taxa de Acompanhamento da Frequencia Escolar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933731" y="2244441"/>
            <a:ext cx="1496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TAAS</a:t>
            </a:r>
            <a:endParaRPr lang="pt-BR" sz="35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21519" y="2833169"/>
            <a:ext cx="1890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Taxa de Acompanhamento da Agenda de Saúde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3758187" y="4324381"/>
            <a:ext cx="367164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687293" y="4493802"/>
            <a:ext cx="392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2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411917" y="5589240"/>
            <a:ext cx="392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2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Colchete duplo 2"/>
          <p:cNvSpPr/>
          <p:nvPr/>
        </p:nvSpPr>
        <p:spPr>
          <a:xfrm>
            <a:off x="3347864" y="2362542"/>
            <a:ext cx="4369333" cy="2776865"/>
          </a:xfrm>
          <a:prstGeom prst="bracketPair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1687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-13649"/>
            <a:ext cx="9257394" cy="6935651"/>
          </a:xfrm>
          <a:prstGeom prst="rect">
            <a:avLst/>
          </a:prstGeom>
        </p:spPr>
      </p:pic>
      <p:sp>
        <p:nvSpPr>
          <p:cNvPr id="15" name="Igual 14"/>
          <p:cNvSpPr/>
          <p:nvPr/>
        </p:nvSpPr>
        <p:spPr>
          <a:xfrm>
            <a:off x="367938" y="2971032"/>
            <a:ext cx="495415" cy="483145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591238" y="3037184"/>
            <a:ext cx="1225220" cy="226402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8575" rIns="38100" bIns="285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467617" y="2427774"/>
            <a:ext cx="249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Acompanhar o cumprimento das condicionalidades de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educação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488618" y="242777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Acompanhar o cumprimento das condicionalidades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de saúde </a:t>
            </a:r>
            <a:endParaRPr lang="pt-BR" sz="2400" dirty="0"/>
          </a:p>
        </p:txBody>
      </p:sp>
      <p:sp>
        <p:nvSpPr>
          <p:cNvPr id="30" name="Mais 29"/>
          <p:cNvSpPr/>
          <p:nvPr/>
        </p:nvSpPr>
        <p:spPr>
          <a:xfrm>
            <a:off x="3032234" y="3072155"/>
            <a:ext cx="288032" cy="280898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1" name="CaixaDeTexto 30"/>
          <p:cNvSpPr txBox="1"/>
          <p:nvPr/>
        </p:nvSpPr>
        <p:spPr>
          <a:xfrm>
            <a:off x="1160026" y="242727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Manter os cadastros das famílias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atualizados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Mais 31"/>
          <p:cNvSpPr/>
          <p:nvPr/>
        </p:nvSpPr>
        <p:spPr>
          <a:xfrm>
            <a:off x="6056570" y="3072155"/>
            <a:ext cx="288032" cy="280898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grpSp>
        <p:nvGrpSpPr>
          <p:cNvPr id="14" name="Grupo 13"/>
          <p:cNvGrpSpPr/>
          <p:nvPr/>
        </p:nvGrpSpPr>
        <p:grpSpPr>
          <a:xfrm>
            <a:off x="3491880" y="548680"/>
            <a:ext cx="2448272" cy="1617359"/>
            <a:chOff x="107504" y="3429000"/>
            <a:chExt cx="2448272" cy="1617359"/>
          </a:xfrm>
        </p:grpSpPr>
        <p:sp>
          <p:nvSpPr>
            <p:cNvPr id="16" name="Elipse 15"/>
            <p:cNvSpPr/>
            <p:nvPr/>
          </p:nvSpPr>
          <p:spPr>
            <a:xfrm>
              <a:off x="467544" y="3429000"/>
              <a:ext cx="1656184" cy="1617359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07504" y="3933056"/>
              <a:ext cx="244827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OPERAÇÃO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89732" y="4480494"/>
            <a:ext cx="2786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total de cadastros atualizados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41672" y="5463260"/>
            <a:ext cx="2808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úmero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total de cadastros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 município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67938" y="5303445"/>
            <a:ext cx="26425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447991" y="4092410"/>
            <a:ext cx="278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crianças e adolescentes fam. PBF com informações de frequencia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421760" y="5463259"/>
            <a:ext cx="280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úmero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total crianças e adolescentes fam. PBF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3467617" y="5305676"/>
            <a:ext cx="26425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319495" y="4338631"/>
            <a:ext cx="278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Número famílias PBF com informações de Saúde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269074" y="5617146"/>
            <a:ext cx="2808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úmero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total famílias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PBF perfil Saúde</a:t>
            </a:r>
            <a:endParaRPr lang="pt-BR" sz="2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6344602" y="5305676"/>
            <a:ext cx="264250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3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9592" y="3565465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DEMONSTRA SE O MUNICÍPIO ADERIU AO SUAS.</a:t>
            </a:r>
          </a:p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É ATRIBUÍDO O VALOR 1 SE ADERIU, OU 0 SE NÃO ADERIU. </a:t>
            </a:r>
          </a:p>
          <a:p>
            <a:pPr algn="ctr"/>
            <a:endParaRPr lang="pt-BR" sz="2000" dirty="0"/>
          </a:p>
        </p:txBody>
      </p:sp>
      <p:grpSp>
        <p:nvGrpSpPr>
          <p:cNvPr id="5" name="Grupo 4"/>
          <p:cNvGrpSpPr/>
          <p:nvPr/>
        </p:nvGrpSpPr>
        <p:grpSpPr>
          <a:xfrm>
            <a:off x="3851920" y="1595617"/>
            <a:ext cx="1670675" cy="1617359"/>
            <a:chOff x="2627784" y="3429000"/>
            <a:chExt cx="1670675" cy="1617359"/>
          </a:xfrm>
        </p:grpSpPr>
        <p:sp>
          <p:nvSpPr>
            <p:cNvPr id="6" name="Elipse 5"/>
            <p:cNvSpPr/>
            <p:nvPr/>
          </p:nvSpPr>
          <p:spPr>
            <a:xfrm>
              <a:off x="2642275" y="3429000"/>
              <a:ext cx="1656184" cy="1617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627784" y="3847981"/>
              <a:ext cx="1670675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ADESÃO AO SUAS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3696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3233008"/>
            <a:ext cx="73448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INDICA SE O GESTOR DO FUNDO MUNICIPAL DE ASSISTÊNCIA SOCIAL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REGISTROU NO SUASWEB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A COMPROVAÇÃO DOS GASTOS.</a:t>
            </a:r>
          </a:p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É ATRIBUÍDO O VALOR 1 SE REALIZOU O REGISTRO, OU 0 SE NÃO TIVER REGISTRADO.</a:t>
            </a:r>
          </a:p>
          <a:p>
            <a:pPr algn="ctr"/>
            <a:endParaRPr lang="pt-BR" sz="2500" dirty="0"/>
          </a:p>
        </p:txBody>
      </p:sp>
      <p:grpSp>
        <p:nvGrpSpPr>
          <p:cNvPr id="5" name="Grupo 4"/>
          <p:cNvGrpSpPr/>
          <p:nvPr/>
        </p:nvGrpSpPr>
        <p:grpSpPr>
          <a:xfrm>
            <a:off x="3898037" y="1412776"/>
            <a:ext cx="1682075" cy="1617359"/>
            <a:chOff x="4788024" y="3424457"/>
            <a:chExt cx="1682075" cy="1617359"/>
          </a:xfrm>
        </p:grpSpPr>
        <p:sp>
          <p:nvSpPr>
            <p:cNvPr id="6" name="Elipse 5"/>
            <p:cNvSpPr/>
            <p:nvPr/>
          </p:nvSpPr>
          <p:spPr>
            <a:xfrm>
              <a:off x="4813915" y="3424457"/>
              <a:ext cx="1656184" cy="161735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788024" y="3714998"/>
              <a:ext cx="16706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III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PRESTAÇÃO   DE CONTAS SUASWEB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087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35696" y="3285272"/>
            <a:ext cx="5760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INDICA SE O CONSELHO MUNICIPAL DE ASSISTÊNCIA SOCIAL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APROVOU INTEGRALMENTE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OS GASTOS E FEZ 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REGISTRO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DA DELIBERAÇÃO NO SUASWEB.</a:t>
            </a:r>
          </a:p>
          <a:p>
            <a:pPr lvl="0" algn="ctr"/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É ATRIBUÍDO O VALOR 1 SE REALIZOU O REGISTRO, OU 0 SE NÃO TIVER REGISTRADO.</a:t>
            </a:r>
          </a:p>
          <a:p>
            <a:pPr algn="just"/>
            <a:endParaRPr lang="pt-BR" sz="2500" dirty="0"/>
          </a:p>
        </p:txBody>
      </p:sp>
      <p:grpSp>
        <p:nvGrpSpPr>
          <p:cNvPr id="5" name="Grupo 4"/>
          <p:cNvGrpSpPr/>
          <p:nvPr/>
        </p:nvGrpSpPr>
        <p:grpSpPr>
          <a:xfrm>
            <a:off x="3923928" y="1484784"/>
            <a:ext cx="1702301" cy="1617359"/>
            <a:chOff x="6974155" y="3424457"/>
            <a:chExt cx="1702301" cy="1617359"/>
          </a:xfrm>
        </p:grpSpPr>
        <p:sp>
          <p:nvSpPr>
            <p:cNvPr id="7" name="Elipse 6"/>
            <p:cNvSpPr/>
            <p:nvPr/>
          </p:nvSpPr>
          <p:spPr>
            <a:xfrm>
              <a:off x="6974155" y="3424457"/>
              <a:ext cx="1656184" cy="1617359"/>
            </a:xfrm>
            <a:prstGeom prst="ellipse">
              <a:avLst/>
            </a:prstGeom>
            <a:solidFill>
              <a:srgbClr val="926F00"/>
            </a:solidFill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005781" y="3735323"/>
              <a:ext cx="16706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500" b="1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FATOR IV</a:t>
              </a:r>
            </a:p>
            <a:p>
              <a:pPr algn="ctr"/>
              <a:r>
                <a:rPr lang="pt-BR" sz="1600" dirty="0" smtClean="0">
                  <a:solidFill>
                    <a:schemeClr val="bg2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APROVAÇÃO  DE CONTAS SUASWEB</a:t>
              </a:r>
              <a:endParaRPr lang="pt-BR" sz="1600" dirty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3477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1640" y="2780928"/>
            <a:ext cx="6768752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IGD-M É A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BASE PARA O CÁLCULO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 VALOR DOS RECURSOS FINANCEIROS QUE SÃO REPASSADOS AOS MUNICÍPIOS.</a:t>
            </a:r>
            <a:endParaRPr lang="pt-BR" sz="2500" b="1" dirty="0" smtClean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874" y="1484784"/>
            <a:ext cx="925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!</a:t>
            </a:r>
            <a:endParaRPr lang="pt-BR" sz="8000" dirty="0">
              <a:solidFill>
                <a:schemeClr val="accent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8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4874" y="2780928"/>
            <a:ext cx="925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CASO O MUNICÍPIO </a:t>
            </a:r>
            <a:r>
              <a:rPr lang="pt-BR" sz="25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NÃO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TENHA ADERIDO AO SUAS</a:t>
            </a:r>
          </a:p>
          <a:p>
            <a:pPr lvl="0" algn="ctr"/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OU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NÃO TENHA REGISTRADO AS INFORMAÇÕES </a:t>
            </a:r>
          </a:p>
          <a:p>
            <a:pPr lvl="0" algn="ctr"/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SOBRE A PRESTAÇÃO E APROVAÇÃO INTEGRAL </a:t>
            </a:r>
          </a:p>
          <a:p>
            <a:pPr lvl="0" algn="ctr"/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DAS CONTAS NO SUASWEB, O VALOR </a:t>
            </a:r>
          </a:p>
          <a:p>
            <a:pPr lvl="0" algn="ctr"/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DO IGD-M SERÁ IGUAL A </a:t>
            </a:r>
            <a:r>
              <a:rPr lang="pt-BR" sz="25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ZERO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algn="just"/>
            <a:endParaRPr lang="pt-BR" sz="25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4874" y="1484784"/>
            <a:ext cx="925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!</a:t>
            </a:r>
            <a:endParaRPr lang="pt-BR" sz="8000" dirty="0">
              <a:solidFill>
                <a:schemeClr val="accent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66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321296"/>
            <a:ext cx="7848872" cy="1080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8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Evolução das Condicionalidades</a:t>
            </a:r>
          </a:p>
          <a:p>
            <a:pPr marL="0" indent="0" algn="ctr">
              <a:buNone/>
            </a:pPr>
            <a:r>
              <a:rPr lang="pt-BR" sz="3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Média </a:t>
            </a:r>
            <a:r>
              <a:rPr lang="pt-BR" sz="38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- </a:t>
            </a:r>
            <a:r>
              <a:rPr lang="pt-BR" sz="38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TO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827584" y="6093296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71600" y="60212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Taxa de Acompanhamento da Frequencia Escolar</a:t>
            </a:r>
            <a:endParaRPr lang="pt-BR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riângulo isósceles 9"/>
          <p:cNvSpPr/>
          <p:nvPr/>
        </p:nvSpPr>
        <p:spPr>
          <a:xfrm>
            <a:off x="3563888" y="6129300"/>
            <a:ext cx="144016" cy="10801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635896" y="60212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Taxa de Acompanhamento da Agenda de Saúde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Fluxograma: Decisão 11"/>
          <p:cNvSpPr/>
          <p:nvPr/>
        </p:nvSpPr>
        <p:spPr>
          <a:xfrm>
            <a:off x="6156176" y="6093296"/>
            <a:ext cx="160018" cy="14401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300192" y="602128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Média das Condicionalidades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410685" y="5592143"/>
            <a:ext cx="14817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(até dezembro/2016)</a:t>
            </a:r>
            <a:endParaRPr lang="pt-BR" sz="1300" i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1560" y="530120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2006         2007         2008          2009     2010        2011        2012         2013        2014         2015         2016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6046141"/>
              </p:ext>
            </p:extLst>
          </p:nvPr>
        </p:nvGraphicFramePr>
        <p:xfrm>
          <a:off x="179512" y="1559695"/>
          <a:ext cx="8856984" cy="34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30156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547664" y="404978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Municípios do TO</a:t>
            </a:r>
            <a:endParaRPr lang="pt-BR" sz="30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07" y="1232708"/>
            <a:ext cx="5279089" cy="515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31540" y="43651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BRASIL </a:t>
            </a:r>
          </a:p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5.570 municípios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5141" y="1827886"/>
            <a:ext cx="2890342" cy="403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" name="Conector reto 15"/>
          <p:cNvCxnSpPr/>
          <p:nvPr/>
        </p:nvCxnSpPr>
        <p:spPr>
          <a:xfrm>
            <a:off x="3707904" y="3573016"/>
            <a:ext cx="2664296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520918" y="2396721"/>
            <a:ext cx="151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Tocantins</a:t>
            </a:r>
          </a:p>
          <a:p>
            <a:pPr algn="ctr"/>
            <a:r>
              <a:rPr lang="pt-BR" sz="1200" b="1" dirty="0" smtClean="0">
                <a:solidFill>
                  <a:srgbClr val="FF0000"/>
                </a:solidFill>
              </a:rPr>
              <a:t>139 municípios</a:t>
            </a:r>
            <a:endParaRPr lang="pt-BR" sz="1200" b="1" dirty="0">
              <a:solidFill>
                <a:srgbClr val="FF0000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3707904" y="2008214"/>
            <a:ext cx="3524322" cy="6193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2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9387" y="126203"/>
            <a:ext cx="7848872" cy="10206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5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Evolução dos Cadastros</a:t>
            </a:r>
          </a:p>
          <a:p>
            <a:pPr marL="0" indent="0" algn="ctr">
              <a:buNone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Média </a:t>
            </a:r>
            <a:r>
              <a:rPr lang="pt-BR" sz="35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- 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TO</a:t>
            </a:r>
          </a:p>
          <a:p>
            <a:pPr marL="0" indent="0" algn="ctr">
              <a:buNone/>
            </a:pPr>
            <a:endParaRPr lang="pt-BR" sz="35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rial Narrow"/>
            </a:endParaRPr>
          </a:p>
          <a:p>
            <a:endParaRPr lang="en-US" sz="3500" dirty="0"/>
          </a:p>
        </p:txBody>
      </p:sp>
      <p:sp>
        <p:nvSpPr>
          <p:cNvPr id="9" name="Retângulo 8"/>
          <p:cNvSpPr/>
          <p:nvPr/>
        </p:nvSpPr>
        <p:spPr>
          <a:xfrm>
            <a:off x="827584" y="5957991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Taxa de Cobertura Qualificada do Cadastro</a:t>
            </a:r>
            <a:endParaRPr lang="pt-BR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riângulo isósceles 10"/>
          <p:cNvSpPr/>
          <p:nvPr/>
        </p:nvSpPr>
        <p:spPr>
          <a:xfrm>
            <a:off x="3635896" y="5993995"/>
            <a:ext cx="144016" cy="10801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Taxa de Atualização Cadastral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uxograma: Decisão 12"/>
          <p:cNvSpPr/>
          <p:nvPr/>
        </p:nvSpPr>
        <p:spPr>
          <a:xfrm>
            <a:off x="6156176" y="5957991"/>
            <a:ext cx="160018" cy="14401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Média das Taxas de Cadastro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1520" y="4935180"/>
            <a:ext cx="86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2006         2007       2008       2009      2010        2011        2012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  2013       2014     2015        2016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393552" y="5377401"/>
            <a:ext cx="14817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(até dezembro/2016)</a:t>
            </a:r>
            <a:endParaRPr lang="pt-BR" sz="1300" i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4230972"/>
              </p:ext>
            </p:extLst>
          </p:nvPr>
        </p:nvGraphicFramePr>
        <p:xfrm>
          <a:off x="133386" y="1412776"/>
          <a:ext cx="8856984" cy="36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302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88640"/>
            <a:ext cx="7848872" cy="11521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41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Evolução do IGD-M</a:t>
            </a:r>
          </a:p>
          <a:p>
            <a:pPr marL="0" indent="0" algn="ctr">
              <a:buNone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Média - TO</a:t>
            </a:r>
          </a:p>
          <a:p>
            <a:pPr marL="0" indent="0" algn="ctr">
              <a:buNone/>
            </a:pPr>
            <a:endParaRPr lang="pt-BR" sz="41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rial Narrow"/>
            </a:endParaRPr>
          </a:p>
          <a:p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1331640" y="6093296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75656" y="601257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Média das Condicionalidades</a:t>
            </a:r>
            <a:endParaRPr lang="pt-BR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riângulo isósceles 12"/>
          <p:cNvSpPr/>
          <p:nvPr/>
        </p:nvSpPr>
        <p:spPr>
          <a:xfrm>
            <a:off x="3779912" y="6129300"/>
            <a:ext cx="144016" cy="10801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923928" y="601257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Média do Cadastro </a:t>
            </a:r>
            <a:endParaRPr lang="pt-BR" sz="16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Fluxograma: Decisão 14"/>
          <p:cNvSpPr/>
          <p:nvPr/>
        </p:nvSpPr>
        <p:spPr>
          <a:xfrm>
            <a:off x="6300192" y="6093296"/>
            <a:ext cx="160018" cy="14401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444208" y="601257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IGD-M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3528" y="52440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2006     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2007      2008       2009      2010        2011       2012      2013        2014      2015     2016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236296" y="5650140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i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(até dezembro/2016)</a:t>
            </a:r>
            <a:endParaRPr lang="pt-BR" sz="1300" i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4078274"/>
              </p:ext>
            </p:extLst>
          </p:nvPr>
        </p:nvGraphicFramePr>
        <p:xfrm>
          <a:off x="107504" y="980729"/>
          <a:ext cx="8928992" cy="416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53358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2">
              <a:lumMod val="1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023320" y="2012355"/>
            <a:ext cx="3744416" cy="2928813"/>
          </a:xfrm>
          <a:prstGeom prst="rect">
            <a:avLst/>
          </a:prstGeom>
          <a:solidFill>
            <a:schemeClr val="accent5">
              <a:lumMod val="75000"/>
              <a:alpha val="97000"/>
            </a:schemeClr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35088" y="2078847"/>
            <a:ext cx="8029400" cy="286232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CÁLCULO</a:t>
            </a:r>
          </a:p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DO VALOR DOS </a:t>
            </a:r>
          </a:p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RECURSOS </a:t>
            </a:r>
          </a:p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FINANCEIROS</a:t>
            </a:r>
          </a:p>
        </p:txBody>
      </p:sp>
    </p:spTree>
    <p:extLst>
      <p:ext uri="{BB962C8B-B14F-4D97-AF65-F5344CB8AC3E}">
        <p14:creationId xmlns:p14="http://schemas.microsoft.com/office/powerpoint/2010/main" xmlns="" val="103390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08520" y="757153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CÁLCULO DO VALOR A SER </a:t>
            </a:r>
          </a:p>
          <a:p>
            <a:pPr algn="ctr"/>
            <a:r>
              <a:rPr lang="pt-BR" sz="30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REPASSADO AOS MUNICÍPIOS</a:t>
            </a:r>
            <a:endParaRPr lang="pt-BR" sz="30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Elipse 4"/>
          <p:cNvSpPr/>
          <p:nvPr/>
        </p:nvSpPr>
        <p:spPr>
          <a:xfrm>
            <a:off x="6966947" y="2881602"/>
            <a:ext cx="1607069" cy="15305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00192" y="3284984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7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Incentivos </a:t>
            </a:r>
            <a:r>
              <a:rPr lang="pt-BR" sz="27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financeiros</a:t>
            </a:r>
          </a:p>
          <a:p>
            <a:endParaRPr lang="en-US" dirty="0"/>
          </a:p>
        </p:txBody>
      </p:sp>
      <p:sp>
        <p:nvSpPr>
          <p:cNvPr id="8" name="Elipse 4"/>
          <p:cNvSpPr/>
          <p:nvPr/>
        </p:nvSpPr>
        <p:spPr>
          <a:xfrm>
            <a:off x="2738103" y="2880367"/>
            <a:ext cx="1608365" cy="1531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87697" y="3140968"/>
            <a:ext cx="170428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50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Nº de cadastros no município</a:t>
            </a:r>
            <a:endParaRPr lang="pt-BR" sz="5000" b="1" dirty="0" smtClean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Elipse 4"/>
          <p:cNvSpPr/>
          <p:nvPr/>
        </p:nvSpPr>
        <p:spPr>
          <a:xfrm>
            <a:off x="791580" y="2880367"/>
            <a:ext cx="1634582" cy="155674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24795" y="3429000"/>
            <a:ext cx="136815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5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IGD-M</a:t>
            </a:r>
          </a:p>
          <a:p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287524" y="278092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endParaRPr lang="en-US" sz="10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6156176" y="2754725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25786" y="3381740"/>
            <a:ext cx="468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x</a:t>
            </a:r>
            <a:endParaRPr lang="pt-BR" sz="3000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540501" y="3400114"/>
            <a:ext cx="468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7" name="Elipse 4"/>
          <p:cNvSpPr/>
          <p:nvPr/>
        </p:nvSpPr>
        <p:spPr>
          <a:xfrm>
            <a:off x="4691827" y="2833327"/>
            <a:ext cx="1608365" cy="153177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55976" y="3385790"/>
            <a:ext cx="468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x</a:t>
            </a:r>
            <a:endParaRPr lang="pt-BR" sz="3000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16016" y="3284984"/>
            <a:ext cx="1584176" cy="1127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9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R$ 3,25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00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820288" y="548680"/>
            <a:ext cx="1607069" cy="15305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3533" y="952062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7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Incentivos </a:t>
            </a:r>
            <a:r>
              <a:rPr lang="pt-BR" sz="27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financeiros</a:t>
            </a:r>
          </a:p>
          <a:p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70062" y="2712983"/>
            <a:ext cx="845040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5% 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dos recursos a repassar, proporcionais ao número de famílias beneficiárias em fase de suspensão que estejam em processo de </a:t>
            </a:r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acompanhamento familiar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com </a:t>
            </a:r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registro no </a:t>
            </a:r>
            <a:r>
              <a:rPr lang="pt-BR" sz="2300" b="1" dirty="0" err="1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Sicon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pt-BR" sz="23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00215" y="4653136"/>
            <a:ext cx="842025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5% 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dos recursos a repassar, quando o município tiver todos os </a:t>
            </a:r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dados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relativos à gestão municipal </a:t>
            </a:r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atualizados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há menos de um ano no </a:t>
            </a:r>
            <a:r>
              <a:rPr lang="pt-BR" sz="23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SIGPBF</a:t>
            </a:r>
            <a:r>
              <a:rPr lang="pt-BR" sz="23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.   ( Prefeitura e Gestão )</a:t>
            </a:r>
            <a:endParaRPr lang="pt-BR" sz="23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4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820288" y="548680"/>
            <a:ext cx="1607069" cy="15305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3533" y="952062"/>
            <a:ext cx="29523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700" b="1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Incentivos </a:t>
            </a:r>
            <a:r>
              <a:rPr lang="pt-BR" sz="2700" dirty="0" smtClean="0">
                <a:solidFill>
                  <a:schemeClr val="bg2">
                    <a:lumMod val="10000"/>
                  </a:schemeClr>
                </a:solidFill>
                <a:latin typeface="Arial Narrow"/>
                <a:cs typeface="Arial Narrow"/>
              </a:rPr>
              <a:t>financeiros</a:t>
            </a:r>
          </a:p>
          <a:p>
            <a:endParaRPr lang="en-U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670224"/>
              </p:ext>
            </p:extLst>
          </p:nvPr>
        </p:nvGraphicFramePr>
        <p:xfrm>
          <a:off x="251520" y="2650061"/>
          <a:ext cx="3960440" cy="22231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29961"/>
                <a:gridCol w="2030479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Quant. </a:t>
                      </a:r>
                      <a:r>
                        <a:rPr lang="pt-BR" sz="2400" u="none" strike="noStrike" dirty="0" smtClean="0">
                          <a:effectLst/>
                        </a:rPr>
                        <a:t>Municípios</a:t>
                      </a:r>
                    </a:p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Incentivo </a:t>
                      </a:r>
                      <a:r>
                        <a:rPr lang="pt-BR" sz="2400" u="none" strike="noStrike" dirty="0" smtClean="0">
                          <a:effectLst/>
                        </a:rPr>
                        <a:t>Atualização do </a:t>
                      </a:r>
                      <a:r>
                        <a:rPr lang="pt-BR" sz="2400" u="none" strike="noStrike" dirty="0" err="1" smtClean="0">
                          <a:effectLst/>
                        </a:rPr>
                        <a:t>SigPBF</a:t>
                      </a:r>
                      <a:r>
                        <a:rPr lang="pt-BR" sz="24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2400" u="none" strike="noStrike" dirty="0" err="1" smtClean="0">
                          <a:effectLst/>
                        </a:rPr>
                        <a:t>Fev</a:t>
                      </a:r>
                      <a:r>
                        <a:rPr lang="pt-BR" sz="2400" u="none" strike="noStrike" dirty="0" smtClean="0">
                          <a:effectLst/>
                        </a:rPr>
                        <a:t>/17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44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Não Recebem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Recebem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989511"/>
              </p:ext>
            </p:extLst>
          </p:nvPr>
        </p:nvGraphicFramePr>
        <p:xfrm>
          <a:off x="4606270" y="2627902"/>
          <a:ext cx="4320480" cy="25888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44216"/>
                <a:gridCol w="2376264"/>
              </a:tblGrid>
              <a:tr h="18365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Quant. </a:t>
                      </a:r>
                      <a:r>
                        <a:rPr lang="pt-BR" sz="2400" u="none" strike="noStrike" dirty="0" smtClean="0">
                          <a:effectLst/>
                        </a:rPr>
                        <a:t>Municípios</a:t>
                      </a:r>
                    </a:p>
                    <a:p>
                      <a:pPr algn="ctr" fontAlgn="ctr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Incentivo </a:t>
                      </a:r>
                      <a:r>
                        <a:rPr lang="pt-BR" sz="2400" u="none" strike="noStrike" dirty="0" smtClean="0">
                          <a:effectLst/>
                        </a:rPr>
                        <a:t>Acompanhamento de Famílias em Fase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 de Suspensão</a:t>
                      </a:r>
                      <a:r>
                        <a:rPr lang="pt-BR" sz="2400" u="none" strike="noStrike" dirty="0" smtClean="0">
                          <a:effectLst/>
                        </a:rPr>
                        <a:t> </a:t>
                      </a:r>
                      <a:r>
                        <a:rPr lang="pt-BR" sz="2400" u="none" strike="noStrike" dirty="0" err="1" smtClean="0">
                          <a:effectLst/>
                        </a:rPr>
                        <a:t>Fev</a:t>
                      </a:r>
                      <a:r>
                        <a:rPr lang="pt-BR" sz="2400" u="none" strike="noStrike" dirty="0" smtClean="0">
                          <a:effectLst/>
                        </a:rPr>
                        <a:t>/17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105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Não Recebem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34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Recebem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797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331640" y="2090616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OS RECURSOS FINANCEIROS </a:t>
            </a: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APENAS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SERÃO REPASSADOS AOS MUNICÍPIOS QUE ATINGIREM O VALOR MÍNIMO DE:</a:t>
            </a:r>
          </a:p>
          <a:p>
            <a:pPr algn="ctr">
              <a:defRPr/>
            </a:pPr>
            <a:endParaRPr lang="pt-BR" sz="2400" dirty="0" smtClean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	</a:t>
            </a: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0,55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NO FATOR DE OPERAÇÃO;			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 0,30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PARA A TAFE E TAAS;				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	 0,55</a:t>
            </a:r>
            <a:r>
              <a:rPr lang="pt-BR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PARA A TAC.					</a:t>
            </a:r>
          </a:p>
          <a:p>
            <a:pPr algn="ctr">
              <a:defRPr/>
            </a:pP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-4874" y="849630"/>
            <a:ext cx="925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!</a:t>
            </a:r>
            <a:endParaRPr lang="pt-BR" sz="8000" dirty="0">
              <a:solidFill>
                <a:schemeClr val="accent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1187624" y="34896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187624" y="42095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187624" y="4971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8979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22" y="-953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7564" y="251946"/>
            <a:ext cx="7848872" cy="99325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Evolução dos recursos do IGD-M (2006 - 2016</a:t>
            </a: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TO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57960" y="6333677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797476" y="6207064"/>
            <a:ext cx="3662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Saldo em dez.06 a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fev.17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uxograma: Decisão 12"/>
          <p:cNvSpPr/>
          <p:nvPr/>
        </p:nvSpPr>
        <p:spPr>
          <a:xfrm>
            <a:off x="1740017" y="6323662"/>
            <a:ext cx="160018" cy="14401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035051" y="6195615"/>
            <a:ext cx="262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Valor Calculado Anual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9738" y="116595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Valores em milhão</a:t>
            </a:r>
            <a:endParaRPr lang="pt-BR" sz="2000" i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5280283"/>
              </p:ext>
            </p:extLst>
          </p:nvPr>
        </p:nvGraphicFramePr>
        <p:xfrm>
          <a:off x="-9525" y="1133475"/>
          <a:ext cx="916305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51520" y="5620578"/>
            <a:ext cx="871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2006     2007      2008       2009       2010      2011      2012    2013      2014     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2015  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2016</a:t>
            </a:r>
            <a:endParaRPr lang="pt-BR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029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130" y="0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53530"/>
            <a:ext cx="8136904" cy="89807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Evolução Anual dos recursos do IGD-M </a:t>
            </a:r>
            <a:r>
              <a:rPr lang="pt-BR" sz="51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(2006 - 2016)</a:t>
            </a:r>
          </a:p>
          <a:p>
            <a:pPr marL="0" indent="0" algn="ctr">
              <a:buNone/>
            </a:pPr>
            <a:r>
              <a:rPr lang="pt-BR" sz="5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TO</a:t>
            </a:r>
            <a:endParaRPr lang="pt-BR" sz="5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rial Narrow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60032" y="6123075"/>
            <a:ext cx="144016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04048" y="601257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Saldo em dez.06 a </a:t>
            </a:r>
            <a:r>
              <a:rPr lang="pt-BR" sz="2000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fev.17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uxograma: Decisão 12"/>
          <p:cNvSpPr/>
          <p:nvPr/>
        </p:nvSpPr>
        <p:spPr>
          <a:xfrm>
            <a:off x="1130864" y="6123075"/>
            <a:ext cx="152017" cy="150750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331640" y="601257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Valor acumulado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nualmente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2006     2007      2008       2009       2010        2011       2012       2013       2014       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2015  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2016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7544" y="96260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Valores em milhão</a:t>
            </a:r>
            <a:endParaRPr lang="pt-BR" sz="2000" i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6131627"/>
              </p:ext>
            </p:extLst>
          </p:nvPr>
        </p:nvGraphicFramePr>
        <p:xfrm>
          <a:off x="30789" y="1376124"/>
          <a:ext cx="9134475" cy="3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3330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9387" y="370657"/>
            <a:ext cx="7848872" cy="6480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5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cs typeface="Arial Narrow"/>
              </a:rPr>
              <a:t>Recursos IGD-M (Acumulado) - TO</a:t>
            </a:r>
            <a:endParaRPr lang="pt-BR" sz="5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cs typeface="Arial Narrow"/>
            </a:endParaRPr>
          </a:p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27419" y="5889466"/>
            <a:ext cx="294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Saldo em Conta Corrente</a:t>
            </a:r>
          </a:p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Fevereiro de 2017</a:t>
            </a:r>
            <a:endParaRPr lang="pt-BR" sz="2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20357" y="5882987"/>
            <a:ext cx="232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Valor Repassado 2006 a 2016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2264387"/>
              </p:ext>
            </p:extLst>
          </p:nvPr>
        </p:nvGraphicFramePr>
        <p:xfrm>
          <a:off x="611560" y="1340768"/>
          <a:ext cx="7704856" cy="454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6258548" y="937967"/>
            <a:ext cx="223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Valores em Milhões</a:t>
            </a:r>
            <a:endParaRPr lang="pt-BR" sz="20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984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35696" y="2853224"/>
            <a:ext cx="58326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GESTÃO DESCENTRALIZADA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DO BOLSA FAMÍLIA PERMITE QUE A UNIÃO, ESTADOS, DISTRITO FEDERAL E MUNICÍPIOS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ATUEM DE FORMA CORRESPONSÁVEL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NA IMPLEMENTAÇÃO DO PROGRAMA.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88840"/>
            <a:ext cx="710208" cy="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2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73"/>
          <a:stretch/>
        </p:blipFill>
        <p:spPr>
          <a:xfrm>
            <a:off x="0" y="0"/>
            <a:ext cx="9252520" cy="693565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-4874" y="-1"/>
            <a:ext cx="9257394" cy="6935651"/>
          </a:xfrm>
          <a:prstGeom prst="rect">
            <a:avLst/>
          </a:prstGeom>
          <a:solidFill>
            <a:schemeClr val="bg2">
              <a:lumMod val="2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843807" y="2128787"/>
            <a:ext cx="3744416" cy="2236317"/>
          </a:xfrm>
          <a:prstGeom prst="rect">
            <a:avLst/>
          </a:prstGeom>
          <a:solidFill>
            <a:schemeClr val="accent6">
              <a:lumMod val="50000"/>
              <a:alpha val="97000"/>
            </a:schemeClr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55576" y="2195279"/>
            <a:ext cx="8029400" cy="216982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TRANSFERÊNCIA</a:t>
            </a:r>
          </a:p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DOS RECURSOS </a:t>
            </a:r>
          </a:p>
          <a:p>
            <a:pPr algn="ctr"/>
            <a:r>
              <a:rPr lang="pt-BR" sz="4500" spc="-15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FINANCEIROS</a:t>
            </a:r>
          </a:p>
        </p:txBody>
      </p:sp>
    </p:spTree>
    <p:extLst>
      <p:ext uri="{BB962C8B-B14F-4D97-AF65-F5344CB8AC3E}">
        <p14:creationId xmlns:p14="http://schemas.microsoft.com/office/powerpoint/2010/main" xmlns="" val="379611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1187624" y="2492895"/>
            <a:ext cx="3024336" cy="2880321"/>
          </a:xfrm>
          <a:prstGeom prst="ellipse">
            <a:avLst/>
          </a:prstGeom>
          <a:solidFill>
            <a:schemeClr val="bg2">
              <a:lumMod val="90000"/>
              <a:alpha val="7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7" name="Elipse 4"/>
          <p:cNvSpPr/>
          <p:nvPr/>
        </p:nvSpPr>
        <p:spPr>
          <a:xfrm>
            <a:off x="5220072" y="2492895"/>
            <a:ext cx="3024336" cy="2880321"/>
          </a:xfrm>
          <a:prstGeom prst="ellipse">
            <a:avLst/>
          </a:prstGeom>
          <a:solidFill>
            <a:schemeClr val="bg2">
              <a:lumMod val="90000"/>
              <a:alpha val="7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1640" y="3243837"/>
            <a:ext cx="2736304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latin typeface="Arial Narrow"/>
                <a:cs typeface="Arial Narrow"/>
              </a:rPr>
              <a:t>Fundo </a:t>
            </a:r>
            <a:r>
              <a:rPr lang="pt-BR" b="1" dirty="0" smtClean="0">
                <a:latin typeface="Arial Narrow"/>
                <a:cs typeface="Arial Narrow"/>
              </a:rPr>
              <a:t>Nacional </a:t>
            </a:r>
            <a:r>
              <a:rPr lang="pt-BR" dirty="0" smtClean="0">
                <a:latin typeface="Arial Narrow"/>
                <a:cs typeface="Arial Narrow"/>
              </a:rPr>
              <a:t>de Assistência Social</a:t>
            </a:r>
            <a:endParaRPr lang="pt-BR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6096" y="3068960"/>
            <a:ext cx="2736304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 smtClean="0">
                <a:latin typeface="Arial Narrow"/>
                <a:cs typeface="Arial Narrow"/>
              </a:rPr>
              <a:t>Fundo </a:t>
            </a:r>
            <a:r>
              <a:rPr lang="pt-BR" b="1" dirty="0" smtClean="0">
                <a:latin typeface="Arial Narrow"/>
                <a:cs typeface="Arial Narrow"/>
              </a:rPr>
              <a:t>Municipal </a:t>
            </a:r>
            <a:r>
              <a:rPr lang="pt-BR" dirty="0" smtClean="0">
                <a:latin typeface="Arial Narrow"/>
                <a:cs typeface="Arial Narrow"/>
              </a:rPr>
              <a:t>de Assistência Social</a:t>
            </a:r>
          </a:p>
          <a:p>
            <a:endParaRPr lang="en-US" dirty="0"/>
          </a:p>
        </p:txBody>
      </p:sp>
      <p:sp>
        <p:nvSpPr>
          <p:cNvPr id="11" name="Right Arrow 1"/>
          <p:cNvSpPr/>
          <p:nvPr/>
        </p:nvSpPr>
        <p:spPr>
          <a:xfrm>
            <a:off x="4067944" y="3279841"/>
            <a:ext cx="1440160" cy="126014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11"/>
          <p:cNvSpPr txBox="1"/>
          <p:nvPr/>
        </p:nvSpPr>
        <p:spPr>
          <a:xfrm>
            <a:off x="-108520" y="858778"/>
            <a:ext cx="936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TRANSFERÊNCIA AOS MUNICÍPIOS</a:t>
            </a:r>
            <a:endParaRPr lang="pt-BR" sz="30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90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6" r="54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411760" y="2200795"/>
            <a:ext cx="4032448" cy="2236317"/>
          </a:xfrm>
          <a:prstGeom prst="rect">
            <a:avLst/>
          </a:prstGeom>
          <a:solidFill>
            <a:schemeClr val="accent1">
              <a:lumMod val="50000"/>
              <a:alpha val="97000"/>
            </a:schemeClr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95536" y="2267287"/>
            <a:ext cx="8029400" cy="216982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UTILIZAÇÃO</a:t>
            </a:r>
          </a:p>
          <a:p>
            <a:pPr algn="ctr"/>
            <a:r>
              <a:rPr lang="pt-BR" sz="450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DOS RECURSOS </a:t>
            </a:r>
          </a:p>
          <a:p>
            <a:pPr algn="ctr"/>
            <a:r>
              <a:rPr lang="pt-BR" sz="4500" dirty="0" smtClean="0">
                <a:solidFill>
                  <a:schemeClr val="bg2">
                    <a:lumMod val="9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FINANCEIROS</a:t>
            </a:r>
          </a:p>
        </p:txBody>
      </p:sp>
    </p:spTree>
    <p:extLst>
      <p:ext uri="{BB962C8B-B14F-4D97-AF65-F5344CB8AC3E}">
        <p14:creationId xmlns:p14="http://schemas.microsoft.com/office/powerpoint/2010/main" xmlns="" val="86012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75656" y="3068960"/>
            <a:ext cx="6480720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OS RECURSOS FINANCEIROS SÃO UTILIZADOS PARA A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QUALIFICAÇÃO DA GESTÃO DO PBF E DO CADASTRO ÚNICO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NA SUA TOTALIDADE.</a:t>
            </a:r>
            <a:endParaRPr lang="en-US" sz="2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20888"/>
            <a:ext cx="1080120" cy="39964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952" y="2132856"/>
            <a:ext cx="890521" cy="8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31640" y="2492896"/>
            <a:ext cx="6696744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PELO MENOS 3%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DOS RECURSOS TRANSFERIDOS DEVEM SER UTILIZADOS NO FINANCIAMENTO DE ATIVIDADES DO </a:t>
            </a:r>
            <a:r>
              <a:rPr lang="pt-BR" sz="2800" b="1" dirty="0" smtClean="0">
                <a:solidFill>
                  <a:srgbClr val="550B35"/>
                </a:solidFill>
                <a:latin typeface="Arial Narrow"/>
                <a:cs typeface="Arial Narrow"/>
              </a:rPr>
              <a:t>CONTROLE SOCIAL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ENVOLVIDO COM A GESTÃO DO PBF.</a:t>
            </a:r>
          </a:p>
          <a:p>
            <a:pPr marL="0" indent="0" algn="ctr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00808"/>
            <a:ext cx="2376263" cy="6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108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31640" y="2534043"/>
            <a:ext cx="6696744" cy="26951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GESTOR MUNICIPAL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 O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COORDENADOR ESTADUAL 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 PBF SÃO OS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RESPONSÁVEIS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PELA APLICAÇÃO DOS RECURSOS E DEVEM TRABALHAR  </a:t>
            </a:r>
            <a:r>
              <a:rPr lang="pt-BR" sz="2500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EM CONJUNTO COM O </a:t>
            </a:r>
            <a:r>
              <a:rPr lang="pt-BR" sz="2500" b="1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GESTOR DO FUNDO </a:t>
            </a:r>
            <a:r>
              <a:rPr lang="pt-BR" sz="2500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DE ASSISTÊNCIA SOCIAL PARA AGILIZAR A AQUISIÇÃO DE BENS E SERVIÇOS COM RECURSOS DO IGD.</a:t>
            </a:r>
          </a:p>
          <a:p>
            <a:pPr marL="0" indent="0" algn="ctr">
              <a:buNone/>
            </a:pP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959" y="1772817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msewtz_Business_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031" y="1772816"/>
            <a:ext cx="447049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21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15616" y="2606051"/>
            <a:ext cx="7056784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pt-BR" sz="2500" b="1" dirty="0" smtClean="0">
                <a:solidFill>
                  <a:srgbClr val="926F00"/>
                </a:solidFill>
                <a:latin typeface="Arial Narrow"/>
                <a:cs typeface="Arial Narrow"/>
              </a:rPr>
              <a:t>PLANEJAMENTO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DE GASTOS DO IGD DEVE SER FEITO NO </a:t>
            </a:r>
            <a:r>
              <a:rPr lang="pt-BR" sz="2500" b="1" dirty="0" smtClean="0">
                <a:solidFill>
                  <a:srgbClr val="926F00"/>
                </a:solidFill>
                <a:latin typeface="Arial Narrow"/>
                <a:cs typeface="Arial Narrow"/>
              </a:rPr>
              <a:t>4º TRIMESTRE DO ANO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, PARA QUE JÁ NO INICIO DO EXERCÍCIO SEGUINTE O GESTOR DO PBF TENHA  AS DIRETRIZES DE GASTOS E AGILIZE O PROCESSO DE AQUISIÇÃO DE BENS E SERVIÇOS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00808"/>
            <a:ext cx="811713" cy="8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24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-108520" y="548680"/>
            <a:ext cx="9361039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SUGESTÕES DE USO DO RECURSO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200164" y="4471577"/>
            <a:ext cx="643644" cy="632967"/>
            <a:chOff x="6253130" y="1963144"/>
            <a:chExt cx="904801" cy="889792"/>
          </a:xfrm>
        </p:grpSpPr>
        <p:pic>
          <p:nvPicPr>
            <p:cNvPr id="5" name="Picture 2" descr="computad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30" y="1963144"/>
              <a:ext cx="904801" cy="889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381494" y="2098208"/>
              <a:ext cx="648072" cy="477712"/>
            </a:xfrm>
            <a:prstGeom prst="rect">
              <a:avLst/>
            </a:prstGeom>
            <a:solidFill>
              <a:schemeClr val="bg2"/>
            </a:solidFill>
            <a:ln w="6350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78" y="2276872"/>
            <a:ext cx="829037" cy="5368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891" y="2182576"/>
            <a:ext cx="983166" cy="79811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6133891" y="4540478"/>
            <a:ext cx="1340713" cy="803904"/>
            <a:chOff x="2583215" y="2337064"/>
            <a:chExt cx="1340713" cy="803904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3215" y="2337064"/>
              <a:ext cx="1340713" cy="80390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832" y="2584647"/>
              <a:ext cx="216023" cy="196281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1764703" y="288576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Aquisições de móveis  e infraestrutura de atendimento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763688" y="518501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Infraestrutura e serviços de informática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24128" y="526055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Visitas domiciliares</a:t>
            </a:r>
            <a:endParaRPr lang="pt-BR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91053" y="4535197"/>
            <a:ext cx="600827" cy="600827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364088" y="302809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Capacitação de cadastradores e entrevistadores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422" y="1914762"/>
            <a:ext cx="668481" cy="9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18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11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chemeClr val="bg2">
              <a:lumMod val="1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31840" y="2488827"/>
            <a:ext cx="3096344" cy="16602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915816" y="2599744"/>
            <a:ext cx="3600401" cy="147732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spc="-15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PRESTAÇÃO     DE CONTAS</a:t>
            </a:r>
          </a:p>
        </p:txBody>
      </p:sp>
    </p:spTree>
    <p:extLst>
      <p:ext uri="{BB962C8B-B14F-4D97-AF65-F5344CB8AC3E}">
        <p14:creationId xmlns:p14="http://schemas.microsoft.com/office/powerpoint/2010/main" xmlns="" val="178159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47664" y="2750067"/>
            <a:ext cx="626469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AS GESTÕES MUNICIPAIS E ESTADUAIS DEVEM </a:t>
            </a:r>
            <a:r>
              <a:rPr lang="pt-BR" sz="2800" b="1" dirty="0" smtClean="0">
                <a:solidFill>
                  <a:srgbClr val="926F00"/>
                </a:solidFill>
                <a:latin typeface="Arial Narrow"/>
                <a:cs typeface="Arial Narrow"/>
              </a:rPr>
              <a:t>INFORMAR AO MDS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SOBRE COMO OCORREU A PRESTAÇÃO DE CONTAS DOS RECURSOS GASTOS.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79" y="1770022"/>
            <a:ext cx="1313880" cy="8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105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07499" y="3130223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ATRIBUIÇÕES DOS ENTES:</a:t>
            </a:r>
            <a:endParaRPr lang="pt-BR" sz="30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2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47664" y="2534043"/>
            <a:ext cx="626469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AS INFORMAÇÕES DEVEM SER REGISTRADAS NO SISTEMA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SUASWEB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, DISPONIBILIZADO PELO MDS AOS ESTADOS E MUNICÍPIOS.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1635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comput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147" y="1765265"/>
            <a:ext cx="6699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3810" y="1863690"/>
            <a:ext cx="482600" cy="358775"/>
          </a:xfrm>
          <a:prstGeom prst="rect">
            <a:avLst/>
          </a:prstGeom>
          <a:solidFill>
            <a:schemeClr val="bg2"/>
          </a:solidFill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62860" y="1892265"/>
            <a:ext cx="4445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10485" y="1700808"/>
            <a:ext cx="3889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SUAS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web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59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47664" y="2750067"/>
            <a:ext cx="626469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AS INFORMAÇÕES REGISTRADAS SÃO UTILIZADAS PELO MDS NO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CÁLCULO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 IGD-M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 DO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IGD-E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Elipse 4"/>
          <p:cNvSpPr/>
          <p:nvPr/>
        </p:nvSpPr>
        <p:spPr>
          <a:xfrm>
            <a:off x="4716016" y="1947692"/>
            <a:ext cx="648072" cy="6172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2091708"/>
            <a:ext cx="648072" cy="47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IGD-E</a:t>
            </a:r>
          </a:p>
          <a:p>
            <a:endParaRPr lang="en-US" dirty="0"/>
          </a:p>
        </p:txBody>
      </p:sp>
      <p:sp>
        <p:nvSpPr>
          <p:cNvPr id="11" name="Elipse 4"/>
          <p:cNvSpPr/>
          <p:nvPr/>
        </p:nvSpPr>
        <p:spPr>
          <a:xfrm>
            <a:off x="3923928" y="1947692"/>
            <a:ext cx="648072" cy="6172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23928" y="2091708"/>
            <a:ext cx="648072" cy="473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IGD-M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77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47664" y="2750067"/>
            <a:ext cx="626469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E O REGISTRO DESSAS INFORMAÇÕES NO SUASWEB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É CONDICIONANTE PARA O RECEBIMENTO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DOS RECURSOS FINANCEIROS.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505068">
            <a:off x="4264961" y="2062542"/>
            <a:ext cx="619043" cy="6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74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56697" y="620687"/>
            <a:ext cx="9361039" cy="589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Situação da Prestação de Contas em Fevereiro/2017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374595"/>
            <a:ext cx="7658759" cy="913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ctr">
              <a:buNone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</a:rPr>
              <a:t>Municípios que </a:t>
            </a:r>
            <a:r>
              <a:rPr lang="pt-BR" sz="2800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não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</a:rPr>
              <a:t> aprovaram as </a:t>
            </a:r>
            <a:r>
              <a:rPr lang="pt-BR" sz="2800" dirty="0">
                <a:ln>
                  <a:solidFill>
                    <a:schemeClr val="tx1"/>
                  </a:solidFill>
                </a:ln>
              </a:rPr>
              <a:t>contas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</a:rPr>
              <a:t>de 2015 </a:t>
            </a:r>
            <a:r>
              <a:rPr lang="pt-BR" sz="28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pt-BR" sz="2800" dirty="0">
                <a:ln>
                  <a:solidFill>
                    <a:schemeClr val="tx1"/>
                  </a:solidFill>
                </a:ln>
              </a:rPr>
            </a:br>
            <a:r>
              <a:rPr lang="pt-BR" sz="2800" dirty="0" err="1">
                <a:ln>
                  <a:solidFill>
                    <a:schemeClr val="tx1"/>
                  </a:solidFill>
                </a:ln>
              </a:rPr>
              <a:t>Fev</a:t>
            </a:r>
            <a:r>
              <a:rPr lang="pt-BR" sz="2800" dirty="0">
                <a:ln>
                  <a:solidFill>
                    <a:schemeClr val="tx1"/>
                  </a:solidFill>
                </a:ln>
              </a:rPr>
              <a:t>/17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>
              <a:solidFill>
                <a:schemeClr val="bg2">
                  <a:lumMod val="2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4237821"/>
              </p:ext>
            </p:extLst>
          </p:nvPr>
        </p:nvGraphicFramePr>
        <p:xfrm>
          <a:off x="2123728" y="2780928"/>
          <a:ext cx="5184576" cy="300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/>
              </a:tblGrid>
              <a:tr h="60089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>
                          <a:effectLst/>
                        </a:rPr>
                        <a:t>Buriti do Tocantins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89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>
                          <a:effectLst/>
                        </a:rPr>
                        <a:t>Natividade</a:t>
                      </a:r>
                      <a:endParaRPr lang="pt-BR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89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>
                          <a:effectLst/>
                        </a:rPr>
                        <a:t>Santa Fé do Araguaia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89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>
                          <a:effectLst/>
                        </a:rPr>
                        <a:t>São Miguel do Tocantins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890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b="1" u="none" strike="noStrike" dirty="0">
                          <a:effectLst/>
                        </a:rPr>
                        <a:t>Taguatinga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585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32" r="15132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2">
              <a:lumMod val="2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203848" y="2488827"/>
            <a:ext cx="3096344" cy="216430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915816" y="2599744"/>
            <a:ext cx="3600401" cy="147732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500" spc="-15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  <a:cs typeface="Gisha" panose="020B0502040204020203" pitchFamily="34" charset="-79"/>
              </a:rPr>
              <a:t>PRESTAÇÃO     DE CONTAS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1880" y="4005064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bg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PASSO A PASSO</a:t>
            </a:r>
            <a:endParaRPr lang="pt-BR" sz="2500" dirty="0">
              <a:solidFill>
                <a:schemeClr val="bg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1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75656" y="2894083"/>
            <a:ext cx="626469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GESTOR DO FUNDO ESTADUAL DE ASSISTÊNCIA SOCIAL, </a:t>
            </a:r>
            <a:r>
              <a:rPr lang="pt-BR" sz="2500" u="sng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JUNTO COM O GESTOR DO PBF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, REÚNE E ORGANIZA TODOS OS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DOCUMENTOS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NECESSÁRIOS PARA A PRESTAÇÃO DE CONTAS DO IGD-M. 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214" y="2276872"/>
            <a:ext cx="477489" cy="47748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1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36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75656" y="2780928"/>
            <a:ext cx="6552728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GESTOR DO FUNDO DE ASSISTÊNCIA SOCIAL, </a:t>
            </a:r>
            <a:r>
              <a:rPr lang="pt-BR" sz="2500" u="sng" dirty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JUNTO COM O GESTOR DO </a:t>
            </a:r>
            <a:r>
              <a:rPr lang="pt-BR" sz="2500" u="sng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PBF,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PREENCHE 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FORMULÁRIO DA RELAÇÃO DE GASTOS COM O IGDM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QUE SERÁ ENVIADO AO CONSELHO PARA APRECIAÇÃO.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8903" y="2060649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746" y="2122363"/>
            <a:ext cx="768350" cy="5143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 descr="can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62959" y="2179513"/>
            <a:ext cx="311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Elipse 9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2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86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6912768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GESTOR DO FUNDO DE ASSISTÊNCIA SOCIAL INFORMA  AO MDS SOBRE A RELAÇÃO DOS GASTOS, ACESSANDO E PREENCHENDO 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FORMULÁRIO DEMONSTRATIVO FÍSICO FINANCEIRO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, NO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SUASWEB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.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4" name="Picture 2" descr="comput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860" y="1909281"/>
            <a:ext cx="6699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382523" y="2007706"/>
            <a:ext cx="482600" cy="358775"/>
          </a:xfrm>
          <a:prstGeom prst="rect">
            <a:avLst/>
          </a:prstGeom>
          <a:solidFill>
            <a:schemeClr val="bg2"/>
          </a:solidFill>
          <a:ln w="635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01573" y="2036281"/>
            <a:ext cx="4445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49198" y="1844824"/>
            <a:ext cx="3889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SUAS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web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914536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59632" y="2780928"/>
            <a:ext cx="6624736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GESTOR DO FUNDO DE ASSISTÊNCIA SOCIAL ENVIA 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FORMULÁRIO DA RELAÇÃO DE GASTOS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E AS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CÓPIAS DOS DOCUMENTOS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AO CONSELHO DE ASSISTÊNCIA SOCIAL.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 descr="teamstijl-person-icon-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913" y="1988840"/>
            <a:ext cx="4492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943573"/>
            <a:ext cx="328438" cy="32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886" y="1986466"/>
            <a:ext cx="349967" cy="234275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6" name="Mais 15"/>
          <p:cNvSpPr/>
          <p:nvPr/>
        </p:nvSpPr>
        <p:spPr>
          <a:xfrm>
            <a:off x="3985862" y="1991749"/>
            <a:ext cx="144016" cy="140449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8" name="Elipse 17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763765" y="2182317"/>
            <a:ext cx="168275" cy="179387"/>
          </a:xfrm>
          <a:prstGeom prst="rightArrow">
            <a:avLst>
              <a:gd name="adj1" fmla="val 50000"/>
              <a:gd name="adj2" fmla="val 46903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4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" name="Picture 2" descr="icon_6219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8"/>
          <a:stretch>
            <a:fillRect/>
          </a:stretch>
        </p:blipFill>
        <p:spPr bwMode="auto">
          <a:xfrm>
            <a:off x="5107877" y="1844824"/>
            <a:ext cx="832275" cy="7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114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6696744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 SECRETARIA EXECUTIVA DO CONSELHO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ANALISA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OS DOCUMENTOS E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CONFRONTA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COM AS INFORMAÇÕES REGISTRADAS PELO GESTOR DO FUNDO NO SUASWEB. 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099" name="Picture 3" descr="msewtz_Business_Per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177" y="2060848"/>
            <a:ext cx="421975" cy="5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132856"/>
            <a:ext cx="653233" cy="450731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5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6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4874" y="2996952"/>
            <a:ext cx="925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FORMULAÇÃO DE PROCEDIMENTOS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 INSTRUMENTOS DE GESTÃO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3645024"/>
            <a:ext cx="925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APOIO TÉCNICO E FINANCEIRO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 ESTADOS E MUNICÍPIOS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4874" y="4258172"/>
            <a:ext cx="925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DISPONIBILIZAÇÃO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CANAIS DE COMUNICAÇÃO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 </a:t>
            </a:r>
          </a:p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GESTORES(AS) E BENEFICIÁRIOS(AS)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874" y="5050260"/>
            <a:ext cx="9257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ARTICULAÇÃO COM OUTROS ÓRGÃOS E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INTEGRAÇÃO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AÇÕES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COMPLEMENTARES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4874" y="2276872"/>
            <a:ext cx="9257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AVALIAÇÃO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MONITORAMENTO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DO PROGRAMA.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4874" y="1124744"/>
            <a:ext cx="9257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accent6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GOVERNO </a:t>
            </a:r>
            <a:r>
              <a:rPr lang="pt-BR" sz="3000" b="1" dirty="0" smtClean="0">
                <a:solidFill>
                  <a:schemeClr val="accent6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FEDERAL</a:t>
            </a:r>
            <a:endParaRPr lang="pt-BR" sz="3000" b="1" dirty="0">
              <a:solidFill>
                <a:schemeClr val="accent6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97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6696744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CONSELHO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SE REÚNE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PARA QUE A SE PRESTE INFORMAÇÕES A RESPEITO DA ANÁLISE DOCUMENTAL. AO FINAL, O CONSELHO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DELIBERA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PELA APROVAÇÃO, REPROVAÇÃO E/OU APROVAÇÃO PARCIAL DA PRESTAÇÃO DE CONTAS. 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5122" name="Picture 2" descr="icon_6219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8"/>
          <a:stretch>
            <a:fillRect/>
          </a:stretch>
        </p:blipFill>
        <p:spPr bwMode="auto">
          <a:xfrm>
            <a:off x="4104710" y="1720925"/>
            <a:ext cx="1038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Elipse 9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6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1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03648" y="2894083"/>
            <a:ext cx="6696744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APÓS DELIBERAR, O CONSELHO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PUBLICA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 A RESOLUÇÃO COM A DECISÃO TOMADA. 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146" name="Picture 2" descr="thin-061_paper_document_script-25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64986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7" name="Picture 3" descr="System-Pin-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0458" y="2114219"/>
            <a:ext cx="203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Elipse 8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7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559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6552728" cy="2695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PRESIDENTE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 CONSELHO DE ASSISTÊNCIA SOCIAL INFORMA  AO MDS SOBRE A DELIBERAÇÃO, ACESSANDO E PREENCHENDO O </a:t>
            </a:r>
            <a:r>
              <a:rPr lang="pt-BR" sz="2500" b="1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FORMULÁRIO DO PARECER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DA PRESTAÇÃO DE CONTAS, NO SUASWEB.</a:t>
            </a:r>
            <a:endParaRPr lang="pt-BR" sz="2500" dirty="0">
              <a:solidFill>
                <a:schemeClr val="bg2">
                  <a:lumMod val="2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7170" name="Picture 2" descr="computa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185" y="1979315"/>
            <a:ext cx="6699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23848" y="2077740"/>
            <a:ext cx="481012" cy="358775"/>
          </a:xfrm>
          <a:prstGeom prst="rect">
            <a:avLst/>
          </a:prstGeom>
          <a:solidFill>
            <a:schemeClr val="bg2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41310" y="2106315"/>
            <a:ext cx="446088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>
            <a:off x="5120710" y="2182515"/>
            <a:ext cx="22225" cy="44450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pic>
        <p:nvPicPr>
          <p:cNvPr id="7174" name="Picture 6" descr="msewtz_Business_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398" y="1988840"/>
            <a:ext cx="4794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61948" y="1916832"/>
            <a:ext cx="3889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Arial" pitchFamily="34" charset="0"/>
              </a:rPr>
              <a:t>SUAS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cs typeface="Arial" pitchFamily="34" charset="0"/>
              </a:rPr>
              <a:t>web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370592" y="332656"/>
            <a:ext cx="432048" cy="38276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399192" y="346084"/>
            <a:ext cx="40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90000"/>
                  </a:schemeClr>
                </a:solidFill>
                <a:latin typeface="Arial Rounded MT Bold" panose="020F0704030504030204" pitchFamily="34" charset="0"/>
              </a:rPr>
              <a:t>8</a:t>
            </a:r>
            <a:endParaRPr lang="pt-BR" dirty="0">
              <a:solidFill>
                <a:schemeClr val="bg2">
                  <a:lumMod val="9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8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pic>
        <p:nvPicPr>
          <p:cNvPr id="1028" name="Picture 4" descr="b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604" y="2142723"/>
            <a:ext cx="509588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teamstijl-person-icon-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354" y="2133198"/>
            <a:ext cx="4492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46129" y="2420888"/>
            <a:ext cx="187325" cy="100013"/>
          </a:xfrm>
          <a:prstGeom prst="rightArrow">
            <a:avLst>
              <a:gd name="adj1" fmla="val 50000"/>
              <a:gd name="adj2" fmla="val 46825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teamstijl-person-icon-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971" y="2126679"/>
            <a:ext cx="4492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4" name="Picture 10" descr="thin-061_paper_document_script-2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408" y="2132856"/>
            <a:ext cx="2730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378125" y="2420888"/>
            <a:ext cx="187325" cy="100013"/>
          </a:xfrm>
          <a:prstGeom prst="rightArrow">
            <a:avLst>
              <a:gd name="adj1" fmla="val 50000"/>
              <a:gd name="adj2" fmla="val 46825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6" name="Picture 12" descr="msewtz_Business_Pers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346" y="2125091"/>
            <a:ext cx="44291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1259632" y="2983011"/>
            <a:ext cx="67687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CASO AS CONTAS SEJAM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REPROVADAS</a:t>
            </a: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OU </a:t>
            </a: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APROVADAS PARCIALMENTE</a:t>
            </a: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, O GESTOR DO FUNDO DEVE APRESENTAR AS DEVIDAS JUSTIFICATIVAS AO CONSELHO OU DEVOLVER OS VALORES NÃO APROVADOS PARA O RESPECTIVO FUNDO (MUNICIPAL OU ESTADUAL), NO PRAZO DE 30 DIAS.</a:t>
            </a:r>
          </a:p>
          <a:p>
            <a:pPr algn="ctr">
              <a:defRPr/>
            </a:pPr>
            <a:endParaRPr lang="pt-BR" sz="2200" dirty="0">
              <a:latin typeface="Arial Narrow" panose="020B060602020203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505068">
            <a:off x="5424516" y="2158723"/>
            <a:ext cx="216063" cy="23664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285282" y="22693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OU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223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331640" y="316477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APÓS APROVAÇÃO DA PRESTAÇÃO DE CONTAS, A REPROGRAMAÇÃO DO SALDO DA CONTA CORRENTE DO IGD-PBF DEVE SER APROVADA PELO CONSELHO.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4874" y="1841336"/>
            <a:ext cx="925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!</a:t>
            </a:r>
            <a:endParaRPr lang="pt-BR" sz="8000" dirty="0">
              <a:solidFill>
                <a:schemeClr val="accent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7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971600" y="2911584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TODAS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AS AÇÕES DEVEM ESTAR PREVISTAS NA LEI DE DIRETRIZES ORÇAMENTÁRIAS E NA LEI ORÇAMENTÁRIA ANUAL E A UTILIZAÇÃO DOS RECURSOS DEVE RESPEITAR SEMPRE A LEI DE LICITAÇÕES E DO PREGÃO, EVITANDO ASSIM PREJUÍZOS AO MUNICÍPIO.</a:t>
            </a:r>
          </a:p>
          <a:p>
            <a:pPr algn="ctr">
              <a:defRPr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4874" y="1484784"/>
            <a:ext cx="9257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2">
                    <a:lumMod val="50000"/>
                  </a:schemeClr>
                </a:solidFill>
                <a:latin typeface="Britannic Bold" panose="020B0903060703020204" pitchFamily="34" charset="0"/>
              </a:rPr>
              <a:t>!</a:t>
            </a:r>
            <a:endParaRPr lang="pt-BR" sz="8000" dirty="0">
              <a:solidFill>
                <a:schemeClr val="accent2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0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https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://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goo.gl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W18YM3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407" y="1124744"/>
            <a:ext cx="7989569" cy="5481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Elipse 9"/>
          <p:cNvSpPr/>
          <p:nvPr/>
        </p:nvSpPr>
        <p:spPr>
          <a:xfrm>
            <a:off x="3203848" y="3284984"/>
            <a:ext cx="32403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2430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www.mds.gov.br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pt-BR" sz="24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bolsafamília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638" y="938337"/>
            <a:ext cx="7173044" cy="579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lipse 2"/>
          <p:cNvSpPr/>
          <p:nvPr/>
        </p:nvSpPr>
        <p:spPr>
          <a:xfrm>
            <a:off x="1331640" y="3140968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1259632" y="5523619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331640" y="5137242"/>
            <a:ext cx="19090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2868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034" y="6093296"/>
            <a:ext cx="634004" cy="57606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7504" y="609329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</a:t>
            </a:r>
            <a:r>
              <a:rPr lang="pt-BR" sz="15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inistério do Desenvolvimento Social e Combate à Fome </a:t>
            </a:r>
          </a:p>
          <a:p>
            <a:pPr algn="ctr"/>
            <a:r>
              <a:rPr lang="pt-BR" sz="15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Secretaria </a:t>
            </a:r>
            <a:r>
              <a:rPr lang="pt-BR" sz="15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N</a:t>
            </a:r>
            <a:r>
              <a:rPr lang="pt-BR" sz="15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acional de Renda de Cidadania</a:t>
            </a:r>
            <a:endParaRPr lang="pt-BR" sz="15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6165644"/>
            <a:ext cx="936104" cy="3463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347864" y="127050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DEOP</a:t>
            </a:r>
            <a:endParaRPr lang="pt-BR" sz="60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213459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DEPARTAMENTO DE OPERAÇÃO</a:t>
            </a:r>
            <a:endParaRPr lang="pt-BR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491880" y="1124744"/>
            <a:ext cx="2016224" cy="1800200"/>
          </a:xfrm>
          <a:prstGeom prst="roundRect">
            <a:avLst/>
          </a:prstGeom>
          <a:noFill/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75856" y="3215840"/>
            <a:ext cx="29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CANAIS DE ATENDIMENTO: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498601" y="3710604"/>
            <a:ext cx="2374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gestorpbf@mds.gov.br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84531" y="4125210"/>
            <a:ext cx="2374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0800 7072003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795359"/>
            <a:ext cx="675134" cy="5691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3481" y="3795359"/>
            <a:ext cx="586253" cy="5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22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3131676"/>
            <a:ext cx="925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CAPACITAÇÃO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E APOIO TÉCNICO AOS MUNICÍPIOS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3825705"/>
            <a:ext cx="925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FORTALECIMENTO DO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CONTROLE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E DA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PARTICIPAÇÃO SOCIAL</a:t>
            </a:r>
            <a:endParaRPr lang="pt-BR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08520" y="4571836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EXECUÇÃO DOS RECURSOS FINANCEIROS (IGD-E)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2204864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COORDENAÇÃO INTERSETORIAL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E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ARTICULAÇÃO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 PARA </a:t>
            </a: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O ACOMPANHAMENTO DAS CONDICIONALIDADES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108520" y="1074802"/>
            <a:ext cx="936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GOVERNO </a:t>
            </a: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ESTADUAL</a:t>
            </a:r>
            <a:endParaRPr lang="pt-BR" sz="3000" b="1" dirty="0">
              <a:solidFill>
                <a:schemeClr val="accent3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0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4874" y="3707740"/>
            <a:ext cx="925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GESTÃO DE BENEFÍCIOS</a:t>
            </a:r>
            <a:endParaRPr lang="pt-BR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874" y="4294837"/>
            <a:ext cx="9257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ACOMPANHAMENTO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DAS FAMÍLIAS EM SITUAÇÃO </a:t>
            </a:r>
          </a:p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DE DESCUMPRIMENTO DE CONDICIONALIDADES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147900"/>
            <a:ext cx="925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EXECUÇÃO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DOS RECURSOS FINANCEIROS (IGD-M)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46573" y="278092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ARTICULAÇÃO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COM AS ÁREAS DE EDUCAÇÃO, SAÚDE E ASSISTÊNCIA SOCIAL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108520" y="1074802"/>
            <a:ext cx="9361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accent5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GOVERNO </a:t>
            </a:r>
            <a:r>
              <a:rPr lang="pt-BR" sz="3000" b="1" dirty="0" smtClean="0">
                <a:solidFill>
                  <a:schemeClr val="accent5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MUNICIPAL</a:t>
            </a:r>
            <a:endParaRPr lang="pt-BR" sz="3000" b="1" dirty="0">
              <a:solidFill>
                <a:schemeClr val="accent5">
                  <a:lumMod val="50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2195572"/>
            <a:ext cx="925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CADASTRAMENTO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DAS FAMÍLIAS DO MUNICÍPIO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014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23" t="8004"/>
          <a:stretch/>
        </p:blipFill>
        <p:spPr>
          <a:xfrm>
            <a:off x="0" y="0"/>
            <a:ext cx="9252520" cy="693565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1"/>
            <a:ext cx="9252520" cy="6935651"/>
          </a:xfrm>
          <a:prstGeom prst="rect">
            <a:avLst/>
          </a:prstGeom>
          <a:solidFill>
            <a:schemeClr val="bg2">
              <a:lumMod val="1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421196" y="2060848"/>
            <a:ext cx="2806988" cy="2349262"/>
          </a:xfrm>
          <a:prstGeom prst="rect">
            <a:avLst/>
          </a:prstGeom>
          <a:solidFill>
            <a:schemeClr val="accent2">
              <a:lumMod val="75000"/>
              <a:alpha val="97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251925" y="1922056"/>
            <a:ext cx="5128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IGD</a:t>
            </a:r>
            <a:endParaRPr lang="pt-BR" sz="12000" dirty="0">
              <a:solidFill>
                <a:schemeClr val="accent3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75656" y="3573016"/>
            <a:ext cx="676875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ÍNDICE DE GESTÃO </a:t>
            </a:r>
            <a:endParaRPr lang="pt-BR" sz="25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1880" y="3933056"/>
            <a:ext cx="26629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DESCENTRALIZADA</a:t>
            </a:r>
          </a:p>
        </p:txBody>
      </p:sp>
    </p:spTree>
    <p:extLst>
      <p:ext uri="{BB962C8B-B14F-4D97-AF65-F5344CB8AC3E}">
        <p14:creationId xmlns:p14="http://schemas.microsoft.com/office/powerpoint/2010/main" xmlns="" val="3528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74" y="0"/>
            <a:ext cx="9257394" cy="693565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15616" y="3356992"/>
            <a:ext cx="6892583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O IGD É UM ÍNDICE QUE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MEDE O DESEMPENHO</a:t>
            </a:r>
            <a:r>
              <a:rPr lang="pt-BR" sz="2500" dirty="0" smtClean="0">
                <a:solidFill>
                  <a:schemeClr val="accent3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pt-BR" sz="2500" dirty="0" smtClean="0">
                <a:solidFill>
                  <a:schemeClr val="bg2">
                    <a:lumMod val="25000"/>
                  </a:schemeClr>
                </a:solidFill>
                <a:latin typeface="Arial Narrow"/>
                <a:cs typeface="Arial Narrow"/>
              </a:rPr>
              <a:t>DOS ESTADOS E MUNICÍPIOS NA GESTÃO DO PROGRAMA BOLSA FAMÍLIA E DO CADASTRO ÚNICO. </a:t>
            </a:r>
          </a:p>
          <a:p>
            <a:pPr marL="0" indent="0" algn="ctr">
              <a:buNone/>
            </a:pPr>
            <a:endParaRPr lang="pt-BR" sz="3000" b="1" dirty="0" smtClean="0">
              <a:solidFill>
                <a:schemeClr val="bg2">
                  <a:lumMod val="1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209800"/>
            <a:ext cx="1003176" cy="10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907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</TotalTime>
  <Words>1538</Words>
  <Application>Microsoft Office PowerPoint</Application>
  <PresentationFormat>Apresentação na tela (4:3)</PresentationFormat>
  <Paragraphs>263</Paragraphs>
  <Slides>58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Raíssa Abreu de Albuquerque Fonseca</dc:creator>
  <cp:lastModifiedBy>PC</cp:lastModifiedBy>
  <cp:revision>279</cp:revision>
  <dcterms:created xsi:type="dcterms:W3CDTF">2015-04-06T14:04:52Z</dcterms:created>
  <dcterms:modified xsi:type="dcterms:W3CDTF">2017-03-12T12:58:41Z</dcterms:modified>
</cp:coreProperties>
</file>