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Default Extension="xlsx" ContentType="application/vnd.openxmlformats-officedocument.spreadsheetml.sheet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diagrams/layout1.xml" ContentType="application/vnd.openxmlformats-officedocument.drawingml.diagramLayout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9"/>
  </p:notesMasterIdLst>
  <p:handoutMasterIdLst>
    <p:handoutMasterId r:id="rId30"/>
  </p:handoutMasterIdLst>
  <p:sldIdLst>
    <p:sldId id="256" r:id="rId3"/>
    <p:sldId id="323" r:id="rId4"/>
    <p:sldId id="267" r:id="rId5"/>
    <p:sldId id="303" r:id="rId6"/>
    <p:sldId id="265" r:id="rId7"/>
    <p:sldId id="322" r:id="rId8"/>
    <p:sldId id="266" r:id="rId9"/>
    <p:sldId id="260" r:id="rId10"/>
    <p:sldId id="258" r:id="rId11"/>
    <p:sldId id="262" r:id="rId12"/>
    <p:sldId id="283" r:id="rId13"/>
    <p:sldId id="275" r:id="rId14"/>
    <p:sldId id="274" r:id="rId15"/>
    <p:sldId id="317" r:id="rId16"/>
    <p:sldId id="324" r:id="rId17"/>
    <p:sldId id="326" r:id="rId18"/>
    <p:sldId id="327" r:id="rId19"/>
    <p:sldId id="328" r:id="rId20"/>
    <p:sldId id="329" r:id="rId21"/>
    <p:sldId id="330" r:id="rId22"/>
    <p:sldId id="331" r:id="rId23"/>
    <p:sldId id="332" r:id="rId24"/>
    <p:sldId id="333" r:id="rId25"/>
    <p:sldId id="313" r:id="rId26"/>
    <p:sldId id="325" r:id="rId27"/>
    <p:sldId id="321" r:id="rId28"/>
  </p:sldIdLst>
  <p:sldSz cx="9144000" cy="6858000" type="screen4x3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29" autoAdjust="0"/>
  </p:normalViewPr>
  <p:slideViewPr>
    <p:cSldViewPr showGuides="1">
      <p:cViewPr>
        <p:scale>
          <a:sx n="80" d="100"/>
          <a:sy n="80" d="100"/>
        </p:scale>
        <p:origin x="-72" y="-72"/>
      </p:cViewPr>
      <p:guideLst>
        <p:guide orient="horz" pos="2160"/>
        <p:guide pos="57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40" d="100"/>
          <a:sy n="140" d="100"/>
        </p:scale>
        <p:origin x="-1026" y="5142"/>
      </p:cViewPr>
      <p:guideLst>
        <p:guide orient="horz" pos="3126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ose.frutuoso\AppData\Local\Microsoft\Windows\Temporary%20Internet%20Files\Content.Outlook\PC8XP59Q\Tabelas_GPTE_1216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ereza.cotta\AppData\Local\Microsoft\Windows\Temporary%20Internet%20Files\Content.Outlook\Z72PW5K2\201701_Boletim%20Senarc_DEBEN_modelo%20novo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21"/>
  <c:chart>
    <c:plotArea>
      <c:layout/>
      <c:barChart>
        <c:barDir val="col"/>
        <c:grouping val="clustered"/>
        <c:ser>
          <c:idx val="0"/>
          <c:order val="0"/>
          <c:spPr>
            <a:gradFill flip="none" rotWithShape="1">
              <a:gsLst>
                <a:gs pos="0">
                  <a:schemeClr val="accent1">
                    <a:lumMod val="0"/>
                    <a:lumOff val="100000"/>
                  </a:schemeClr>
                </a:gs>
                <a:gs pos="26000">
                  <a:schemeClr val="accent1">
                    <a:lumMod val="0"/>
                    <a:lumOff val="100000"/>
                  </a:schemeClr>
                </a:gs>
                <a:gs pos="100000">
                  <a:schemeClr val="accent1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pt-BR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Quadro_sem_filtro_atual!$A$31:$A$33</c:f>
              <c:strCache>
                <c:ptCount val="3"/>
                <c:pt idx="0">
                  <c:v>Famílias inscritas no Cadastro Único</c:v>
                </c:pt>
                <c:pt idx="1">
                  <c:v>Famílias de baixa renda</c:v>
                </c:pt>
                <c:pt idx="2">
                  <c:v>Famílias beneficiárias do PBF</c:v>
                </c:pt>
              </c:strCache>
            </c:strRef>
          </c:cat>
          <c:val>
            <c:numRef>
              <c:f>Quadro_sem_filtro_atual!$B$31:$B$33</c:f>
              <c:numCache>
                <c:formatCode>#,##0</c:formatCode>
                <c:ptCount val="3"/>
                <c:pt idx="0">
                  <c:v>28045561</c:v>
                </c:pt>
                <c:pt idx="1">
                  <c:v>23507263</c:v>
                </c:pt>
                <c:pt idx="2">
                  <c:v>13569576</c:v>
                </c:pt>
              </c:numCache>
            </c:numRef>
          </c:val>
        </c:ser>
        <c:dLbls>
          <c:showVal val="1"/>
        </c:dLbls>
        <c:gapWidth val="50"/>
        <c:axId val="145199104"/>
        <c:axId val="145200640"/>
      </c:barChart>
      <c:catAx>
        <c:axId val="145199104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b="1"/>
            </a:pPr>
            <a:endParaRPr lang="pt-BR"/>
          </a:p>
        </c:txPr>
        <c:crossAx val="145200640"/>
        <c:crosses val="autoZero"/>
        <c:auto val="1"/>
        <c:lblAlgn val="ctr"/>
        <c:lblOffset val="100"/>
      </c:catAx>
      <c:valAx>
        <c:axId val="145200640"/>
        <c:scaling>
          <c:orientation val="minMax"/>
        </c:scaling>
        <c:delete val="1"/>
        <c:axPos val="l"/>
        <c:numFmt formatCode="#,##0" sourceLinked="1"/>
        <c:tickLblPos val="none"/>
        <c:crossAx val="14519910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pt-B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22"/>
  <c:chart>
    <c:autoTitleDeleted val="1"/>
    <c:plotArea>
      <c:layout>
        <c:manualLayout>
          <c:layoutTarget val="inner"/>
          <c:xMode val="edge"/>
          <c:yMode val="edge"/>
          <c:x val="4.7595466500273347E-2"/>
          <c:y val="0.17064534053556871"/>
          <c:w val="0.90429825483970838"/>
          <c:h val="0.66084321292401149"/>
        </c:manualLayout>
      </c:layout>
      <c:lineChart>
        <c:grouping val="standard"/>
        <c:ser>
          <c:idx val="0"/>
          <c:order val="0"/>
          <c:spPr>
            <a:ln w="28575">
              <a:solidFill>
                <a:srgbClr val="92D050"/>
              </a:solidFill>
            </a:ln>
            <a:effectLst/>
          </c:spPr>
          <c:marker>
            <c:symbol val="diamond"/>
            <c:size val="8"/>
            <c:spPr>
              <a:solidFill>
                <a:srgbClr val="92D050"/>
              </a:solidFill>
              <a:ln>
                <a:solidFill>
                  <a:srgbClr val="92D05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6.2001676424232439E-2"/>
                  <c:y val="-3.9509123100852604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6.6933858914984559E-2"/>
                  <c:y val="-3.9509123100852604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6.5289798084733869E-2"/>
                  <c:y val="-3.6663161128730984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6.3690916563912861E-2"/>
                  <c:y val="-3.3817199156609259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5.2182490752157834E-2"/>
                  <c:y val="-3.6663161128730935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5.0538429921907116E-2"/>
                  <c:y val="-3.0971237184487591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4.5606247431154955E-2"/>
                  <c:y val="-3.3817199156609259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4.5606247431154955E-2"/>
                  <c:y val="-2.8125275212365936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4.5606247431154955E-2"/>
                  <c:y val="-3.3817199156609259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3.5807002558791726E-2"/>
                  <c:y val="-5.3204012708822419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numFmt formatCode="#,##0.0" sourceLinked="0"/>
              <c:spPr>
                <a:ln>
                  <a:noFill/>
                </a:ln>
              </c:spPr>
              <c:txPr>
                <a:bodyPr/>
                <a:lstStyle/>
                <a:p>
                  <a:pPr>
                    <a:defRPr sz="1800" b="1">
                      <a:solidFill>
                        <a:schemeClr val="accent3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defRPr>
                  </a:pPr>
                  <a:endParaRPr lang="pt-BR"/>
                </a:p>
              </c:txPr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accent3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pt-BR"/>
              </a:p>
            </c:txPr>
            <c:dLblPos val="t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'Gráficos 1 e 2'!$A$3:$A$16</c:f>
              <c:numCache>
                <c:formatCode>mmm\-yy</c:formatCode>
                <c:ptCount val="14"/>
                <c:pt idx="0">
                  <c:v>37956</c:v>
                </c:pt>
                <c:pt idx="1">
                  <c:v>38322</c:v>
                </c:pt>
                <c:pt idx="2">
                  <c:v>38687</c:v>
                </c:pt>
                <c:pt idx="3">
                  <c:v>39052</c:v>
                </c:pt>
                <c:pt idx="4">
                  <c:v>39417</c:v>
                </c:pt>
                <c:pt idx="5">
                  <c:v>39783</c:v>
                </c:pt>
                <c:pt idx="6">
                  <c:v>40148</c:v>
                </c:pt>
                <c:pt idx="7">
                  <c:v>40513</c:v>
                </c:pt>
                <c:pt idx="8">
                  <c:v>40878</c:v>
                </c:pt>
                <c:pt idx="9">
                  <c:v>41244</c:v>
                </c:pt>
                <c:pt idx="10">
                  <c:v>41609</c:v>
                </c:pt>
                <c:pt idx="11">
                  <c:v>41974</c:v>
                </c:pt>
                <c:pt idx="12">
                  <c:v>42339</c:v>
                </c:pt>
                <c:pt idx="13">
                  <c:v>42705</c:v>
                </c:pt>
              </c:numCache>
            </c:numRef>
          </c:cat>
          <c:val>
            <c:numRef>
              <c:f>'Gráficos 1 e 2'!$B$3:$B$16</c:f>
              <c:numCache>
                <c:formatCode>#,##0</c:formatCode>
                <c:ptCount val="14"/>
                <c:pt idx="0">
                  <c:v>3615596</c:v>
                </c:pt>
                <c:pt idx="1">
                  <c:v>6662841</c:v>
                </c:pt>
                <c:pt idx="2">
                  <c:v>8907272</c:v>
                </c:pt>
                <c:pt idx="3">
                  <c:v>11187032</c:v>
                </c:pt>
                <c:pt idx="4">
                  <c:v>11254779</c:v>
                </c:pt>
                <c:pt idx="5">
                  <c:v>11309805</c:v>
                </c:pt>
                <c:pt idx="6">
                  <c:v>12320834</c:v>
                </c:pt>
                <c:pt idx="7">
                  <c:v>12729573</c:v>
                </c:pt>
                <c:pt idx="8">
                  <c:v>13360545</c:v>
                </c:pt>
                <c:pt idx="9">
                  <c:v>13898012</c:v>
                </c:pt>
                <c:pt idx="10">
                  <c:v>14086199</c:v>
                </c:pt>
                <c:pt idx="11">
                  <c:v>14003397</c:v>
                </c:pt>
                <c:pt idx="12">
                  <c:v>13936791</c:v>
                </c:pt>
                <c:pt idx="13">
                  <c:v>13569576</c:v>
                </c:pt>
              </c:numCache>
            </c:numRef>
          </c:val>
        </c:ser>
        <c:dLbls>
          <c:showVal val="1"/>
        </c:dLbls>
        <c:marker val="1"/>
        <c:axId val="151408000"/>
        <c:axId val="151553152"/>
      </c:lineChart>
      <c:catAx>
        <c:axId val="151408000"/>
        <c:scaling>
          <c:orientation val="minMax"/>
        </c:scaling>
        <c:axPos val="b"/>
        <c:numFmt formatCode="mmm\-yy" sourceLinked="1"/>
        <c:majorTickMark val="none"/>
        <c:tickLblPos val="nextTo"/>
        <c:txPr>
          <a:bodyPr rot="-1380000" vert="horz"/>
          <a:lstStyle/>
          <a:p>
            <a:pPr>
              <a:defRPr sz="1400" b="1" baseline="0">
                <a:solidFill>
                  <a:sysClr val="windowText" lastClr="000000"/>
                </a:solidFill>
              </a:defRPr>
            </a:pPr>
            <a:endParaRPr lang="pt-BR"/>
          </a:p>
        </c:txPr>
        <c:crossAx val="151553152"/>
        <c:crosses val="autoZero"/>
        <c:lblAlgn val="ctr"/>
        <c:lblOffset val="100"/>
      </c:catAx>
      <c:valAx>
        <c:axId val="151553152"/>
        <c:scaling>
          <c:orientation val="minMax"/>
        </c:scaling>
        <c:delete val="1"/>
        <c:axPos val="l"/>
        <c:numFmt formatCode="#,##0.00" sourceLinked="0"/>
        <c:tickLblPos val="none"/>
        <c:crossAx val="151408000"/>
        <c:crosses val="autoZero"/>
        <c:crossBetween val="midCat"/>
        <c:dispUnits>
          <c:builtInUnit val="millions"/>
          <c:dispUnitsLbl/>
        </c:dispUnits>
      </c:valAx>
      <c:spPr>
        <a:noFill/>
      </c:spPr>
    </c:plotArea>
    <c:plotVisOnly val="1"/>
    <c:dispBlanksAs val="gap"/>
  </c:chart>
  <c:spPr>
    <a:ln>
      <a:noFill/>
    </a:ln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6"/>
  <c:chart>
    <c:autoTitleDeleted val="1"/>
    <c:plotArea>
      <c:layout>
        <c:manualLayout>
          <c:layoutTarget val="inner"/>
          <c:xMode val="edge"/>
          <c:yMode val="edge"/>
          <c:x val="2.1268879746636944E-2"/>
          <c:y val="0.16445245568768196"/>
          <c:w val="0.95746224050672601"/>
          <c:h val="0.64563076012186793"/>
        </c:manualLayout>
      </c:layout>
      <c:lineChart>
        <c:grouping val="standard"/>
        <c:ser>
          <c:idx val="0"/>
          <c:order val="0"/>
          <c:spPr>
            <a:ln>
              <a:solidFill>
                <a:schemeClr val="accent4">
                  <a:lumMod val="75000"/>
                </a:schemeClr>
              </a:solidFill>
            </a:ln>
          </c:spPr>
          <c:marker>
            <c:spPr>
              <a:solidFill>
                <a:schemeClr val="accent4">
                  <a:lumMod val="75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c:spPr>
          </c:marker>
          <c:dLbls>
            <c:dLbl>
              <c:idx val="0"/>
              <c:layout>
                <c:manualLayout>
                  <c:x val="-3.7986448366141866E-2"/>
                  <c:y val="2.6037803185404249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6467903949554681E-2"/>
                  <c:y val="2.6037803185404156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3.6467903949554681E-2"/>
                  <c:y val="3.3888397110651752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4.2542081615903504E-2"/>
                  <c:y val="3.9122126394150088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4.3312713014714829E-2"/>
                  <c:y val="4.4355855677648423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4.0860203996713376E-2"/>
                  <c:y val="4.4355855677648381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5.0027907737545688E-2"/>
                  <c:y val="-3.3650818769554378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4.0860203996713272E-2"/>
                  <c:y val="4.9589584961146738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spPr/>
              <c:txPr>
                <a:bodyPr/>
                <a:lstStyle/>
                <a:p>
                  <a:pPr>
                    <a:defRPr sz="1800" b="1" i="0" baseline="0">
                      <a:solidFill>
                        <a:schemeClr val="accent4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pt-BR"/>
                </a:p>
              </c:txPr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 i="0" baseline="0">
                    <a:solidFill>
                      <a:schemeClr val="accent4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pt-BR"/>
              </a:p>
            </c:txPr>
            <c:dLblPos val="t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'Gráfico 3'!$A$3:$A$16</c:f>
              <c:numCache>
                <c:formatCode>mmm/yyyy</c:formatCode>
                <c:ptCount val="14"/>
                <c:pt idx="0">
                  <c:v>37956</c:v>
                </c:pt>
                <c:pt idx="1">
                  <c:v>38322</c:v>
                </c:pt>
                <c:pt idx="2">
                  <c:v>38687</c:v>
                </c:pt>
                <c:pt idx="3">
                  <c:v>39052</c:v>
                </c:pt>
                <c:pt idx="4">
                  <c:v>39417</c:v>
                </c:pt>
                <c:pt idx="5">
                  <c:v>39783</c:v>
                </c:pt>
                <c:pt idx="6">
                  <c:v>40148</c:v>
                </c:pt>
                <c:pt idx="7">
                  <c:v>40513</c:v>
                </c:pt>
                <c:pt idx="8">
                  <c:v>40878</c:v>
                </c:pt>
                <c:pt idx="9">
                  <c:v>41244</c:v>
                </c:pt>
                <c:pt idx="10">
                  <c:v>41609</c:v>
                </c:pt>
                <c:pt idx="11">
                  <c:v>41974</c:v>
                </c:pt>
                <c:pt idx="12">
                  <c:v>42339</c:v>
                </c:pt>
                <c:pt idx="13">
                  <c:v>42705</c:v>
                </c:pt>
              </c:numCache>
            </c:numRef>
          </c:cat>
          <c:val>
            <c:numRef>
              <c:f>'Gráfico 3'!$B$3:$B$16</c:f>
              <c:numCache>
                <c:formatCode>0.00</c:formatCode>
                <c:ptCount val="14"/>
                <c:pt idx="0">
                  <c:v>72.807665734777899</c:v>
                </c:pt>
                <c:pt idx="1">
                  <c:v>65.694309679609646</c:v>
                </c:pt>
                <c:pt idx="2">
                  <c:v>63.129125954613265</c:v>
                </c:pt>
                <c:pt idx="3">
                  <c:v>62.634213834656471</c:v>
                </c:pt>
                <c:pt idx="4">
                  <c:v>74.971190105110026</c:v>
                </c:pt>
                <c:pt idx="5">
                  <c:v>84.551986793759895</c:v>
                </c:pt>
                <c:pt idx="6">
                  <c:v>94.896095020840306</c:v>
                </c:pt>
                <c:pt idx="7">
                  <c:v>96.832196256700826</c:v>
                </c:pt>
                <c:pt idx="8">
                  <c:v>119.31801135357875</c:v>
                </c:pt>
                <c:pt idx="9">
                  <c:v>144.44926655697233</c:v>
                </c:pt>
                <c:pt idx="10">
                  <c:v>150.81521879341437</c:v>
                </c:pt>
                <c:pt idx="11">
                  <c:v>168.59077172488929</c:v>
                </c:pt>
                <c:pt idx="12">
                  <c:v>162.55000000000001</c:v>
                </c:pt>
                <c:pt idx="13">
                  <c:v>180.88219440312602</c:v>
                </c:pt>
              </c:numCache>
            </c:numRef>
          </c:val>
        </c:ser>
        <c:dLbls/>
        <c:marker val="1"/>
        <c:axId val="145218176"/>
        <c:axId val="145244544"/>
      </c:lineChart>
      <c:catAx>
        <c:axId val="145218176"/>
        <c:scaling>
          <c:orientation val="minMax"/>
        </c:scaling>
        <c:axPos val="b"/>
        <c:numFmt formatCode="mmm/yyyy" sourceLinked="1"/>
        <c:tickLblPos val="nextTo"/>
        <c:txPr>
          <a:bodyPr rot="-2700000" vert="horz"/>
          <a:lstStyle/>
          <a:p>
            <a:pPr>
              <a:defRPr sz="1400" b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pt-BR"/>
          </a:p>
        </c:txPr>
        <c:crossAx val="145244544"/>
        <c:crosses val="autoZero"/>
        <c:lblAlgn val="ctr"/>
        <c:lblOffset val="100"/>
        <c:noMultiLvlLbl val="1"/>
      </c:catAx>
      <c:valAx>
        <c:axId val="145244544"/>
        <c:scaling>
          <c:orientation val="minMax"/>
        </c:scaling>
        <c:delete val="1"/>
        <c:axPos val="l"/>
        <c:numFmt formatCode="0.00" sourceLinked="1"/>
        <c:tickLblPos val="none"/>
        <c:crossAx val="145218176"/>
        <c:crosses val="autoZero"/>
        <c:crossBetween val="between"/>
      </c:valAx>
      <c:spPr>
        <a:noFill/>
      </c:spPr>
    </c:plotArea>
    <c:plotVisOnly val="1"/>
    <c:dispBlanksAs val="gap"/>
  </c:chart>
  <c:spPr>
    <a:ln>
      <a:noFill/>
    </a:ln>
  </c:sp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D2D6D1-5F85-49E2-A460-88C1446B0F35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8B3A85AD-47EC-4D26-BC90-5B4A2ADD6072}">
      <dgm:prSet phldrT="[Texto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pt-BR" sz="2400" b="1" dirty="0">
              <a:latin typeface="Calibri Light" panose="020F0302020204030204" pitchFamily="34" charset="0"/>
            </a:rPr>
            <a:t>Mais de 16 milhões de estudantes do PBF acompanhados na educação</a:t>
          </a:r>
          <a:endParaRPr lang="pt-BR" sz="2400" b="1" dirty="0"/>
        </a:p>
      </dgm:t>
    </dgm:pt>
    <dgm:pt modelId="{54FDCD1F-09E7-4D5A-91F5-C16E022D6E1B}" type="parTrans" cxnId="{35E3DD33-589C-4D1F-B9DE-31D1312FB4A8}">
      <dgm:prSet/>
      <dgm:spPr/>
      <dgm:t>
        <a:bodyPr/>
        <a:lstStyle/>
        <a:p>
          <a:endParaRPr lang="pt-BR"/>
        </a:p>
      </dgm:t>
    </dgm:pt>
    <dgm:pt modelId="{BF3AB429-479D-4708-A3C6-8DB29994A1F4}" type="sibTrans" cxnId="{35E3DD33-589C-4D1F-B9DE-31D1312FB4A8}">
      <dgm:prSet/>
      <dgm:spPr/>
      <dgm:t>
        <a:bodyPr/>
        <a:lstStyle/>
        <a:p>
          <a:endParaRPr lang="pt-BR"/>
        </a:p>
      </dgm:t>
    </dgm:pt>
    <dgm:pt modelId="{87CEF737-4B25-4F34-8221-992826C00620}">
      <dgm:prSet phldrT="[Texto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pt-BR" sz="2400" b="1" dirty="0">
              <a:solidFill>
                <a:schemeClr val="bg1"/>
              </a:solidFill>
              <a:latin typeface="Calibri Light" panose="020F0302020204030204" pitchFamily="34" charset="0"/>
            </a:rPr>
            <a:t>96% dos beneficiários </a:t>
          </a:r>
          <a:r>
            <a:rPr lang="pt-BR" sz="2400" b="1" dirty="0" smtClean="0">
              <a:solidFill>
                <a:schemeClr val="bg1"/>
              </a:solidFill>
              <a:latin typeface="Calibri Light" panose="020F0302020204030204" pitchFamily="34" charset="0"/>
            </a:rPr>
            <a:t>de </a:t>
          </a:r>
          <a:r>
            <a:rPr lang="pt-BR" sz="2400" b="1" dirty="0">
              <a:solidFill>
                <a:schemeClr val="bg1"/>
              </a:solidFill>
              <a:latin typeface="Calibri Light" panose="020F0302020204030204" pitchFamily="34" charset="0"/>
            </a:rPr>
            <a:t>6 a </a:t>
          </a:r>
          <a:r>
            <a:rPr lang="pt-BR" sz="2400" b="1" dirty="0" smtClean="0">
              <a:solidFill>
                <a:schemeClr val="bg1"/>
              </a:solidFill>
              <a:latin typeface="Calibri Light" panose="020F0302020204030204" pitchFamily="34" charset="0"/>
            </a:rPr>
            <a:t>17 </a:t>
          </a:r>
          <a:r>
            <a:rPr lang="pt-BR" sz="2400" b="1" dirty="0">
              <a:solidFill>
                <a:schemeClr val="bg1"/>
              </a:solidFill>
              <a:latin typeface="Calibri Light" panose="020F0302020204030204" pitchFamily="34" charset="0"/>
            </a:rPr>
            <a:t>anos cumpriram as condicionalidades</a:t>
          </a:r>
        </a:p>
        <a:p>
          <a:r>
            <a:rPr lang="pt-BR" sz="2400" b="1" dirty="0">
              <a:solidFill>
                <a:schemeClr val="bg1"/>
              </a:solidFill>
              <a:latin typeface="Calibri Light" panose="020F0302020204030204" pitchFamily="34" charset="0"/>
            </a:rPr>
            <a:t/>
          </a:r>
          <a:br>
            <a:rPr lang="pt-BR" sz="2400" b="1" dirty="0">
              <a:solidFill>
                <a:schemeClr val="bg1"/>
              </a:solidFill>
              <a:latin typeface="Calibri Light" panose="020F0302020204030204" pitchFamily="34" charset="0"/>
            </a:rPr>
          </a:br>
          <a:r>
            <a:rPr lang="pt-BR" sz="2400" b="1" dirty="0">
              <a:solidFill>
                <a:schemeClr val="bg1"/>
              </a:solidFill>
              <a:latin typeface="Calibri Light" panose="020F0302020204030204" pitchFamily="34" charset="0"/>
            </a:rPr>
            <a:t>(frequência de 85% nas aulas para alunos de 6 a 15 anos e frequência de 75% nas aulas para alunos de 16 e 17 anos)</a:t>
          </a:r>
          <a:endParaRPr lang="pt-BR" sz="2400" b="1" dirty="0">
            <a:solidFill>
              <a:schemeClr val="bg1"/>
            </a:solidFill>
          </a:endParaRPr>
        </a:p>
      </dgm:t>
    </dgm:pt>
    <dgm:pt modelId="{F7011AAB-F12E-42A4-9BF4-948FB43442C9}" type="parTrans" cxnId="{EC399F44-CEEA-40AB-8531-ADD16C5EE1FC}">
      <dgm:prSet/>
      <dgm:spPr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endParaRPr lang="pt-BR" dirty="0"/>
        </a:p>
      </dgm:t>
    </dgm:pt>
    <dgm:pt modelId="{A1E239B5-5F78-41D0-84FA-5F8EED79A384}" type="sibTrans" cxnId="{EC399F44-CEEA-40AB-8531-ADD16C5EE1FC}">
      <dgm:prSet/>
      <dgm:spPr/>
      <dgm:t>
        <a:bodyPr/>
        <a:lstStyle/>
        <a:p>
          <a:endParaRPr lang="pt-BR"/>
        </a:p>
      </dgm:t>
    </dgm:pt>
    <dgm:pt modelId="{93FADF7C-328F-4311-90E7-2D6F0E04F78D}" type="pres">
      <dgm:prSet presAssocID="{5AD2D6D1-5F85-49E2-A460-88C1446B0F35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556EF6B8-68D3-4D7B-BB12-E681FA483396}" type="pres">
      <dgm:prSet presAssocID="{8B3A85AD-47EC-4D26-BC90-5B4A2ADD6072}" presName="root1" presStyleCnt="0"/>
      <dgm:spPr/>
    </dgm:pt>
    <dgm:pt modelId="{8A950F7B-982A-4282-AED7-3403A12AAADF}" type="pres">
      <dgm:prSet presAssocID="{8B3A85AD-47EC-4D26-BC90-5B4A2ADD6072}" presName="LevelOneTextNode" presStyleLbl="node0" presStyleIdx="0" presStyleCnt="1" custScaleX="109872" custScaleY="117089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F67A7A1C-629D-4F5D-9685-A861AB52EEE5}" type="pres">
      <dgm:prSet presAssocID="{8B3A85AD-47EC-4D26-BC90-5B4A2ADD6072}" presName="level2hierChild" presStyleCnt="0"/>
      <dgm:spPr/>
    </dgm:pt>
    <dgm:pt modelId="{4DB47657-35CB-44D0-AD70-6807B9E3EE26}" type="pres">
      <dgm:prSet presAssocID="{F7011AAB-F12E-42A4-9BF4-948FB43442C9}" presName="conn2-1" presStyleLbl="parChTrans1D2" presStyleIdx="0" presStyleCnt="1"/>
      <dgm:spPr/>
      <dgm:t>
        <a:bodyPr/>
        <a:lstStyle/>
        <a:p>
          <a:endParaRPr lang="pt-BR"/>
        </a:p>
      </dgm:t>
    </dgm:pt>
    <dgm:pt modelId="{CE3CD652-4206-4F25-9425-CB02D1DB0040}" type="pres">
      <dgm:prSet presAssocID="{F7011AAB-F12E-42A4-9BF4-948FB43442C9}" presName="connTx" presStyleLbl="parChTrans1D2" presStyleIdx="0" presStyleCnt="1"/>
      <dgm:spPr/>
      <dgm:t>
        <a:bodyPr/>
        <a:lstStyle/>
        <a:p>
          <a:endParaRPr lang="pt-BR"/>
        </a:p>
      </dgm:t>
    </dgm:pt>
    <dgm:pt modelId="{6C3F9C50-A756-496B-B664-B46F623F9F31}" type="pres">
      <dgm:prSet presAssocID="{87CEF737-4B25-4F34-8221-992826C00620}" presName="root2" presStyleCnt="0"/>
      <dgm:spPr/>
    </dgm:pt>
    <dgm:pt modelId="{4127486E-8667-4F48-9445-55F9D586E921}" type="pres">
      <dgm:prSet presAssocID="{87CEF737-4B25-4F34-8221-992826C00620}" presName="LevelTwoTextNode" presStyleLbl="node2" presStyleIdx="0" presStyleCnt="1" custScaleX="128826" custScaleY="236960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54BD4863-7533-4E7E-8498-8BE6683BEC71}" type="pres">
      <dgm:prSet presAssocID="{87CEF737-4B25-4F34-8221-992826C00620}" presName="level3hierChild" presStyleCnt="0"/>
      <dgm:spPr/>
    </dgm:pt>
  </dgm:ptLst>
  <dgm:cxnLst>
    <dgm:cxn modelId="{5D4505D3-2A99-4FC5-8442-4F573E582EF6}" type="presOf" srcId="{8B3A85AD-47EC-4D26-BC90-5B4A2ADD6072}" destId="{8A950F7B-982A-4282-AED7-3403A12AAADF}" srcOrd="0" destOrd="0" presId="urn:microsoft.com/office/officeart/2005/8/layout/hierarchy2"/>
    <dgm:cxn modelId="{EC399F44-CEEA-40AB-8531-ADD16C5EE1FC}" srcId="{8B3A85AD-47EC-4D26-BC90-5B4A2ADD6072}" destId="{87CEF737-4B25-4F34-8221-992826C00620}" srcOrd="0" destOrd="0" parTransId="{F7011AAB-F12E-42A4-9BF4-948FB43442C9}" sibTransId="{A1E239B5-5F78-41D0-84FA-5F8EED79A384}"/>
    <dgm:cxn modelId="{35E3DD33-589C-4D1F-B9DE-31D1312FB4A8}" srcId="{5AD2D6D1-5F85-49E2-A460-88C1446B0F35}" destId="{8B3A85AD-47EC-4D26-BC90-5B4A2ADD6072}" srcOrd="0" destOrd="0" parTransId="{54FDCD1F-09E7-4D5A-91F5-C16E022D6E1B}" sibTransId="{BF3AB429-479D-4708-A3C6-8DB29994A1F4}"/>
    <dgm:cxn modelId="{9726C559-2D04-477D-B130-9C3C210E54B2}" type="presOf" srcId="{F7011AAB-F12E-42A4-9BF4-948FB43442C9}" destId="{4DB47657-35CB-44D0-AD70-6807B9E3EE26}" srcOrd="0" destOrd="0" presId="urn:microsoft.com/office/officeart/2005/8/layout/hierarchy2"/>
    <dgm:cxn modelId="{E3FC70FE-ADE8-4F66-B307-BF7BF3F2FC0B}" type="presOf" srcId="{87CEF737-4B25-4F34-8221-992826C00620}" destId="{4127486E-8667-4F48-9445-55F9D586E921}" srcOrd="0" destOrd="0" presId="urn:microsoft.com/office/officeart/2005/8/layout/hierarchy2"/>
    <dgm:cxn modelId="{F9095097-1E93-4C53-9BA4-2DD93BFA1FE5}" type="presOf" srcId="{F7011AAB-F12E-42A4-9BF4-948FB43442C9}" destId="{CE3CD652-4206-4F25-9425-CB02D1DB0040}" srcOrd="1" destOrd="0" presId="urn:microsoft.com/office/officeart/2005/8/layout/hierarchy2"/>
    <dgm:cxn modelId="{89A4255D-C75B-41A0-A7DD-90D6C6BB849A}" type="presOf" srcId="{5AD2D6D1-5F85-49E2-A460-88C1446B0F35}" destId="{93FADF7C-328F-4311-90E7-2D6F0E04F78D}" srcOrd="0" destOrd="0" presId="urn:microsoft.com/office/officeart/2005/8/layout/hierarchy2"/>
    <dgm:cxn modelId="{B55D6728-F705-404A-A65F-6CFCED1B3292}" type="presParOf" srcId="{93FADF7C-328F-4311-90E7-2D6F0E04F78D}" destId="{556EF6B8-68D3-4D7B-BB12-E681FA483396}" srcOrd="0" destOrd="0" presId="urn:microsoft.com/office/officeart/2005/8/layout/hierarchy2"/>
    <dgm:cxn modelId="{7CDD5D92-7C49-4E18-9BAA-9C92643C2EA4}" type="presParOf" srcId="{556EF6B8-68D3-4D7B-BB12-E681FA483396}" destId="{8A950F7B-982A-4282-AED7-3403A12AAADF}" srcOrd="0" destOrd="0" presId="urn:microsoft.com/office/officeart/2005/8/layout/hierarchy2"/>
    <dgm:cxn modelId="{EB1E7613-43CC-4C1B-81D8-54F6E594347D}" type="presParOf" srcId="{556EF6B8-68D3-4D7B-BB12-E681FA483396}" destId="{F67A7A1C-629D-4F5D-9685-A861AB52EEE5}" srcOrd="1" destOrd="0" presId="urn:microsoft.com/office/officeart/2005/8/layout/hierarchy2"/>
    <dgm:cxn modelId="{F118AE46-BF04-4B54-94CC-AC6E5125FA29}" type="presParOf" srcId="{F67A7A1C-629D-4F5D-9685-A861AB52EEE5}" destId="{4DB47657-35CB-44D0-AD70-6807B9E3EE26}" srcOrd="0" destOrd="0" presId="urn:microsoft.com/office/officeart/2005/8/layout/hierarchy2"/>
    <dgm:cxn modelId="{37BCD9E3-FE37-4068-ACEC-6E3BC4B03520}" type="presParOf" srcId="{4DB47657-35CB-44D0-AD70-6807B9E3EE26}" destId="{CE3CD652-4206-4F25-9425-CB02D1DB0040}" srcOrd="0" destOrd="0" presId="urn:microsoft.com/office/officeart/2005/8/layout/hierarchy2"/>
    <dgm:cxn modelId="{5FCCCE7E-02C5-413D-83CC-2DFB4E33A893}" type="presParOf" srcId="{F67A7A1C-629D-4F5D-9685-A861AB52EEE5}" destId="{6C3F9C50-A756-496B-B664-B46F623F9F31}" srcOrd="1" destOrd="0" presId="urn:microsoft.com/office/officeart/2005/8/layout/hierarchy2"/>
    <dgm:cxn modelId="{78AFE4D3-5056-4305-AB25-B17766FF5417}" type="presParOf" srcId="{6C3F9C50-A756-496B-B664-B46F623F9F31}" destId="{4127486E-8667-4F48-9445-55F9D586E921}" srcOrd="0" destOrd="0" presId="urn:microsoft.com/office/officeart/2005/8/layout/hierarchy2"/>
    <dgm:cxn modelId="{CE9985FC-FC39-420C-B354-9B7578E9E8B9}" type="presParOf" srcId="{6C3F9C50-A756-496B-B664-B46F623F9F31}" destId="{54BD4863-7533-4E7E-8498-8BE6683BEC71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7CE2456-9C46-49A0-8250-4EA8CB211D74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5BC9E238-3979-4423-9275-C90C9901893D}">
      <dgm:prSet phldrT="[Texto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pt-BR" sz="2800" b="1" dirty="0" smtClean="0">
              <a:latin typeface="Calibri Light" panose="020F0302020204030204" pitchFamily="34" charset="0"/>
            </a:rPr>
            <a:t>5,2 milhões </a:t>
          </a:r>
          <a:br>
            <a:rPr lang="pt-BR" sz="2800" b="1" dirty="0" smtClean="0">
              <a:latin typeface="Calibri Light" panose="020F0302020204030204" pitchFamily="34" charset="0"/>
            </a:rPr>
          </a:br>
          <a:r>
            <a:rPr lang="pt-BR" sz="2800" b="1" dirty="0" smtClean="0">
              <a:latin typeface="Calibri Light" panose="020F0302020204030204" pitchFamily="34" charset="0"/>
            </a:rPr>
            <a:t>de crianças com saúde acompanhada</a:t>
          </a:r>
          <a:endParaRPr lang="pt-BR" sz="2800" b="1" dirty="0"/>
        </a:p>
      </dgm:t>
    </dgm:pt>
    <dgm:pt modelId="{75335CC4-E696-4339-A22E-51FCE76905E4}" type="parTrans" cxnId="{F9E07699-06C2-44A6-A87D-0334D7E85ED1}">
      <dgm:prSet/>
      <dgm:spPr/>
      <dgm:t>
        <a:bodyPr/>
        <a:lstStyle/>
        <a:p>
          <a:endParaRPr lang="pt-BR"/>
        </a:p>
      </dgm:t>
    </dgm:pt>
    <dgm:pt modelId="{85709DA9-D2B5-4687-BFBE-F5034215409E}" type="sibTrans" cxnId="{F9E07699-06C2-44A6-A87D-0334D7E85ED1}">
      <dgm:prSet/>
      <dgm:spPr/>
      <dgm:t>
        <a:bodyPr/>
        <a:lstStyle/>
        <a:p>
          <a:endParaRPr lang="pt-BR"/>
        </a:p>
      </dgm:t>
    </dgm:pt>
    <dgm:pt modelId="{1F527249-22A9-43FB-A13E-686249545498}">
      <dgm:prSet phldrT="[Texto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pt-BR" sz="2000" b="1" dirty="0" smtClean="0">
              <a:latin typeface="Arial" panose="020B0604020202020204" pitchFamily="34" charset="0"/>
              <a:cs typeface="Arial" panose="020B0604020202020204" pitchFamily="34" charset="0"/>
            </a:rPr>
            <a:t>99% </a:t>
          </a:r>
          <a:r>
            <a:rPr lang="pt-BR" sz="1600" b="1" dirty="0" smtClean="0">
              <a:latin typeface="Arial" panose="020B0604020202020204" pitchFamily="34" charset="0"/>
              <a:cs typeface="Arial" panose="020B0604020202020204" pitchFamily="34" charset="0"/>
            </a:rPr>
            <a:t>com</a:t>
          </a:r>
        </a:p>
        <a:p>
          <a:r>
            <a:rPr lang="pt-BR" sz="1600" b="1" dirty="0" smtClean="0">
              <a:latin typeface="Arial" panose="020B0604020202020204" pitchFamily="34" charset="0"/>
              <a:cs typeface="Arial" panose="020B0604020202020204" pitchFamily="34" charset="0"/>
            </a:rPr>
            <a:t>calendário de vacinação</a:t>
          </a:r>
        </a:p>
        <a:p>
          <a:r>
            <a:rPr lang="pt-BR" sz="1600" b="1" dirty="0" smtClean="0">
              <a:latin typeface="Arial" panose="020B0604020202020204" pitchFamily="34" charset="0"/>
              <a:cs typeface="Arial" panose="020B0604020202020204" pitchFamily="34" charset="0"/>
            </a:rPr>
            <a:t>em dia</a:t>
          </a:r>
          <a:endParaRPr lang="pt-BR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AA55E9B-CBDF-46A2-8820-682D5FAD75DE}" type="parTrans" cxnId="{3FBDF4DC-A645-43B1-9A21-562625899005}">
      <dgm:prSet/>
      <dgm:spPr/>
      <dgm:t>
        <a:bodyPr/>
        <a:lstStyle/>
        <a:p>
          <a:endParaRPr lang="pt-BR"/>
        </a:p>
      </dgm:t>
    </dgm:pt>
    <dgm:pt modelId="{17E9E107-D049-4400-9B54-5FFD7B20659A}" type="sibTrans" cxnId="{3FBDF4DC-A645-43B1-9A21-562625899005}">
      <dgm:prSet/>
      <dgm:spPr/>
      <dgm:t>
        <a:bodyPr/>
        <a:lstStyle/>
        <a:p>
          <a:endParaRPr lang="pt-BR"/>
        </a:p>
      </dgm:t>
    </dgm:pt>
    <dgm:pt modelId="{7D8B503B-F76B-415F-855F-F27867697CC8}">
      <dgm:prSet phldrT="[Texto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pt-BR" sz="2000" b="1" dirty="0" smtClean="0">
              <a:latin typeface="Arial" panose="020B0604020202020204" pitchFamily="34" charset="0"/>
              <a:cs typeface="Arial" panose="020B0604020202020204" pitchFamily="34" charset="0"/>
            </a:rPr>
            <a:t>82</a:t>
          </a:r>
          <a:r>
            <a:rPr lang="pt-BR" sz="1600" b="1" dirty="0" smtClean="0">
              <a:latin typeface="Arial" panose="020B0604020202020204" pitchFamily="34" charset="0"/>
              <a:cs typeface="Arial" panose="020B0604020202020204" pitchFamily="34" charset="0"/>
            </a:rPr>
            <a:t>% com acompanhamento</a:t>
          </a:r>
        </a:p>
        <a:p>
          <a:r>
            <a:rPr lang="pt-BR" sz="1600" b="1" dirty="0" smtClean="0">
              <a:latin typeface="Arial" panose="020B0604020202020204" pitchFamily="34" charset="0"/>
              <a:cs typeface="Arial" panose="020B0604020202020204" pitchFamily="34" charset="0"/>
            </a:rPr>
            <a:t>do crescimento</a:t>
          </a:r>
          <a:endParaRPr lang="pt-BR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3E080E5-C65B-4E22-B1EA-E45533EEB2EB}" type="parTrans" cxnId="{0830067D-16A4-46D2-82EA-D7ED638FB298}">
      <dgm:prSet/>
      <dgm:spPr/>
      <dgm:t>
        <a:bodyPr/>
        <a:lstStyle/>
        <a:p>
          <a:endParaRPr lang="pt-BR"/>
        </a:p>
      </dgm:t>
    </dgm:pt>
    <dgm:pt modelId="{06BF17C7-C6AB-4C48-B842-701BAC7AAD91}" type="sibTrans" cxnId="{0830067D-16A4-46D2-82EA-D7ED638FB298}">
      <dgm:prSet/>
      <dgm:spPr/>
      <dgm:t>
        <a:bodyPr/>
        <a:lstStyle/>
        <a:p>
          <a:endParaRPr lang="pt-BR"/>
        </a:p>
      </dgm:t>
    </dgm:pt>
    <dgm:pt modelId="{F0033FE3-EF7A-44FD-8C51-41C77E2D34E5}" type="pres">
      <dgm:prSet presAssocID="{97CE2456-9C46-49A0-8250-4EA8CB211D7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9A6DB528-B268-4E26-96AB-7C482562B459}" type="pres">
      <dgm:prSet presAssocID="{5BC9E238-3979-4423-9275-C90C9901893D}" presName="hierRoot1" presStyleCnt="0">
        <dgm:presLayoutVars>
          <dgm:hierBranch val="init"/>
        </dgm:presLayoutVars>
      </dgm:prSet>
      <dgm:spPr/>
    </dgm:pt>
    <dgm:pt modelId="{DA0A3F7F-C69B-4A96-BDC0-659C80AC7E1E}" type="pres">
      <dgm:prSet presAssocID="{5BC9E238-3979-4423-9275-C90C9901893D}" presName="rootComposite1" presStyleCnt="0"/>
      <dgm:spPr/>
    </dgm:pt>
    <dgm:pt modelId="{A18B8FA3-CBE2-4ED8-8F34-7C8EF95E0C5F}" type="pres">
      <dgm:prSet presAssocID="{5BC9E238-3979-4423-9275-C90C9901893D}" presName="rootText1" presStyleLbl="node0" presStyleIdx="0" presStyleCnt="1" custScaleX="164102" custScaleY="110907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0852F3AA-3CFA-444E-A762-6633B8BD4064}" type="pres">
      <dgm:prSet presAssocID="{5BC9E238-3979-4423-9275-C90C9901893D}" presName="rootConnector1" presStyleLbl="node1" presStyleIdx="0" presStyleCnt="0"/>
      <dgm:spPr/>
      <dgm:t>
        <a:bodyPr/>
        <a:lstStyle/>
        <a:p>
          <a:endParaRPr lang="pt-BR"/>
        </a:p>
      </dgm:t>
    </dgm:pt>
    <dgm:pt modelId="{86238882-33E1-4662-93FF-5C0F31BF15FB}" type="pres">
      <dgm:prSet presAssocID="{5BC9E238-3979-4423-9275-C90C9901893D}" presName="hierChild2" presStyleCnt="0"/>
      <dgm:spPr/>
    </dgm:pt>
    <dgm:pt modelId="{4B0C25E0-FBCF-420A-B0BA-B1CB5E3B37C7}" type="pres">
      <dgm:prSet presAssocID="{AAA55E9B-CBDF-46A2-8820-682D5FAD75DE}" presName="Name37" presStyleLbl="parChTrans1D2" presStyleIdx="0" presStyleCnt="2"/>
      <dgm:spPr/>
      <dgm:t>
        <a:bodyPr/>
        <a:lstStyle/>
        <a:p>
          <a:endParaRPr lang="pt-BR"/>
        </a:p>
      </dgm:t>
    </dgm:pt>
    <dgm:pt modelId="{FFC5A495-4226-4D55-83A1-1A527C203CA5}" type="pres">
      <dgm:prSet presAssocID="{1F527249-22A9-43FB-A13E-686249545498}" presName="hierRoot2" presStyleCnt="0">
        <dgm:presLayoutVars>
          <dgm:hierBranch val="init"/>
        </dgm:presLayoutVars>
      </dgm:prSet>
      <dgm:spPr/>
    </dgm:pt>
    <dgm:pt modelId="{D4EB964D-5E70-44E7-975B-575161CB8F73}" type="pres">
      <dgm:prSet presAssocID="{1F527249-22A9-43FB-A13E-686249545498}" presName="rootComposite" presStyleCnt="0"/>
      <dgm:spPr/>
    </dgm:pt>
    <dgm:pt modelId="{5E1A459A-4CA1-466C-BF7F-17F1F63EB148}" type="pres">
      <dgm:prSet presAssocID="{1F527249-22A9-43FB-A13E-686249545498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521C206E-E07D-4DDE-B1E0-E79740EECFFB}" type="pres">
      <dgm:prSet presAssocID="{1F527249-22A9-43FB-A13E-686249545498}" presName="rootConnector" presStyleLbl="node2" presStyleIdx="0" presStyleCnt="2"/>
      <dgm:spPr/>
      <dgm:t>
        <a:bodyPr/>
        <a:lstStyle/>
        <a:p>
          <a:endParaRPr lang="pt-BR"/>
        </a:p>
      </dgm:t>
    </dgm:pt>
    <dgm:pt modelId="{18448C00-FDD6-446E-A386-FB4DFDEE779B}" type="pres">
      <dgm:prSet presAssocID="{1F527249-22A9-43FB-A13E-686249545498}" presName="hierChild4" presStyleCnt="0"/>
      <dgm:spPr/>
    </dgm:pt>
    <dgm:pt modelId="{7B59D3B7-5B6E-4648-825C-970815230E69}" type="pres">
      <dgm:prSet presAssocID="{1F527249-22A9-43FB-A13E-686249545498}" presName="hierChild5" presStyleCnt="0"/>
      <dgm:spPr/>
    </dgm:pt>
    <dgm:pt modelId="{784D9F74-1750-4E55-B159-A4D71BACFCA5}" type="pres">
      <dgm:prSet presAssocID="{93E080E5-C65B-4E22-B1EA-E45533EEB2EB}" presName="Name37" presStyleLbl="parChTrans1D2" presStyleIdx="1" presStyleCnt="2"/>
      <dgm:spPr/>
      <dgm:t>
        <a:bodyPr/>
        <a:lstStyle/>
        <a:p>
          <a:endParaRPr lang="pt-BR"/>
        </a:p>
      </dgm:t>
    </dgm:pt>
    <dgm:pt modelId="{54D03179-C526-433C-ACE1-A1B979CF5BF6}" type="pres">
      <dgm:prSet presAssocID="{7D8B503B-F76B-415F-855F-F27867697CC8}" presName="hierRoot2" presStyleCnt="0">
        <dgm:presLayoutVars>
          <dgm:hierBranch val="init"/>
        </dgm:presLayoutVars>
      </dgm:prSet>
      <dgm:spPr/>
    </dgm:pt>
    <dgm:pt modelId="{6A63E100-7EC9-43B4-BD84-5B623515FE38}" type="pres">
      <dgm:prSet presAssocID="{7D8B503B-F76B-415F-855F-F27867697CC8}" presName="rootComposite" presStyleCnt="0"/>
      <dgm:spPr/>
    </dgm:pt>
    <dgm:pt modelId="{67392E6C-1614-477B-B5A9-12AB24C68624}" type="pres">
      <dgm:prSet presAssocID="{7D8B503B-F76B-415F-855F-F27867697CC8}" presName="rootText" presStyleLbl="node2" presStyleIdx="1" presStyleCnt="2" custLinFactNeighborX="-576" custLinFactNeighborY="-230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23474B99-AA56-4F62-A3BE-BF5F51B5CFD6}" type="pres">
      <dgm:prSet presAssocID="{7D8B503B-F76B-415F-855F-F27867697CC8}" presName="rootConnector" presStyleLbl="node2" presStyleIdx="1" presStyleCnt="2"/>
      <dgm:spPr/>
      <dgm:t>
        <a:bodyPr/>
        <a:lstStyle/>
        <a:p>
          <a:endParaRPr lang="pt-BR"/>
        </a:p>
      </dgm:t>
    </dgm:pt>
    <dgm:pt modelId="{5F37DE4E-B74A-4739-93BA-6E1BD4C48D58}" type="pres">
      <dgm:prSet presAssocID="{7D8B503B-F76B-415F-855F-F27867697CC8}" presName="hierChild4" presStyleCnt="0"/>
      <dgm:spPr/>
    </dgm:pt>
    <dgm:pt modelId="{EC7A8B95-B34C-4499-B694-432B3B956F75}" type="pres">
      <dgm:prSet presAssocID="{7D8B503B-F76B-415F-855F-F27867697CC8}" presName="hierChild5" presStyleCnt="0"/>
      <dgm:spPr/>
    </dgm:pt>
    <dgm:pt modelId="{B2B754A6-AC7A-43D9-B6FA-7EE293892EAF}" type="pres">
      <dgm:prSet presAssocID="{5BC9E238-3979-4423-9275-C90C9901893D}" presName="hierChild3" presStyleCnt="0"/>
      <dgm:spPr/>
    </dgm:pt>
  </dgm:ptLst>
  <dgm:cxnLst>
    <dgm:cxn modelId="{F9E07699-06C2-44A6-A87D-0334D7E85ED1}" srcId="{97CE2456-9C46-49A0-8250-4EA8CB211D74}" destId="{5BC9E238-3979-4423-9275-C90C9901893D}" srcOrd="0" destOrd="0" parTransId="{75335CC4-E696-4339-A22E-51FCE76905E4}" sibTransId="{85709DA9-D2B5-4687-BFBE-F5034215409E}"/>
    <dgm:cxn modelId="{F776BAE2-7271-4A9F-9937-4114BFF5B0D8}" type="presOf" srcId="{AAA55E9B-CBDF-46A2-8820-682D5FAD75DE}" destId="{4B0C25E0-FBCF-420A-B0BA-B1CB5E3B37C7}" srcOrd="0" destOrd="0" presId="urn:microsoft.com/office/officeart/2005/8/layout/orgChart1"/>
    <dgm:cxn modelId="{5E715955-DEF8-40ED-9959-81BA6F713EBA}" type="presOf" srcId="{7D8B503B-F76B-415F-855F-F27867697CC8}" destId="{67392E6C-1614-477B-B5A9-12AB24C68624}" srcOrd="0" destOrd="0" presId="urn:microsoft.com/office/officeart/2005/8/layout/orgChart1"/>
    <dgm:cxn modelId="{8CAF4F0F-9CB7-4A26-9891-3F578F224A70}" type="presOf" srcId="{97CE2456-9C46-49A0-8250-4EA8CB211D74}" destId="{F0033FE3-EF7A-44FD-8C51-41C77E2D34E5}" srcOrd="0" destOrd="0" presId="urn:microsoft.com/office/officeart/2005/8/layout/orgChart1"/>
    <dgm:cxn modelId="{3FBDF4DC-A645-43B1-9A21-562625899005}" srcId="{5BC9E238-3979-4423-9275-C90C9901893D}" destId="{1F527249-22A9-43FB-A13E-686249545498}" srcOrd="0" destOrd="0" parTransId="{AAA55E9B-CBDF-46A2-8820-682D5FAD75DE}" sibTransId="{17E9E107-D049-4400-9B54-5FFD7B20659A}"/>
    <dgm:cxn modelId="{4B62CC11-7B36-43C3-BE6E-B3ECB3443A13}" type="presOf" srcId="{5BC9E238-3979-4423-9275-C90C9901893D}" destId="{0852F3AA-3CFA-444E-A762-6633B8BD4064}" srcOrd="1" destOrd="0" presId="urn:microsoft.com/office/officeart/2005/8/layout/orgChart1"/>
    <dgm:cxn modelId="{4348DEBF-E7AE-4775-AEA1-75BF406B0BB0}" type="presOf" srcId="{7D8B503B-F76B-415F-855F-F27867697CC8}" destId="{23474B99-AA56-4F62-A3BE-BF5F51B5CFD6}" srcOrd="1" destOrd="0" presId="urn:microsoft.com/office/officeart/2005/8/layout/orgChart1"/>
    <dgm:cxn modelId="{0830067D-16A4-46D2-82EA-D7ED638FB298}" srcId="{5BC9E238-3979-4423-9275-C90C9901893D}" destId="{7D8B503B-F76B-415F-855F-F27867697CC8}" srcOrd="1" destOrd="0" parTransId="{93E080E5-C65B-4E22-B1EA-E45533EEB2EB}" sibTransId="{06BF17C7-C6AB-4C48-B842-701BAC7AAD91}"/>
    <dgm:cxn modelId="{06CF423C-6FA6-4277-B082-2DD4A64C079E}" type="presOf" srcId="{93E080E5-C65B-4E22-B1EA-E45533EEB2EB}" destId="{784D9F74-1750-4E55-B159-A4D71BACFCA5}" srcOrd="0" destOrd="0" presId="urn:microsoft.com/office/officeart/2005/8/layout/orgChart1"/>
    <dgm:cxn modelId="{F6927813-5426-4E09-B001-94C4425CA683}" type="presOf" srcId="{1F527249-22A9-43FB-A13E-686249545498}" destId="{521C206E-E07D-4DDE-B1E0-E79740EECFFB}" srcOrd="1" destOrd="0" presId="urn:microsoft.com/office/officeart/2005/8/layout/orgChart1"/>
    <dgm:cxn modelId="{608B26D0-FD40-4E3F-B4AA-F1FB3BA4B12F}" type="presOf" srcId="{5BC9E238-3979-4423-9275-C90C9901893D}" destId="{A18B8FA3-CBE2-4ED8-8F34-7C8EF95E0C5F}" srcOrd="0" destOrd="0" presId="urn:microsoft.com/office/officeart/2005/8/layout/orgChart1"/>
    <dgm:cxn modelId="{E81A576E-60BC-4A75-8930-B813668621FA}" type="presOf" srcId="{1F527249-22A9-43FB-A13E-686249545498}" destId="{5E1A459A-4CA1-466C-BF7F-17F1F63EB148}" srcOrd="0" destOrd="0" presId="urn:microsoft.com/office/officeart/2005/8/layout/orgChart1"/>
    <dgm:cxn modelId="{0FF067E0-78AC-4D2E-8E66-76B9E1A26588}" type="presParOf" srcId="{F0033FE3-EF7A-44FD-8C51-41C77E2D34E5}" destId="{9A6DB528-B268-4E26-96AB-7C482562B459}" srcOrd="0" destOrd="0" presId="urn:microsoft.com/office/officeart/2005/8/layout/orgChart1"/>
    <dgm:cxn modelId="{68B2BDC8-6909-444B-AA98-CDE2A2FB2A32}" type="presParOf" srcId="{9A6DB528-B268-4E26-96AB-7C482562B459}" destId="{DA0A3F7F-C69B-4A96-BDC0-659C80AC7E1E}" srcOrd="0" destOrd="0" presId="urn:microsoft.com/office/officeart/2005/8/layout/orgChart1"/>
    <dgm:cxn modelId="{0E6C29F1-EA18-474D-B93B-1C9FA2F80B64}" type="presParOf" srcId="{DA0A3F7F-C69B-4A96-BDC0-659C80AC7E1E}" destId="{A18B8FA3-CBE2-4ED8-8F34-7C8EF95E0C5F}" srcOrd="0" destOrd="0" presId="urn:microsoft.com/office/officeart/2005/8/layout/orgChart1"/>
    <dgm:cxn modelId="{DDDAC0A7-CA77-4CE0-9EB5-4F67D7F230FF}" type="presParOf" srcId="{DA0A3F7F-C69B-4A96-BDC0-659C80AC7E1E}" destId="{0852F3AA-3CFA-444E-A762-6633B8BD4064}" srcOrd="1" destOrd="0" presId="urn:microsoft.com/office/officeart/2005/8/layout/orgChart1"/>
    <dgm:cxn modelId="{6C154F73-5EC0-4FF9-99E0-FB59796DB198}" type="presParOf" srcId="{9A6DB528-B268-4E26-96AB-7C482562B459}" destId="{86238882-33E1-4662-93FF-5C0F31BF15FB}" srcOrd="1" destOrd="0" presId="urn:microsoft.com/office/officeart/2005/8/layout/orgChart1"/>
    <dgm:cxn modelId="{055C2A3C-C359-400A-B66D-E95CC910FC82}" type="presParOf" srcId="{86238882-33E1-4662-93FF-5C0F31BF15FB}" destId="{4B0C25E0-FBCF-420A-B0BA-B1CB5E3B37C7}" srcOrd="0" destOrd="0" presId="urn:microsoft.com/office/officeart/2005/8/layout/orgChart1"/>
    <dgm:cxn modelId="{1C3295AA-DB0E-42B3-8D35-B111F3EC44C5}" type="presParOf" srcId="{86238882-33E1-4662-93FF-5C0F31BF15FB}" destId="{FFC5A495-4226-4D55-83A1-1A527C203CA5}" srcOrd="1" destOrd="0" presId="urn:microsoft.com/office/officeart/2005/8/layout/orgChart1"/>
    <dgm:cxn modelId="{E05AB0D0-93A3-484A-996C-2D6C6A501C87}" type="presParOf" srcId="{FFC5A495-4226-4D55-83A1-1A527C203CA5}" destId="{D4EB964D-5E70-44E7-975B-575161CB8F73}" srcOrd="0" destOrd="0" presId="urn:microsoft.com/office/officeart/2005/8/layout/orgChart1"/>
    <dgm:cxn modelId="{8E5F5175-71FB-4CC5-B370-9A0DF6C870F4}" type="presParOf" srcId="{D4EB964D-5E70-44E7-975B-575161CB8F73}" destId="{5E1A459A-4CA1-466C-BF7F-17F1F63EB148}" srcOrd="0" destOrd="0" presId="urn:microsoft.com/office/officeart/2005/8/layout/orgChart1"/>
    <dgm:cxn modelId="{4E11362E-83E8-448D-9D43-EAAEEE3171E1}" type="presParOf" srcId="{D4EB964D-5E70-44E7-975B-575161CB8F73}" destId="{521C206E-E07D-4DDE-B1E0-E79740EECFFB}" srcOrd="1" destOrd="0" presId="urn:microsoft.com/office/officeart/2005/8/layout/orgChart1"/>
    <dgm:cxn modelId="{F4D6BCEE-C783-4813-BDDE-4D791792E1C6}" type="presParOf" srcId="{FFC5A495-4226-4D55-83A1-1A527C203CA5}" destId="{18448C00-FDD6-446E-A386-FB4DFDEE779B}" srcOrd="1" destOrd="0" presId="urn:microsoft.com/office/officeart/2005/8/layout/orgChart1"/>
    <dgm:cxn modelId="{C86892A0-D1DA-40C1-925B-A5DD9383A3AF}" type="presParOf" srcId="{FFC5A495-4226-4D55-83A1-1A527C203CA5}" destId="{7B59D3B7-5B6E-4648-825C-970815230E69}" srcOrd="2" destOrd="0" presId="urn:microsoft.com/office/officeart/2005/8/layout/orgChart1"/>
    <dgm:cxn modelId="{B39EECDF-7545-4BBE-9B59-0614A3D279AD}" type="presParOf" srcId="{86238882-33E1-4662-93FF-5C0F31BF15FB}" destId="{784D9F74-1750-4E55-B159-A4D71BACFCA5}" srcOrd="2" destOrd="0" presId="urn:microsoft.com/office/officeart/2005/8/layout/orgChart1"/>
    <dgm:cxn modelId="{7796CD34-8DE9-4C3A-8C87-7839D8CB7550}" type="presParOf" srcId="{86238882-33E1-4662-93FF-5C0F31BF15FB}" destId="{54D03179-C526-433C-ACE1-A1B979CF5BF6}" srcOrd="3" destOrd="0" presId="urn:microsoft.com/office/officeart/2005/8/layout/orgChart1"/>
    <dgm:cxn modelId="{753C0516-E267-4DAC-A4FD-1B0E92472D8D}" type="presParOf" srcId="{54D03179-C526-433C-ACE1-A1B979CF5BF6}" destId="{6A63E100-7EC9-43B4-BD84-5B623515FE38}" srcOrd="0" destOrd="0" presId="urn:microsoft.com/office/officeart/2005/8/layout/orgChart1"/>
    <dgm:cxn modelId="{D7F9983F-A86F-4353-B448-B8387346DD43}" type="presParOf" srcId="{6A63E100-7EC9-43B4-BD84-5B623515FE38}" destId="{67392E6C-1614-477B-B5A9-12AB24C68624}" srcOrd="0" destOrd="0" presId="urn:microsoft.com/office/officeart/2005/8/layout/orgChart1"/>
    <dgm:cxn modelId="{AC4E2E6C-4ACA-4859-ACBF-9513BB82E073}" type="presParOf" srcId="{6A63E100-7EC9-43B4-BD84-5B623515FE38}" destId="{23474B99-AA56-4F62-A3BE-BF5F51B5CFD6}" srcOrd="1" destOrd="0" presId="urn:microsoft.com/office/officeart/2005/8/layout/orgChart1"/>
    <dgm:cxn modelId="{B6D590EF-FD64-49E8-844A-9045A425CFE6}" type="presParOf" srcId="{54D03179-C526-433C-ACE1-A1B979CF5BF6}" destId="{5F37DE4E-B74A-4739-93BA-6E1BD4C48D58}" srcOrd="1" destOrd="0" presId="urn:microsoft.com/office/officeart/2005/8/layout/orgChart1"/>
    <dgm:cxn modelId="{3FF71F07-AAFC-41A4-A730-9BE40E76BEF9}" type="presParOf" srcId="{54D03179-C526-433C-ACE1-A1B979CF5BF6}" destId="{EC7A8B95-B34C-4499-B694-432B3B956F75}" srcOrd="2" destOrd="0" presId="urn:microsoft.com/office/officeart/2005/8/layout/orgChart1"/>
    <dgm:cxn modelId="{B957D06E-1ECB-4943-B193-7C6125943917}" type="presParOf" srcId="{9A6DB528-B268-4E26-96AB-7C482562B459}" destId="{B2B754A6-AC7A-43D9-B6FA-7EE293892EA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531572-3758-4BC9-B1DA-2B09BB530AD4}" type="datetimeFigureOut">
              <a:rPr lang="pt-BR" smtClean="0"/>
              <a:pPr/>
              <a:t>12/03/2017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7A5296-4FE5-41D8-86FD-AC2CCD313E7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0427352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25DBEE-7453-476C-B8C2-7B16CDC25BB6}" type="datetimeFigureOut">
              <a:rPr lang="pt-BR" smtClean="0"/>
              <a:pPr/>
              <a:t>12/03/2017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1C677B-430F-40B3-9381-B66C098999F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579426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1C677B-430F-40B3-9381-B66C098999F4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304708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 dirty="0" smtClean="0"/>
              <a:t>Este</a:t>
            </a:r>
            <a:r>
              <a:rPr lang="pt-BR" baseline="0" dirty="0" smtClean="0"/>
              <a:t> slide é opcional, a depender do tempo de apresentação e do interesse da turma.</a:t>
            </a:r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1C677B-430F-40B3-9381-B66C098999F4}" type="slidenum">
              <a:rPr lang="pt-BR" smtClean="0"/>
              <a:pPr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5086339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mtClean="0"/>
              <a:t>Lembrar o </a:t>
            </a:r>
            <a:r>
              <a:rPr lang="pt-BR" dirty="0" smtClean="0"/>
              <a:t>Tiago que está faltando a carta aos prefeitos e prefeitas, só. O resto do site está pronto para utilização.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1C677B-430F-40B3-9381-B66C098999F4}" type="slidenum">
              <a:rPr lang="pt-BR" smtClean="0"/>
              <a:pPr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5132848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altLang="pt-BR" dirty="0" smtClean="0">
              <a:ea typeface="ＭＳ Ｐゴシック" pitchFamily="34" charset="-128"/>
            </a:endParaRPr>
          </a:p>
        </p:txBody>
      </p:sp>
      <p:sp>
        <p:nvSpPr>
          <p:cNvPr id="3174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0" hangingPunct="0"/>
            <a:fld id="{84F4D057-C0B1-49CA-B653-E8F2C7609F0C}" type="slidenum">
              <a:rPr lang="pt-BR" altLang="pt-BR">
                <a:latin typeface="Arial" pitchFamily="34" charset="0"/>
                <a:ea typeface="ＭＳ Ｐゴシック" pitchFamily="34" charset="-128"/>
              </a:rPr>
              <a:pPr eaLnBrk="0" hangingPunct="0"/>
              <a:t>3</a:t>
            </a:fld>
            <a:endParaRPr lang="pt-BR" altLang="pt-BR" dirty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11114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 Programa Bolsa Família (PBF), criado em outubro de 2003, é um programa de transferência direta de renda com condicionalidades, voltado para famílias em situação de pobreza e extrema pobreza em todo o país. O Programa é atualmente uma das mais importantes ações de proteção social brasileira e responsável por tirar mais de 33 milhões de brasileiros da pobreza absoluta. Ao entrarem no programa, as famílias recebem um benefício financeiro mensalmente e assumem compromissos nas áreas de saúde e educação. As condicionalidades do Programa são, na verdade, o exercício de seus direitos sociais.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 objetivos principais do Bolsa Família são transferir renda diretamente às famílias e ampliar o acesso a serviços públicos que representam direitos básicos nas áreas de saúde, educação e assistência social. As ações do Programa permitem o alívio imediato da situação de pobreza e extrema pobreza e, por meio das condicionalidades, contribuem para que as famílias rompam o ciclo de reprodução da pobreza entre as gerações.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 Bolsa Família também se articula com iniciativas das três esferas de governo e da sociedade civil voltadas para o desenvolvimento de capacidades das famílias e a superação de sua situação de vulnerabilidade.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pt-B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 Programa Criança Feliz, por exemplo, é uma ação complementar ao Bolsa Família.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dirty="0" smtClean="0"/>
              <a:t>Outro exemplo de ação complementar é o Programa Saúde na Escola, desenvolvido pelos Ministérios da Saúde e Educação, com a participação ativa das redes de saúde e educação nos estados e municípios.</a:t>
            </a:r>
            <a:endParaRPr lang="pt-BR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eaLnBrk="1" hangingPunct="1">
              <a:spcBef>
                <a:spcPct val="0"/>
              </a:spcBef>
            </a:pPr>
            <a:endParaRPr lang="pt-BR" altLang="pt-BR" dirty="0" smtClean="0">
              <a:ea typeface="ＭＳ Ｐゴシック" pitchFamily="34" charset="-128"/>
            </a:endParaRPr>
          </a:p>
        </p:txBody>
      </p:sp>
      <p:sp>
        <p:nvSpPr>
          <p:cNvPr id="1229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0" hangingPunct="0"/>
            <a:fld id="{48D02468-A89D-41E5-93B7-5129ABEB137C}" type="slidenum">
              <a:rPr lang="pt-BR" altLang="pt-BR">
                <a:latin typeface="Arial" pitchFamily="34" charset="0"/>
                <a:ea typeface="ＭＳ Ｐゴシック" pitchFamily="34" charset="-128"/>
              </a:rPr>
              <a:pPr eaLnBrk="0" hangingPunct="0"/>
              <a:t>5</a:t>
            </a:fld>
            <a:endParaRPr lang="pt-BR" altLang="pt-BR" dirty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45730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Espaço Reservado para Anotações 2"/>
          <p:cNvSpPr>
            <a:spLocks noGrp="1"/>
          </p:cNvSpPr>
          <p:nvPr>
            <p:ph type="body" idx="1"/>
          </p:nvPr>
        </p:nvSpPr>
        <p:spPr bwMode="auto">
          <a:xfrm>
            <a:off x="679768" y="4715153"/>
            <a:ext cx="5438140" cy="4928686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Quem pode receber o Bolsa Família?</a:t>
            </a:r>
            <a:endParaRPr lang="pt-B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pt-B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Podem participar do PBF as famílias em situação de pobreza e de extrema pobreza que estejam registradas no Cadastro Único para Programas Sociais do Governo Federal (Cadastro Único). A definição das famílias em situação de pobreza e extrema pobreza é feita a partir da renda familiar mensal por pessoa. </a:t>
            </a:r>
          </a:p>
          <a:p>
            <a:endParaRPr lang="pt-B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Atualmente, no âmbito do PBF, são consideradas famílias em situação de extrema pobreza aquelas com renda familiar mensal igual ou inferior a R$ 85,00 (oitenta e cinco reais) por pessoa. Já as famílias em situação de pobreza são aquelas com renda mensal por pessoa entre R$ 85,01 (oitenta e cinco reais e um centavo) e R$ 170,00 (cento e setenta reais) e que tenham crianças e/ou adolescentes de 0 a 17 anos na sua composição (situação de pobreza).</a:t>
            </a:r>
          </a:p>
          <a:p>
            <a:endParaRPr lang="pt-B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 importante ressaltar que o registro da família no Cadastro Único não significa sua entrada automática no PBF. </a:t>
            </a:r>
          </a:p>
          <a:p>
            <a:pPr eaLnBrk="1" hangingPunct="1">
              <a:spcBef>
                <a:spcPct val="0"/>
              </a:spcBef>
            </a:pPr>
            <a:endParaRPr lang="pt-BR" altLang="pt-BR" dirty="0" smtClean="0">
              <a:ea typeface="ＭＳ Ｐゴシック" pitchFamily="34" charset="-128"/>
            </a:endParaRPr>
          </a:p>
          <a:p>
            <a:r>
              <a:rPr lang="pt-BR" b="1" dirty="0"/>
              <a:t>Como são selecionadas as famílias que recebem o Bolsa Família?</a:t>
            </a:r>
          </a:p>
          <a:p>
            <a:r>
              <a:rPr lang="pt-BR" dirty="0"/>
              <a:t> </a:t>
            </a:r>
          </a:p>
          <a:p>
            <a:r>
              <a:rPr lang="pt-BR" dirty="0"/>
              <a:t>A seleção das famílias para o Bolsa Família é feita com base nas informações registradas pelo município no Cadastro Único para Programas Sociais do Governo Federal. O </a:t>
            </a:r>
            <a:r>
              <a:rPr lang="pt-BR" dirty="0" err="1"/>
              <a:t>CadÚnico</a:t>
            </a:r>
            <a:r>
              <a:rPr lang="pt-BR" dirty="0"/>
              <a:t> é um importante instrumento de identificação e caracterização  social e econômica das famílias de baixa renda no Brasil. Com base nos dados cadastrais, o Ministério do Desenvolvimento Social e Agrário (MDSA) seleciona, de forma objetiva e automatizada, as famílias que serão incluídas para receber o benefício, de acordo com os critérios do Programa.</a:t>
            </a:r>
          </a:p>
          <a:p>
            <a:pPr eaLnBrk="1" hangingPunct="1">
              <a:spcBef>
                <a:spcPct val="0"/>
              </a:spcBef>
            </a:pPr>
            <a:endParaRPr lang="pt-BR" altLang="pt-BR" dirty="0" smtClean="0">
              <a:ea typeface="ＭＳ Ｐゴシック" pitchFamily="34" charset="-128"/>
            </a:endParaRPr>
          </a:p>
        </p:txBody>
      </p:sp>
      <p:sp>
        <p:nvSpPr>
          <p:cNvPr id="1434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0" hangingPunct="0"/>
            <a:fld id="{50DAEED8-2574-4C8B-AE65-3ACC59683586}" type="slidenum">
              <a:rPr lang="pt-BR" altLang="pt-BR">
                <a:latin typeface="Arial" pitchFamily="34" charset="0"/>
                <a:ea typeface="ＭＳ Ｐゴシック" pitchFamily="34" charset="-128"/>
              </a:rPr>
              <a:pPr eaLnBrk="0" hangingPunct="0"/>
              <a:t>7</a:t>
            </a:fld>
            <a:endParaRPr lang="pt-BR" altLang="pt-BR" dirty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66323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1C677B-430F-40B3-9381-B66C098999F4}" type="slidenum">
              <a:rPr lang="pt-BR" smtClean="0"/>
              <a:pPr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9405886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1C677B-430F-40B3-9381-B66C098999F4}" type="slidenum">
              <a:rPr lang="pt-BR" smtClean="0"/>
              <a:pPr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8536881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dirty="0"/>
              <a:t>O benefício médio pago às famílias do programa é de aproximadamente R$ 180,00 </a:t>
            </a:r>
            <a:r>
              <a:rPr lang="pt-BR" dirty="0" smtClean="0"/>
              <a:t>mensais, </a:t>
            </a:r>
            <a:r>
              <a:rPr lang="pt-BR" dirty="0"/>
              <a:t>mas esse valor varia caso-a-caso.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pt-BR" b="1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dirty="0" smtClean="0"/>
              <a:t>Não </a:t>
            </a:r>
            <a:r>
              <a:rPr lang="pt-BR" dirty="0"/>
              <a:t>existe </a:t>
            </a:r>
            <a:r>
              <a:rPr lang="pt-BR" dirty="0" smtClean="0"/>
              <a:t>um valor máximo </a:t>
            </a:r>
            <a:r>
              <a:rPr lang="pt-BR" b="1" dirty="0"/>
              <a:t>do Bolsa Família</a:t>
            </a:r>
            <a:r>
              <a:rPr lang="pt-BR" dirty="0" smtClean="0"/>
              <a:t>. </a:t>
            </a:r>
            <a:r>
              <a:rPr lang="pt-BR" dirty="0"/>
              <a:t>O benefício é pago de acordo com a situação de cada família. </a:t>
            </a:r>
            <a:endParaRPr lang="pt-BR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pt-BR" dirty="0"/>
          </a:p>
          <a:p>
            <a:r>
              <a:rPr lang="pt-BR" b="1" dirty="0"/>
              <a:t>Por que as famílias recebem valores diferentes</a:t>
            </a:r>
            <a:r>
              <a:rPr lang="pt-BR" b="1" dirty="0" smtClean="0"/>
              <a:t>?</a:t>
            </a:r>
          </a:p>
          <a:p>
            <a:endParaRPr lang="pt-BR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dirty="0"/>
              <a:t>O valor total do benefício que é recebido por uma família do Programa depende de sua renda familiar mensal por pessoa e da composição familiar, isto é, se há crianças, adolescentes, mulheres grávidas ou nutrizes. A combinação dos benefícios faz com que cada família receba um valor diferente</a:t>
            </a:r>
            <a:r>
              <a:rPr lang="pt-BR" dirty="0" smtClean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pt-BR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dirty="0"/>
              <a:t>Por isso, pode acontecer de duas famílias com a mesma composição (pai, mãe e dois filhos, por exemplo) receberem valores diferentes, pois uma tem a renda familiar mensal por pessoa maior que a outra.  Pode acontecer também de duas famílias terem a mesma renda, mas, por causa do número de integrantes ser maior ou menor que o da outra, receberem valores diferentes.</a:t>
            </a:r>
            <a:r>
              <a:rPr lang="pt-BR" b="1" dirty="0"/>
              <a:t> </a:t>
            </a:r>
            <a:endParaRPr lang="pt-BR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pt-BR" dirty="0" smtClean="0"/>
          </a:p>
          <a:p>
            <a:endParaRPr lang="pt-BR" dirty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1C677B-430F-40B3-9381-B66C098999F4}" type="slidenum">
              <a:rPr lang="pt-BR" smtClean="0"/>
              <a:pPr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5098464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altLang="pt-BR" dirty="0" smtClean="0">
              <a:ea typeface="ＭＳ Ｐゴシック" pitchFamily="34" charset="-128"/>
            </a:endParaRPr>
          </a:p>
        </p:txBody>
      </p:sp>
      <p:sp>
        <p:nvSpPr>
          <p:cNvPr id="5018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0" hangingPunct="0"/>
            <a:fld id="{2D45562B-F92B-47CD-84B4-F6EE8D62CF63}" type="slidenum">
              <a:rPr lang="pt-BR" altLang="pt-BR">
                <a:latin typeface="Arial" pitchFamily="34" charset="0"/>
                <a:ea typeface="ＭＳ Ｐゴシック" pitchFamily="34" charset="-128"/>
              </a:rPr>
              <a:pPr eaLnBrk="0" hangingPunct="0"/>
              <a:t>11</a:t>
            </a:fld>
            <a:endParaRPr lang="pt-BR" altLang="pt-BR" dirty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26607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 dirty="0" smtClean="0"/>
              <a:t>Este</a:t>
            </a:r>
            <a:r>
              <a:rPr lang="pt-BR" baseline="0" dirty="0" smtClean="0"/>
              <a:t> slide é opcional, a depender do tempo de apresentação e do interesse da turma.</a:t>
            </a:r>
            <a:endParaRPr lang="pt-BR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1C677B-430F-40B3-9381-B66C098999F4}" type="slidenum">
              <a:rPr lang="pt-BR" smtClean="0"/>
              <a:pPr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992433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685800" y="764704"/>
            <a:ext cx="7772400" cy="2664296"/>
          </a:xfrm>
        </p:spPr>
        <p:txBody>
          <a:bodyPr/>
          <a:lstStyle>
            <a:lvl1pPr algn="l">
              <a:defRPr b="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pt-BR" dirty="0" smtClean="0"/>
              <a:t>CLIQUE PARA </a:t>
            </a:r>
            <a:br>
              <a:rPr lang="pt-BR" dirty="0" smtClean="0"/>
            </a:br>
            <a:r>
              <a:rPr lang="pt-BR" dirty="0" smtClean="0"/>
              <a:t>EDITAR O TÍTULO </a:t>
            </a:r>
            <a:br>
              <a:rPr lang="pt-BR" dirty="0" smtClean="0"/>
            </a:br>
            <a:r>
              <a:rPr lang="pt-BR" dirty="0" smtClean="0"/>
              <a:t>MESTRE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85800" y="3742184"/>
            <a:ext cx="6400800" cy="13430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dirty="0" smtClean="0"/>
              <a:t>Clique para editar o estilo do subtítulo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4248802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FF395-5FC7-41BC-8888-0F967CA8E0B5}" type="datetimeFigureOut">
              <a:rPr lang="pt-BR" smtClean="0"/>
              <a:pPr/>
              <a:t>12/03/2017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721A5-C511-4779-8CAD-C6CE3F371AE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216074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FF395-5FC7-41BC-8888-0F967CA8E0B5}" type="datetimeFigureOut">
              <a:rPr lang="pt-BR" smtClean="0"/>
              <a:pPr/>
              <a:t>12/03/2017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721A5-C511-4779-8CAD-C6CE3F371AE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2626572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FF395-5FC7-41BC-8888-0F967CA8E0B5}" type="datetimeFigureOut">
              <a:rPr lang="pt-BR" smtClean="0"/>
              <a:pPr/>
              <a:t>12/03/2017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721A5-C511-4779-8CAD-C6CE3F371AE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9918233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FF395-5FC7-41BC-8888-0F967CA8E0B5}" type="datetimeFigureOut">
              <a:rPr lang="pt-BR" smtClean="0"/>
              <a:pPr/>
              <a:t>12/03/2017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721A5-C511-4779-8CAD-C6CE3F371AE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0893459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3"/>
          <p:cNvSpPr>
            <a:spLocks noGrp="1"/>
          </p:cNvSpPr>
          <p:nvPr>
            <p:ph type="title" hasCustomPrompt="1"/>
          </p:nvPr>
        </p:nvSpPr>
        <p:spPr>
          <a:xfrm>
            <a:off x="467544" y="116632"/>
            <a:ext cx="8208912" cy="107721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r">
              <a:defRPr sz="3200" b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4096328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F29F3-8E57-4D74-BD16-B5125D86D0E5}" type="datetimeFigureOut">
              <a:rPr lang="pt-BR" smtClean="0"/>
              <a:pPr/>
              <a:t>12/03/2017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48133-7109-4C0F-9CF1-C7826001A952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205675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561035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060848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xmlns="" val="1094251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170FE-60E1-45D6-B135-7AF858C242EF}" type="datetimeFigureOut">
              <a:rPr lang="pt-BR" smtClean="0"/>
              <a:pPr/>
              <a:t>12/03/2017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860AA-6F54-4AA6-A4D4-2691895CC28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930373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FF395-5FC7-41BC-8888-0F967CA8E0B5}" type="datetimeFigureOut">
              <a:rPr lang="pt-BR" smtClean="0"/>
              <a:pPr/>
              <a:t>12/03/2017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721A5-C511-4779-8CAD-C6CE3F371AE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113693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41701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191683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xmlns="" val="686789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FF395-5FC7-41BC-8888-0F967CA8E0B5}" type="datetimeFigureOut">
              <a:rPr lang="pt-BR" smtClean="0"/>
              <a:pPr/>
              <a:t>12/03/2017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721A5-C511-4779-8CAD-C6CE3F371AE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768153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FF395-5FC7-41BC-8888-0F967CA8E0B5}" type="datetimeFigureOut">
              <a:rPr lang="pt-BR" smtClean="0"/>
              <a:pPr/>
              <a:t>12/03/2017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721A5-C511-4779-8CAD-C6CE3F371AE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359958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FF395-5FC7-41BC-8888-0F967CA8E0B5}" type="datetimeFigureOut">
              <a:rPr lang="pt-BR" smtClean="0"/>
              <a:pPr/>
              <a:t>12/03/2017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721A5-C511-4779-8CAD-C6CE3F371AE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805007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FF395-5FC7-41BC-8888-0F967CA8E0B5}" type="datetimeFigureOut">
              <a:rPr lang="pt-BR" smtClean="0"/>
              <a:pPr/>
              <a:t>12/03/2017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721A5-C511-4779-8CAD-C6CE3F371AE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489340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8170FE-60E1-45D6-B135-7AF858C242EF}" type="datetimeFigureOut">
              <a:rPr lang="pt-BR" smtClean="0"/>
              <a:pPr/>
              <a:t>12/03/2017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4860AA-6F54-4AA6-A4D4-2691895CC28A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7099" y="-9000"/>
            <a:ext cx="9178198" cy="68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40850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8FF395-5FC7-41BC-8888-0F967CA8E0B5}" type="datetimeFigureOut">
              <a:rPr lang="pt-BR" smtClean="0"/>
              <a:pPr/>
              <a:t>12/03/2017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721A5-C511-4779-8CAD-C6CE3F371AE1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000" y="-9675"/>
            <a:ext cx="9180000" cy="687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8352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ds.gov.br/bosafamilia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23528" y="1003996"/>
            <a:ext cx="8568952" cy="4657251"/>
          </a:xfrm>
        </p:spPr>
        <p:txBody>
          <a:bodyPr>
            <a:normAutofit/>
          </a:bodyPr>
          <a:lstStyle/>
          <a:p>
            <a:pPr algn="ctr"/>
            <a:r>
              <a:rPr lang="pt-BR" sz="4800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Gestão Descentralizada</a:t>
            </a:r>
          </a:p>
          <a:p>
            <a:pPr algn="ctr"/>
            <a:r>
              <a:rPr lang="pt-BR" sz="4000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Cadastro Único</a:t>
            </a:r>
          </a:p>
          <a:p>
            <a:pPr algn="ctr"/>
            <a:r>
              <a:rPr lang="pt-BR" sz="4000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Programa Bolsa Família</a:t>
            </a:r>
          </a:p>
          <a:p>
            <a:pPr algn="r"/>
            <a:r>
              <a:rPr lang="pt-BR" sz="2400" dirty="0" smtClean="0"/>
              <a:t>Tocantins, março 2017</a:t>
            </a:r>
            <a:endParaRPr lang="pt-BR" sz="24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827584" y="2276872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grpSp>
        <p:nvGrpSpPr>
          <p:cNvPr id="7" name="Grupo 6"/>
          <p:cNvGrpSpPr/>
          <p:nvPr/>
        </p:nvGrpSpPr>
        <p:grpSpPr>
          <a:xfrm>
            <a:off x="3995936" y="332656"/>
            <a:ext cx="1120265" cy="1296144"/>
            <a:chOff x="3863704" y="1412776"/>
            <a:chExt cx="1402396" cy="1402396"/>
          </a:xfrm>
        </p:grpSpPr>
        <p:pic>
          <p:nvPicPr>
            <p:cNvPr id="8" name="Imagem 7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bg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colorTemperature colorTemp="88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863704" y="1412776"/>
              <a:ext cx="1402396" cy="140239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cxnSp>
          <p:nvCxnSpPr>
            <p:cNvPr id="9" name="Conector reto 8"/>
            <p:cNvCxnSpPr>
              <a:stCxn id="14" idx="3"/>
              <a:endCxn id="13" idx="7"/>
            </p:cNvCxnSpPr>
            <p:nvPr/>
          </p:nvCxnSpPr>
          <p:spPr>
            <a:xfrm flipH="1">
              <a:off x="4742720" y="1967749"/>
              <a:ext cx="282419" cy="330214"/>
            </a:xfrm>
            <a:prstGeom prst="line">
              <a:avLst/>
            </a:prstGeom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to 9"/>
            <p:cNvCxnSpPr>
              <a:stCxn id="14" idx="2"/>
              <a:endCxn id="11" idx="2"/>
            </p:cNvCxnSpPr>
            <p:nvPr/>
          </p:nvCxnSpPr>
          <p:spPr>
            <a:xfrm flipH="1" flipV="1">
              <a:off x="4139952" y="1772816"/>
              <a:ext cx="864096" cy="144016"/>
            </a:xfrm>
            <a:prstGeom prst="line">
              <a:avLst/>
            </a:prstGeom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Elipse 10"/>
            <p:cNvSpPr/>
            <p:nvPr/>
          </p:nvSpPr>
          <p:spPr>
            <a:xfrm>
              <a:off x="4139952" y="1700808"/>
              <a:ext cx="144016" cy="144016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12" name="Conector reto 11"/>
            <p:cNvCxnSpPr/>
            <p:nvPr/>
          </p:nvCxnSpPr>
          <p:spPr>
            <a:xfrm>
              <a:off x="4222313" y="1772816"/>
              <a:ext cx="493703" cy="597155"/>
            </a:xfrm>
            <a:prstGeom prst="line">
              <a:avLst/>
            </a:prstGeom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Elipse 12"/>
            <p:cNvSpPr/>
            <p:nvPr/>
          </p:nvSpPr>
          <p:spPr>
            <a:xfrm>
              <a:off x="4619795" y="2276872"/>
              <a:ext cx="144016" cy="144016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4" name="Elipse 13"/>
            <p:cNvSpPr/>
            <p:nvPr/>
          </p:nvSpPr>
          <p:spPr>
            <a:xfrm>
              <a:off x="5004048" y="1844824"/>
              <a:ext cx="144016" cy="144016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xmlns="" val="1768535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Evolução do valor médio dos benefícios do PBF – Brasil, 2003-2016</a:t>
            </a:r>
            <a:endParaRPr lang="pt-BR" dirty="0"/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138675122"/>
              </p:ext>
            </p:extLst>
          </p:nvPr>
        </p:nvGraphicFramePr>
        <p:xfrm>
          <a:off x="390364" y="1052736"/>
          <a:ext cx="8363272" cy="4853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276010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ítulo 1"/>
          <p:cNvSpPr txBox="1">
            <a:spLocks/>
          </p:cNvSpPr>
          <p:nvPr/>
        </p:nvSpPr>
        <p:spPr bwMode="auto">
          <a:xfrm>
            <a:off x="280988" y="279400"/>
            <a:ext cx="8863012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pt-BR" altLang="pt-BR" sz="4000" b="1" dirty="0"/>
              <a:t>Condicionalidades</a:t>
            </a:r>
          </a:p>
        </p:txBody>
      </p:sp>
      <p:sp>
        <p:nvSpPr>
          <p:cNvPr id="49155" name="CaixaDeTexto 1"/>
          <p:cNvSpPr txBox="1">
            <a:spLocks noChangeArrowheads="1"/>
          </p:cNvSpPr>
          <p:nvPr/>
        </p:nvSpPr>
        <p:spPr bwMode="auto">
          <a:xfrm>
            <a:off x="250825" y="2154238"/>
            <a:ext cx="8696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just"/>
            <a:endParaRPr lang="pt-BR" altLang="pt-BR" sz="2000" dirty="0"/>
          </a:p>
        </p:txBody>
      </p:sp>
      <p:sp>
        <p:nvSpPr>
          <p:cNvPr id="4" name="Retângulo 3"/>
          <p:cNvSpPr/>
          <p:nvPr/>
        </p:nvSpPr>
        <p:spPr>
          <a:xfrm>
            <a:off x="107504" y="1196752"/>
            <a:ext cx="7661721" cy="4170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ts val="600"/>
              </a:spcBef>
              <a:defRPr/>
            </a:pPr>
            <a:r>
              <a:rPr lang="pt-BR" sz="2000" b="1" dirty="0">
                <a:latin typeface="Calibri" charset="0"/>
                <a:cs typeface="Arial" charset="0"/>
              </a:rPr>
              <a:t> </a:t>
            </a:r>
            <a:r>
              <a:rPr lang="pt-BR" sz="2400" b="1" dirty="0">
                <a:latin typeface="Calibri" charset="0"/>
                <a:cs typeface="Arial" charset="0"/>
              </a:rPr>
              <a:t>Saúde </a:t>
            </a:r>
          </a:p>
          <a:p>
            <a:pPr marL="800100" lvl="1" indent="-342900" eaLnBrk="1" hangingPunct="1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pt-BR" sz="2400" dirty="0" smtClean="0">
                <a:latin typeface="Calibri" charset="0"/>
                <a:cs typeface="Arial" charset="0"/>
              </a:rPr>
              <a:t>Acompanhamento </a:t>
            </a:r>
            <a:r>
              <a:rPr lang="pt-BR" sz="2400" dirty="0">
                <a:latin typeface="Calibri" charset="0"/>
                <a:cs typeface="Arial" charset="0"/>
              </a:rPr>
              <a:t>do calendário vacinal, do crescimento </a:t>
            </a:r>
            <a:r>
              <a:rPr lang="pt-BR" sz="2400" dirty="0" smtClean="0">
                <a:latin typeface="Calibri" charset="0"/>
                <a:cs typeface="Arial" charset="0"/>
              </a:rPr>
              <a:t>e </a:t>
            </a:r>
            <a:r>
              <a:rPr lang="pt-BR" sz="2400" dirty="0">
                <a:latin typeface="Calibri" charset="0"/>
                <a:cs typeface="Arial" charset="0"/>
              </a:rPr>
              <a:t>desenvolvimento de crianças menores de 7 anos; </a:t>
            </a:r>
          </a:p>
          <a:p>
            <a:pPr marL="800100" lvl="1" indent="-342900" eaLnBrk="1" hangingPunct="1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pt-BR" sz="2400" dirty="0">
                <a:latin typeface="Calibri" charset="0"/>
                <a:cs typeface="Arial" charset="0"/>
              </a:rPr>
              <a:t> </a:t>
            </a:r>
            <a:r>
              <a:rPr lang="pt-BR" sz="2400" dirty="0" smtClean="0">
                <a:latin typeface="Calibri" charset="0"/>
                <a:cs typeface="Arial" charset="0"/>
              </a:rPr>
              <a:t>Pré-natal </a:t>
            </a:r>
            <a:r>
              <a:rPr lang="pt-BR" sz="2400" dirty="0">
                <a:latin typeface="Calibri" charset="0"/>
                <a:cs typeface="Arial" charset="0"/>
              </a:rPr>
              <a:t>para gestantes. </a:t>
            </a:r>
          </a:p>
          <a:p>
            <a:pPr eaLnBrk="1" hangingPunct="1">
              <a:spcBef>
                <a:spcPts val="600"/>
              </a:spcBef>
              <a:defRPr/>
            </a:pPr>
            <a:endParaRPr lang="pt-BR" sz="2400" b="1" dirty="0" smtClean="0">
              <a:latin typeface="Calibri" charset="0"/>
              <a:cs typeface="Arial" charset="0"/>
            </a:endParaRPr>
          </a:p>
          <a:p>
            <a:pPr eaLnBrk="1" hangingPunct="1">
              <a:spcBef>
                <a:spcPts val="600"/>
              </a:spcBef>
              <a:defRPr/>
            </a:pPr>
            <a:r>
              <a:rPr lang="pt-BR" sz="2400" b="1" dirty="0" smtClean="0">
                <a:latin typeface="Calibri" charset="0"/>
                <a:cs typeface="Arial" charset="0"/>
              </a:rPr>
              <a:t>Educação</a:t>
            </a:r>
            <a:endParaRPr lang="pt-BR" sz="2400" b="1" dirty="0">
              <a:latin typeface="Calibri" charset="0"/>
              <a:cs typeface="Arial" charset="0"/>
            </a:endParaRPr>
          </a:p>
          <a:p>
            <a:pPr marL="800100" lvl="1" indent="-342900" eaLnBrk="1" hangingPunct="1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pt-BR" sz="2400" dirty="0">
                <a:latin typeface="Calibri" charset="0"/>
                <a:cs typeface="Arial" charset="0"/>
              </a:rPr>
              <a:t> </a:t>
            </a:r>
            <a:r>
              <a:rPr lang="pt-BR" sz="2400" dirty="0" smtClean="0">
                <a:latin typeface="Calibri" charset="0"/>
                <a:cs typeface="Arial" charset="0"/>
              </a:rPr>
              <a:t>Frequência </a:t>
            </a:r>
            <a:r>
              <a:rPr lang="pt-BR" sz="2400" dirty="0">
                <a:latin typeface="Calibri" charset="0"/>
                <a:cs typeface="Arial" charset="0"/>
              </a:rPr>
              <a:t>escolar mensal mínima de: </a:t>
            </a:r>
          </a:p>
          <a:p>
            <a:pPr marL="1428750" lvl="2" indent="-514350">
              <a:buFont typeface="Arial" panose="020B0604020202020204" pitchFamily="34" charset="0"/>
              <a:buChar char="–"/>
              <a:defRPr/>
            </a:pPr>
            <a:r>
              <a:rPr lang="pt-BR" sz="2200" dirty="0">
                <a:latin typeface="Calibri" charset="0"/>
                <a:cs typeface="Arial" charset="0"/>
              </a:rPr>
              <a:t> </a:t>
            </a:r>
            <a:r>
              <a:rPr lang="pt-BR" sz="2400" dirty="0" smtClean="0">
                <a:latin typeface="Calibri" panose="020F0502020204030204" pitchFamily="34" charset="0"/>
                <a:ea typeface="ＭＳ Ｐゴシック" panose="020B0600070205080204" pitchFamily="34" charset="-128"/>
              </a:rPr>
              <a:t>85% para </a:t>
            </a:r>
            <a:r>
              <a:rPr lang="pt-BR" sz="24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faixa etária de 6 a 15 anos; </a:t>
            </a:r>
          </a:p>
          <a:p>
            <a:pPr marL="1428750" lvl="2" indent="-514350">
              <a:buFont typeface="Arial" panose="020B0604020202020204" pitchFamily="34" charset="0"/>
              <a:buChar char="–"/>
              <a:defRPr/>
            </a:pPr>
            <a:r>
              <a:rPr lang="pt-BR" sz="24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 </a:t>
            </a:r>
            <a:r>
              <a:rPr lang="pt-BR" sz="2400" dirty="0" smtClean="0">
                <a:latin typeface="Calibri" panose="020F0502020204030204" pitchFamily="34" charset="0"/>
                <a:ea typeface="ＭＳ Ｐゴシック" panose="020B0600070205080204" pitchFamily="34" charset="-128"/>
              </a:rPr>
              <a:t>75% para </a:t>
            </a:r>
            <a:r>
              <a:rPr lang="pt-BR" sz="24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jovens de 16 e 17 anos (BVJ). </a:t>
            </a:r>
          </a:p>
        </p:txBody>
      </p:sp>
      <p:pic>
        <p:nvPicPr>
          <p:cNvPr id="4915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199" t="34843" r="58891" b="40385"/>
          <a:stretch>
            <a:fillRect/>
          </a:stretch>
        </p:blipFill>
        <p:spPr bwMode="auto">
          <a:xfrm>
            <a:off x="7756525" y="1071563"/>
            <a:ext cx="1136650" cy="1062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15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509" t="34843" r="42557" b="40385"/>
          <a:stretch>
            <a:fillRect/>
          </a:stretch>
        </p:blipFill>
        <p:spPr bwMode="auto">
          <a:xfrm>
            <a:off x="7769225" y="2349500"/>
            <a:ext cx="1136650" cy="106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15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8775" t="34843" r="26334" b="40385"/>
          <a:stretch>
            <a:fillRect/>
          </a:stretch>
        </p:blipFill>
        <p:spPr bwMode="auto">
          <a:xfrm>
            <a:off x="7756525" y="3573463"/>
            <a:ext cx="1135063" cy="1062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160" name="Picture 2" descr="C:\Users\luciana.seabra\Pictures\sem titulo 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90697" b="84943"/>
          <a:stretch>
            <a:fillRect/>
          </a:stretch>
        </p:blipFill>
        <p:spPr bwMode="auto">
          <a:xfrm>
            <a:off x="7761288" y="4824413"/>
            <a:ext cx="1152525" cy="112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3906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 dirty="0"/>
              <a:t>Condicionalidades em educação</a:t>
            </a: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xmlns="" val="3545004834"/>
              </p:ext>
            </p:extLst>
          </p:nvPr>
        </p:nvGraphicFramePr>
        <p:xfrm>
          <a:off x="467544" y="1772816"/>
          <a:ext cx="8136904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311047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 dirty="0"/>
              <a:t>Condicionalidades em saúde</a:t>
            </a: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xmlns="" val="1627383905"/>
              </p:ext>
            </p:extLst>
          </p:nvPr>
        </p:nvGraphicFramePr>
        <p:xfrm>
          <a:off x="539552" y="1844824"/>
          <a:ext cx="8280920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64319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>
            <a:noAutofit/>
          </a:bodyPr>
          <a:lstStyle/>
          <a:p>
            <a:r>
              <a:rPr lang="pt-BR" sz="3200" dirty="0"/>
              <a:t>O que acontece à família quando ela descumpre </a:t>
            </a:r>
            <a:r>
              <a:rPr lang="pt-BR" sz="3200" dirty="0" smtClean="0"/>
              <a:t>condicionalidades </a:t>
            </a:r>
            <a:r>
              <a:rPr lang="pt-BR" sz="3200" dirty="0"/>
              <a:t>do PBF</a:t>
            </a:r>
            <a:r>
              <a:rPr lang="pt-BR" sz="3200" dirty="0" smtClean="0"/>
              <a:t>?</a:t>
            </a:r>
            <a:endParaRPr lang="pt-BR" sz="3200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dirty="0" smtClean="0"/>
              <a:t>A família receberá </a:t>
            </a:r>
            <a:r>
              <a:rPr lang="pt-BR" dirty="0"/>
              <a:t>primeiramente uma </a:t>
            </a:r>
            <a:r>
              <a:rPr lang="pt-BR" b="1" dirty="0">
                <a:solidFill>
                  <a:schemeClr val="accent2">
                    <a:lumMod val="75000"/>
                  </a:schemeClr>
                </a:solidFill>
              </a:rPr>
              <a:t>advertência</a:t>
            </a:r>
            <a:r>
              <a:rPr lang="pt-BR" dirty="0"/>
              <a:t>, que não tem efeito sobre o pagamento do benefício</a:t>
            </a:r>
            <a:r>
              <a:rPr lang="pt-BR" dirty="0" smtClean="0"/>
              <a:t>.</a:t>
            </a:r>
          </a:p>
          <a:p>
            <a:r>
              <a:rPr lang="pt-BR" dirty="0" smtClean="0"/>
              <a:t>A </a:t>
            </a:r>
            <a:r>
              <a:rPr lang="pt-BR" dirty="0"/>
              <a:t>partir da segunda ocorrência de descumprimento, a família fica sujeita a </a:t>
            </a:r>
            <a:r>
              <a:rPr lang="pt-BR" b="1" dirty="0">
                <a:solidFill>
                  <a:schemeClr val="accent2">
                    <a:lumMod val="75000"/>
                  </a:schemeClr>
                </a:solidFill>
              </a:rPr>
              <a:t>três</a:t>
            </a:r>
            <a:r>
              <a:rPr lang="pt-BR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t-BR" dirty="0"/>
              <a:t>tipos de </a:t>
            </a:r>
            <a:r>
              <a:rPr lang="pt-BR" b="1" dirty="0">
                <a:solidFill>
                  <a:schemeClr val="accent2">
                    <a:lumMod val="75000"/>
                  </a:schemeClr>
                </a:solidFill>
              </a:rPr>
              <a:t>repercussões</a:t>
            </a:r>
            <a:r>
              <a:rPr lang="pt-BR" dirty="0"/>
              <a:t> progressivas: </a:t>
            </a:r>
            <a:endParaRPr lang="pt-BR" dirty="0" smtClean="0"/>
          </a:p>
          <a:p>
            <a:pPr lvl="1"/>
            <a:r>
              <a:rPr lang="pt-BR" dirty="0" smtClean="0"/>
              <a:t>Primeiro o </a:t>
            </a:r>
            <a:r>
              <a:rPr lang="pt-BR" dirty="0" smtClean="0">
                <a:solidFill>
                  <a:schemeClr val="accent2">
                    <a:lumMod val="75000"/>
                  </a:schemeClr>
                </a:solidFill>
              </a:rPr>
              <a:t>bloqueio</a:t>
            </a:r>
            <a:r>
              <a:rPr lang="pt-BR" dirty="0"/>
              <a:t>, depois a </a:t>
            </a:r>
            <a:r>
              <a:rPr lang="pt-BR" dirty="0">
                <a:solidFill>
                  <a:schemeClr val="accent2">
                    <a:lumMod val="75000"/>
                  </a:schemeClr>
                </a:solidFill>
              </a:rPr>
              <a:t>suspensão</a:t>
            </a:r>
            <a:r>
              <a:rPr lang="pt-BR" dirty="0"/>
              <a:t> e, </a:t>
            </a:r>
            <a:r>
              <a:rPr lang="pt-BR" b="1" dirty="0">
                <a:solidFill>
                  <a:schemeClr val="accent2">
                    <a:lumMod val="75000"/>
                  </a:schemeClr>
                </a:solidFill>
              </a:rPr>
              <a:t>eventualmente</a:t>
            </a:r>
            <a:r>
              <a:rPr lang="pt-BR" dirty="0"/>
              <a:t>, o </a:t>
            </a:r>
            <a:r>
              <a:rPr lang="pt-BR" dirty="0">
                <a:solidFill>
                  <a:schemeClr val="accent2">
                    <a:lumMod val="75000"/>
                  </a:schemeClr>
                </a:solidFill>
              </a:rPr>
              <a:t>cancelamento</a:t>
            </a:r>
            <a:r>
              <a:rPr lang="pt-BR" dirty="0"/>
              <a:t> do benefício. </a:t>
            </a:r>
            <a:endParaRPr lang="pt-BR" dirty="0" smtClean="0"/>
          </a:p>
          <a:p>
            <a:pPr lvl="1"/>
            <a:r>
              <a:rPr lang="pt-BR" dirty="0" smtClean="0"/>
              <a:t>Cada </a:t>
            </a:r>
            <a:r>
              <a:rPr lang="pt-BR" dirty="0"/>
              <a:t>uma das repercussões tem </a:t>
            </a:r>
            <a:r>
              <a:rPr lang="pt-BR" b="1" dirty="0">
                <a:solidFill>
                  <a:schemeClr val="accent2">
                    <a:lumMod val="75000"/>
                  </a:schemeClr>
                </a:solidFill>
              </a:rPr>
              <a:t>efeitos diferentes </a:t>
            </a:r>
            <a:r>
              <a:rPr lang="pt-BR" dirty="0"/>
              <a:t>sobre o </a:t>
            </a:r>
            <a:r>
              <a:rPr lang="pt-BR" b="1" dirty="0">
                <a:solidFill>
                  <a:schemeClr val="accent2">
                    <a:lumMod val="75000"/>
                  </a:schemeClr>
                </a:solidFill>
              </a:rPr>
              <a:t>pagamento</a:t>
            </a:r>
            <a:r>
              <a:rPr lang="pt-BR" dirty="0"/>
              <a:t> do benefício. </a:t>
            </a:r>
            <a:endParaRPr lang="pt-BR" dirty="0" smtClean="0"/>
          </a:p>
          <a:p>
            <a:pPr lvl="1"/>
            <a:r>
              <a:rPr lang="pt-BR" b="1" dirty="0" smtClean="0">
                <a:solidFill>
                  <a:schemeClr val="accent2">
                    <a:lumMod val="75000"/>
                  </a:schemeClr>
                </a:solidFill>
              </a:rPr>
              <a:t>Sempre</a:t>
            </a:r>
            <a:r>
              <a:rPr lang="pt-BR" dirty="0" smtClean="0"/>
              <a:t> </a:t>
            </a:r>
            <a:r>
              <a:rPr lang="pt-BR" dirty="0"/>
              <a:t>que há um descumprimento das condicionalidades </a:t>
            </a:r>
            <a:r>
              <a:rPr lang="pt-BR" dirty="0" smtClean="0"/>
              <a:t>do </a:t>
            </a:r>
            <a:r>
              <a:rPr lang="pt-BR" dirty="0" err="1" smtClean="0"/>
              <a:t>PBF</a:t>
            </a:r>
            <a:r>
              <a:rPr lang="pt-BR" dirty="0" smtClean="0"/>
              <a:t> a </a:t>
            </a:r>
            <a:r>
              <a:rPr lang="pt-BR" dirty="0"/>
              <a:t>família é </a:t>
            </a:r>
            <a:r>
              <a:rPr lang="pt-BR" b="1" dirty="0">
                <a:solidFill>
                  <a:schemeClr val="accent2">
                    <a:lumMod val="75000"/>
                  </a:schemeClr>
                </a:solidFill>
              </a:rPr>
              <a:t>avisada</a:t>
            </a:r>
            <a:r>
              <a:rPr lang="pt-BR" dirty="0"/>
              <a:t> por </a:t>
            </a:r>
            <a:r>
              <a:rPr lang="pt-BR" b="1" dirty="0">
                <a:solidFill>
                  <a:schemeClr val="accent2">
                    <a:lumMod val="75000"/>
                  </a:schemeClr>
                </a:solidFill>
              </a:rPr>
              <a:t>carta</a:t>
            </a:r>
            <a:r>
              <a:rPr lang="pt-BR" dirty="0"/>
              <a:t> e também por </a:t>
            </a:r>
            <a:r>
              <a:rPr lang="pt-BR" b="1" dirty="0">
                <a:solidFill>
                  <a:schemeClr val="accent2">
                    <a:lumMod val="75000"/>
                  </a:schemeClr>
                </a:solidFill>
              </a:rPr>
              <a:t>mensagem no extrato de pagamento </a:t>
            </a:r>
            <a:r>
              <a:rPr lang="pt-BR" dirty="0"/>
              <a:t>do benefício.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84283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t-B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800" t="18189" r="22964" b="10319"/>
          <a:stretch/>
        </p:blipFill>
        <p:spPr bwMode="auto">
          <a:xfrm>
            <a:off x="0" y="-22112"/>
            <a:ext cx="9144000" cy="6907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lipse 4"/>
          <p:cNvSpPr/>
          <p:nvPr/>
        </p:nvSpPr>
        <p:spPr>
          <a:xfrm>
            <a:off x="2339752" y="1628800"/>
            <a:ext cx="4536504" cy="4320480"/>
          </a:xfrm>
          <a:prstGeom prst="ellipse">
            <a:avLst/>
          </a:prstGeom>
          <a:solidFill>
            <a:srgbClr val="FFC000">
              <a:alpha val="71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tx1"/>
                </a:solidFill>
                <a:latin typeface="Arial Black" panose="020B0A04020102020204" pitchFamily="34" charset="0"/>
              </a:rPr>
              <a:t>Indicação de Gestor Municipal do PBF e do Cadastro Único</a:t>
            </a:r>
          </a:p>
          <a:p>
            <a:pPr algn="ctr"/>
            <a:endParaRPr lang="pt-BR" sz="2400" b="1" dirty="0" smtClean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algn="ctr"/>
            <a:r>
              <a:rPr lang="pt-BR" sz="2400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Intersetorialidade</a:t>
            </a:r>
            <a:endParaRPr lang="pt-BR" sz="2400" b="1" dirty="0" smtClean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algn="ctr"/>
            <a:endParaRPr lang="pt-BR" sz="2400" b="1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algn="ctr"/>
            <a:r>
              <a:rPr lang="pt-BR" sz="24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Metas do PBF</a:t>
            </a:r>
          </a:p>
          <a:p>
            <a:pPr algn="ctr"/>
            <a:endParaRPr lang="pt-BR" sz="2400" b="1" dirty="0" smtClean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algn="ctr"/>
            <a:r>
              <a:rPr lang="pt-BR" sz="24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IGD</a:t>
            </a:r>
          </a:p>
        </p:txBody>
      </p:sp>
    </p:spTree>
    <p:extLst>
      <p:ext uri="{BB962C8B-B14F-4D97-AF65-F5344CB8AC3E}">
        <p14:creationId xmlns:p14="http://schemas.microsoft.com/office/powerpoint/2010/main" xmlns="" val="36599123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586" r="6847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Elipse 4"/>
          <p:cNvSpPr/>
          <p:nvPr/>
        </p:nvSpPr>
        <p:spPr>
          <a:xfrm>
            <a:off x="2987824" y="1556791"/>
            <a:ext cx="3816424" cy="3634689"/>
          </a:xfrm>
          <a:prstGeom prst="ellipse">
            <a:avLst/>
          </a:prstGeom>
          <a:solidFill>
            <a:schemeClr val="tx1">
              <a:alpha val="73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ysClr val="windowText" lastClr="000000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051720" y="2053297"/>
            <a:ext cx="4824536" cy="1470025"/>
          </a:xfrm>
        </p:spPr>
        <p:txBody>
          <a:bodyPr>
            <a:normAutofit fontScale="90000"/>
          </a:bodyPr>
          <a:lstStyle/>
          <a:p>
            <a:r>
              <a:rPr lang="pt-BR" sz="7000" dirty="0" smtClean="0">
                <a:solidFill>
                  <a:schemeClr val="bg1"/>
                </a:solidFill>
                <a:latin typeface="Arial Narrow"/>
                <a:cs typeface="Arial Narrow"/>
              </a:rPr>
              <a:t/>
            </a:r>
            <a:br>
              <a:rPr lang="pt-BR" sz="7000" dirty="0" smtClean="0">
                <a:solidFill>
                  <a:schemeClr val="bg1"/>
                </a:solidFill>
                <a:latin typeface="Arial Narrow"/>
                <a:cs typeface="Arial Narrow"/>
              </a:rPr>
            </a:br>
            <a:r>
              <a:rPr lang="pt-BR" sz="7000" dirty="0" smtClean="0">
                <a:solidFill>
                  <a:schemeClr val="bg1"/>
                </a:solidFill>
                <a:latin typeface="Arial Narrow"/>
                <a:cs typeface="Arial Narrow"/>
              </a:rPr>
              <a:t>      </a:t>
            </a:r>
            <a:r>
              <a:rPr lang="pt-BR" sz="6700" dirty="0" smtClean="0">
                <a:solidFill>
                  <a:schemeClr val="bg1"/>
                </a:solidFill>
                <a:latin typeface="Arial Narrow"/>
                <a:cs typeface="Arial Narrow"/>
              </a:rPr>
              <a:t>Índice </a:t>
            </a:r>
            <a:br>
              <a:rPr lang="pt-BR" sz="6700" dirty="0" smtClean="0">
                <a:solidFill>
                  <a:schemeClr val="bg1"/>
                </a:solidFill>
                <a:latin typeface="Arial Narrow"/>
                <a:cs typeface="Arial Narrow"/>
              </a:rPr>
            </a:br>
            <a:r>
              <a:rPr lang="pt-BR" sz="6700" dirty="0">
                <a:solidFill>
                  <a:schemeClr val="bg1"/>
                </a:solidFill>
                <a:latin typeface="Arial Narrow"/>
                <a:cs typeface="Arial Narrow"/>
              </a:rPr>
              <a:t> </a:t>
            </a:r>
            <a:r>
              <a:rPr lang="pt-BR" sz="6700" dirty="0" smtClean="0">
                <a:solidFill>
                  <a:schemeClr val="bg1"/>
                </a:solidFill>
                <a:latin typeface="Arial Narrow"/>
                <a:cs typeface="Arial Narrow"/>
              </a:rPr>
              <a:t>     de gestão</a:t>
            </a:r>
            <a:endParaRPr lang="pt-BR" sz="42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3215667" y="3421449"/>
            <a:ext cx="335059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6000" dirty="0" smtClean="0">
                <a:solidFill>
                  <a:schemeClr val="bg1"/>
                </a:solidFill>
                <a:latin typeface="Arial Narrow"/>
                <a:cs typeface="Arial Narrow"/>
              </a:rPr>
              <a:t>D</a:t>
            </a:r>
            <a:r>
              <a:rPr lang="pt-BR" sz="4000" dirty="0" smtClean="0">
                <a:solidFill>
                  <a:schemeClr val="bg1"/>
                </a:solidFill>
                <a:latin typeface="Arial Narrow"/>
                <a:cs typeface="Arial Narrow"/>
              </a:rPr>
              <a:t>escentralizada</a:t>
            </a:r>
            <a:endParaRPr lang="pt-BR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702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31" r="5546"/>
          <a:stretch/>
        </p:blipFill>
        <p:spPr>
          <a:xfrm>
            <a:off x="0" y="-1"/>
            <a:ext cx="9144000" cy="6884409"/>
          </a:xfrm>
          <a:prstGeom prst="rect">
            <a:avLst/>
          </a:prstGeom>
        </p:spPr>
      </p:pic>
      <p:sp>
        <p:nvSpPr>
          <p:cNvPr id="4" name="Elipse 4"/>
          <p:cNvSpPr/>
          <p:nvPr/>
        </p:nvSpPr>
        <p:spPr>
          <a:xfrm>
            <a:off x="755576" y="1772816"/>
            <a:ext cx="3888432" cy="3703269"/>
          </a:xfrm>
          <a:prstGeom prst="ellipse">
            <a:avLst/>
          </a:prstGeom>
          <a:solidFill>
            <a:schemeClr val="accent2">
              <a:lumMod val="20000"/>
              <a:lumOff val="80000"/>
              <a:alpha val="73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ysClr val="windowText" lastClr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2852936"/>
            <a:ext cx="3600400" cy="2088232"/>
          </a:xfrm>
        </p:spPr>
        <p:txBody>
          <a:bodyPr/>
          <a:lstStyle/>
          <a:p>
            <a:pPr marL="0" indent="0" algn="ctr">
              <a:buNone/>
            </a:pPr>
            <a:r>
              <a:rPr lang="pt-BR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/>
                <a:cs typeface="Arial Narrow"/>
              </a:rPr>
              <a:t>É um Índice que </a:t>
            </a:r>
            <a:r>
              <a:rPr lang="pt-BR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/>
                <a:cs typeface="Arial Narrow"/>
              </a:rPr>
              <a:t>s</a:t>
            </a:r>
            <a:r>
              <a:rPr lang="pt-BR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/>
                <a:cs typeface="Arial Narrow"/>
              </a:rPr>
              <a:t>erve </a:t>
            </a:r>
            <a:r>
              <a:rPr lang="pt-BR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/>
                <a:cs typeface="Arial Narrow"/>
              </a:rPr>
              <a:t>para </a:t>
            </a:r>
            <a:r>
              <a:rPr lang="pt-BR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/>
                <a:cs typeface="Arial Narrow"/>
              </a:rPr>
              <a:t>medir e apoiar</a:t>
            </a:r>
            <a:r>
              <a:rPr lang="pt-BR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/>
                <a:cs typeface="Arial Narrow"/>
              </a:rPr>
              <a:t> a </a:t>
            </a:r>
            <a:r>
              <a:rPr lang="pt-BR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/>
                <a:cs typeface="Arial Narrow"/>
              </a:rPr>
              <a:t>qualidade da </a:t>
            </a:r>
            <a:r>
              <a:rPr lang="pt-BR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/>
                <a:cs typeface="Arial Narrow"/>
              </a:rPr>
              <a:t>gestão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6936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642" t="764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Elipse 4"/>
          <p:cNvSpPr/>
          <p:nvPr/>
        </p:nvSpPr>
        <p:spPr>
          <a:xfrm>
            <a:off x="5094058" y="1423317"/>
            <a:ext cx="3510390" cy="3343229"/>
          </a:xfrm>
          <a:prstGeom prst="ellipse">
            <a:avLst/>
          </a:prstGeom>
          <a:solidFill>
            <a:schemeClr val="accent5">
              <a:lumMod val="20000"/>
              <a:lumOff val="80000"/>
              <a:alpha val="6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ysClr val="windowText" lastClr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36096" y="1639341"/>
            <a:ext cx="2808312" cy="4525963"/>
          </a:xfrm>
        </p:spPr>
        <p:txBody>
          <a:bodyPr/>
          <a:lstStyle/>
          <a:p>
            <a:pPr marL="0" indent="0" algn="ctr">
              <a:buNone/>
            </a:pPr>
            <a:r>
              <a:rPr lang="pt-BR" dirty="0" smtClean="0">
                <a:latin typeface="Arial Narrow"/>
                <a:cs typeface="Arial Narrow"/>
              </a:rPr>
              <a:t>Reflete o  </a:t>
            </a:r>
            <a:r>
              <a:rPr lang="pt-BR" b="1" dirty="0" smtClean="0">
                <a:latin typeface="Arial Narrow"/>
                <a:cs typeface="Arial Narrow"/>
              </a:rPr>
              <a:t>desempenho dos estados e municípios </a:t>
            </a:r>
            <a:r>
              <a:rPr lang="pt-BR" dirty="0" smtClean="0">
                <a:latin typeface="Arial Narrow"/>
                <a:cs typeface="Arial Narrow"/>
              </a:rPr>
              <a:t>na gestão do Programa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9514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414" b="13415"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Elipse 4"/>
          <p:cNvSpPr/>
          <p:nvPr/>
        </p:nvSpPr>
        <p:spPr>
          <a:xfrm>
            <a:off x="467544" y="692710"/>
            <a:ext cx="3888432" cy="3703269"/>
          </a:xfrm>
          <a:prstGeom prst="ellipse">
            <a:avLst/>
          </a:prstGeom>
          <a:solidFill>
            <a:schemeClr val="accent4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ysClr val="windowText" lastClr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1268774"/>
            <a:ext cx="2674640" cy="2880320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pt-BR" sz="4200" b="1" dirty="0" smtClean="0">
                <a:latin typeface="Arial Narrow"/>
                <a:cs typeface="Arial Narrow"/>
              </a:rPr>
              <a:t>Varia de 0 a 1. </a:t>
            </a:r>
            <a:r>
              <a:rPr lang="pt-BR" sz="4200" dirty="0" smtClean="0">
                <a:latin typeface="Arial Narrow"/>
                <a:cs typeface="Arial Narrow"/>
              </a:rPr>
              <a:t>Quanto mais perto de 1, melhor a qualidade da gestão</a:t>
            </a:r>
            <a:endParaRPr lang="pt-BR" sz="4200" dirty="0">
              <a:latin typeface="Arial Narrow"/>
              <a:cs typeface="Arial Narrow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9727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/>
              <a:t>articulação </a:t>
            </a:r>
            <a:r>
              <a:rPr lang="pt-BR" dirty="0" err="1"/>
              <a:t>interfederativa</a:t>
            </a:r>
            <a:r>
              <a:rPr lang="pt-BR" dirty="0"/>
              <a:t> conjugando esforços das três esferas de governo: federal, estadual e municipal.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271" y="1"/>
            <a:ext cx="914854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604469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841"/>
          <a:stretch/>
        </p:blipFill>
        <p:spPr>
          <a:xfrm>
            <a:off x="0" y="0"/>
            <a:ext cx="9180512" cy="6864982"/>
          </a:xfrm>
          <a:prstGeom prst="rect">
            <a:avLst/>
          </a:prstGeom>
        </p:spPr>
      </p:pic>
      <p:sp>
        <p:nvSpPr>
          <p:cNvPr id="8" name="Elipse 4"/>
          <p:cNvSpPr/>
          <p:nvPr/>
        </p:nvSpPr>
        <p:spPr>
          <a:xfrm>
            <a:off x="4332181" y="836712"/>
            <a:ext cx="3888432" cy="3703269"/>
          </a:xfrm>
          <a:prstGeom prst="ellipse">
            <a:avLst/>
          </a:prstGeom>
          <a:solidFill>
            <a:schemeClr val="accent4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ysClr val="windowText" lastClr="000000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725144" y="1556792"/>
            <a:ext cx="3150096" cy="648072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12000" dirty="0" smtClean="0">
                <a:latin typeface="Arial Narrow"/>
                <a:cs typeface="Arial Narrow"/>
              </a:rPr>
              <a:t>É a </a:t>
            </a:r>
            <a:r>
              <a:rPr lang="pt-BR" sz="12000" b="1" dirty="0" smtClean="0">
                <a:latin typeface="Arial Narrow"/>
                <a:cs typeface="Arial Narrow"/>
              </a:rPr>
              <a:t>base</a:t>
            </a:r>
            <a:r>
              <a:rPr lang="pt-BR" sz="12000" dirty="0" smtClean="0">
                <a:latin typeface="Arial Narrow"/>
                <a:cs typeface="Arial Narrow"/>
              </a:rPr>
              <a:t> para o </a:t>
            </a:r>
            <a:r>
              <a:rPr lang="pt-BR" sz="12000" b="1" dirty="0" smtClean="0">
                <a:latin typeface="Arial Narrow"/>
                <a:cs typeface="Arial Narrow"/>
              </a:rPr>
              <a:t>cálculo do valor dos recursos financeiros </a:t>
            </a:r>
            <a:r>
              <a:rPr lang="pt-BR" sz="12000" dirty="0" smtClean="0">
                <a:latin typeface="Arial Narrow"/>
                <a:cs typeface="Arial Narrow"/>
              </a:rPr>
              <a:t>que são transferidos aos estados e municípios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09036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8492"/>
            <a:ext cx="9144000" cy="6874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51683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8068"/>
            <a:ext cx="9144000" cy="687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960193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61681410"/>
              </p:ext>
            </p:extLst>
          </p:nvPr>
        </p:nvGraphicFramePr>
        <p:xfrm>
          <a:off x="5652120" y="1390464"/>
          <a:ext cx="3323044" cy="288032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619352"/>
                <a:gridCol w="1703692"/>
              </a:tblGrid>
              <a:tr h="163832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u="none" strike="noStrike" dirty="0">
                          <a:effectLst/>
                        </a:rPr>
                        <a:t>Quant. </a:t>
                      </a:r>
                      <a:r>
                        <a:rPr lang="pt-BR" sz="2400" u="none" strike="noStrike" dirty="0" smtClean="0">
                          <a:effectLst/>
                        </a:rPr>
                        <a:t>Municípios</a:t>
                      </a:r>
                    </a:p>
                    <a:p>
                      <a:pPr algn="ctr" fontAlgn="ctr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u="none" strike="noStrike" dirty="0" smtClean="0">
                          <a:effectLst/>
                        </a:rPr>
                        <a:t>Atualização do </a:t>
                      </a:r>
                      <a:r>
                        <a:rPr lang="pt-BR" sz="2400" u="none" strike="noStrike" dirty="0" err="1" smtClean="0">
                          <a:effectLst/>
                        </a:rPr>
                        <a:t>SigPBF</a:t>
                      </a:r>
                      <a:r>
                        <a:rPr lang="pt-BR" sz="2400" u="none" strike="noStrike" dirty="0" smtClean="0">
                          <a:effectLst/>
                        </a:rPr>
                        <a:t>  </a:t>
                      </a:r>
                    </a:p>
                    <a:p>
                      <a:pPr algn="ctr" fontAlgn="ctr"/>
                      <a:r>
                        <a:rPr lang="pt-BR" sz="2400" u="none" strike="noStrike" dirty="0" err="1" smtClean="0">
                          <a:effectLst/>
                        </a:rPr>
                        <a:t>Fev</a:t>
                      </a:r>
                      <a:r>
                        <a:rPr lang="pt-BR" sz="2400" u="none" strike="noStrike" dirty="0" smtClean="0">
                          <a:effectLst/>
                        </a:rPr>
                        <a:t>/17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824463"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u="none" strike="noStrike" dirty="0" smtClean="0">
                          <a:effectLst/>
                        </a:rPr>
                        <a:t>44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u="none" strike="noStrike" dirty="0">
                          <a:effectLst/>
                        </a:rPr>
                        <a:t>Não Recebem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17530"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u="none" strike="noStrike" dirty="0" smtClean="0">
                          <a:effectLst/>
                        </a:rPr>
                        <a:t>95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u="none" strike="noStrike" dirty="0">
                          <a:effectLst/>
                        </a:rPr>
                        <a:t>Recebem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5508103" cy="5661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726577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301006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PBF e Cadastro Único no seu município</a:t>
            </a:r>
            <a:endParaRPr lang="pt-BR" b="1" dirty="0"/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179512" y="1484784"/>
            <a:ext cx="8856984" cy="6480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2400" b="1" dirty="0" smtClean="0"/>
              <a:t>Novo site do Programa Bolsa Família </a:t>
            </a:r>
            <a:r>
              <a:rPr lang="pt-BR" sz="2400" dirty="0" smtClean="0"/>
              <a:t>(</a:t>
            </a:r>
            <a:r>
              <a:rPr lang="pt-BR" sz="2400" dirty="0" err="1" smtClean="0">
                <a:hlinkClick r:id="rId3"/>
              </a:rPr>
              <a:t>www.mds.gov.br</a:t>
            </a:r>
            <a:r>
              <a:rPr lang="pt-BR" sz="2400" dirty="0" smtClean="0">
                <a:hlinkClick r:id="rId3"/>
              </a:rPr>
              <a:t>/</a:t>
            </a:r>
            <a:r>
              <a:rPr lang="pt-BR" sz="2400" dirty="0" err="1" smtClean="0">
                <a:hlinkClick r:id="rId3"/>
              </a:rPr>
              <a:t>bolsafamilia</a:t>
            </a:r>
            <a:r>
              <a:rPr lang="pt-BR" sz="2400" dirty="0" smtClean="0"/>
              <a:t>)</a:t>
            </a:r>
          </a:p>
          <a:p>
            <a:pPr marL="0" indent="0">
              <a:buNone/>
            </a:pPr>
            <a:endParaRPr lang="pt-BR" sz="20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766" y="1484784"/>
            <a:ext cx="9150766" cy="4377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1479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11560" y="476672"/>
            <a:ext cx="8229600" cy="994122"/>
          </a:xfrm>
        </p:spPr>
        <p:txBody>
          <a:bodyPr>
            <a:normAutofit/>
          </a:bodyPr>
          <a:lstStyle/>
          <a:p>
            <a:pPr lvl="0" algn="l"/>
            <a:r>
              <a:rPr lang="pt-BR" dirty="0" smtClean="0"/>
              <a:t>Diagnóstico e orientações 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755576" y="1340768"/>
            <a:ext cx="7488832" cy="4752528"/>
          </a:xfrm>
        </p:spPr>
        <p:txBody>
          <a:bodyPr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pt-BR" sz="1600" dirty="0"/>
              <a:t>Quantidade de  </a:t>
            </a:r>
            <a:r>
              <a:rPr lang="pt-BR" sz="1600" b="1" dirty="0"/>
              <a:t>famílias beneficiárias </a:t>
            </a:r>
            <a:r>
              <a:rPr lang="pt-BR" sz="1600" dirty="0"/>
              <a:t>do PBF</a:t>
            </a:r>
          </a:p>
          <a:p>
            <a:pPr marL="0" lv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pt-BR" sz="1600" dirty="0"/>
              <a:t>Valor transferido aos beneficiários (mês) e valor médio do beneficio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BR" sz="1600" dirty="0" smtClean="0"/>
              <a:t>Taxa </a:t>
            </a:r>
            <a:r>
              <a:rPr lang="pt-BR" sz="1600" dirty="0"/>
              <a:t>de Acompanhamento de </a:t>
            </a:r>
            <a:r>
              <a:rPr lang="pt-BR" sz="1600" b="1" dirty="0"/>
              <a:t>Frequência Escolar </a:t>
            </a:r>
            <a:r>
              <a:rPr lang="pt-BR" sz="1600" dirty="0"/>
              <a:t>(TAFE)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pt-BR" sz="1600" dirty="0"/>
              <a:t>Total de crianças e jovens de 6 a 17 anos do PBF e acompanhamento  </a:t>
            </a:r>
          </a:p>
          <a:p>
            <a:pPr marL="0" lv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pt-BR" sz="1600" dirty="0"/>
              <a:t>Média nacional 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BR" sz="1600" dirty="0" smtClean="0"/>
              <a:t>Taxa </a:t>
            </a:r>
            <a:r>
              <a:rPr lang="pt-BR" sz="1600" dirty="0"/>
              <a:t>de Acompanhamento de </a:t>
            </a:r>
            <a:r>
              <a:rPr lang="pt-BR" sz="1600" b="1" dirty="0"/>
              <a:t>Agenda de Saúde </a:t>
            </a:r>
            <a:r>
              <a:rPr lang="pt-BR" sz="1600" dirty="0"/>
              <a:t>(TAAS)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pt-BR" sz="1600" dirty="0"/>
              <a:t>Total de famílias com perfil saúde e acompanhamento</a:t>
            </a:r>
          </a:p>
          <a:p>
            <a:pPr marL="0" lv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pt-BR" sz="1600" dirty="0"/>
              <a:t>Média nacional TAAS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BR" sz="1600" dirty="0" smtClean="0"/>
              <a:t>Taxa </a:t>
            </a:r>
            <a:r>
              <a:rPr lang="pt-BR" sz="1600" dirty="0"/>
              <a:t>de </a:t>
            </a:r>
            <a:r>
              <a:rPr lang="pt-BR" sz="1600" b="1" dirty="0"/>
              <a:t>Atualização Cadastral </a:t>
            </a:r>
            <a:r>
              <a:rPr lang="pt-BR" sz="1600" dirty="0"/>
              <a:t>(TAC)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pt-BR" sz="1600" dirty="0"/>
              <a:t>Quantidade de famílias no Cadastro e cadastros atualizados com renda até ½ </a:t>
            </a:r>
            <a:r>
              <a:rPr lang="pt-BR" sz="1600" dirty="0" smtClean="0"/>
              <a:t>SM</a:t>
            </a:r>
            <a:endParaRPr lang="pt-BR" sz="1600" dirty="0"/>
          </a:p>
          <a:p>
            <a:pPr marL="0" lv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pt-BR" sz="1600" dirty="0"/>
              <a:t>Média nacional TAC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pt-BR" sz="1600" dirty="0" smtClean="0"/>
              <a:t>Índice </a:t>
            </a:r>
            <a:r>
              <a:rPr lang="pt-BR" sz="1600" dirty="0"/>
              <a:t>de Gestão Descentralizada (</a:t>
            </a:r>
            <a:r>
              <a:rPr lang="pt-BR" sz="1600" b="1" dirty="0"/>
              <a:t>IGD</a:t>
            </a:r>
            <a:r>
              <a:rPr lang="pt-BR" sz="1600" dirty="0"/>
              <a:t>)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pt-BR" sz="1600" dirty="0" smtClean="0"/>
              <a:t>Recursos repassados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xmlns="" val="10104448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Bolsa </a:t>
            </a:r>
            <a:r>
              <a:rPr lang="pt-BR" dirty="0" smtClean="0"/>
              <a:t>Família: Canais </a:t>
            </a:r>
            <a:r>
              <a:rPr lang="pt-BR" dirty="0"/>
              <a:t>de </a:t>
            </a:r>
            <a:r>
              <a:rPr lang="pt-BR" dirty="0" smtClean="0"/>
              <a:t>Comunicação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251520" y="1484784"/>
            <a:ext cx="8712968" cy="4641379"/>
          </a:xfrm>
        </p:spPr>
        <p:txBody>
          <a:bodyPr>
            <a:normAutofit fontScale="62500" lnSpcReduction="20000"/>
          </a:bodyPr>
          <a:lstStyle/>
          <a:p>
            <a:r>
              <a:rPr lang="pt-B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Central </a:t>
            </a:r>
            <a:r>
              <a:rPr lang="pt-B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de Relacionamento </a:t>
            </a:r>
            <a:r>
              <a:rPr lang="pt-BR" dirty="0"/>
              <a:t>do Ministério do Desenvolvimento Social e Agrário (</a:t>
            </a:r>
            <a:r>
              <a:rPr lang="pt-BR" dirty="0" smtClean="0"/>
              <a:t>MDSA) – telefone </a:t>
            </a:r>
            <a:r>
              <a:rPr lang="pt-B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0800 </a:t>
            </a:r>
            <a:r>
              <a:rPr lang="pt-B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707 </a:t>
            </a:r>
            <a:r>
              <a:rPr lang="pt-B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2003</a:t>
            </a:r>
            <a:r>
              <a:rPr lang="pt-BR" dirty="0" smtClean="0"/>
              <a:t>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dirty="0" smtClean="0"/>
              <a:t>Para esclarecer </a:t>
            </a:r>
            <a:r>
              <a:rPr lang="pt-BR" b="1" dirty="0">
                <a:solidFill>
                  <a:schemeClr val="accent6">
                    <a:lumMod val="75000"/>
                  </a:schemeClr>
                </a:solidFill>
              </a:rPr>
              <a:t>dúvidas</a:t>
            </a:r>
            <a:r>
              <a:rPr lang="pt-BR" dirty="0"/>
              <a:t> e solicitar </a:t>
            </a:r>
            <a:r>
              <a:rPr lang="pt-BR" b="1" dirty="0">
                <a:solidFill>
                  <a:schemeClr val="accent6">
                    <a:lumMod val="75000"/>
                  </a:schemeClr>
                </a:solidFill>
              </a:rPr>
              <a:t>informações</a:t>
            </a:r>
            <a:r>
              <a:rPr lang="pt-BR" dirty="0"/>
              <a:t> relacionadas aos programas. </a:t>
            </a:r>
            <a:endParaRPr lang="pt-BR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pt-BR" dirty="0" smtClean="0"/>
              <a:t>Serviço </a:t>
            </a:r>
            <a:r>
              <a:rPr lang="pt-BR" b="1" dirty="0" smtClean="0">
                <a:solidFill>
                  <a:schemeClr val="accent2">
                    <a:lumMod val="75000"/>
                  </a:schemeClr>
                </a:solidFill>
              </a:rPr>
              <a:t>gratuito</a:t>
            </a:r>
            <a:r>
              <a:rPr lang="pt-BR" dirty="0" smtClean="0"/>
              <a:t> para </a:t>
            </a:r>
            <a:r>
              <a:rPr lang="pt-BR" dirty="0"/>
              <a:t>ligações de </a:t>
            </a:r>
            <a:r>
              <a:rPr lang="pt-BR" b="1" dirty="0">
                <a:solidFill>
                  <a:schemeClr val="accent2">
                    <a:lumMod val="75000"/>
                  </a:schemeClr>
                </a:solidFill>
              </a:rPr>
              <a:t>telefones fixos</a:t>
            </a:r>
            <a:r>
              <a:rPr lang="pt-BR" dirty="0"/>
              <a:t>. </a:t>
            </a:r>
            <a:r>
              <a:rPr lang="pt-BR" dirty="0" smtClean="0"/>
              <a:t>Atendimento de </a:t>
            </a:r>
            <a:r>
              <a:rPr lang="pt-BR" dirty="0"/>
              <a:t>segunda a sexta-feira, das </a:t>
            </a:r>
            <a:r>
              <a:rPr lang="pt-BR" b="1" dirty="0"/>
              <a:t>07h às 19h</a:t>
            </a:r>
            <a:r>
              <a:rPr lang="pt-BR" dirty="0"/>
              <a:t>, e aos fins de semana e feriados nacionais durante o Calendário de Pagamento do Programa Bolsa Família, das 10h às </a:t>
            </a:r>
            <a:r>
              <a:rPr lang="pt-BR" dirty="0" err="1"/>
              <a:t>16h</a:t>
            </a:r>
            <a:r>
              <a:rPr lang="pt-BR" dirty="0" smtClean="0"/>
              <a:t>.</a:t>
            </a:r>
          </a:p>
          <a:p>
            <a:pPr marL="457200" lvl="1" indent="0">
              <a:buNone/>
            </a:pPr>
            <a:endParaRPr lang="pt-BR" dirty="0"/>
          </a:p>
          <a:p>
            <a:r>
              <a:rPr lang="pt-B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Ouvidoria </a:t>
            </a:r>
            <a:r>
              <a:rPr lang="pt-B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do </a:t>
            </a:r>
            <a:r>
              <a:rPr lang="pt-B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MDSA </a:t>
            </a:r>
            <a:r>
              <a:rPr lang="pt-BR" dirty="0" smtClean="0"/>
              <a:t>– telefone </a:t>
            </a:r>
            <a:r>
              <a:rPr lang="pt-B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0800 707 2003</a:t>
            </a:r>
            <a:r>
              <a:rPr lang="pt-B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pt-B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opção </a:t>
            </a:r>
            <a:r>
              <a:rPr lang="pt-B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5</a:t>
            </a:r>
            <a:r>
              <a:rPr lang="pt-BR" dirty="0" smtClean="0"/>
              <a:t>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dirty="0" smtClean="0"/>
              <a:t>Informações </a:t>
            </a:r>
            <a:r>
              <a:rPr lang="pt-BR" dirty="0"/>
              <a:t>ou esclarecimentos, além de poder dar </a:t>
            </a:r>
            <a:r>
              <a:rPr lang="pt-BR" b="1" dirty="0">
                <a:solidFill>
                  <a:schemeClr val="accent6">
                    <a:lumMod val="75000"/>
                  </a:schemeClr>
                </a:solidFill>
              </a:rPr>
              <a:t>sugestões</a:t>
            </a:r>
            <a:r>
              <a:rPr lang="pt-BR" b="1" dirty="0"/>
              <a:t> </a:t>
            </a:r>
            <a:r>
              <a:rPr lang="pt-BR" dirty="0"/>
              <a:t>e </a:t>
            </a:r>
            <a:r>
              <a:rPr lang="pt-BR" b="1" dirty="0">
                <a:solidFill>
                  <a:schemeClr val="accent6">
                    <a:lumMod val="75000"/>
                  </a:schemeClr>
                </a:solidFill>
              </a:rPr>
              <a:t>denunciar irregularidades </a:t>
            </a:r>
            <a:r>
              <a:rPr lang="pt-BR" dirty="0"/>
              <a:t>nos programas do Ministério. O horário de atendimento é de segunda a sexta-feira, das </a:t>
            </a:r>
            <a:r>
              <a:rPr lang="pt-BR" b="1" dirty="0"/>
              <a:t>7h às </a:t>
            </a:r>
            <a:r>
              <a:rPr lang="pt-BR" b="1" dirty="0" err="1"/>
              <a:t>19h</a:t>
            </a:r>
            <a:r>
              <a:rPr lang="pt-BR" dirty="0" smtClean="0"/>
              <a:t>.</a:t>
            </a:r>
          </a:p>
          <a:p>
            <a:pPr marL="457200" lvl="1" indent="0">
              <a:buNone/>
            </a:pPr>
            <a:endParaRPr lang="pt-BR" dirty="0"/>
          </a:p>
          <a:p>
            <a:r>
              <a:rPr lang="pt-B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Caixa</a:t>
            </a:r>
            <a:r>
              <a:rPr lang="pt-BR" b="1" dirty="0" smtClean="0"/>
              <a:t> </a:t>
            </a:r>
            <a:r>
              <a:rPr lang="pt-BR" dirty="0"/>
              <a:t>Econômica Federal </a:t>
            </a:r>
            <a:r>
              <a:rPr lang="pt-BR" dirty="0" smtClean="0"/>
              <a:t>– </a:t>
            </a:r>
            <a:r>
              <a:rPr lang="pt-BR" dirty="0"/>
              <a:t>telefone </a:t>
            </a:r>
            <a:r>
              <a:rPr lang="pt-B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0800 726 0207</a:t>
            </a:r>
            <a:r>
              <a:rPr lang="pt-BR" dirty="0"/>
              <a:t>​ </a:t>
            </a:r>
            <a:endParaRPr lang="pt-BR" dirty="0" smtClean="0"/>
          </a:p>
          <a:p>
            <a:pPr marL="809625">
              <a:buFont typeface="Wingdings" panose="05000000000000000000" pitchFamily="2" charset="2"/>
              <a:buChar char="Ø"/>
            </a:pPr>
            <a:r>
              <a:rPr lang="pt-BR" sz="2900" dirty="0"/>
              <a:t>Esclarecimento</a:t>
            </a:r>
            <a:r>
              <a:rPr lang="pt-BR" sz="2900" dirty="0" smtClean="0"/>
              <a:t> </a:t>
            </a:r>
            <a:r>
              <a:rPr lang="pt-BR" sz="2900" dirty="0"/>
              <a:t>de </a:t>
            </a:r>
            <a:r>
              <a:rPr lang="pt-BR" sz="2900" b="1" dirty="0">
                <a:solidFill>
                  <a:schemeClr val="accent6">
                    <a:lumMod val="75000"/>
                  </a:schemeClr>
                </a:solidFill>
              </a:rPr>
              <a:t>dúvidas</a:t>
            </a:r>
            <a:r>
              <a:rPr lang="pt-BR" sz="2900" dirty="0"/>
              <a:t> referentes aos </a:t>
            </a:r>
            <a:r>
              <a:rPr lang="pt-BR" sz="2900" b="1" dirty="0">
                <a:solidFill>
                  <a:schemeClr val="accent6">
                    <a:lumMod val="75000"/>
                  </a:schemeClr>
                </a:solidFill>
              </a:rPr>
              <a:t>cartões PBF </a:t>
            </a:r>
            <a:r>
              <a:rPr lang="pt-BR" sz="2900" dirty="0"/>
              <a:t>e </a:t>
            </a:r>
            <a:r>
              <a:rPr lang="pt-BR" sz="2900" b="1" dirty="0">
                <a:solidFill>
                  <a:schemeClr val="accent6">
                    <a:lumMod val="75000"/>
                  </a:schemeClr>
                </a:solidFill>
              </a:rPr>
              <a:t>saques</a:t>
            </a:r>
            <a:r>
              <a:rPr lang="pt-BR" sz="2900" dirty="0"/>
              <a:t> de benefícios. Além disso, as famílias podem fazer </a:t>
            </a:r>
            <a:r>
              <a:rPr lang="pt-BR" sz="2900" b="1" dirty="0">
                <a:solidFill>
                  <a:schemeClr val="accent6">
                    <a:lumMod val="75000"/>
                  </a:schemeClr>
                </a:solidFill>
              </a:rPr>
              <a:t>denúncias</a:t>
            </a:r>
            <a:r>
              <a:rPr lang="pt-BR" sz="2900" dirty="0"/>
              <a:t> ou obter </a:t>
            </a:r>
            <a:r>
              <a:rPr lang="pt-BR" sz="2900" b="1" dirty="0">
                <a:solidFill>
                  <a:schemeClr val="accent6">
                    <a:lumMod val="75000"/>
                  </a:schemeClr>
                </a:solidFill>
              </a:rPr>
              <a:t>informações</a:t>
            </a:r>
            <a:r>
              <a:rPr lang="pt-BR" sz="2900" dirty="0"/>
              <a:t> dos </a:t>
            </a:r>
            <a:r>
              <a:rPr lang="pt-BR" sz="2900" b="1" dirty="0">
                <a:solidFill>
                  <a:schemeClr val="accent6">
                    <a:lumMod val="75000"/>
                  </a:schemeClr>
                </a:solidFill>
              </a:rPr>
              <a:t>canais de pagamentos</a:t>
            </a:r>
            <a:r>
              <a:rPr lang="pt-BR" sz="2900" dirty="0"/>
              <a:t>. O atendimento ocorre de segunda a sexta-feira, das </a:t>
            </a:r>
            <a:r>
              <a:rPr lang="pt-BR" sz="2900" b="1" dirty="0"/>
              <a:t>8h às 21h</a:t>
            </a:r>
            <a:r>
              <a:rPr lang="pt-BR" sz="2900" dirty="0"/>
              <a:t>, e aos sábados, das </a:t>
            </a:r>
            <a:r>
              <a:rPr lang="pt-BR" sz="2900" b="1" dirty="0"/>
              <a:t>10h às </a:t>
            </a:r>
            <a:r>
              <a:rPr lang="pt-BR" sz="2900" b="1" dirty="0" err="1" smtClean="0"/>
              <a:t>16h</a:t>
            </a:r>
            <a:r>
              <a:rPr lang="pt-BR" sz="2900" dirty="0"/>
              <a:t> </a:t>
            </a:r>
            <a:r>
              <a:rPr lang="pt-BR" sz="2900" dirty="0" smtClean="0"/>
              <a:t>(</a:t>
            </a:r>
            <a:r>
              <a:rPr lang="pt-BR" sz="2900" b="1" dirty="0" smtClean="0">
                <a:solidFill>
                  <a:schemeClr val="accent2">
                    <a:lumMod val="75000"/>
                  </a:schemeClr>
                </a:solidFill>
              </a:rPr>
              <a:t>gratuito para telefones </a:t>
            </a:r>
            <a:r>
              <a:rPr lang="pt-BR" sz="2900" b="1" dirty="0">
                <a:solidFill>
                  <a:schemeClr val="accent2">
                    <a:lumMod val="75000"/>
                  </a:schemeClr>
                </a:solidFill>
              </a:rPr>
              <a:t>fixos e </a:t>
            </a:r>
            <a:r>
              <a:rPr lang="pt-BR" sz="2900" b="1" dirty="0" smtClean="0">
                <a:solidFill>
                  <a:schemeClr val="accent2">
                    <a:lumMod val="75000"/>
                  </a:schemeClr>
                </a:solidFill>
              </a:rPr>
              <a:t>celulares</a:t>
            </a:r>
            <a:r>
              <a:rPr lang="pt-BR" sz="2900" dirty="0" smtClean="0"/>
              <a:t>). </a:t>
            </a:r>
            <a:endParaRPr lang="pt-BR" sz="2900" dirty="0"/>
          </a:p>
        </p:txBody>
      </p:sp>
    </p:spTree>
    <p:extLst>
      <p:ext uri="{BB962C8B-B14F-4D97-AF65-F5344CB8AC3E}">
        <p14:creationId xmlns:p14="http://schemas.microsoft.com/office/powerpoint/2010/main" xmlns="" val="318625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ítulo 1"/>
          <p:cNvSpPr txBox="1">
            <a:spLocks/>
          </p:cNvSpPr>
          <p:nvPr/>
        </p:nvSpPr>
        <p:spPr bwMode="auto">
          <a:xfrm>
            <a:off x="0" y="116632"/>
            <a:ext cx="9144000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pt-BR" altLang="pt-BR" b="1" dirty="0"/>
              <a:t>Cadastro </a:t>
            </a:r>
            <a:r>
              <a:rPr lang="pt-BR" altLang="pt-BR" b="1" dirty="0" smtClean="0"/>
              <a:t>Único para Programas Sociais </a:t>
            </a:r>
          </a:p>
          <a:p>
            <a:pPr algn="ctr"/>
            <a:r>
              <a:rPr lang="pt-BR" altLang="pt-BR" b="1" dirty="0" smtClean="0"/>
              <a:t>do Governo Federal (Cadastro Único)</a:t>
            </a:r>
            <a:endParaRPr lang="pt-BR" altLang="pt-BR" b="1" dirty="0"/>
          </a:p>
        </p:txBody>
      </p:sp>
      <p:sp>
        <p:nvSpPr>
          <p:cNvPr id="35843" name="CaixaDeTexto 1"/>
          <p:cNvSpPr txBox="1">
            <a:spLocks noChangeArrowheads="1"/>
          </p:cNvSpPr>
          <p:nvPr/>
        </p:nvSpPr>
        <p:spPr bwMode="auto">
          <a:xfrm>
            <a:off x="323529" y="1484784"/>
            <a:ext cx="8673504" cy="449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971550" indent="-5143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200"/>
              </a:spcAft>
              <a:defRPr/>
            </a:pPr>
            <a:r>
              <a:rPr lang="pt-BR" sz="2400" dirty="0" smtClean="0"/>
              <a:t>Instrumento de identificação e caracterização socioeconômica das famílias brasileiras de baixa renda. </a:t>
            </a:r>
            <a:endParaRPr lang="pt-BR" sz="2400" dirty="0"/>
          </a:p>
          <a:p>
            <a:pPr eaLnBrk="1" hangingPunct="1">
              <a:spcBef>
                <a:spcPts val="0"/>
              </a:spcBef>
              <a:defRPr/>
            </a:pPr>
            <a:r>
              <a:rPr lang="pt-BR" sz="2400" dirty="0" smtClean="0"/>
              <a:t>Podem </a:t>
            </a:r>
            <a:r>
              <a:rPr lang="pt-BR" sz="2400" dirty="0"/>
              <a:t>se inscrever no Cadastro </a:t>
            </a:r>
            <a:r>
              <a:rPr lang="pt-BR" sz="2400" dirty="0" smtClean="0"/>
              <a:t>Único:</a:t>
            </a:r>
            <a:endParaRPr lang="pt-BR" sz="2800" dirty="0" smtClean="0"/>
          </a:p>
          <a:p>
            <a:pPr lvl="1">
              <a:spcBef>
                <a:spcPts val="0"/>
              </a:spcBef>
              <a:defRPr/>
            </a:pPr>
            <a:r>
              <a:rPr lang="pt-BR" sz="2000" dirty="0" smtClean="0"/>
              <a:t>Famílias com renda mensal de até meio salário mínimo por pessoa;</a:t>
            </a:r>
          </a:p>
          <a:p>
            <a:pPr lvl="1">
              <a:defRPr/>
            </a:pPr>
            <a:r>
              <a:rPr lang="pt-BR" sz="2000" dirty="0" smtClean="0"/>
              <a:t>Famílias </a:t>
            </a:r>
            <a:r>
              <a:rPr lang="pt-BR" sz="2000" dirty="0"/>
              <a:t>com renda mensal total de até três salários mínimos; </a:t>
            </a:r>
          </a:p>
          <a:p>
            <a:pPr lvl="1">
              <a:defRPr/>
            </a:pPr>
            <a:r>
              <a:rPr lang="pt-BR" sz="2000" dirty="0" smtClean="0"/>
              <a:t>Famílias </a:t>
            </a:r>
            <a:r>
              <a:rPr lang="pt-BR" sz="2000" dirty="0"/>
              <a:t>com renda maior que três salários mínimos, desde que o cadastramento esteja vinculado à inclusão em programas sociais nas três esferas do governo</a:t>
            </a:r>
            <a:r>
              <a:rPr lang="pt-BR" sz="2000" dirty="0" smtClean="0"/>
              <a:t>.</a:t>
            </a:r>
          </a:p>
          <a:p>
            <a:pPr marL="342900" lvl="1" indent="-3429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pt-BR" altLang="pt-BR" sz="2400" dirty="0"/>
              <a:t>Porta de entrada para mais de 30 programas sociais do Governo </a:t>
            </a:r>
            <a:r>
              <a:rPr lang="pt-BR" altLang="pt-BR" sz="2400" dirty="0" smtClean="0"/>
              <a:t>Federal</a:t>
            </a:r>
            <a:endParaRPr lang="pt-BR" altLang="pt-BR" sz="2400" dirty="0"/>
          </a:p>
          <a:p>
            <a:pPr marL="342900" lvl="1" indent="-3429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pt-BR" altLang="pt-BR" sz="2400" dirty="0"/>
              <a:t>Registro com possibilidade de identificar 17 Grupos Populacionais Tradicionais e Específicos (GPTE)</a:t>
            </a:r>
          </a:p>
        </p:txBody>
      </p:sp>
    </p:spTree>
    <p:extLst>
      <p:ext uri="{BB962C8B-B14F-4D97-AF65-F5344CB8AC3E}">
        <p14:creationId xmlns:p14="http://schemas.microsoft.com/office/powerpoint/2010/main" xmlns="" val="349764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9928" y="188640"/>
            <a:ext cx="8136904" cy="789186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pt-BR" sz="4000" dirty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  <a:cs typeface="+mn-cs"/>
              </a:rPr>
              <a:t>Cadastro </a:t>
            </a:r>
            <a:r>
              <a:rPr lang="pt-BR" sz="4000" dirty="0" smtClean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  <a:cs typeface="+mn-cs"/>
              </a:rPr>
              <a:t>Único</a:t>
            </a:r>
            <a:endParaRPr lang="pt-BR" sz="4000" dirty="0">
              <a:solidFill>
                <a:schemeClr val="tx1"/>
              </a:solidFill>
              <a:effectLst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755576" y="6022775"/>
            <a:ext cx="36084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             Fonte: Cadastro Único, dezembro/2016.</a:t>
            </a:r>
            <a:endParaRPr lang="pt-BR" sz="1400" dirty="0"/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15565567"/>
              </p:ext>
            </p:extLst>
          </p:nvPr>
        </p:nvGraphicFramePr>
        <p:xfrm>
          <a:off x="467544" y="980728"/>
          <a:ext cx="8280000" cy="50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42569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ítulo 1"/>
          <p:cNvSpPr txBox="1">
            <a:spLocks/>
          </p:cNvSpPr>
          <p:nvPr/>
        </p:nvSpPr>
        <p:spPr bwMode="auto">
          <a:xfrm>
            <a:off x="160884" y="224632"/>
            <a:ext cx="886142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pt-BR" altLang="pt-BR" sz="4000" b="1" dirty="0" smtClean="0"/>
              <a:t>Programa </a:t>
            </a:r>
            <a:r>
              <a:rPr lang="pt-BR" altLang="pt-BR" sz="4000" b="1" dirty="0"/>
              <a:t>Bolsa Família (PBF)</a:t>
            </a:r>
          </a:p>
        </p:txBody>
      </p:sp>
      <p:sp>
        <p:nvSpPr>
          <p:cNvPr id="11267" name="CaixaDeTexto 1"/>
          <p:cNvSpPr txBox="1">
            <a:spLocks noChangeArrowheads="1"/>
          </p:cNvSpPr>
          <p:nvPr/>
        </p:nvSpPr>
        <p:spPr bwMode="auto">
          <a:xfrm>
            <a:off x="172964" y="972344"/>
            <a:ext cx="860742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971550" indent="-514350"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Aft>
                <a:spcPts val="1200"/>
              </a:spcAft>
              <a:buFont typeface="Arial" pitchFamily="34" charset="0"/>
              <a:buNone/>
            </a:pPr>
            <a:r>
              <a:rPr lang="pt-BR" altLang="pt-BR" sz="2100" dirty="0"/>
              <a:t>O PBF é um programa de transferência condicionada de renda que beneficia famílias em situação de pobreza </a:t>
            </a:r>
            <a:r>
              <a:rPr lang="pt-BR" altLang="pt-BR" sz="2100" dirty="0" smtClean="0"/>
              <a:t>e </a:t>
            </a:r>
            <a:r>
              <a:rPr lang="pt-BR" altLang="pt-BR" sz="2100" dirty="0"/>
              <a:t>extrema pobreza em todo o país.</a:t>
            </a:r>
          </a:p>
        </p:txBody>
      </p:sp>
      <p:pic>
        <p:nvPicPr>
          <p:cNvPr id="1126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50982"/>
            <a:ext cx="6672833" cy="5328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0994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3999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1520" y="4581128"/>
            <a:ext cx="6400800" cy="1343000"/>
          </a:xfrm>
        </p:spPr>
        <p:txBody>
          <a:bodyPr>
            <a:normAutofit/>
          </a:bodyPr>
          <a:lstStyle/>
          <a:p>
            <a:r>
              <a:rPr lang="pt-BR" b="1" dirty="0">
                <a:solidFill>
                  <a:schemeClr val="tx1"/>
                </a:solidFill>
              </a:rPr>
              <a:t>Contribuir para erradicar a fome, a pobreza e a extrema </a:t>
            </a:r>
            <a:r>
              <a:rPr lang="pt-BR" b="1" dirty="0" smtClean="0">
                <a:solidFill>
                  <a:schemeClr val="tx1"/>
                </a:solidFill>
              </a:rPr>
              <a:t>pobreza </a:t>
            </a:r>
            <a:endParaRPr lang="pt-B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03936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ítulo 1"/>
          <p:cNvSpPr txBox="1">
            <a:spLocks/>
          </p:cNvSpPr>
          <p:nvPr/>
        </p:nvSpPr>
        <p:spPr bwMode="auto">
          <a:xfrm>
            <a:off x="357435" y="476672"/>
            <a:ext cx="886142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pt-BR" altLang="pt-BR" sz="4000" b="1" dirty="0" smtClean="0"/>
              <a:t>Programa </a:t>
            </a:r>
            <a:r>
              <a:rPr lang="pt-BR" altLang="pt-BR" sz="4000" b="1" dirty="0"/>
              <a:t>Bolsa Família (PBF)</a:t>
            </a:r>
          </a:p>
        </p:txBody>
      </p:sp>
      <p:sp>
        <p:nvSpPr>
          <p:cNvPr id="11267" name="CaixaDeTexto 1"/>
          <p:cNvSpPr txBox="1">
            <a:spLocks noChangeArrowheads="1"/>
          </p:cNvSpPr>
          <p:nvPr/>
        </p:nvSpPr>
        <p:spPr bwMode="auto">
          <a:xfrm>
            <a:off x="683568" y="1556792"/>
            <a:ext cx="8209161" cy="449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971550" indent="-5143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200"/>
              </a:spcAft>
              <a:defRPr/>
            </a:pPr>
            <a:r>
              <a:rPr lang="pt-BR" altLang="pt-BR" sz="2800" dirty="0" smtClean="0"/>
              <a:t>Podem participar do PBF: </a:t>
            </a:r>
          </a:p>
          <a:p>
            <a:pPr lvl="1">
              <a:spcBef>
                <a:spcPct val="0"/>
              </a:spcBef>
              <a:spcAft>
                <a:spcPts val="1200"/>
              </a:spcAft>
              <a:defRPr/>
            </a:pPr>
            <a:r>
              <a:rPr lang="pt-BR" altLang="pt-BR" sz="2400" dirty="0" smtClean="0"/>
              <a:t>Famílias com renda familiar mensal por pessoa igual ou menor do que R$ 85,00 (</a:t>
            </a:r>
            <a:r>
              <a:rPr lang="pt-BR" altLang="pt-BR" sz="2400" b="1" dirty="0" smtClean="0"/>
              <a:t>situação de extrema pobreza</a:t>
            </a:r>
            <a:r>
              <a:rPr lang="pt-BR" altLang="pt-BR" sz="2400" dirty="0" smtClean="0"/>
              <a:t>) </a:t>
            </a:r>
          </a:p>
          <a:p>
            <a:pPr lvl="1">
              <a:spcBef>
                <a:spcPct val="0"/>
              </a:spcBef>
              <a:spcAft>
                <a:spcPts val="1200"/>
              </a:spcAft>
              <a:defRPr/>
            </a:pPr>
            <a:r>
              <a:rPr lang="pt-BR" altLang="pt-BR" sz="2400" dirty="0"/>
              <a:t>Famílias com renda familiar mensal por pessoa de R</a:t>
            </a:r>
            <a:r>
              <a:rPr lang="pt-BR" altLang="pt-BR" sz="2400" dirty="0" smtClean="0"/>
              <a:t>$ 85,01 </a:t>
            </a:r>
            <a:r>
              <a:rPr lang="pt-BR" altLang="pt-BR" sz="2400" dirty="0"/>
              <a:t>a R</a:t>
            </a:r>
            <a:r>
              <a:rPr lang="pt-BR" altLang="pt-BR" sz="2400" dirty="0" smtClean="0"/>
              <a:t>$ 170,00 </a:t>
            </a:r>
            <a:r>
              <a:rPr lang="pt-BR" altLang="pt-BR" sz="2400" dirty="0"/>
              <a:t>(</a:t>
            </a:r>
            <a:r>
              <a:rPr lang="pt-BR" altLang="pt-BR" sz="2400" b="1" dirty="0"/>
              <a:t>situação de pobreza</a:t>
            </a:r>
            <a:r>
              <a:rPr lang="pt-BR" altLang="pt-BR" sz="2400" dirty="0" smtClean="0"/>
              <a:t>), que tenham crianças e/ou adolescentes de 0 a 17 anos na sua composição.</a:t>
            </a:r>
            <a:endParaRPr lang="pt-BR" altLang="pt-BR" sz="2400" dirty="0"/>
          </a:p>
          <a:p>
            <a:pPr>
              <a:spcBef>
                <a:spcPct val="0"/>
              </a:spcBef>
              <a:spcAft>
                <a:spcPts val="1200"/>
              </a:spcAft>
              <a:defRPr/>
            </a:pPr>
            <a:r>
              <a:rPr lang="pt-BR" altLang="pt-BR" sz="2800" dirty="0"/>
              <a:t>A seleção das famílias é </a:t>
            </a:r>
            <a:r>
              <a:rPr lang="pt-BR" altLang="pt-BR" sz="2800" dirty="0" smtClean="0"/>
              <a:t>feita de forma automatizada</a:t>
            </a:r>
            <a:r>
              <a:rPr lang="pt-BR" altLang="pt-BR" sz="2800" dirty="0"/>
              <a:t>, a partir do registro no Cadastro Único de Programas Sociais do Governo Federal (Cadastro Único)</a:t>
            </a:r>
          </a:p>
        </p:txBody>
      </p:sp>
    </p:spTree>
    <p:extLst>
      <p:ext uri="{BB962C8B-B14F-4D97-AF65-F5344CB8AC3E}">
        <p14:creationId xmlns:p14="http://schemas.microsoft.com/office/powerpoint/2010/main" xmlns="" val="3148706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210146"/>
          </a:xfrm>
        </p:spPr>
        <p:txBody>
          <a:bodyPr>
            <a:normAutofit/>
          </a:bodyPr>
          <a:lstStyle/>
          <a:p>
            <a:r>
              <a:rPr lang="pt-BR" sz="3600" dirty="0" smtClean="0"/>
              <a:t>Famílias beneficiárias PBF 2003-2016 </a:t>
            </a:r>
            <a:r>
              <a:rPr lang="pt-BR" sz="2000" dirty="0" smtClean="0"/>
              <a:t>(milhões)</a:t>
            </a:r>
            <a:br>
              <a:rPr lang="pt-BR" sz="2000" dirty="0" smtClean="0"/>
            </a:br>
            <a:r>
              <a:rPr lang="pt-BR" sz="2800" dirty="0" smtClean="0"/>
              <a:t>Brasil</a:t>
            </a:r>
            <a:endParaRPr lang="pt-BR" sz="2000" dirty="0"/>
          </a:p>
        </p:txBody>
      </p:sp>
      <p:graphicFrame>
        <p:nvGraphicFramePr>
          <p:cNvPr id="7" name="Espaço Reservado para Conteú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026875035"/>
              </p:ext>
            </p:extLst>
          </p:nvPr>
        </p:nvGraphicFramePr>
        <p:xfrm>
          <a:off x="467544" y="126876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3289060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Benefícios do PBF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395536" y="1412776"/>
            <a:ext cx="8301608" cy="4824536"/>
          </a:xfrm>
        </p:spPr>
        <p:txBody>
          <a:bodyPr>
            <a:normAutofit/>
          </a:bodyPr>
          <a:lstStyle/>
          <a:p>
            <a:r>
              <a:rPr lang="pt-BR" sz="2800" dirty="0"/>
              <a:t>O valor recebido </a:t>
            </a:r>
            <a:r>
              <a:rPr lang="pt-BR" sz="2800" dirty="0" smtClean="0"/>
              <a:t>depende </a:t>
            </a:r>
            <a:r>
              <a:rPr lang="pt-BR" sz="2800" dirty="0"/>
              <a:t>da composição e da renda da família beneficiária</a:t>
            </a:r>
            <a:r>
              <a:rPr lang="pt-BR" sz="2800" dirty="0" smtClean="0"/>
              <a:t>.</a:t>
            </a:r>
          </a:p>
          <a:p>
            <a:r>
              <a:rPr lang="pt-BR" sz="2800" dirty="0" smtClean="0"/>
              <a:t>Há três tipos de benefícios no PBF:</a:t>
            </a:r>
          </a:p>
          <a:p>
            <a:pPr lvl="1"/>
            <a:r>
              <a:rPr lang="pt-BR" sz="2400" b="1" dirty="0" smtClean="0"/>
              <a:t>Benefício Básico</a:t>
            </a:r>
          </a:p>
          <a:p>
            <a:pPr lvl="1"/>
            <a:r>
              <a:rPr lang="pt-BR" sz="2400" b="1" dirty="0" smtClean="0"/>
              <a:t>Benefícios Variáveis</a:t>
            </a:r>
          </a:p>
          <a:p>
            <a:pPr lvl="2"/>
            <a:r>
              <a:rPr lang="pt-BR" dirty="0" smtClean="0"/>
              <a:t>0 a 15 anos</a:t>
            </a:r>
          </a:p>
          <a:p>
            <a:pPr lvl="2"/>
            <a:r>
              <a:rPr lang="pt-BR" dirty="0" smtClean="0"/>
              <a:t>Gestante</a:t>
            </a:r>
          </a:p>
          <a:p>
            <a:pPr lvl="2"/>
            <a:r>
              <a:rPr lang="pt-BR" dirty="0" smtClean="0"/>
              <a:t>Nutriz</a:t>
            </a:r>
          </a:p>
          <a:p>
            <a:pPr lvl="2"/>
            <a:r>
              <a:rPr lang="pt-BR" dirty="0" smtClean="0"/>
              <a:t>Adolescente</a:t>
            </a:r>
          </a:p>
          <a:p>
            <a:pPr lvl="1"/>
            <a:r>
              <a:rPr lang="pt-BR" sz="2400" b="1" dirty="0" smtClean="0"/>
              <a:t>Benefício para Superação da Extrema Pobreza</a:t>
            </a:r>
            <a:endParaRPr lang="pt-BR" sz="2400" b="1" dirty="0"/>
          </a:p>
          <a:p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xmlns="" val="56707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2354</TotalTime>
  <Words>1592</Words>
  <Application>Microsoft Office PowerPoint</Application>
  <PresentationFormat>Apresentação na tela (4:3)</PresentationFormat>
  <Paragraphs>150</Paragraphs>
  <Slides>26</Slides>
  <Notes>11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26</vt:i4>
      </vt:variant>
    </vt:vector>
  </HeadingPairs>
  <TitlesOfParts>
    <vt:vector size="28" baseType="lpstr">
      <vt:lpstr>Tema do Office</vt:lpstr>
      <vt:lpstr>Personalizar design</vt:lpstr>
      <vt:lpstr>Slide 1</vt:lpstr>
      <vt:lpstr>Slide 2</vt:lpstr>
      <vt:lpstr>Slide 3</vt:lpstr>
      <vt:lpstr>Cadastro Único</vt:lpstr>
      <vt:lpstr>Slide 5</vt:lpstr>
      <vt:lpstr>Slide 6</vt:lpstr>
      <vt:lpstr>Slide 7</vt:lpstr>
      <vt:lpstr>Famílias beneficiárias PBF 2003-2016 (milhões) Brasil</vt:lpstr>
      <vt:lpstr>Benefícios do PBF</vt:lpstr>
      <vt:lpstr>Evolução do valor médio dos benefícios do PBF – Brasil, 2003-2016</vt:lpstr>
      <vt:lpstr>Slide 11</vt:lpstr>
      <vt:lpstr>Condicionalidades em educação</vt:lpstr>
      <vt:lpstr>Condicionalidades em saúde</vt:lpstr>
      <vt:lpstr>O que acontece à família quando ela descumpre condicionalidades do PBF?</vt:lpstr>
      <vt:lpstr>Slide 15</vt:lpstr>
      <vt:lpstr>       Índice        de gestão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PBF e Cadastro Único no seu município</vt:lpstr>
      <vt:lpstr>Diagnóstico e orientações </vt:lpstr>
      <vt:lpstr>Bolsa Família: Canais de Comunicação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Cynara Navarro Amorim</dc:creator>
  <cp:lastModifiedBy>PC</cp:lastModifiedBy>
  <cp:revision>212</cp:revision>
  <cp:lastPrinted>2017-01-24T18:54:55Z</cp:lastPrinted>
  <dcterms:created xsi:type="dcterms:W3CDTF">2016-06-22T20:12:43Z</dcterms:created>
  <dcterms:modified xsi:type="dcterms:W3CDTF">2017-03-12T12:59:02Z</dcterms:modified>
</cp:coreProperties>
</file>