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4" r:id="rId1"/>
  </p:sldMasterIdLst>
  <p:notesMasterIdLst>
    <p:notesMasterId r:id="rId22"/>
  </p:notesMasterIdLst>
  <p:handoutMasterIdLst>
    <p:handoutMasterId r:id="rId23"/>
  </p:handoutMasterIdLst>
  <p:sldIdLst>
    <p:sldId id="281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1" r:id="rId10"/>
    <p:sldId id="256" r:id="rId11"/>
    <p:sldId id="257" r:id="rId12"/>
    <p:sldId id="258" r:id="rId13"/>
    <p:sldId id="266" r:id="rId14"/>
    <p:sldId id="259" r:id="rId15"/>
    <p:sldId id="268" r:id="rId16"/>
    <p:sldId id="270" r:id="rId17"/>
    <p:sldId id="273" r:id="rId18"/>
    <p:sldId id="292" r:id="rId19"/>
    <p:sldId id="279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FF3300"/>
    <a:srgbClr val="C696C4"/>
    <a:srgbClr val="E4CEE3"/>
    <a:srgbClr val="8B2D9B"/>
    <a:srgbClr val="B779B4"/>
    <a:srgbClr val="C15FD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574" autoAdjust="0"/>
    <p:restoredTop sz="77224" autoAdjust="0"/>
  </p:normalViewPr>
  <p:slideViewPr>
    <p:cSldViewPr snapToGrid="0">
      <p:cViewPr varScale="1">
        <p:scale>
          <a:sx n="56" d="100"/>
          <a:sy n="56" d="100"/>
        </p:scale>
        <p:origin x="-75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1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29C57-2D00-46DF-9C34-EACCD8D5F7C5}" type="datetimeFigureOut">
              <a:rPr lang="pt-BR" smtClean="0"/>
              <a:pPr/>
              <a:t>15/03/2017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415EF-478E-4174-B88B-3E4C3B636A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45967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7C526-6EEB-4234-B97A-6E4D7D0FC6C6}" type="datetimeFigureOut">
              <a:rPr lang="pt-BR" smtClean="0"/>
              <a:pPr/>
              <a:t>15/03/2017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DE6BD-C851-49B3-88AC-20D2A93B9A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89023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07-2010/2009/Lei/L12101.htm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planalto.gov.br/ccivil_03/leis/Mensagem_Veto/anterior_98/VEP-LEI-8742-1993.pdf" TargetMode="External"/><Relationship Id="rId4" Type="http://schemas.openxmlformats.org/officeDocument/2006/relationships/hyperlink" Target="http://www.planalto.gov.br/ccivil_03/leis/L9720.htm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03097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14045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fontAlgn="base"/>
            <a:r>
              <a:rPr lang="pt-BR" dirty="0" smtClean="0"/>
              <a:t>O CONGEMAS</a:t>
            </a:r>
            <a:r>
              <a:rPr lang="pt-BR" baseline="0" dirty="0" smtClean="0"/>
              <a:t> é a representatividade dos gestores de Assistência Social em âmbito nacional,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organizados em colegiados estaduais, fazendo assim com que a interlocução dos municípios com o estado e a união se torne cada vez mais qualificada.</a:t>
            </a:r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pt-B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organizar os gestores dessa política pública no Brasil, significa dizer que não podemos mais enxergar a assistência social como uma ação não planejada, feita apenas a partir de boas intenções ou da piedade de bons corações. É fundamental que prefeitos nomeiem para a pasta, profissionais com capacidade técnica, e comprometidos com o Sistema Único de Assistência Social, construído com base nos anseios da sociedade brasileira.”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79563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dirty="0" smtClean="0"/>
              <a:t>Embora</a:t>
            </a:r>
            <a:r>
              <a:rPr lang="pt-BR" baseline="0" dirty="0" smtClean="0"/>
              <a:t> a Política de Assistência Social esteja consolidada e bem estruturada em nosso país, ainda enfrentamos grandes desafios. É preciso assegurar que ela chegue realmente aos seus usuários, para isso precisamos efetivamente ter uma assistência social decentralizada e participativa.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90210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 CONGEMAS</a:t>
            </a:r>
            <a:r>
              <a:rPr lang="pt-BR" baseline="0" dirty="0" smtClean="0"/>
              <a:t> é a representatividade dos gestores em âmbito nacional, o que faz com que a política se fortaleça na base, tendo suas necessidades e peculiaridades ouvidas pelo gestor maior, e consequentemente em espaço para debates e alinhamento da política.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544188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4693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penas a Diretoria</a:t>
            </a:r>
            <a:r>
              <a:rPr lang="pt-BR" baseline="0" dirty="0" smtClean="0"/>
              <a:t> Nacional está atualizada. Como houve eleições este ano, muitos gestores são novos, então ainda este ano haverá eleição para compor toda a estrutura do Colegiado.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89647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Devido</a:t>
            </a:r>
            <a:r>
              <a:rPr lang="pt-BR" baseline="0" dirty="0" smtClean="0"/>
              <a:t> a mudança de gestão, os articuladores e os suplentes estão desatualizados.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CONGEMAS conta com os articuladores</a:t>
            </a:r>
            <a:r>
              <a:rPr lang="pt-BR" baseline="0" dirty="0" smtClean="0"/>
              <a:t> regionais, o que facilita o diálogo sobre a política de assistência social e como ela se configura em cada região. </a:t>
            </a:r>
          </a:p>
          <a:p>
            <a:pPr algn="just"/>
            <a:r>
              <a:rPr lang="pt-BR" baseline="0" dirty="0" smtClean="0"/>
              <a:t>É muito relevante essa representatividade, pois o nosso país é extenso e possui característica culturais diversas e com realidades muito diferentes e essa representatividade é uma oportunidade de discutir sobre as necessidades de cada região, como também os avanços e barreiras encontradas, para a efetivação da política.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26896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Como</a:t>
            </a:r>
            <a:r>
              <a:rPr lang="pt-BR" baseline="0" dirty="0" smtClean="0"/>
              <a:t> se trata de uma </a:t>
            </a:r>
            <a:r>
              <a:rPr lang="pt-BR" dirty="0" smtClean="0"/>
              <a:t>Associação Civil, é necessário ser financiada, e este financiamento tem</a:t>
            </a:r>
            <a:r>
              <a:rPr lang="pt-BR" baseline="0" dirty="0" smtClean="0"/>
              <a:t> como base a </a:t>
            </a:r>
            <a:r>
              <a:rPr lang="pt-BR" dirty="0" smtClean="0"/>
              <a:t> anuidade paga por seus associados, que no</a:t>
            </a:r>
            <a:r>
              <a:rPr lang="pt-BR" baseline="0" dirty="0" smtClean="0"/>
              <a:t> caso são todos os municípios do país. Este pagamento pode ser direto via CONGEMAS, que fica com 40% do valor da anuidade, e envia os 60% para o COEGEMAS do estado deste município. Também pode ser feito da seguinte forma, aos estados que o COEGEMAS  arrecada a anuidade, este fica com 60% e envia os 40% para o CONGEMAS. Os municípios só fazem o pagamento de uma anuidade e esta é dividida entre os dois colegiados.</a:t>
            </a:r>
          </a:p>
          <a:p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385470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Para participarem do Encontro Regional do CONGEMAS NORTE, é necessário está em dias</a:t>
            </a:r>
            <a:r>
              <a:rPr lang="pt-BR" baseline="0" dirty="0" smtClean="0"/>
              <a:t> com a anuidade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373898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ARTICULAÇÃO: são espaços de participação aberta, com função propositiva nos âmbitos federal, estadual, municipal, podendo ser instituídos em âmbito regionalizado. São constituídos por organizações governamentais e não governamentais, com a finalidade de articular, entre outros: conselhos; união de conselhos; fóruns estaduais, regionais ou municipais e associações comunitárias (FONSEAS, CONGEMAS, COEGEMAS, FONACEAS, etc.);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NEGOCIAÇÃO E PACTUAÇÃO: entende-se por pactuação, as negociações estabelecidas com a anuência das esferas de governo envolvidas, no que tange à operacionalização da política, não pressupondo processo de votação nem tão pouco de deliberação. Trata-se de concordância, </a:t>
            </a:r>
            <a:r>
              <a:rPr lang="pt-BR" dirty="0" err="1" smtClean="0"/>
              <a:t>consensualização</a:t>
            </a:r>
            <a:r>
              <a:rPr lang="pt-BR" dirty="0" smtClean="0"/>
              <a:t> dos entes envolvidos, formalizada por meio de publicação da pactuação e submetidas às instâncias de deliberação;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DELIBERAÇÃO: são instâncias descentralizadas de caráter permanente e composição paritária entre governo e sociedade civil, que atuam como espaços de decisão, financiamento e controle social, como</a:t>
            </a:r>
          </a:p>
          <a:p>
            <a:pPr marL="228600" indent="-228600" algn="just">
              <a:buAutoNum type="alphaLcParenR"/>
            </a:pPr>
            <a:r>
              <a:rPr lang="pt-BR" dirty="0" smtClean="0"/>
              <a:t>CONSELHOS DE ASSISTÊNCIA SOCIAL que têm suas competências definidas na Lei Orgânica de Assistência Social - LOAS e complementadas por legislação específica. </a:t>
            </a:r>
          </a:p>
          <a:p>
            <a:pPr marL="228600" indent="-228600" algn="just">
              <a:buAutoNum type="alphaLcParenR"/>
            </a:pPr>
            <a:r>
              <a:rPr lang="pt-BR" dirty="0" smtClean="0"/>
              <a:t>b) CONFERÊNCIAS com atribuição de avaliar a Política de Assistência Social e propor diretrizes para o aperfeiçoamento do SUAS.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Como instância</a:t>
            </a:r>
            <a:r>
              <a:rPr lang="pt-BR" baseline="0" dirty="0" smtClean="0"/>
              <a:t> de articulação o CONGEMAS realiza 05 encontros regionais, um em cada região, para discutir sobre os a assistência social em âmbito regional. Além desses encontros, também é realizado todo ano o encontro anual, que reúne todos os associados para discutir sobre a política em nível nacional e também realizar sua assembleia anual.</a:t>
            </a:r>
          </a:p>
          <a:p>
            <a:pPr marL="0" indent="0" algn="just">
              <a:buNone/>
            </a:pPr>
            <a:endParaRPr lang="pt-BR" baseline="0" dirty="0" smtClean="0"/>
          </a:p>
          <a:p>
            <a:pPr marL="0" indent="0" algn="just">
              <a:buNone/>
            </a:pPr>
            <a:r>
              <a:rPr lang="pt-BR" baseline="0" dirty="0" smtClean="0"/>
              <a:t>O CONGEMAS participa da CIT, que é uma instância de pactuação, onde acontece as negociações com anuência do Governo Federal.</a:t>
            </a:r>
          </a:p>
          <a:p>
            <a:pPr marL="0" indent="0" algn="just">
              <a:buNone/>
            </a:pPr>
            <a:endParaRPr lang="pt-BR" baseline="0" dirty="0" smtClean="0"/>
          </a:p>
          <a:p>
            <a:pPr marL="0" indent="0" algn="just">
              <a:buNone/>
            </a:pPr>
            <a:r>
              <a:rPr lang="pt-BR" baseline="0" dirty="0" smtClean="0"/>
              <a:t>O CONGEMAS também tem cadeira no CNAS, que é uma instância de Deliberação que de acordo com art. 18 da LOAS:</a:t>
            </a:r>
          </a:p>
          <a:p>
            <a:pPr marL="0" indent="0" algn="just">
              <a:buNone/>
            </a:pPr>
            <a:endParaRPr lang="pt-BR" baseline="0" dirty="0" smtClean="0"/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Art. 18. Compete ao Conselho Nacional de Assistência Social:</a:t>
            </a: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I - aprovar a Política Nacional de Assistência Social;</a:t>
            </a:r>
          </a:p>
          <a:p>
            <a:pPr algn="just"/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 - normatizar as ações e regular a prestação de serviços de natureza pública e privada no campo da assistência social;</a:t>
            </a:r>
          </a:p>
          <a:p>
            <a:pPr algn="just"/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III - acompanhar e fiscalizar o processo de certificação das entidades e organizações de assistência social no Ministério do Desenvolvimento Social e Combate à Fome; 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(Redação dada pela Lei nº 12.101, de 2009)</a:t>
            </a:r>
            <a:endParaRPr lang="pt-B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IV - apreciar relatório anual que conterá a relação de entidades e organizações de assistência social certificadas como beneficentes e encaminhá-lo para conhecimento dos Conselhos de Assistência Social dos Estados, Municípios e do Distrito Federal; 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(Redação dada pela Lei nº 12.101, de 2009)</a:t>
            </a:r>
            <a:endParaRPr lang="pt-B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- zelar pela efetivação do sistema descentralizado e participativo de assistência social;</a:t>
            </a: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VI - a partir da realização da II Conferência Nacional de Assistência Social em 1997, convocar ordinariamente a cada quatro anos a Conferência Nacional de Assistência Social, que terá a atribuição de avaliar a situação da assistência social e propor diretrizes para o aperfeiçoamento do sistema; 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(Redação dada pela Lei nº 9.720, de 26.4.1991)</a:t>
            </a:r>
            <a:endParaRPr lang="pt-B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VII - (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Vetado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.)</a:t>
            </a:r>
          </a:p>
          <a:p>
            <a:pPr algn="just"/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VIII - apreciar e aprovar a proposta orçamentária da Assistência Social a ser encaminhada pelo órgão da Administração Pública Federal responsável pela coordenação da Política Nacional de Assistência Social;</a:t>
            </a: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IX - aprovar critérios de transferência de recursos para os Estados, Municípios e Distrito Federal, considerando, para tanto, indicadores que informem sua regionalização mais </a:t>
            </a:r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eqüitativa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tais como: população, renda per capita, mortalidade infantil e concentração de renda, além de disciplinar os procedimentos de repasse de recursos para as entidades e organizações de assistência social, sem prejuízo das disposições da Lei de Diretrizes Orçamentárias;</a:t>
            </a: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 - acompanhar e avaliar a gestão dos recursos, bem como os ganhos sociais e o desempenho dos programas e projetos aprovados;</a:t>
            </a: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XI - estabelecer diretrizes, apreciar e aprovar os programas anuais e plurianuais do Fundo Nacional de Assistência Social (FNAS);</a:t>
            </a:r>
          </a:p>
          <a:p>
            <a:pPr algn="just"/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XII - indicar o representante do Conselho Nacional de Assistência Social (CNAS) junto ao Conselho Nacional da Seguridade Social;</a:t>
            </a: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XIII - elaborar e aprovar seu regimento interno;</a:t>
            </a: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XIV - divulgar, no Diário Oficial da União, todas as suas decisões, bem como as contas do Fundo Nacional de Assistência Social (FNAS) e os respectivos pareceres emitidos.</a:t>
            </a:r>
          </a:p>
          <a:p>
            <a:pPr algn="just"/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 Parágrafo único.    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(Revogado pela Lei nº 12.101, de 2009)</a:t>
            </a:r>
            <a:endParaRPr lang="pt-B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>
              <a:buNone/>
            </a:pP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67744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</a:t>
            </a:r>
            <a:r>
              <a:rPr lang="pt-BR" baseline="0" dirty="0" smtClean="0"/>
              <a:t> COEGEMAS é a representação dos gestores Municipais de Assistência Social. Todos os estados brasileiros possuem um COEGEMAS que representa os seus municípios.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399787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Convidar</a:t>
            </a:r>
            <a:r>
              <a:rPr lang="pt-BR" baseline="0" dirty="0" smtClean="0"/>
              <a:t> todos os gestores a participarem do Encontro Regional.</a:t>
            </a:r>
          </a:p>
          <a:p>
            <a:endParaRPr lang="pt-BR" baseline="0" dirty="0" smtClean="0"/>
          </a:p>
          <a:p>
            <a:r>
              <a:rPr lang="pt-BR" baseline="0" dirty="0" err="1" smtClean="0"/>
              <a:t>Obs</a:t>
            </a:r>
            <a:r>
              <a:rPr lang="pt-BR" baseline="0" dirty="0" smtClean="0"/>
              <a:t>: Consultar o material de orientação para a realização dos encontros regionais do </a:t>
            </a:r>
            <a:r>
              <a:rPr lang="pt-BR" dirty="0" smtClean="0"/>
              <a:t>CONGEMAS</a:t>
            </a:r>
            <a:r>
              <a:rPr lang="pt-BR" baseline="0" dirty="0" smtClean="0"/>
              <a:t>, enviado no e-mail por Júlia </a:t>
            </a:r>
            <a:r>
              <a:rPr lang="pt-BR" baseline="0" dirty="0" err="1" smtClean="0"/>
              <a:t>Deptulski</a:t>
            </a:r>
            <a:r>
              <a:rPr lang="pt-BR" baseline="0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39647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Essa representação se faz</a:t>
            </a:r>
            <a:r>
              <a:rPr lang="pt-BR" baseline="0" dirty="0" smtClean="0"/>
              <a:t> necessária para que os gestores municipais de assistência social, tenham um espaço de debate e aprimoramento do SUAS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82977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17125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4279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Quando o COEGEMAS</a:t>
            </a:r>
            <a:r>
              <a:rPr lang="pt-BR" baseline="0" dirty="0" smtClean="0"/>
              <a:t> estiver regulamentado com CNPJ e conta bancária, define-se em assembleia o valor da anuidade, devendo ser paga pelos municípios por meio de boleto bancário.  Caso isso não ocorra, a anuidade é paga diretamente ao CONGEMAS (via boleto bancário), cujo valor é  definido através de resolução de acordo com o porte do município.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Enquanto não for definido em assembleia o valor da anuidade do COEGEMAS-TO, será utilizado a tabela de valores do CONGEMAS para O pagamento das anuidades</a:t>
            </a:r>
            <a:r>
              <a:rPr lang="pt-BR" b="1" baseline="0" dirty="0" smtClean="0"/>
              <a:t>....(A TABELA  DOS VALORES ESTARÁ  NO SLIDE DA APRESENTAÇÃO DO CONGEMAS)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De qualquer forma a anuidade paga uma única vez, é dividida entre os dois colegiados, sendo 60% do valor para o COEGEMAS (estadual) e 40% do valor para o CONGEMAS (representação nacional)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Somente após a regulamentação (CNPJ) será possível formalizar convênios e parcerias, bem como receber doações.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Aguardando a confirmação se pode ser utilizado o IGD como fonte pagadora.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6552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Somente</a:t>
            </a:r>
            <a:r>
              <a:rPr lang="pt-BR" baseline="0" dirty="0" smtClean="0"/>
              <a:t> após eleição será atualizada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26716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São 16 representantes, sendo titilar e suplente</a:t>
            </a:r>
            <a:r>
              <a:rPr lang="pt-BR" baseline="0" dirty="0" smtClean="0"/>
              <a:t> de cada região.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1969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 smtClean="0"/>
              <a:t>Será</a:t>
            </a:r>
            <a:r>
              <a:rPr lang="pt-BR" baseline="0" dirty="0" smtClean="0"/>
              <a:t> necessário eleger a nova Diretoria Estadual, que é composto pela Diretoria Executiva ( Presidente, Vice-Presidente, Articuladores, Suplente, Conselho Fiscal) Isto porque houve troca de gestores.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Após organização da Diretoria Estadual, será definido em assembleia o local para os encontros mensais, como também a agenda das assembleias e a contratação de um(a) secretário(a) Executivo (a) para articulação com os municípios.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Criar logo para definir a imagem do COEGEMAS-TO,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baseline="0" dirty="0" smtClean="0"/>
              <a:t>Entrar em consenso com os municípios onde ocorrerá a assembleia mensal, caso seja na capital, procurar parceiros que disponibilize  espaço físico que comporte as reuniões;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DE6BD-C851-49B3-88AC-20D2A93B9A83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7120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284890-85D2-4D7B-8EF5-15A9C1DB8F42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57CC2-0FC8-4686-B024-99790E0F5162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64DA5-CD3D-4590-A511-FCD3BC7A793E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F5661D-6934-4B32-B92C-470368BF1EC6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F822A4-8DA6-4447-9B1F-C5DB58435268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Divis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48D31E-DCDA-41A7-9C67-C4B11B94D21D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3762C0-B258-48F1-ADE6-176B4174CCDD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919A6-33EB-49BD-A62F-1FA56B9F9712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E7D1B-D673-4CF6-8672-009D42ABD2A0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DA16AA21-1863-4931-97CB-99D0A168701B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72C379-9A7C-4C87-A116-CBE9F58B04C5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64C608-40B1-4030-A28D-5B74BC98ADCE}" type="datetimeFigureOut">
              <a:rPr lang="en-US" smtClean="0"/>
              <a:pPr/>
              <a:t>3/15/2017</a:t>
            </a:fld>
            <a:endParaRPr lang="en-US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594361"/>
            <a:ext cx="10363200" cy="167640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COEGEMAS-TO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3467" y="3636659"/>
            <a:ext cx="11074400" cy="953038"/>
          </a:xfrm>
        </p:spPr>
        <p:txBody>
          <a:bodyPr>
            <a:noAutofit/>
          </a:bodyPr>
          <a:lstStyle/>
          <a:p>
            <a:pPr algn="ctr"/>
            <a:r>
              <a:rPr lang="pt-BR" sz="3000" b="1" dirty="0" smtClean="0">
                <a:solidFill>
                  <a:schemeClr val="tx1"/>
                </a:solidFill>
              </a:rPr>
              <a:t>COLEGIADO ESTADUAL DE GESTORES MUNICIPAIS DE ASSISTÊNCIA  SOCIAL DO ESTADO DO TOCANTINS</a:t>
            </a:r>
            <a:endParaRPr lang="pt-BR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8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" y="3602038"/>
            <a:ext cx="10963563" cy="1393295"/>
          </a:xfrm>
        </p:spPr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pPr algn="ctr"/>
            <a:r>
              <a:rPr lang="pt-BR" dirty="0"/>
              <a:t>	</a:t>
            </a:r>
            <a:r>
              <a:rPr lang="pt-BR" sz="35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COLEGIADO NACIONAL DE GESTORES</a:t>
            </a:r>
          </a:p>
          <a:p>
            <a:pPr algn="ctr"/>
            <a:r>
              <a:rPr lang="pt-BR" sz="35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pt-BR" sz="35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   MUNICIPAIS DE ASSISTÊNCIA SOCIAL</a:t>
            </a:r>
            <a:endParaRPr lang="pt-BR" sz="35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84171" y="942109"/>
            <a:ext cx="3651069" cy="240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19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969820"/>
            <a:ext cx="10515600" cy="520714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400" dirty="0" smtClean="0"/>
              <a:t>	</a:t>
            </a:r>
            <a:r>
              <a:rPr lang="pt-BR" sz="2600" dirty="0" smtClean="0"/>
              <a:t>O </a:t>
            </a:r>
            <a:r>
              <a:rPr lang="pt-BR" sz="2600" b="1" dirty="0" smtClean="0"/>
              <a:t>CONGEMAS</a:t>
            </a:r>
            <a:r>
              <a:rPr lang="pt-BR" sz="2600" dirty="0" smtClean="0"/>
              <a:t> </a:t>
            </a:r>
            <a:r>
              <a:rPr lang="pt-BR" sz="2600" dirty="0"/>
              <a:t>é uma Associação Civil, sem fins lucrativos, com autonomia administrativa, financeira e patrimonial, de duração indeterminada, com sede e foro em Brasília - DF desde abril de 2001, regendo-se por estatuto e normas próprias, representando os municípios brasileiros junto ao Governo Federal, especialmente junto ao Ministério do Desenvolvimento Social </a:t>
            </a:r>
            <a:r>
              <a:rPr lang="pt-BR" sz="2600" dirty="0" smtClean="0"/>
              <a:t>e Agrário - MDSA, </a:t>
            </a:r>
            <a:r>
              <a:rPr lang="pt-BR" sz="2600" dirty="0"/>
              <a:t>e aos governos estaduais, para fortalecer a representação municipal nos Conselhos, Comissões e Colegiados, em todo o território nacional.</a:t>
            </a:r>
          </a:p>
        </p:txBody>
      </p:sp>
    </p:spTree>
    <p:extLst>
      <p:ext uri="{BB962C8B-B14F-4D97-AF65-F5344CB8AC3E}">
        <p14:creationId xmlns:p14="http://schemas.microsoft.com/office/powerpoint/2010/main" xmlns="" val="56005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2801" y="1439056"/>
            <a:ext cx="10424404" cy="478070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Defender </a:t>
            </a:r>
            <a:r>
              <a:rPr lang="pt-BR" sz="2400" dirty="0"/>
              <a:t>a Assistência Social como Política de Seguridade, conforme os princípios constitucionais e as diretrizes da LOAS (Lei Orgânica de Assistência Social</a:t>
            </a:r>
            <a:r>
              <a:rPr lang="pt-BR" sz="2400" dirty="0" smtClean="0"/>
              <a:t>);</a:t>
            </a:r>
            <a:endParaRPr lang="pt-BR" sz="24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Assegurar </a:t>
            </a:r>
            <a:r>
              <a:rPr lang="pt-BR" sz="2400" dirty="0"/>
              <a:t>a perspectiva municipalista da Assistência Social, buscando o atendimento e a efetivação de uma rede de serviços adequada às características regionais e locais através de um processo que garanta recursos financeiros das três esferas de governo aos municípios;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9484" y="240146"/>
            <a:ext cx="10158764" cy="124388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O </a:t>
            </a:r>
            <a:r>
              <a:rPr lang="pt-BR" dirty="0" smtClean="0">
                <a:solidFill>
                  <a:schemeClr val="tx1"/>
                </a:solidFill>
              </a:rPr>
              <a:t>CONGEMAS </a:t>
            </a:r>
            <a:r>
              <a:rPr lang="pt-BR" dirty="0">
                <a:solidFill>
                  <a:schemeClr val="tx1"/>
                </a:solidFill>
              </a:rPr>
              <a:t>tem por </a:t>
            </a:r>
            <a:r>
              <a:rPr lang="pt-BR" dirty="0" smtClean="0">
                <a:solidFill>
                  <a:schemeClr val="tx1"/>
                </a:solidFill>
              </a:rPr>
              <a:t>finalidades: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031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7283" y="1377108"/>
            <a:ext cx="10364117" cy="461257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Participar </a:t>
            </a:r>
            <a:r>
              <a:rPr lang="pt-BR" sz="2400" dirty="0"/>
              <a:t>da formulação da Política Nacional de Assistência Social, acompanhando a sua concretização nos Planos, Programas e </a:t>
            </a:r>
            <a:r>
              <a:rPr lang="pt-BR" sz="2400" dirty="0" smtClean="0"/>
              <a:t>Projetos;</a:t>
            </a:r>
            <a:endParaRPr lang="pt-BR" sz="24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Coletar</a:t>
            </a:r>
            <a:r>
              <a:rPr lang="pt-BR" sz="2400" dirty="0"/>
              <a:t>, produzir e divulgar informações relativas à área de Assistência </a:t>
            </a:r>
            <a:r>
              <a:rPr lang="pt-BR" sz="2400" dirty="0" smtClean="0"/>
              <a:t>Social;</a:t>
            </a:r>
            <a:endParaRPr lang="pt-BR" sz="24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Promover </a:t>
            </a:r>
            <a:r>
              <a:rPr lang="pt-BR" sz="2400" dirty="0"/>
              <a:t>e incentivar a formação do gestor municipal a fim de que ele passe a contribuir decisivamente na consolidação da Assistência Social enquanto Política Pública.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071563" y="209550"/>
            <a:ext cx="10282237" cy="1231900"/>
          </a:xfrm>
        </p:spPr>
        <p:txBody>
          <a:bodyPr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O </a:t>
            </a:r>
            <a:r>
              <a:rPr lang="pt-BR" dirty="0" smtClean="0">
                <a:solidFill>
                  <a:schemeClr val="tx1"/>
                </a:solidFill>
              </a:rPr>
              <a:t>CONGEMAS </a:t>
            </a:r>
            <a:r>
              <a:rPr lang="pt-BR" dirty="0">
                <a:solidFill>
                  <a:schemeClr val="tx1"/>
                </a:solidFill>
              </a:rPr>
              <a:t>tem por </a:t>
            </a:r>
            <a:r>
              <a:rPr lang="pt-BR" dirty="0" smtClean="0">
                <a:solidFill>
                  <a:schemeClr val="tx1"/>
                </a:solidFill>
              </a:rPr>
              <a:t>finalidades: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98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12800" y="1825625"/>
            <a:ext cx="10541001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São associados do CONGEMAS os Gestores Municipais de Assistência Social, em representação aos seus Municípios  e o Gestor do Distrito Federal, responsáveis pela Gestão da Política Municipal e do Distrito Federal de Assistência Social.</a:t>
            </a:r>
            <a:endParaRPr lang="pt-BR" sz="2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7600" y="286328"/>
            <a:ext cx="10236200" cy="1404361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Associados: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85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29648"/>
            <a:ext cx="10515600" cy="416887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 dirty="0" smtClean="0"/>
              <a:t>Diretoria  Nacional</a:t>
            </a:r>
            <a:endParaRPr lang="pt-BR" sz="24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PRESIDENTA: Vanda Anselmo Braga Dos Santos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VICE-PRESIDENTA: Júlia Maria Muniz </a:t>
            </a:r>
            <a:r>
              <a:rPr lang="pt-BR" sz="2400" dirty="0" err="1" smtClean="0"/>
              <a:t>Restori</a:t>
            </a:r>
            <a:endParaRPr lang="pt-BR" sz="24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1º SECRETÁRIO: José Roberto </a:t>
            </a:r>
            <a:r>
              <a:rPr lang="pt-BR" sz="2400" dirty="0" err="1" smtClean="0"/>
              <a:t>Zanchi</a:t>
            </a:r>
            <a:endParaRPr lang="pt-BR" sz="24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2ª SECRETÁRIA: </a:t>
            </a:r>
            <a:r>
              <a:rPr lang="pt-BR" sz="2400" dirty="0" err="1" smtClean="0"/>
              <a:t>Mauricéia</a:t>
            </a:r>
            <a:r>
              <a:rPr lang="pt-BR" sz="2400" dirty="0" smtClean="0"/>
              <a:t> Lígia Neves Da Costa Carneiro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1ª TESOUREIRA: Márcia Cristina Leal Góes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2ª TESOUREIRA: Patrícia Cezar Dos Santos</a:t>
            </a:r>
            <a:endParaRPr lang="pt-BR" sz="2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44576"/>
            <a:ext cx="10515600" cy="1107105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Gestão 2016-2018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xmlns="" val="71498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8820" y="1222872"/>
            <a:ext cx="9460419" cy="5297873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pt-BR" sz="2400" b="1" dirty="0" smtClean="0"/>
              <a:t>Articuladores: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Regional Norte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Regional Nordeste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Regional Centro-oeste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Regional Sudeste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Regional Sul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Pequeno Porte I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Pequeno Porte II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Médio Porte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Grande Porte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Articulador Metrópole</a:t>
            </a:r>
          </a:p>
          <a:p>
            <a:pPr>
              <a:spcBef>
                <a:spcPts val="0"/>
              </a:spcBef>
            </a:pPr>
            <a:endParaRPr lang="pt-BR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2400" b="1" dirty="0" smtClean="0"/>
              <a:t>Suplentes: </a:t>
            </a:r>
            <a:r>
              <a:rPr lang="pt-BR" sz="2400" dirty="0" smtClean="0"/>
              <a:t>11 Representantes</a:t>
            </a: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62709"/>
            <a:ext cx="10972800" cy="859316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Gestão 2016-2018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77908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4361" y="1608463"/>
            <a:ext cx="10598045" cy="501401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 dirty="0" smtClean="0"/>
              <a:t>São constituídas: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2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Pelas anuidades dos próprios associados;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Pelas doações, subvenções provenientes de pessoas físicas ou jurídicas, públicas ou particulares, nacionais ou estrangeiras e outras contribuições;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Pelos recursos oriundos de Contratos, Convênios, e Parcerias com demais órgãos e entidades públicas e privadas.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Receitas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34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Capitais: De R$ </a:t>
            </a:r>
            <a:r>
              <a:rPr lang="pt-BR" sz="2400" dirty="0" smtClean="0"/>
              <a:t>2.000,00 (Dois mil reais) </a:t>
            </a:r>
          </a:p>
          <a:p>
            <a:endParaRPr lang="pt-BR" sz="1000" dirty="0" smtClean="0"/>
          </a:p>
          <a:p>
            <a:endParaRPr lang="pt-BR" sz="1000" dirty="0"/>
          </a:p>
          <a:p>
            <a:r>
              <a:rPr lang="pt-BR" sz="2400" dirty="0" smtClean="0"/>
              <a:t>Demais </a:t>
            </a:r>
            <a:r>
              <a:rPr lang="pt-BR" sz="2400" dirty="0"/>
              <a:t>municípios</a:t>
            </a:r>
            <a:r>
              <a:rPr lang="pt-BR" sz="2400" dirty="0" smtClean="0"/>
              <a:t>:</a:t>
            </a:r>
          </a:p>
          <a:p>
            <a:endParaRPr lang="pt-BR" b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Tabela de Valores de Anuidades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1190968"/>
              </p:ext>
            </p:extLst>
          </p:nvPr>
        </p:nvGraphicFramePr>
        <p:xfrm>
          <a:off x="843280" y="2883746"/>
          <a:ext cx="1060196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6480"/>
                <a:gridCol w="3215640"/>
                <a:gridCol w="252984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/>
                        <a:t>Escala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Nº de habitantes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Valores em R$ </a:t>
                      </a:r>
                      <a:endParaRPr lang="pt-BR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/>
                        <a:t>Municípios de Pequeno Porte I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Até 20.000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150,00</a:t>
                      </a:r>
                      <a:endParaRPr lang="pt-BR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/>
                        <a:t>Municípios de Pequeno Porte 2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/>
                        <a:t>20.001 a 50.000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/>
                        <a:t>300,00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/>
                        <a:t>Municípios de Médio Porte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/>
                        <a:t>50.001 a 100.000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/>
                        <a:t>700,00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/>
                        <a:t>Municípios Grande Porte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100.001 a 900.000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1.500,00</a:t>
                      </a:r>
                      <a:endParaRPr lang="pt-BR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/>
                        <a:t>Metrópoles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/>
                        <a:t>Mais de 900.000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/>
                        <a:t>2.000,00</a:t>
                      </a:r>
                    </a:p>
                    <a:p>
                      <a:pPr algn="ctr"/>
                      <a:endParaRPr lang="pt-BR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984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2053652"/>
            <a:ext cx="10770824" cy="395364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/>
              <a:t>CONGEMAS 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 smtClean="0"/>
              <a:t>  Encontros Regionais – Centro Oeste, Nordeste, Sudeste, Norte e Sul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 smtClean="0"/>
              <a:t>  Encontro Anual – Com todas as Regiões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14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/>
              <a:t>CIT </a:t>
            </a:r>
            <a:r>
              <a:rPr lang="pt-BR" dirty="0" smtClean="0"/>
              <a:t>– Comissão Intergestores Tripartite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2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/>
              <a:t>CNAS</a:t>
            </a:r>
            <a:r>
              <a:rPr lang="pt-BR" dirty="0" smtClean="0"/>
              <a:t> – Conselho Nacional de Assistência Social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72876"/>
            <a:ext cx="10972800" cy="1002535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Instâncias de Articulação, Pactuação e Deliberação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94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32878"/>
            <a:ext cx="10972800" cy="1128078"/>
          </a:xfrm>
        </p:spPr>
        <p:txBody>
          <a:bodyPr/>
          <a:lstStyle/>
          <a:p>
            <a:r>
              <a:rPr lang="pt-BR" b="0" dirty="0" smtClean="0">
                <a:solidFill>
                  <a:schemeClr val="tx1"/>
                </a:solidFill>
              </a:rPr>
              <a:t>Quem somos?</a:t>
            </a:r>
            <a:endParaRPr lang="pt-BR" b="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160" y="2468880"/>
            <a:ext cx="10683240" cy="353841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 O Colegiado Estadual de Gestores Municipais de Assistência Social – COEGEMAS é uma associação civil, de direito privado, sem fins lucrativos, com autonomia administrativa, financeira e patrimonial, de duração indeterminada, regendo-se por Estatuto e demais Legislações vigentes.</a:t>
            </a:r>
            <a:endParaRPr lang="pt-BR" sz="24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0679" y="432878"/>
            <a:ext cx="30698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6279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89"/>
          <a:stretch/>
        </p:blipFill>
        <p:spPr>
          <a:xfrm>
            <a:off x="1597444" y="1612185"/>
            <a:ext cx="4137149" cy="3081003"/>
          </a:xfrm>
        </p:spPr>
      </p:pic>
      <p:pic>
        <p:nvPicPr>
          <p:cNvPr id="8" name="Imagem 7"/>
          <p:cNvPicPr/>
          <p:nvPr/>
        </p:nvPicPr>
        <p:blipFill rotWithShape="1">
          <a:blip r:embed="rId4"/>
          <a:srcRect l="21517" t="20703" r="38977" b="10285"/>
          <a:stretch/>
        </p:blipFill>
        <p:spPr bwMode="auto">
          <a:xfrm>
            <a:off x="6827696" y="1356682"/>
            <a:ext cx="3409723" cy="33475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7067313" y="4594036"/>
            <a:ext cx="2930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PALMAS –TO</a:t>
            </a:r>
          </a:p>
          <a:p>
            <a:pPr algn="ctr"/>
            <a:r>
              <a:rPr lang="pt-BR" b="1" i="1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 e 05 de maio de 2017</a:t>
            </a:r>
            <a:endParaRPr lang="pt-BR" b="1" i="1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12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489396"/>
            <a:ext cx="10058400" cy="1068947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F</a:t>
            </a:r>
            <a:r>
              <a:rPr lang="pt-BR" dirty="0" smtClean="0">
                <a:solidFill>
                  <a:schemeClr val="tx1"/>
                </a:solidFill>
              </a:rPr>
              <a:t>inalidade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1432561"/>
            <a:ext cx="10527792" cy="525157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 smtClean="0"/>
              <a:t>Representar os interesses dos municípios junto às autoridades constituídas no que se refere às políticas públicas de Assistência Social.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 smtClean="0"/>
              <a:t>Defender a Assistência Social como Política de Seguridade Social, de acordo com os princípios constitucionais e as diretrizes da Legislação da Assistência Social.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 smtClean="0"/>
              <a:t>Atuar como órgão de articulação e de coordenação das ações comuns dos Gestores Municipais de Assistência Social no Tocantins, em prol do fortalecimento da Política Pública de Assistência Social.</a:t>
            </a:r>
            <a:endParaRPr lang="pt-BR" sz="2300" dirty="0"/>
          </a:p>
        </p:txBody>
      </p:sp>
    </p:spTree>
    <p:extLst>
      <p:ext uri="{BB962C8B-B14F-4D97-AF65-F5344CB8AC3E}">
        <p14:creationId xmlns:p14="http://schemas.microsoft.com/office/powerpoint/2010/main" xmlns="" val="204928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74638"/>
            <a:ext cx="10759440" cy="11430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Membros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2667000"/>
            <a:ext cx="10972800" cy="33402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São Associados do COEGEMAS-TO os Municípios Tocantinenses, na pessoa do(a) Gestor(a) Municipal de Assistência Social ou equivalente, responsável pela Gestão da Política Municipal de Assistência Social.</a:t>
            </a:r>
            <a:endParaRPr lang="pt-BR" sz="24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67087" y="503682"/>
            <a:ext cx="2634936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25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C</a:t>
            </a:r>
            <a:r>
              <a:rPr lang="pt-BR" dirty="0" smtClean="0">
                <a:solidFill>
                  <a:schemeClr val="tx1"/>
                </a:solidFill>
              </a:rPr>
              <a:t>omposição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 smtClean="0"/>
              <a:t> </a:t>
            </a:r>
            <a:r>
              <a:rPr lang="pt-BR" sz="2600" dirty="0" smtClean="0"/>
              <a:t>O COEGEMAS-TO é composto por três órgãos: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6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/>
              <a:t>Assembleia Geral (Associados)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6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/>
              <a:t>Diretoria Estadual (Diretoria Executiva, Articuladores Territoriais e Membros Suplentes)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6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 smtClean="0"/>
              <a:t>Conselho Fiscal (Composto por 05 membros representantes dos municípios)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xmlns="" val="75926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11798"/>
            <a:ext cx="109728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Financiamento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7720" y="1325881"/>
            <a:ext cx="11125200" cy="4692846"/>
          </a:xfrm>
        </p:spPr>
        <p:txBody>
          <a:bodyPr>
            <a:normAutofit fontScale="92500"/>
          </a:bodyPr>
          <a:lstStyle/>
          <a:p>
            <a:endParaRPr lang="pt-BR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/>
              <a:t>As receitas do </a:t>
            </a:r>
            <a:r>
              <a:rPr lang="pt-BR" sz="2600" dirty="0" smtClean="0"/>
              <a:t>COEGEMAS-TO </a:t>
            </a:r>
            <a:r>
              <a:rPr lang="pt-BR" sz="2600" dirty="0"/>
              <a:t>serão constituídas pelas contribuições dos próprios Associados estabelecidos pela Assembleia Geral</a:t>
            </a:r>
            <a:r>
              <a:rPr lang="pt-BR" sz="2600" dirty="0" smtClean="0"/>
              <a:t>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9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/>
              <a:t>Pelos auxílios, doações ou subvenções provenientes de pessoas fiscais ou jurídicas, públicas ou particulares, nacionais ou estrangeiras; </a:t>
            </a:r>
            <a:endParaRPr lang="pt-BR" sz="26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9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dirty="0"/>
              <a:t>Pelos termos de </a:t>
            </a:r>
            <a:r>
              <a:rPr lang="pt-BR" sz="2600" dirty="0" smtClean="0"/>
              <a:t>Contratos</a:t>
            </a:r>
            <a:r>
              <a:rPr lang="pt-BR" sz="2600" dirty="0"/>
              <a:t>, </a:t>
            </a:r>
            <a:r>
              <a:rPr lang="pt-BR" sz="2600" dirty="0" smtClean="0"/>
              <a:t>Convênio </a:t>
            </a:r>
            <a:r>
              <a:rPr lang="pt-BR" sz="2600" dirty="0"/>
              <a:t>e </a:t>
            </a:r>
            <a:r>
              <a:rPr lang="pt-BR" sz="2600" dirty="0" smtClean="0"/>
              <a:t>Parceria </a:t>
            </a:r>
            <a:r>
              <a:rPr lang="pt-BR" sz="2600" dirty="0"/>
              <a:t>com demais órgãos e entidades, públicas e privadas.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39454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442435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Diretoria Executiva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4608" y="1072166"/>
            <a:ext cx="10058400" cy="4871434"/>
          </a:xfrm>
        </p:spPr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Presidente - </a:t>
            </a:r>
            <a:r>
              <a:rPr lang="pt-BR" sz="2400" b="1" dirty="0"/>
              <a:t>José da Guia Pereira da Silva </a:t>
            </a:r>
            <a:endParaRPr lang="pt-BR" sz="24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Vice – </a:t>
            </a:r>
            <a:r>
              <a:rPr lang="pt-BR" sz="2400" dirty="0" smtClean="0"/>
              <a:t>Presidente(a) </a:t>
            </a:r>
            <a:r>
              <a:rPr lang="pt-BR" sz="2400" b="1" dirty="0" smtClean="0"/>
              <a:t>José Geraldo de Melo Oliveira</a:t>
            </a:r>
            <a:endParaRPr lang="pt-BR" sz="2400" b="1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1º Secretário(a</a:t>
            </a:r>
            <a:r>
              <a:rPr lang="pt-BR" sz="2400" dirty="0" smtClean="0"/>
              <a:t>) </a:t>
            </a:r>
            <a:endParaRPr lang="pt-BR" sz="24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2º </a:t>
            </a:r>
            <a:r>
              <a:rPr lang="pt-BR" sz="2400" dirty="0"/>
              <a:t>Secretário(a</a:t>
            </a:r>
            <a:r>
              <a:rPr lang="pt-BR" sz="2400" dirty="0" smtClean="0"/>
              <a:t>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1º </a:t>
            </a:r>
            <a:r>
              <a:rPr lang="pt-BR" sz="2400" dirty="0"/>
              <a:t>Tesoureiro(a</a:t>
            </a:r>
            <a:r>
              <a:rPr lang="pt-BR" sz="2400" dirty="0" smtClean="0"/>
              <a:t>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2º </a:t>
            </a:r>
            <a:r>
              <a:rPr lang="pt-BR" sz="2400" dirty="0"/>
              <a:t>Tesoureiro(a</a:t>
            </a:r>
            <a:r>
              <a:rPr lang="pt-BR" sz="2400" dirty="0" smtClean="0"/>
              <a:t>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05 (cinco) Conselheiros Fiscais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2257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3440" y="1481329"/>
            <a:ext cx="10728960" cy="4525963"/>
          </a:xfrm>
        </p:spPr>
        <p:txBody>
          <a:bodyPr>
            <a:noAutofit/>
          </a:bodyPr>
          <a:lstStyle/>
          <a:p>
            <a:pPr lvl="0" algn="just">
              <a:spcBef>
                <a:spcPts val="1200"/>
              </a:spcBef>
            </a:pPr>
            <a:r>
              <a:rPr lang="pt-BR" sz="2400" dirty="0" smtClean="0"/>
              <a:t>Capital 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Região  Norte I 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Região  Norte II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Região  Norte III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Região  Centro-oeste 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Região  Centro-leste 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Região  Sudoeste </a:t>
            </a:r>
          </a:p>
          <a:p>
            <a:pPr algn="just">
              <a:spcBef>
                <a:spcPts val="1200"/>
              </a:spcBef>
            </a:pPr>
            <a:r>
              <a:rPr lang="pt-BR" sz="2400" dirty="0" smtClean="0"/>
              <a:t>Região  Sudeste</a:t>
            </a:r>
          </a:p>
          <a:p>
            <a:pPr marL="109728" indent="0" algn="just">
              <a:spcBef>
                <a:spcPts val="1200"/>
              </a:spcBef>
              <a:buNone/>
            </a:pPr>
            <a:r>
              <a:rPr lang="pt-BR" sz="2400" b="1" dirty="0" smtClean="0"/>
              <a:t>Os Articuladores compõem a Comissão Intergestores </a:t>
            </a:r>
            <a:r>
              <a:rPr lang="pt-BR" sz="2400" b="1" dirty="0" err="1" smtClean="0"/>
              <a:t>Bipartite</a:t>
            </a:r>
            <a:r>
              <a:rPr lang="pt-BR" sz="2400" b="1" dirty="0" smtClean="0"/>
              <a:t> - CIB</a:t>
            </a:r>
            <a:endParaRPr lang="pt-BR" sz="2400" b="1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036638"/>
          </a:xfrm>
        </p:spPr>
        <p:txBody>
          <a:bodyPr>
            <a:normAutofit fontScale="90000"/>
          </a:bodyPr>
          <a:lstStyle/>
          <a:p>
            <a:pPr lvl="0"/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>
                <a:solidFill>
                  <a:schemeClr val="tx1"/>
                </a:solidFill>
              </a:rPr>
              <a:t>Articuladores Territoriais</a:t>
            </a:r>
            <a:r>
              <a:rPr lang="pt-BR" sz="4400" dirty="0"/>
              <a:t/>
            </a:r>
            <a:br>
              <a:rPr lang="pt-BR" sz="4400" dirty="0"/>
            </a:b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700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Gestão 2017-2019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1520" y="1481329"/>
            <a:ext cx="11247120" cy="4525963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t-BR" sz="2400" b="1" dirty="0" smtClean="0"/>
              <a:t>Propostas Iniciais:</a:t>
            </a:r>
          </a:p>
          <a:p>
            <a:pPr marL="109728" indent="0" algn="just">
              <a:buNone/>
            </a:pPr>
            <a:endParaRPr lang="pt-BR" sz="24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Eleger a Diretoria Estadual 2017-2019;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/>
              <a:t>Regulamentar o COEGEMAS-TO (CNPJ e Conta </a:t>
            </a:r>
            <a:r>
              <a:rPr lang="pt-BR" sz="2400" dirty="0" smtClean="0"/>
              <a:t>Bancária);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/>
              <a:t>Criar Logo para o </a:t>
            </a:r>
            <a:r>
              <a:rPr lang="pt-BR" sz="2400" dirty="0" smtClean="0"/>
              <a:t>COEGEMAS-TO;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Definir local para a realização das Assembleias Mensais do COEGEMAS-TO, com estrutura física adequada e Secretário(a) Executivo(a);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400" dirty="0" smtClean="0"/>
              <a:t>Organizar agenda anual do COEGEMAS-TO, com definição de datas para a realização das Assembleias mensais e demais eventos.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29623" y="173983"/>
            <a:ext cx="2730322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368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1280</TotalTime>
  <Words>1897</Words>
  <Application>Microsoft Office PowerPoint</Application>
  <PresentationFormat>Personalizar</PresentationFormat>
  <Paragraphs>211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Concurso</vt:lpstr>
      <vt:lpstr>COEGEMAS-TO</vt:lpstr>
      <vt:lpstr>Quem somos?</vt:lpstr>
      <vt:lpstr>Finalidade</vt:lpstr>
      <vt:lpstr>Membros</vt:lpstr>
      <vt:lpstr>Composição</vt:lpstr>
      <vt:lpstr>Financiamento</vt:lpstr>
      <vt:lpstr>Diretoria Executiva</vt:lpstr>
      <vt:lpstr> Articuladores Territoriais </vt:lpstr>
      <vt:lpstr>Gestão 2017-2019</vt:lpstr>
      <vt:lpstr>      </vt:lpstr>
      <vt:lpstr>Slide 11</vt:lpstr>
      <vt:lpstr>O CONGEMAS tem por finalidades:</vt:lpstr>
      <vt:lpstr>O CONGEMAS tem por finalidades:</vt:lpstr>
      <vt:lpstr>Associados:</vt:lpstr>
      <vt:lpstr>Gestão 2016-2018 </vt:lpstr>
      <vt:lpstr> Gestão 2016-2018 </vt:lpstr>
      <vt:lpstr>Receitas</vt:lpstr>
      <vt:lpstr>Tabela de Valores de Anuidades</vt:lpstr>
      <vt:lpstr>Instâncias de Articulação, Pactuação e Deliberação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COEGEMAS-TO</dc:title>
  <dc:creator>Vera</dc:creator>
  <cp:lastModifiedBy>setas</cp:lastModifiedBy>
  <cp:revision>236</cp:revision>
  <cp:lastPrinted>2017-03-13T20:14:53Z</cp:lastPrinted>
  <dcterms:created xsi:type="dcterms:W3CDTF">2017-02-09T18:50:51Z</dcterms:created>
  <dcterms:modified xsi:type="dcterms:W3CDTF">2017-03-15T13:51:05Z</dcterms:modified>
</cp:coreProperties>
</file>