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12" r:id="rId2"/>
    <p:sldId id="292" r:id="rId3"/>
    <p:sldId id="342" r:id="rId4"/>
    <p:sldId id="318" r:id="rId5"/>
    <p:sldId id="346" r:id="rId6"/>
    <p:sldId id="343" r:id="rId7"/>
    <p:sldId id="335" r:id="rId8"/>
  </p:sldIdLst>
  <p:sldSz cx="9144000" cy="6858000" type="screen4x3"/>
  <p:notesSz cx="6797675" cy="98726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17" autoAdjust="0"/>
    <p:restoredTop sz="93594" autoAdjust="0"/>
  </p:normalViewPr>
  <p:slideViewPr>
    <p:cSldViewPr>
      <p:cViewPr>
        <p:scale>
          <a:sx n="70" d="100"/>
          <a:sy n="7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4A95D-E3D0-4A91-B35D-6252F8D9B505}" type="datetimeFigureOut">
              <a:rPr lang="pt-BR" smtClean="0"/>
              <a:pPr/>
              <a:t>18/07/2018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90129-643F-4D81-9B97-FFB55FC111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505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64CD-0633-4C2A-8556-8BCBB014F365}" type="datetime1">
              <a:rPr lang="pt-BR" smtClean="0"/>
              <a:t>18/07/2018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1EA-55D3-4CB8-A124-6BE9C5E52B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686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238-F9CB-46E1-BE67-8E5F7E27A6B5}" type="datetime1">
              <a:rPr lang="pt-BR" smtClean="0"/>
              <a:t>18/07/2018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1EA-55D3-4CB8-A124-6BE9C5E52B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09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E3E02-026A-4970-A0D9-2D631F6F3BAB}" type="datetime1">
              <a:rPr lang="pt-BR" smtClean="0"/>
              <a:t>18/07/2018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1EA-55D3-4CB8-A124-6BE9C5E52B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648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3C9F-C054-42FB-A940-0D814B3C7A4D}" type="datetime1">
              <a:rPr lang="pt-BR" smtClean="0"/>
              <a:t>18/07/2018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1EA-55D3-4CB8-A124-6BE9C5E52B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02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5B49-C29B-4371-9D1A-F784F7C957CB}" type="datetime1">
              <a:rPr lang="pt-BR" smtClean="0"/>
              <a:t>18/07/2018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1EA-55D3-4CB8-A124-6BE9C5E52B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00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EFC8-E4E0-4647-AE72-878E81D04E85}" type="datetime1">
              <a:rPr lang="pt-BR" smtClean="0"/>
              <a:t>18/07/2018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1EA-55D3-4CB8-A124-6BE9C5E52B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772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A705-B89B-4AD5-A948-E7A2A5115370}" type="datetime1">
              <a:rPr lang="pt-BR" smtClean="0"/>
              <a:t>18/07/2018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1EA-55D3-4CB8-A124-6BE9C5E52B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15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C3B2C-2A08-403C-8E40-21573C0F547C}" type="datetime1">
              <a:rPr lang="pt-BR" smtClean="0"/>
              <a:t>18/07/2018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1EA-55D3-4CB8-A124-6BE9C5E52B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201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038CD-4A28-4B24-8E61-6F9A5087D7D9}" type="datetime1">
              <a:rPr lang="pt-BR" smtClean="0"/>
              <a:t>18/07/2018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1EA-55D3-4CB8-A124-6BE9C5E52B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30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E46D-4689-40F1-9378-6A2989B5546C}" type="datetime1">
              <a:rPr lang="pt-BR" smtClean="0"/>
              <a:t>18/07/2018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1EA-55D3-4CB8-A124-6BE9C5E52B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58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C948-D6EB-4FE8-93BB-6DED80A8D10F}" type="datetime1">
              <a:rPr lang="pt-BR" smtClean="0"/>
              <a:t>18/07/2018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FB1EA-55D3-4CB8-A124-6BE9C5E52B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8488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18D96-F50A-42A0-AF34-065019EDE673}" type="datetime1">
              <a:rPr lang="pt-BR" smtClean="0"/>
              <a:t>18/07/2018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FB1EA-55D3-4CB8-A124-6BE9C5E52B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97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8060432" cy="3861642"/>
          </a:xfrm>
          <a:effectLst/>
        </p:spPr>
        <p:txBody>
          <a:bodyPr>
            <a:normAutofit fontScale="90000"/>
          </a:bodyPr>
          <a:lstStyle/>
          <a:p>
            <a:r>
              <a:rPr lang="pt-BR" sz="5300" b="1" dirty="0" smtClean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  <a:t/>
            </a:r>
            <a:br>
              <a:rPr lang="pt-BR" sz="5300" b="1" dirty="0" smtClean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</a:br>
            <a:r>
              <a:rPr lang="pt-BR" sz="4900" dirty="0" smtClean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  <a:t>cadastro único e</a:t>
            </a:r>
            <a:br>
              <a:rPr lang="pt-BR" sz="4900" dirty="0" smtClean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</a:br>
            <a:r>
              <a:rPr lang="pt-BR" sz="4900" dirty="0" smtClean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  <a:t>programa bolsa família</a:t>
            </a:r>
            <a:r>
              <a:rPr lang="pt-BR" sz="49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pt-BR" sz="49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pt-BR" sz="53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pt-BR" sz="53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pt-BR" b="1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56C6-DBD2-434E-A077-8CE397EBE9AE}" type="datetime1">
              <a:rPr lang="pt-BR" smtClean="0">
                <a:solidFill>
                  <a:schemeClr val="accent3">
                    <a:lumMod val="50000"/>
                  </a:schemeClr>
                </a:solidFill>
              </a:rPr>
              <a:t>18/07/2018</a:t>
            </a:fld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780" y="2924944"/>
            <a:ext cx="2980928" cy="310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9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1176714"/>
            <a:ext cx="633670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altLang="pt-BR" sz="3600" dirty="0"/>
              <a:t>Mediador do acesso das famílias às políticas públicas, para que recebam seus </a:t>
            </a:r>
            <a:r>
              <a:rPr lang="pt-BR" altLang="pt-BR" sz="3600" dirty="0" smtClean="0"/>
              <a:t>direitos</a:t>
            </a:r>
          </a:p>
          <a:p>
            <a:pPr algn="ctr"/>
            <a:endParaRPr lang="pt-BR" altLang="pt-BR" sz="3200" dirty="0">
              <a:solidFill>
                <a:srgbClr val="006600"/>
              </a:solidFill>
            </a:endParaRPr>
          </a:p>
          <a:p>
            <a:pPr algn="ctr"/>
            <a:endParaRPr lang="pt-BR" altLang="pt-BR" sz="2000" i="1" dirty="0">
              <a:solidFill>
                <a:srgbClr val="006600"/>
              </a:solidFill>
            </a:endParaRPr>
          </a:p>
          <a:p>
            <a:pPr algn="just"/>
            <a:r>
              <a:rPr lang="pt-BR" altLang="pt-BR" sz="2000" i="1" dirty="0">
                <a:solidFill>
                  <a:srgbClr val="006600"/>
                </a:solidFill>
              </a:rPr>
              <a:t>            </a:t>
            </a:r>
            <a:r>
              <a:rPr lang="pt-BR" altLang="pt-BR" sz="2800" b="1" i="1" dirty="0" smtClean="0"/>
              <a:t>Família</a:t>
            </a:r>
            <a:r>
              <a:rPr lang="pt-BR" altLang="pt-BR" sz="2000" b="1" i="1" dirty="0" smtClean="0"/>
              <a:t> </a:t>
            </a:r>
            <a:r>
              <a:rPr lang="pt-BR" altLang="pt-BR" sz="2000" i="1" dirty="0" smtClean="0">
                <a:solidFill>
                  <a:srgbClr val="006600"/>
                </a:solidFill>
              </a:rPr>
              <a:t>                                        </a:t>
            </a:r>
            <a:r>
              <a:rPr lang="pt-BR" altLang="pt-BR" sz="2800" b="1" i="1" dirty="0" smtClean="0"/>
              <a:t>Benefícios</a:t>
            </a:r>
            <a:endParaRPr lang="pt-BR" altLang="pt-BR" sz="2800" b="1" i="1" dirty="0"/>
          </a:p>
          <a:p>
            <a:pPr algn="just"/>
            <a:endParaRPr lang="pt-BR" altLang="pt-BR" sz="2000" i="1" dirty="0" smtClean="0">
              <a:solidFill>
                <a:srgbClr val="006600"/>
              </a:solidFill>
            </a:endParaRPr>
          </a:p>
          <a:p>
            <a:pPr algn="just"/>
            <a:endParaRPr lang="pt-BR" altLang="pt-BR" sz="2000" i="1" dirty="0">
              <a:solidFill>
                <a:srgbClr val="006600"/>
              </a:solidFill>
            </a:endParaRPr>
          </a:p>
          <a:p>
            <a:pPr algn="just"/>
            <a:endParaRPr lang="pt-BR" altLang="pt-BR" sz="2000" i="1" dirty="0">
              <a:solidFill>
                <a:srgbClr val="006600"/>
              </a:solidFill>
            </a:endParaRPr>
          </a:p>
          <a:p>
            <a:pPr algn="just"/>
            <a:r>
              <a:rPr lang="pt-BR" altLang="pt-BR" sz="2000" i="1" dirty="0">
                <a:solidFill>
                  <a:srgbClr val="006600"/>
                </a:solidFill>
              </a:rPr>
              <a:t>                                 </a:t>
            </a:r>
            <a:r>
              <a:rPr lang="pt-BR" altLang="pt-BR" sz="2000" i="1" dirty="0" smtClean="0">
                <a:solidFill>
                  <a:srgbClr val="006600"/>
                </a:solidFill>
              </a:rPr>
              <a:t>         </a:t>
            </a:r>
            <a:r>
              <a:rPr lang="pt-BR" altLang="pt-BR" sz="2800" b="1" i="1" dirty="0" smtClean="0"/>
              <a:t>Serviços</a:t>
            </a:r>
            <a:endParaRPr lang="pt-BR" altLang="pt-BR" sz="2800" b="1" i="1" dirty="0"/>
          </a:p>
          <a:p>
            <a:pPr algn="just"/>
            <a:r>
              <a:rPr lang="pt-BR" altLang="pt-BR" sz="2000" i="1" dirty="0">
                <a:solidFill>
                  <a:srgbClr val="006600"/>
                </a:solidFill>
              </a:rPr>
              <a:t>                       </a:t>
            </a:r>
          </a:p>
        </p:txBody>
      </p:sp>
      <p:sp>
        <p:nvSpPr>
          <p:cNvPr id="5" name="Seta à esquerda, à direita e acima 4"/>
          <p:cNvSpPr/>
          <p:nvPr/>
        </p:nvSpPr>
        <p:spPr>
          <a:xfrm rot="10800000">
            <a:off x="3724671" y="3343611"/>
            <a:ext cx="1440161" cy="1152131"/>
          </a:xfrm>
          <a:prstGeom prst="leftRightUpArrow">
            <a:avLst>
              <a:gd name="adj1" fmla="val 17945"/>
              <a:gd name="adj2" fmla="val 25000"/>
              <a:gd name="adj3" fmla="val 2500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107504" y="6309320"/>
            <a:ext cx="2133600" cy="365125"/>
          </a:xfrm>
        </p:spPr>
        <p:txBody>
          <a:bodyPr/>
          <a:lstStyle/>
          <a:p>
            <a:fld id="{5DC00079-865A-459E-AFF7-89C870FA60D1}" type="datetime1">
              <a:rPr lang="pt-BR" smtClean="0">
                <a:solidFill>
                  <a:schemeClr val="accent3">
                    <a:lumMod val="50000"/>
                  </a:schemeClr>
                </a:solidFill>
              </a:rPr>
              <a:t>18/07/2018</a:t>
            </a:fld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695"/>
            <a:ext cx="1316238" cy="137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49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BC4A-783C-49D9-AE6C-4525BE12D41C}" type="datetime1">
              <a:rPr lang="pt-BR" smtClean="0"/>
              <a:t>18/07/2018</a:t>
            </a:fld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-5" y="881489"/>
            <a:ext cx="8871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</a:rPr>
              <a:t>Atuação Intersetorial do CADUNICO e Bolsa Família</a:t>
            </a:r>
            <a:endParaRPr lang="pt-BR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755576" y="1603648"/>
            <a:ext cx="2520280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CADASTRO UNICO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5991389" y="1603648"/>
            <a:ext cx="2469043" cy="77701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BOLSA FAMÍLIA E SUAS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11555" y="3573016"/>
            <a:ext cx="3096344" cy="20162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Instrumento que possibilita: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sz="1400" b="1" dirty="0" smtClean="0">
                <a:solidFill>
                  <a:schemeClr val="tx1"/>
                </a:solidFill>
              </a:rPr>
              <a:t>Diagnósticos e indução de política sociais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sz="1400" b="1" dirty="0" smtClean="0">
                <a:solidFill>
                  <a:schemeClr val="tx1"/>
                </a:solidFill>
              </a:rPr>
              <a:t>Ampliação do Acesso a Direitos, Serviços e Benefícios das diversas Políticas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sz="1400" b="1" dirty="0" smtClean="0">
                <a:solidFill>
                  <a:schemeClr val="tx1"/>
                </a:solidFill>
              </a:rPr>
              <a:t>Inclusão no Programa Bolsa Família</a:t>
            </a:r>
          </a:p>
          <a:p>
            <a:pPr algn="ctr"/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932040" y="3466728"/>
            <a:ext cx="3605713" cy="21602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pt-BR" sz="1400" b="1" dirty="0" smtClean="0">
                <a:solidFill>
                  <a:schemeClr val="tx1"/>
                </a:solidFill>
              </a:rPr>
              <a:t>Trabalho Social com Famílias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sz="1400" b="1" dirty="0" smtClean="0">
                <a:solidFill>
                  <a:schemeClr val="tx1"/>
                </a:solidFill>
              </a:rPr>
              <a:t>Segurança de renda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sz="1400" b="1" dirty="0" smtClean="0">
                <a:solidFill>
                  <a:schemeClr val="tx1"/>
                </a:solidFill>
              </a:rPr>
              <a:t>Fortalecimento das vinculações familiares e comunitárias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sz="1400" b="1" dirty="0" smtClean="0">
                <a:solidFill>
                  <a:schemeClr val="tx1"/>
                </a:solidFill>
              </a:rPr>
              <a:t>Descumprimento de condicionalidades do PBF como indicador de vulnerabilidades da família</a:t>
            </a:r>
          </a:p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767136" y="5753595"/>
            <a:ext cx="504056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B0F0"/>
                </a:solidFill>
              </a:rPr>
              <a:t>Ruptura com ciclos intergeracionais de pobreza</a:t>
            </a:r>
          </a:p>
          <a:p>
            <a:pPr algn="ctr"/>
            <a:r>
              <a:rPr lang="pt-BR" b="1" dirty="0" smtClean="0">
                <a:solidFill>
                  <a:srgbClr val="00B0F0"/>
                </a:solidFill>
              </a:rPr>
              <a:t>Melhoria das condições de vida das famílias</a:t>
            </a: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12" name="Seta à esquerda, à direita e acima 11"/>
          <p:cNvSpPr/>
          <p:nvPr/>
        </p:nvSpPr>
        <p:spPr>
          <a:xfrm rot="10800000">
            <a:off x="3855370" y="3813948"/>
            <a:ext cx="864092" cy="1080120"/>
          </a:xfrm>
          <a:prstGeom prst="leftRightUp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em curva para a direita 12"/>
          <p:cNvSpPr/>
          <p:nvPr/>
        </p:nvSpPr>
        <p:spPr>
          <a:xfrm>
            <a:off x="251520" y="2060848"/>
            <a:ext cx="504056" cy="1563094"/>
          </a:xfrm>
          <a:prstGeom prst="curv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B0F0"/>
              </a:solidFill>
            </a:endParaRPr>
          </a:p>
        </p:txBody>
      </p:sp>
      <p:sp>
        <p:nvSpPr>
          <p:cNvPr id="14" name="Seta em curva para a esquerda 13"/>
          <p:cNvSpPr/>
          <p:nvPr/>
        </p:nvSpPr>
        <p:spPr>
          <a:xfrm>
            <a:off x="8460432" y="1992156"/>
            <a:ext cx="602450" cy="1513313"/>
          </a:xfrm>
          <a:prstGeom prst="curved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8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123728" y="908720"/>
            <a:ext cx="540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sz="4000" b="1" dirty="0">
                <a:solidFill>
                  <a:schemeClr val="accent3">
                    <a:lumMod val="50000"/>
                  </a:schemeClr>
                </a:solidFill>
              </a:rPr>
              <a:t>Programa Bolsa Família </a:t>
            </a:r>
            <a:endParaRPr lang="pt-BR" sz="4000" dirty="0"/>
          </a:p>
        </p:txBody>
      </p:sp>
      <p:sp>
        <p:nvSpPr>
          <p:cNvPr id="4" name="Retângulo 3"/>
          <p:cNvSpPr/>
          <p:nvPr/>
        </p:nvSpPr>
        <p:spPr>
          <a:xfrm>
            <a:off x="1187625" y="2060848"/>
            <a:ext cx="7488831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sz="2400" dirty="0" smtClean="0">
                <a:latin typeface="Century Gothic" pitchFamily="34" charset="0"/>
                <a:ea typeface="ヒラギノ角ゴ Pro W3"/>
                <a:cs typeface="ヒラギノ角ゴ Pro W3"/>
              </a:rPr>
              <a:t>     Programa </a:t>
            </a:r>
            <a:r>
              <a:rPr lang="pt-BR" altLang="pt-BR" sz="2400" dirty="0">
                <a:latin typeface="Century Gothic" pitchFamily="34" charset="0"/>
                <a:ea typeface="ヒラギノ角ゴ Pro W3"/>
                <a:cs typeface="ヒラギノ角ゴ Pro W3"/>
              </a:rPr>
              <a:t>de transferência direta de renda com condicionalidades,  que beneficia famílias em situação </a:t>
            </a:r>
            <a:r>
              <a:rPr lang="pt-BR" altLang="pt-BR" sz="2400" dirty="0" smtClean="0">
                <a:latin typeface="Century Gothic" pitchFamily="34" charset="0"/>
                <a:ea typeface="ヒラギノ角ゴ Pro W3"/>
                <a:cs typeface="ヒラギノ角ゴ Pro W3"/>
              </a:rPr>
              <a:t>de </a:t>
            </a:r>
            <a:r>
              <a:rPr lang="pt-BR" altLang="pt-BR" sz="2400" dirty="0">
                <a:latin typeface="Century Gothic" pitchFamily="34" charset="0"/>
                <a:ea typeface="ヒラギノ角ゴ Pro W3"/>
                <a:cs typeface="ヒラギノ角ゴ Pro W3"/>
              </a:rPr>
              <a:t>pobreza e extrema pobreza.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altLang="pt-BR" sz="2400" dirty="0"/>
          </a:p>
          <a:p>
            <a:pPr algn="just">
              <a:lnSpc>
                <a:spcPct val="90000"/>
              </a:lnSpc>
            </a:pPr>
            <a:endParaRPr lang="pt-BR" altLang="pt-BR" sz="2400" dirty="0"/>
          </a:p>
          <a:p>
            <a:pPr>
              <a:lnSpc>
                <a:spcPct val="90000"/>
              </a:lnSpc>
            </a:pPr>
            <a:r>
              <a:rPr lang="pt-BR" altLang="pt-BR" sz="2400" dirty="0">
                <a:latin typeface="Century Gothic" panose="020B0502020202020204" pitchFamily="34" charset="0"/>
              </a:rPr>
              <a:t> </a:t>
            </a:r>
            <a:r>
              <a:rPr lang="pt-BR" altLang="pt-BR" sz="2400" dirty="0" smtClean="0">
                <a:latin typeface="Century Gothic" panose="020B0502020202020204" pitchFamily="34" charset="0"/>
              </a:rPr>
              <a:t>     3 dimensões: Transferência de Renda, Acesso aos Serviços e Ações Complementares </a:t>
            </a:r>
            <a:endParaRPr lang="en-GB" altLang="pt-BR" sz="2400" dirty="0">
              <a:latin typeface="Century Gothic" panose="020B0502020202020204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120824" y="6341697"/>
            <a:ext cx="2133600" cy="365125"/>
          </a:xfrm>
        </p:spPr>
        <p:txBody>
          <a:bodyPr/>
          <a:lstStyle/>
          <a:p>
            <a:fld id="{695AFB98-1545-4085-8271-7AFE1969704B}" type="datetime1">
              <a:rPr lang="pt-BR" smtClean="0">
                <a:solidFill>
                  <a:schemeClr val="accent3">
                    <a:lumMod val="50000"/>
                  </a:schemeClr>
                </a:solidFill>
              </a:rPr>
              <a:t>18/07/2018</a:t>
            </a:fld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9496"/>
            <a:ext cx="1187625" cy="123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3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662089" y="764704"/>
            <a:ext cx="44278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accent3">
                    <a:lumMod val="50000"/>
                  </a:schemeClr>
                </a:solidFill>
              </a:rPr>
              <a:t>RECURSOS HUMANOS</a:t>
            </a:r>
            <a:endParaRPr lang="pt-BR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97BEA-D719-4DDB-8BEA-0D8CF21FA3EE}" type="datetime1">
              <a:rPr lang="pt-BR" smtClean="0">
                <a:solidFill>
                  <a:schemeClr val="accent3">
                    <a:lumMod val="50000"/>
                  </a:schemeClr>
                </a:solidFill>
              </a:rPr>
              <a:t>18/07/2018</a:t>
            </a:fld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92" y="549675"/>
            <a:ext cx="1033331" cy="1076387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827584" y="1680018"/>
            <a:ext cx="71413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sz="2000" dirty="0" smtClean="0">
                <a:solidFill>
                  <a:srgbClr val="122031"/>
                </a:solidFill>
                <a:latin typeface="Calibri" pitchFamily="34" charset="0"/>
              </a:rPr>
              <a:t>GESTOR/COORDENADOR: </a:t>
            </a:r>
            <a:r>
              <a:rPr lang="pt-BR" sz="2000" dirty="0" smtClean="0"/>
              <a:t>profissional </a:t>
            </a:r>
            <a:r>
              <a:rPr lang="pt-BR" sz="2000" dirty="0"/>
              <a:t>com ensino superior, capaz de liderar</a:t>
            </a:r>
            <a:r>
              <a:rPr lang="pt-BR" sz="2000" dirty="0" smtClean="0"/>
              <a:t>, trabalhar </a:t>
            </a:r>
            <a:r>
              <a:rPr lang="pt-BR" sz="2000" dirty="0"/>
              <a:t>em equipe, fazer articulações e transmitir </a:t>
            </a:r>
            <a:r>
              <a:rPr lang="pt-BR" sz="2000" dirty="0" smtClean="0"/>
              <a:t>Conhecimentos.</a:t>
            </a:r>
          </a:p>
          <a:p>
            <a:pPr algn="just"/>
            <a:endParaRPr lang="pt-BR" altLang="pt-BR" sz="2000" dirty="0" smtClean="0">
              <a:solidFill>
                <a:srgbClr val="122031"/>
              </a:solidFill>
              <a:latin typeface="Calibri" pitchFamily="34" charset="0"/>
            </a:endParaRPr>
          </a:p>
          <a:p>
            <a:pPr algn="just"/>
            <a:r>
              <a:rPr lang="pt-BR" altLang="pt-BR" sz="2000" dirty="0" smtClean="0">
                <a:solidFill>
                  <a:srgbClr val="122031"/>
                </a:solidFill>
                <a:latin typeface="Calibri" pitchFamily="34" charset="0"/>
              </a:rPr>
              <a:t>ENTREVISTADOR: profissional de nível médio que realiza </a:t>
            </a:r>
            <a:r>
              <a:rPr lang="pt-BR" sz="2000" dirty="0" smtClean="0"/>
              <a:t>a </a:t>
            </a:r>
            <a:r>
              <a:rPr lang="pt-BR" sz="2000" dirty="0"/>
              <a:t>entrevista </a:t>
            </a:r>
            <a:r>
              <a:rPr lang="pt-BR" sz="2000" dirty="0" smtClean="0"/>
              <a:t>e digita as </a:t>
            </a:r>
            <a:r>
              <a:rPr lang="pt-BR" sz="2000" dirty="0"/>
              <a:t>informações no Sistema após realizarem a entrevista em </a:t>
            </a:r>
            <a:r>
              <a:rPr lang="pt-BR" sz="2000" dirty="0" smtClean="0"/>
              <a:t>papel.</a:t>
            </a:r>
          </a:p>
          <a:p>
            <a:pPr algn="just"/>
            <a:endParaRPr lang="pt-BR" altLang="pt-BR" sz="2000" dirty="0" smtClean="0">
              <a:solidFill>
                <a:srgbClr val="122031"/>
              </a:solidFill>
              <a:latin typeface="Calibri" pitchFamily="34" charset="0"/>
            </a:endParaRPr>
          </a:p>
          <a:p>
            <a:pPr algn="just"/>
            <a:r>
              <a:rPr lang="pt-BR" altLang="pt-BR" sz="2000" dirty="0" smtClean="0">
                <a:solidFill>
                  <a:srgbClr val="122031"/>
                </a:solidFill>
                <a:latin typeface="Calibri" pitchFamily="34" charset="0"/>
              </a:rPr>
              <a:t>SUPERVISOR: profissional com </a:t>
            </a:r>
            <a:r>
              <a:rPr lang="pt-BR" altLang="pt-BR" sz="2000" dirty="0" err="1" smtClean="0">
                <a:solidFill>
                  <a:srgbClr val="122031"/>
                </a:solidFill>
                <a:latin typeface="Calibri" pitchFamily="34" charset="0"/>
              </a:rPr>
              <a:t>nivel</a:t>
            </a:r>
            <a:r>
              <a:rPr lang="pt-BR" altLang="pt-BR" sz="2000" dirty="0" smtClean="0">
                <a:solidFill>
                  <a:srgbClr val="122031"/>
                </a:solidFill>
                <a:latin typeface="Calibri" pitchFamily="34" charset="0"/>
              </a:rPr>
              <a:t> superior responsável por receber os </a:t>
            </a:r>
            <a:r>
              <a:rPr lang="pt-BR" altLang="pt-BR" sz="2000" dirty="0" err="1" smtClean="0">
                <a:solidFill>
                  <a:srgbClr val="122031"/>
                </a:solidFill>
                <a:latin typeface="Calibri" pitchFamily="34" charset="0"/>
              </a:rPr>
              <a:t>formularios</a:t>
            </a:r>
            <a:r>
              <a:rPr lang="pt-BR" altLang="pt-BR" sz="2000" dirty="0" smtClean="0">
                <a:solidFill>
                  <a:srgbClr val="122031"/>
                </a:solidFill>
                <a:latin typeface="Calibri" pitchFamily="34" charset="0"/>
              </a:rPr>
              <a:t> preenchidos, fazer a conferência integral e garantir que sejam </a:t>
            </a:r>
            <a:r>
              <a:rPr lang="pt-BR" altLang="pt-BR" sz="2000" dirty="0" err="1" smtClean="0">
                <a:solidFill>
                  <a:srgbClr val="122031"/>
                </a:solidFill>
                <a:latin typeface="Calibri" pitchFamily="34" charset="0"/>
              </a:rPr>
              <a:t>digistados</a:t>
            </a:r>
            <a:r>
              <a:rPr lang="pt-BR" altLang="pt-BR" sz="2000" dirty="0" smtClean="0">
                <a:solidFill>
                  <a:srgbClr val="122031"/>
                </a:solidFill>
                <a:latin typeface="Calibri" pitchFamily="34" charset="0"/>
              </a:rPr>
              <a:t> no sistema do cadastro ´`único de forma correta e organizar os arquivos garantindo sua organização.</a:t>
            </a:r>
          </a:p>
          <a:p>
            <a:pPr algn="ctr"/>
            <a:endParaRPr lang="pt-BR" altLang="pt-BR" sz="2400" dirty="0">
              <a:solidFill>
                <a:srgbClr val="12203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24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BC4A-783C-49D9-AE6C-4525BE12D41C}" type="datetime1">
              <a:rPr lang="pt-BR" smtClean="0"/>
              <a:t>18/07/2018</a:t>
            </a:fld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666509" y="836712"/>
            <a:ext cx="57579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</a:rPr>
              <a:t>O acompanhamento das famílias</a:t>
            </a:r>
            <a:endParaRPr lang="pt-BR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3056948" y="1869726"/>
            <a:ext cx="2520280" cy="104595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Famílias em descumprimento de  condicionalidades</a:t>
            </a:r>
            <a:endParaRPr lang="pt-BR" sz="16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23727" y="4221088"/>
            <a:ext cx="1008112" cy="6625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CRAS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974177" y="4221088"/>
            <a:ext cx="902079" cy="6480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CREAS</a:t>
            </a:r>
          </a:p>
          <a:p>
            <a:pPr algn="ctr"/>
            <a:endParaRPr lang="pt-BR" sz="1400" dirty="0" smtClean="0">
              <a:solidFill>
                <a:schemeClr val="tx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796808" y="5653087"/>
            <a:ext cx="504056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“Condicionalidades não é castigar ou controlar as famílias, mas responsabilizar, de forma conjunta, os beneficiários e o poder público.”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Seta à esquerda, à direita e acima 11"/>
          <p:cNvSpPr/>
          <p:nvPr/>
        </p:nvSpPr>
        <p:spPr>
          <a:xfrm rot="10800000" flipH="1">
            <a:off x="3923929" y="3933051"/>
            <a:ext cx="1080120" cy="1169497"/>
          </a:xfrm>
          <a:prstGeom prst="leftRightUp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em curva para a direita 12"/>
          <p:cNvSpPr/>
          <p:nvPr/>
        </p:nvSpPr>
        <p:spPr>
          <a:xfrm>
            <a:off x="1796808" y="2267435"/>
            <a:ext cx="707089" cy="1615780"/>
          </a:xfrm>
          <a:prstGeom prst="curv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B0F0"/>
              </a:solidFill>
            </a:endParaRPr>
          </a:p>
        </p:txBody>
      </p:sp>
      <p:sp>
        <p:nvSpPr>
          <p:cNvPr id="14" name="Seta em curva para a esquerda 13"/>
          <p:cNvSpPr/>
          <p:nvPr/>
        </p:nvSpPr>
        <p:spPr>
          <a:xfrm>
            <a:off x="6123991" y="2256137"/>
            <a:ext cx="602450" cy="1627078"/>
          </a:xfrm>
          <a:prstGeom prst="curved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8" y="725560"/>
            <a:ext cx="1361459" cy="141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68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824728" y="3212976"/>
            <a:ext cx="736844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latin typeface="Arial" pitchFamily="34" charset="0"/>
                <a:cs typeface="Arial" pitchFamily="34" charset="0"/>
              </a:rPr>
              <a:t>Gerência do Cadastro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Ùnico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e Programa Bolsa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Familia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400" dirty="0" smtClean="0">
                <a:latin typeface="Arial" pitchFamily="34" charset="0"/>
                <a:cs typeface="Arial" pitchFamily="34" charset="0"/>
              </a:rPr>
              <a:t>E-mail: cadpbfto@gmail.com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400" dirty="0" smtClean="0">
                <a:latin typeface="Arial" pitchFamily="34" charset="0"/>
                <a:cs typeface="Arial" pitchFamily="34" charset="0"/>
              </a:rPr>
              <a:t>(63) 3218-1931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23528" y="6485432"/>
            <a:ext cx="2133600" cy="365125"/>
          </a:xfrm>
        </p:spPr>
        <p:txBody>
          <a:bodyPr/>
          <a:lstStyle/>
          <a:p>
            <a:fld id="{2E16370D-32D3-4951-A3C3-4CB8AA8959DB}" type="datetime1">
              <a:rPr lang="pt-BR" smtClean="0">
                <a:solidFill>
                  <a:schemeClr val="accent3">
                    <a:lumMod val="50000"/>
                  </a:schemeClr>
                </a:solidFill>
              </a:rPr>
              <a:t>18/07/2018</a:t>
            </a:fld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924901"/>
            <a:ext cx="3312368" cy="2318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697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e logo para apresentação no power pont Encontro Regional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e logo para apresentação no power pont Encontro Regional</Template>
  <TotalTime>1498</TotalTime>
  <Words>277</Words>
  <Application>Microsoft Office PowerPoint</Application>
  <PresentationFormat>Apresentação na tela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Template e logo para apresentação no power pont Encontro Regional</vt:lpstr>
      <vt:lpstr> cadastro único e programa bolsa família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SEFAZ-MS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Janete Silva Souza</dc:creator>
  <cp:lastModifiedBy>AEE1</cp:lastModifiedBy>
  <cp:revision>137</cp:revision>
  <cp:lastPrinted>2018-06-26T12:51:09Z</cp:lastPrinted>
  <dcterms:created xsi:type="dcterms:W3CDTF">2016-02-04T17:18:04Z</dcterms:created>
  <dcterms:modified xsi:type="dcterms:W3CDTF">2018-07-18T03:08:46Z</dcterms:modified>
</cp:coreProperties>
</file>