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9" r:id="rId2"/>
    <p:sldId id="275" r:id="rId3"/>
    <p:sldId id="272" r:id="rId4"/>
    <p:sldId id="258" r:id="rId5"/>
    <p:sldId id="276" r:id="rId6"/>
    <p:sldId id="260" r:id="rId7"/>
    <p:sldId id="266" r:id="rId8"/>
    <p:sldId id="267" r:id="rId9"/>
    <p:sldId id="268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808B0"/>
    <a:srgbClr val="461D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E7249-208B-46F8-B2DC-36A054CFCEF0}" type="datetimeFigureOut">
              <a:rPr lang="pt-BR" smtClean="0"/>
              <a:pPr/>
              <a:t>27/06/2018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083EA-F0E7-447F-A7B0-CEBCA8199C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621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083EA-F0E7-447F-A7B0-CEBCA8199C9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4691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96600-51C6-45FF-8C50-6205AD05AE8E}" type="datetime1">
              <a:rPr lang="pt-BR" smtClean="0"/>
              <a:pPr/>
              <a:t>27/06/2018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Reunião Apliada Descentralizada CEAS/CIB</a:t>
            </a:r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FA831-475D-4451-9F25-03161ADFA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22C521-8B59-4ED5-991B-163D5EC45848}" type="datetime1">
              <a:rPr lang="pt-BR" smtClean="0"/>
              <a:pPr/>
              <a:t>27/06/2018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Reunião Apliada Descentralizada CEAS/CIB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FA831-475D-4451-9F25-03161ADFA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17CB-CB90-4867-9C7E-0F9AD9B229CE}" type="datetime1">
              <a:rPr lang="pt-BR" smtClean="0"/>
              <a:pPr/>
              <a:t>27/06/2018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Reunião Apliada Descentralizada CEAS/CIB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FA831-475D-4451-9F25-03161ADFA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048D68-FAFA-4147-B902-901424D5EAC2}" type="datetime1">
              <a:rPr lang="pt-BR" smtClean="0"/>
              <a:pPr/>
              <a:t>27/06/2018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Reunião Apliada Descentralizada CEAS/CIB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FA831-475D-4451-9F25-03161ADFA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BE904-46E2-4BF4-AC90-374836A53A03}" type="datetime1">
              <a:rPr lang="pt-BR" smtClean="0"/>
              <a:pPr/>
              <a:t>27/06/2018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Reunião Apliada Descentralizada CEAS/CIB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FA831-475D-4451-9F25-03161ADFA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ABB24-AA24-467A-8848-84387B742BD4}" type="datetime1">
              <a:rPr lang="pt-BR" smtClean="0"/>
              <a:pPr/>
              <a:t>27/06/2018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Reunião Apliada Descentralizada CEAS/CIB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FA831-475D-4451-9F25-03161ADFA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ECCA3-FE46-4ADC-966D-5E6A0D73ADCD}" type="datetime1">
              <a:rPr lang="pt-BR" smtClean="0"/>
              <a:pPr/>
              <a:t>27/06/2018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Reunião Apliada Descentralizada CEAS/CIB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FA831-475D-4451-9F25-03161ADFA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61220F-36F2-4D61-838F-F6326A7511A8}" type="datetime1">
              <a:rPr lang="pt-BR" smtClean="0"/>
              <a:pPr/>
              <a:t>27/06/2018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Reunião Apliada Descentralizada CEAS/CIB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FA831-475D-4451-9F25-03161ADFA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A677C-5CE1-4705-8FEC-40F7C1DFF324}" type="datetime1">
              <a:rPr lang="pt-BR" smtClean="0"/>
              <a:pPr/>
              <a:t>27/06/2018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Reunião Apliada Descentralizada CEAS/CIB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FA831-475D-4451-9F25-03161ADFA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546E9-94DD-42F1-89AF-07D0B7125BEB}" type="datetime1">
              <a:rPr lang="pt-BR" smtClean="0"/>
              <a:pPr/>
              <a:t>27/06/2018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Reunião Apliada Descentralizada CEAS/CIB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FA831-475D-4451-9F25-03161ADFA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4F1B6-325A-427E-90BC-375587188552}" type="datetime1">
              <a:rPr lang="pt-BR" smtClean="0"/>
              <a:pPr/>
              <a:t>27/06/2018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Reunião Apliada Descentralizada CEAS/CIB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FA831-475D-4451-9F25-03161ADFA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57418D-AD35-4EA5-8531-009C90364B41}" type="datetime1">
              <a:rPr lang="pt-BR" smtClean="0"/>
              <a:pPr/>
              <a:t>27/06/2018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pt-BR" smtClean="0"/>
              <a:t>Reunião Apliada Descentralizada CEAS/CIB</a:t>
            </a: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08FA831-475D-4451-9F25-03161ADFA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7704856" cy="1030266"/>
          </a:xfrm>
        </p:spPr>
        <p:txBody>
          <a:bodyPr>
            <a:normAutofit/>
          </a:bodyPr>
          <a:lstStyle/>
          <a:p>
            <a:r>
              <a:rPr lang="pt-BR" dirty="0" smtClean="0"/>
              <a:t>PROTEÇÃO SOCIAL BÁSICA</a:t>
            </a:r>
            <a:endParaRPr lang="pt-BR" dirty="0">
              <a:solidFill>
                <a:srgbClr val="2808B0"/>
              </a:solidFill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7772400" cy="792088"/>
          </a:xfrm>
        </p:spPr>
        <p:txBody>
          <a:bodyPr/>
          <a:lstStyle/>
          <a:p>
            <a:pPr algn="just"/>
            <a:r>
              <a:rPr lang="pt-BR" dirty="0" smtClean="0"/>
              <a:t>Perfil e Atribuições da Equipe de Referência do CRAS</a:t>
            </a:r>
            <a:endParaRPr lang="pt-BR" dirty="0">
              <a:solidFill>
                <a:srgbClr val="2808B0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2448272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495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791983" cy="5009734"/>
          </a:xfrm>
          <a:prstGeom prst="rect">
            <a:avLst/>
          </a:prstGeom>
        </p:spPr>
      </p:pic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2448272" cy="720080"/>
          </a:xfrm>
          <a:prstGeom prst="rect">
            <a:avLst/>
          </a:prstGeom>
          <a:noFill/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148064" y="6305550"/>
            <a:ext cx="3462536" cy="476250"/>
          </a:xfrm>
        </p:spPr>
        <p:txBody>
          <a:bodyPr/>
          <a:lstStyle/>
          <a:p>
            <a:r>
              <a:rPr lang="pt-BR" sz="1400" dirty="0" smtClean="0">
                <a:solidFill>
                  <a:schemeClr val="tx1"/>
                </a:solidFill>
              </a:rPr>
              <a:t>Reunião Ampliada Descentralizada CEAS/CIB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88" y="1124744"/>
            <a:ext cx="7983012" cy="5472608"/>
          </a:xfrm>
          <a:prstGeom prst="rect">
            <a:avLst/>
          </a:prstGeom>
        </p:spPr>
      </p:pic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2448272" cy="720080"/>
          </a:xfrm>
          <a:prstGeom prst="rect">
            <a:avLst/>
          </a:prstGeom>
          <a:noFill/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004048" y="6305550"/>
            <a:ext cx="3606552" cy="476250"/>
          </a:xfrm>
        </p:spPr>
        <p:txBody>
          <a:bodyPr/>
          <a:lstStyle/>
          <a:p>
            <a:r>
              <a:rPr lang="pt-BR" sz="1400" dirty="0" smtClean="0">
                <a:solidFill>
                  <a:schemeClr val="tx1"/>
                </a:solidFill>
              </a:rPr>
              <a:t>Reunião Ampliada Descentralizada CEAS/CIB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2204864"/>
            <a:ext cx="51845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Obrigada!</a:t>
            </a:r>
          </a:p>
          <a:p>
            <a:pPr algn="ctr"/>
            <a:endParaRPr lang="pt-BR" sz="2000" dirty="0" smtClean="0"/>
          </a:p>
          <a:p>
            <a:pPr algn="ctr"/>
            <a:r>
              <a:rPr lang="pt-BR" sz="2000" dirty="0" smtClean="0"/>
              <a:t>Gerência da Proteção Social Básica</a:t>
            </a:r>
          </a:p>
          <a:p>
            <a:pPr algn="ctr"/>
            <a:endParaRPr lang="pt-BR" sz="2000" dirty="0" smtClean="0"/>
          </a:p>
          <a:p>
            <a:pPr algn="ctr"/>
            <a:r>
              <a:rPr lang="pt-BR" sz="2000" dirty="0" smtClean="0"/>
              <a:t>Contatos:</a:t>
            </a:r>
          </a:p>
          <a:p>
            <a:pPr algn="ctr"/>
            <a:r>
              <a:rPr lang="pt-BR" sz="2000" dirty="0" smtClean="0"/>
              <a:t>3218-6904</a:t>
            </a:r>
          </a:p>
          <a:p>
            <a:pPr algn="ctr"/>
            <a:r>
              <a:rPr lang="pt-BR" sz="2000" dirty="0" smtClean="0"/>
              <a:t>protecaobasica.setas.to@gmail.com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2448272" cy="720080"/>
          </a:xfrm>
          <a:prstGeom prst="rect">
            <a:avLst/>
          </a:prstGeom>
          <a:noFill/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148064" y="6305550"/>
            <a:ext cx="3462536" cy="476250"/>
          </a:xfrm>
        </p:spPr>
        <p:txBody>
          <a:bodyPr/>
          <a:lstStyle/>
          <a:p>
            <a:r>
              <a:rPr lang="pt-BR" sz="1400" dirty="0" smtClean="0">
                <a:solidFill>
                  <a:schemeClr val="tx1"/>
                </a:solidFill>
              </a:rPr>
              <a:t>Reunião Ampliada Descentralizada CEAS/CIB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9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5184576" cy="549012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/>
              <a:t>Equipe de referência do </a:t>
            </a:r>
            <a:r>
              <a:rPr lang="pt-BR" sz="2000" b="1" dirty="0" err="1" smtClean="0"/>
              <a:t>cras</a:t>
            </a:r>
            <a:endParaRPr lang="pt-BR" sz="2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348880"/>
            <a:ext cx="7992888" cy="3917032"/>
          </a:xfrm>
        </p:spPr>
        <p:txBody>
          <a:bodyPr>
            <a:noAutofit/>
          </a:bodyPr>
          <a:lstStyle/>
          <a:p>
            <a:pPr algn="just"/>
            <a:r>
              <a:rPr lang="pt-BR" sz="2600" dirty="0" smtClean="0"/>
              <a:t>É interdisciplinar </a:t>
            </a:r>
            <a:r>
              <a:rPr lang="pt-BR" sz="2600" dirty="0"/>
              <a:t>e os perfis devem convergir de forma a favorecer </a:t>
            </a:r>
            <a:r>
              <a:rPr lang="pt-BR" sz="2600" dirty="0" smtClean="0"/>
              <a:t>o desenvolvimento </a:t>
            </a:r>
            <a:r>
              <a:rPr lang="pt-BR" sz="2600" dirty="0"/>
              <a:t>das funções do CRAS. O trabalho social com famílias depende de um </a:t>
            </a:r>
            <a:r>
              <a:rPr lang="pt-BR" sz="2600" dirty="0" smtClean="0"/>
              <a:t>investimento e </a:t>
            </a:r>
            <a:r>
              <a:rPr lang="pt-BR" sz="2600" dirty="0"/>
              <a:t>uma predisposição de profissionais de diferentes áreas a trabalharem coletivamente, com </a:t>
            </a:r>
            <a:r>
              <a:rPr lang="pt-BR" sz="2600" dirty="0" smtClean="0"/>
              <a:t>objetivo comum </a:t>
            </a:r>
            <a:r>
              <a:rPr lang="pt-BR" sz="2600" dirty="0"/>
              <a:t>de apoiar e contribuir para a superação das situações de vulnerabilidade e fortalecer </a:t>
            </a:r>
            <a:r>
              <a:rPr lang="pt-BR" sz="2600" dirty="0" smtClean="0"/>
              <a:t>as potencialidades </a:t>
            </a:r>
            <a:r>
              <a:rPr lang="pt-BR" sz="2600" dirty="0"/>
              <a:t>das famílias usuárias dos serviços ofertados no CRAS. </a:t>
            </a:r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2448272" cy="720080"/>
          </a:xfrm>
          <a:prstGeom prst="rect">
            <a:avLst/>
          </a:prstGeom>
          <a:noFill/>
        </p:spPr>
      </p:pic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5148064" y="6453336"/>
            <a:ext cx="3462536" cy="328464"/>
          </a:xfrm>
        </p:spPr>
        <p:txBody>
          <a:bodyPr/>
          <a:lstStyle/>
          <a:p>
            <a:r>
              <a:rPr lang="pt-BR" sz="1400" dirty="0" smtClean="0">
                <a:solidFill>
                  <a:schemeClr val="tx1"/>
                </a:solidFill>
              </a:rPr>
              <a:t>Reunião Ampliada Descentralizada CEAS/CIB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1196752"/>
            <a:ext cx="5379368" cy="504056"/>
          </a:xfrm>
          <a:noFill/>
        </p:spPr>
        <p:txBody>
          <a:bodyPr>
            <a:normAutofit/>
          </a:bodyPr>
          <a:lstStyle/>
          <a:p>
            <a:pPr algn="ctr"/>
            <a:r>
              <a:rPr lang="pt-BR" sz="2000" b="1" dirty="0" smtClean="0"/>
              <a:t>Perfil técnico de nível médio</a:t>
            </a:r>
            <a:endParaRPr lang="pt-BR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81267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2448272" cy="720080"/>
          </a:xfrm>
          <a:prstGeom prst="rect">
            <a:avLst/>
          </a:prstGeom>
          <a:noFill/>
        </p:spPr>
      </p:pic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004048" y="6305550"/>
            <a:ext cx="3606552" cy="476250"/>
          </a:xfrm>
        </p:spPr>
        <p:txBody>
          <a:bodyPr/>
          <a:lstStyle/>
          <a:p>
            <a:r>
              <a:rPr lang="pt-BR" sz="1400" dirty="0" smtClean="0">
                <a:solidFill>
                  <a:schemeClr val="tx1"/>
                </a:solidFill>
              </a:rPr>
              <a:t>Reunião Ampliada Descentralizada CEAS/CIB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800" y="980728"/>
            <a:ext cx="4803304" cy="562074"/>
          </a:xfrm>
        </p:spPr>
        <p:txBody>
          <a:bodyPr/>
          <a:lstStyle/>
          <a:p>
            <a:pPr algn="ctr"/>
            <a:r>
              <a:rPr lang="pt-BR" sz="2000" b="1" dirty="0" smtClean="0"/>
              <a:t>Atribuições técnico nível médio</a:t>
            </a:r>
            <a:endParaRPr lang="pt-BR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8176334" cy="50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2448272" cy="720080"/>
          </a:xfrm>
          <a:prstGeom prst="rect">
            <a:avLst/>
          </a:prstGeom>
          <a:noFill/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148064" y="6305550"/>
            <a:ext cx="3462536" cy="476250"/>
          </a:xfrm>
        </p:spPr>
        <p:txBody>
          <a:bodyPr/>
          <a:lstStyle/>
          <a:p>
            <a:r>
              <a:rPr lang="pt-BR" sz="1400" dirty="0" smtClean="0">
                <a:solidFill>
                  <a:schemeClr val="tx1"/>
                </a:solidFill>
              </a:rPr>
              <a:t>Reunião Ampliada Descentralizada CEAS/CIB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1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1340768"/>
            <a:ext cx="5729064" cy="559863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/>
              <a:t>Perfil técnico de </a:t>
            </a:r>
            <a:r>
              <a:rPr lang="pt-BR" sz="2000" b="1" dirty="0" smtClean="0"/>
              <a:t>nível superior</a:t>
            </a:r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8229599" cy="339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2448272" cy="720080"/>
          </a:xfrm>
          <a:prstGeom prst="rect">
            <a:avLst/>
          </a:prstGeom>
          <a:noFill/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148064" y="6305550"/>
            <a:ext cx="3462536" cy="476250"/>
          </a:xfrm>
        </p:spPr>
        <p:txBody>
          <a:bodyPr/>
          <a:lstStyle/>
          <a:p>
            <a:r>
              <a:rPr lang="pt-BR" sz="1400" dirty="0" smtClean="0">
                <a:solidFill>
                  <a:schemeClr val="tx1"/>
                </a:solidFill>
              </a:rPr>
              <a:t>Reunião Ampliada Descentralizada CEAS/CIB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61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24288"/>
            <a:ext cx="7467600" cy="435006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/>
              <a:t>Perfil técnico de nível superior</a:t>
            </a:r>
            <a:endParaRPr lang="pt-BR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6" y="548680"/>
            <a:ext cx="823204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076056" y="6305550"/>
            <a:ext cx="3534544" cy="476250"/>
          </a:xfrm>
        </p:spPr>
        <p:txBody>
          <a:bodyPr/>
          <a:lstStyle/>
          <a:p>
            <a:r>
              <a:rPr lang="pt-BR" sz="1400" dirty="0" smtClean="0">
                <a:solidFill>
                  <a:schemeClr val="tx1"/>
                </a:solidFill>
              </a:rPr>
              <a:t>Reunião Ampliada Descentralizada CEAS/CIB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0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267744" y="1196752"/>
            <a:ext cx="5595392" cy="408943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/>
              <a:t>Perfil </a:t>
            </a:r>
            <a:r>
              <a:rPr lang="pt-BR" sz="2000" b="1" dirty="0" smtClean="0"/>
              <a:t>coordenador do </a:t>
            </a:r>
            <a:r>
              <a:rPr lang="pt-BR" sz="2000" b="1" dirty="0" err="1" smtClean="0"/>
              <a:t>cras</a:t>
            </a:r>
            <a:endParaRPr lang="pt-B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8202967" cy="344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2448272" cy="720080"/>
          </a:xfrm>
          <a:prstGeom prst="rect">
            <a:avLst/>
          </a:prstGeom>
          <a:noFill/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004048" y="6305550"/>
            <a:ext cx="3606552" cy="476250"/>
          </a:xfrm>
        </p:spPr>
        <p:txBody>
          <a:bodyPr/>
          <a:lstStyle/>
          <a:p>
            <a:r>
              <a:rPr lang="pt-BR" sz="1400" dirty="0" smtClean="0">
                <a:solidFill>
                  <a:schemeClr val="tx1"/>
                </a:solidFill>
              </a:rPr>
              <a:t>Reunião Ampliada Descentralizada CEAS/CIB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5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657056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 smtClean="0"/>
              <a:t>Atribuições coordenador </a:t>
            </a:r>
            <a:r>
              <a:rPr lang="pt-BR" sz="2000" b="1" dirty="0"/>
              <a:t>do </a:t>
            </a:r>
            <a:r>
              <a:rPr lang="pt-BR" sz="2000" b="1" dirty="0" err="1"/>
              <a:t>cras</a:t>
            </a:r>
            <a:endParaRPr lang="pt-B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8105313" cy="544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004048" y="6305550"/>
            <a:ext cx="3606552" cy="476250"/>
          </a:xfrm>
        </p:spPr>
        <p:txBody>
          <a:bodyPr/>
          <a:lstStyle/>
          <a:p>
            <a:r>
              <a:rPr lang="pt-BR" sz="1400" dirty="0" smtClean="0">
                <a:solidFill>
                  <a:schemeClr val="tx1"/>
                </a:solidFill>
              </a:rPr>
              <a:t>Reunião Ampliada Descentralizada CEAS/CIB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3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5585048" cy="36455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/>
              <a:t>Atribuições coordenador do </a:t>
            </a:r>
            <a:r>
              <a:rPr lang="pt-BR" sz="2000" b="1" dirty="0" err="1"/>
              <a:t>cras</a:t>
            </a:r>
            <a:endParaRPr lang="pt-B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185211" cy="534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076056" y="6305550"/>
            <a:ext cx="3534544" cy="476250"/>
          </a:xfrm>
        </p:spPr>
        <p:txBody>
          <a:bodyPr/>
          <a:lstStyle/>
          <a:p>
            <a:r>
              <a:rPr lang="pt-BR" sz="1400" dirty="0" smtClean="0">
                <a:solidFill>
                  <a:schemeClr val="tx1"/>
                </a:solidFill>
              </a:rPr>
              <a:t>Reunião Ampliada Descentralizada CEAS/CIB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7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343</TotalTime>
  <Words>170</Words>
  <Application>Microsoft Office PowerPoint</Application>
  <PresentationFormat>Apresentação na tela (4:3)</PresentationFormat>
  <Paragraphs>31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Solstício</vt:lpstr>
      <vt:lpstr>PROTEÇÃO SOCIAL BÁSICA</vt:lpstr>
      <vt:lpstr>Equipe de referência do cras</vt:lpstr>
      <vt:lpstr>Perfil técnico de nível médio</vt:lpstr>
      <vt:lpstr>Atribuições técnico nível médio</vt:lpstr>
      <vt:lpstr>Perfil técnico de nível superior</vt:lpstr>
      <vt:lpstr>Perfil técnico de nível superior</vt:lpstr>
      <vt:lpstr>Perfil coordenador do cras</vt:lpstr>
      <vt:lpstr>Atribuições coordenador do cras</vt:lpstr>
      <vt:lpstr>Atribuições coordenador do cras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Halana Santos da Silva Magalhães</dc:creator>
  <cp:lastModifiedBy>aurora.silva</cp:lastModifiedBy>
  <cp:revision>29</cp:revision>
  <dcterms:created xsi:type="dcterms:W3CDTF">2018-06-08T13:35:55Z</dcterms:created>
  <dcterms:modified xsi:type="dcterms:W3CDTF">2018-06-27T11:28:08Z</dcterms:modified>
</cp:coreProperties>
</file>