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  <p:sldMasterId id="2147484843" r:id="rId2"/>
    <p:sldMasterId id="2147484869" r:id="rId3"/>
  </p:sldMasterIdLst>
  <p:notesMasterIdLst>
    <p:notesMasterId r:id="rId19"/>
  </p:notesMasterIdLst>
  <p:sldIdLst>
    <p:sldId id="777" r:id="rId4"/>
    <p:sldId id="846" r:id="rId5"/>
    <p:sldId id="829" r:id="rId6"/>
    <p:sldId id="832" r:id="rId7"/>
    <p:sldId id="831" r:id="rId8"/>
    <p:sldId id="833" r:id="rId9"/>
    <p:sldId id="843" r:id="rId10"/>
    <p:sldId id="834" r:id="rId11"/>
    <p:sldId id="836" r:id="rId12"/>
    <p:sldId id="841" r:id="rId13"/>
    <p:sldId id="845" r:id="rId14"/>
    <p:sldId id="835" r:id="rId15"/>
    <p:sldId id="839" r:id="rId16"/>
    <p:sldId id="844" r:id="rId17"/>
    <p:sldId id="840" r:id="rId18"/>
  </p:sldIdLst>
  <p:sldSz cx="9144000" cy="6858000" type="screen4x3"/>
  <p:notesSz cx="6797675" cy="9926638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33CC"/>
    <a:srgbClr val="009900"/>
    <a:srgbClr val="FF0909"/>
    <a:srgbClr val="FFFF99"/>
    <a:srgbClr val="FFCC66"/>
    <a:srgbClr val="DC3853"/>
    <a:srgbClr val="3FE14E"/>
    <a:srgbClr val="007E39"/>
    <a:srgbClr val="FF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Estilo Médio 1 - Ênfas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Estilo Médio 1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Estilo Médio 1 - Ênfas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enhum Estilo, Grade de Tabe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Estilo Claro 1 - Ênfas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F1AB2-1976-4502-BF36-3FF5EA218861}" styleName="Estilo Médio 4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113A9D2-9D6B-4929-AA2D-F23B5EE8CBE7}" styleName="Estilo com Tema 2 - Ênfas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Estilo com Tema 1 - Ênfas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Estilo com Tema 1 - Ênfas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Estilo com Tema 1 - Ênfas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Estilo com Tema 2 - Ênfas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Estilo com Tema 2 - Ênfas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6D9F66E-5EB9-4882-86FB-DCBF35E3C3E4}" styleName="Estilo Médio 4 - Ênfas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Estilo Médio 4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Estilo Médio 4 - Ênfas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AF606853-7671-496A-8E4F-DF71F8EC918B}" styleName="Estilo Escuro 1 - Ênfase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75DCB02-9BB8-47FD-8907-85C794F793BA}" styleName="Estilo com Tema 1 - Ênfase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Estilo Claro 3 - Ênfas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7853C-536D-4A76-A0AE-DD22124D55A5}" styleName="Estilo com Tema 1 - Ênfas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4C1A8A3-306A-4EB7-A6B1-4F7E0EB9C5D6}" styleName="Estilo Médio 3 - Ênfase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46F890A9-2807-4EBB-B81D-B2AA78EC7F39}" styleName="Estilo Escuro 2 - Ênfase 5/Ênfas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Estilo Escuro 2 - Ênfase 3/Ênfas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Estilo Escuro 2 - Ênfase 1/Ênfas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9DCAF9ED-07DC-4A11-8D7F-57B35C25682E}" styleName="Estilo Médio 1 - Ênfas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Estilo Médio 1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FECB4D8-DB02-4DC6-A0A2-4F2EBAE1DC90}" styleName="Estilo Médio 1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02" autoAdjust="0"/>
    <p:restoredTop sz="98224" autoAdjust="0"/>
  </p:normalViewPr>
  <p:slideViewPr>
    <p:cSldViewPr>
      <p:cViewPr>
        <p:scale>
          <a:sx n="80" d="100"/>
          <a:sy n="80" d="100"/>
        </p:scale>
        <p:origin x="-2514" y="-8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86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30A9C9-A560-484C-A4F0-F6F8D21BE40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t-BR"/>
        </a:p>
      </dgm:t>
    </dgm:pt>
    <dgm:pt modelId="{4D85244D-EB12-4622-9033-A8F8ECCDC309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marL="0" marR="0" indent="0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4000" dirty="0" smtClean="0"/>
            <a:t>Planejamento Regional Integrado - PRI</a:t>
          </a:r>
          <a:endParaRPr lang="pt-BR" sz="3600" b="1" dirty="0" smtClean="0">
            <a:solidFill>
              <a:schemeClr val="tx1"/>
            </a:solidFill>
          </a:endParaRPr>
        </a:p>
      </dgm:t>
    </dgm:pt>
    <dgm:pt modelId="{0EC96BDF-B17E-4A14-A0B3-D6A0683E7095}" type="parTrans" cxnId="{FC79F9FF-B683-4EFD-8FD7-3B34A6480957}">
      <dgm:prSet/>
      <dgm:spPr/>
      <dgm:t>
        <a:bodyPr/>
        <a:lstStyle/>
        <a:p>
          <a:endParaRPr lang="pt-BR">
            <a:solidFill>
              <a:schemeClr val="tx1"/>
            </a:solidFill>
          </a:endParaRPr>
        </a:p>
      </dgm:t>
    </dgm:pt>
    <dgm:pt modelId="{32D76372-765E-4457-AF37-E19CBDE2626F}" type="sibTrans" cxnId="{FC79F9FF-B683-4EFD-8FD7-3B34A6480957}">
      <dgm:prSet/>
      <dgm:spPr/>
      <dgm:t>
        <a:bodyPr/>
        <a:lstStyle/>
        <a:p>
          <a:endParaRPr lang="pt-BR">
            <a:solidFill>
              <a:schemeClr val="tx1"/>
            </a:solidFill>
          </a:endParaRPr>
        </a:p>
      </dgm:t>
    </dgm:pt>
    <dgm:pt modelId="{21FC0084-954A-4C46-AC8F-4C6F875F473F}" type="pres">
      <dgm:prSet presAssocID="{4330A9C9-A560-484C-A4F0-F6F8D21BE40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3541EDED-3EA3-439A-A66B-C37B5474249A}" type="pres">
      <dgm:prSet presAssocID="{4D85244D-EB12-4622-9033-A8F8ECCDC309}" presName="root" presStyleCnt="0"/>
      <dgm:spPr/>
    </dgm:pt>
    <dgm:pt modelId="{D03C5B35-0622-4578-8CD4-1AF61E5F51F7}" type="pres">
      <dgm:prSet presAssocID="{4D85244D-EB12-4622-9033-A8F8ECCDC309}" presName="rootComposite" presStyleCnt="0"/>
      <dgm:spPr/>
    </dgm:pt>
    <dgm:pt modelId="{FE78DF21-6FED-45A2-B4C7-B3EE5314FEB8}" type="pres">
      <dgm:prSet presAssocID="{4D85244D-EB12-4622-9033-A8F8ECCDC309}" presName="rootText" presStyleLbl="node1" presStyleIdx="0" presStyleCnt="1" custScaleX="190564" custLinFactNeighborX="2978" custLinFactNeighborY="-18"/>
      <dgm:spPr/>
      <dgm:t>
        <a:bodyPr/>
        <a:lstStyle/>
        <a:p>
          <a:endParaRPr lang="pt-BR"/>
        </a:p>
      </dgm:t>
    </dgm:pt>
    <dgm:pt modelId="{A288C68A-5E95-47A2-B706-081857AFAEEA}" type="pres">
      <dgm:prSet presAssocID="{4D85244D-EB12-4622-9033-A8F8ECCDC309}" presName="rootConnector" presStyleLbl="node1" presStyleIdx="0" presStyleCnt="1"/>
      <dgm:spPr/>
      <dgm:t>
        <a:bodyPr/>
        <a:lstStyle/>
        <a:p>
          <a:endParaRPr lang="pt-BR"/>
        </a:p>
      </dgm:t>
    </dgm:pt>
    <dgm:pt modelId="{D66DF2B3-0C29-4299-8A65-0CEC53DE7D30}" type="pres">
      <dgm:prSet presAssocID="{4D85244D-EB12-4622-9033-A8F8ECCDC309}" presName="childShape" presStyleCnt="0"/>
      <dgm:spPr/>
    </dgm:pt>
  </dgm:ptLst>
  <dgm:cxnLst>
    <dgm:cxn modelId="{875876C8-C2A7-4153-9D1E-C95CBB1EBEAC}" type="presOf" srcId="{4D85244D-EB12-4622-9033-A8F8ECCDC309}" destId="{FE78DF21-6FED-45A2-B4C7-B3EE5314FEB8}" srcOrd="0" destOrd="0" presId="urn:microsoft.com/office/officeart/2005/8/layout/hierarchy3"/>
    <dgm:cxn modelId="{5E6964E6-C6CC-4621-A089-44DECF103F51}" type="presOf" srcId="{4D85244D-EB12-4622-9033-A8F8ECCDC309}" destId="{A288C68A-5E95-47A2-B706-081857AFAEEA}" srcOrd="1" destOrd="0" presId="urn:microsoft.com/office/officeart/2005/8/layout/hierarchy3"/>
    <dgm:cxn modelId="{FC79F9FF-B683-4EFD-8FD7-3B34A6480957}" srcId="{4330A9C9-A560-484C-A4F0-F6F8D21BE403}" destId="{4D85244D-EB12-4622-9033-A8F8ECCDC309}" srcOrd="0" destOrd="0" parTransId="{0EC96BDF-B17E-4A14-A0B3-D6A0683E7095}" sibTransId="{32D76372-765E-4457-AF37-E19CBDE2626F}"/>
    <dgm:cxn modelId="{705ADB69-20EE-499B-86B0-0AEA6EA79814}" type="presOf" srcId="{4330A9C9-A560-484C-A4F0-F6F8D21BE403}" destId="{21FC0084-954A-4C46-AC8F-4C6F875F473F}" srcOrd="0" destOrd="0" presId="urn:microsoft.com/office/officeart/2005/8/layout/hierarchy3"/>
    <dgm:cxn modelId="{D667D375-6F05-45AE-9437-15AF4E9A49D7}" type="presParOf" srcId="{21FC0084-954A-4C46-AC8F-4C6F875F473F}" destId="{3541EDED-3EA3-439A-A66B-C37B5474249A}" srcOrd="0" destOrd="0" presId="urn:microsoft.com/office/officeart/2005/8/layout/hierarchy3"/>
    <dgm:cxn modelId="{9A149542-0B45-401E-A8E7-9DA0A8C80483}" type="presParOf" srcId="{3541EDED-3EA3-439A-A66B-C37B5474249A}" destId="{D03C5B35-0622-4578-8CD4-1AF61E5F51F7}" srcOrd="0" destOrd="0" presId="urn:microsoft.com/office/officeart/2005/8/layout/hierarchy3"/>
    <dgm:cxn modelId="{914D48E5-BE5D-4D7A-968F-28EDBF7EE70B}" type="presParOf" srcId="{D03C5B35-0622-4578-8CD4-1AF61E5F51F7}" destId="{FE78DF21-6FED-45A2-B4C7-B3EE5314FEB8}" srcOrd="0" destOrd="0" presId="urn:microsoft.com/office/officeart/2005/8/layout/hierarchy3"/>
    <dgm:cxn modelId="{FDB80671-DCFE-4A50-A707-EEA3C958C2F4}" type="presParOf" srcId="{D03C5B35-0622-4578-8CD4-1AF61E5F51F7}" destId="{A288C68A-5E95-47A2-B706-081857AFAEEA}" srcOrd="1" destOrd="0" presId="urn:microsoft.com/office/officeart/2005/8/layout/hierarchy3"/>
    <dgm:cxn modelId="{89174908-8623-4B9E-A537-D75F4CA6A3B6}" type="presParOf" srcId="{3541EDED-3EA3-439A-A66B-C37B5474249A}" destId="{D66DF2B3-0C29-4299-8A65-0CEC53DE7D30}" srcOrd="1" destOrd="0" presId="urn:microsoft.com/office/officeart/2005/8/layout/hierarchy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08AC2CC-B839-4538-989E-A44D5ECA994C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13D25BF6-AAC0-4D05-8616-A3F892D26907}">
      <dgm:prSet phldrT="[Texto]" cust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sz="2000" dirty="0" smtClean="0">
              <a:solidFill>
                <a:schemeClr val="tx1"/>
              </a:solidFill>
            </a:rPr>
            <a:t>Resolução – CIT nº  37/2018</a:t>
          </a:r>
          <a:endParaRPr lang="pt-BR" sz="2000" dirty="0">
            <a:solidFill>
              <a:schemeClr val="tx1"/>
            </a:solidFill>
          </a:endParaRPr>
        </a:p>
      </dgm:t>
    </dgm:pt>
    <dgm:pt modelId="{20992B0C-BC88-40B4-BFD8-4690A9D7F439}" type="parTrans" cxnId="{7EA48A1F-ECAD-44CF-9373-AF1266024BCF}">
      <dgm:prSet/>
      <dgm:spPr/>
      <dgm:t>
        <a:bodyPr/>
        <a:lstStyle/>
        <a:p>
          <a:endParaRPr lang="pt-BR"/>
        </a:p>
      </dgm:t>
    </dgm:pt>
    <dgm:pt modelId="{A31C5171-4F37-4981-B230-BFC67CF32BC5}" type="sibTrans" cxnId="{7EA48A1F-ECAD-44CF-9373-AF1266024BCF}">
      <dgm:prSet/>
      <dgm:spPr/>
      <dgm:t>
        <a:bodyPr/>
        <a:lstStyle/>
        <a:p>
          <a:endParaRPr lang="pt-BR"/>
        </a:p>
      </dgm:t>
    </dgm:pt>
    <dgm:pt modelId="{D1DF881F-1C63-46FA-BAEB-0FD793D6604C}">
      <dgm:prSet phldrT="[Texto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just"/>
          <a:r>
            <a:rPr lang="pt-BR" dirty="0" smtClean="0"/>
            <a:t>Art. 2º O processo de Planejamento Regional Integrado (PRI) será </a:t>
          </a:r>
          <a:r>
            <a:rPr lang="pt-BR" b="1" i="1" u="sng" dirty="0" smtClean="0"/>
            <a:t>instituído e coordenado pelo estado em articulação com os municípios e participação da União</a:t>
          </a:r>
          <a:r>
            <a:rPr lang="pt-BR" dirty="0" smtClean="0"/>
            <a:t>, a partir da configuração das regiões de saúde definidas na Comissão </a:t>
          </a:r>
          <a:r>
            <a:rPr lang="pt-BR" dirty="0" err="1" smtClean="0"/>
            <a:t>Intergestores</a:t>
          </a:r>
          <a:r>
            <a:rPr lang="pt-BR" dirty="0" smtClean="0"/>
            <a:t> </a:t>
          </a:r>
          <a:r>
            <a:rPr lang="pt-BR" dirty="0" err="1" smtClean="0"/>
            <a:t>Bipartite</a:t>
          </a:r>
          <a:r>
            <a:rPr lang="pt-BR" dirty="0" smtClean="0"/>
            <a:t> (CIB)</a:t>
          </a:r>
          <a:endParaRPr lang="pt-BR" dirty="0"/>
        </a:p>
      </dgm:t>
    </dgm:pt>
    <dgm:pt modelId="{9BBF36FB-DF1B-4C77-A9C0-4511D1FB1E85}" type="parTrans" cxnId="{507E01A4-9053-47AF-A7C4-A905F4AE21BD}">
      <dgm:prSet/>
      <dgm:spPr/>
      <dgm:t>
        <a:bodyPr/>
        <a:lstStyle/>
        <a:p>
          <a:endParaRPr lang="pt-BR"/>
        </a:p>
      </dgm:t>
    </dgm:pt>
    <dgm:pt modelId="{A72AE696-E1B9-45FD-B16D-91BEF26DEC2C}" type="sibTrans" cxnId="{507E01A4-9053-47AF-A7C4-A905F4AE21BD}">
      <dgm:prSet/>
      <dgm:spPr/>
      <dgm:t>
        <a:bodyPr/>
        <a:lstStyle/>
        <a:p>
          <a:endParaRPr lang="pt-BR"/>
        </a:p>
      </dgm:t>
    </dgm:pt>
    <dgm:pt modelId="{C1A42D01-9551-4666-9200-C08F49EA8232}">
      <dgm:prSet phldrT="[Texto]" custT="1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pt-BR" sz="2000" dirty="0" smtClean="0">
              <a:solidFill>
                <a:schemeClr val="tx1"/>
              </a:solidFill>
            </a:rPr>
            <a:t>Portaria MS nº 1812/2020 </a:t>
          </a:r>
          <a:endParaRPr lang="pt-BR" sz="2000" dirty="0">
            <a:solidFill>
              <a:schemeClr val="tx1"/>
            </a:solidFill>
          </a:endParaRPr>
        </a:p>
      </dgm:t>
    </dgm:pt>
    <dgm:pt modelId="{C9FB3E69-8AEA-41D3-A561-AF84949AAA4A}" type="parTrans" cxnId="{F9B3F938-F81B-4BE4-B8DE-529D8029A0FE}">
      <dgm:prSet/>
      <dgm:spPr/>
      <dgm:t>
        <a:bodyPr/>
        <a:lstStyle/>
        <a:p>
          <a:endParaRPr lang="pt-BR"/>
        </a:p>
      </dgm:t>
    </dgm:pt>
    <dgm:pt modelId="{4FB04505-02A8-445D-8634-C74D2DADC75C}" type="sibTrans" cxnId="{F9B3F938-F81B-4BE4-B8DE-529D8029A0FE}">
      <dgm:prSet/>
      <dgm:spPr/>
      <dgm:t>
        <a:bodyPr/>
        <a:lstStyle/>
        <a:p>
          <a:endParaRPr lang="pt-BR"/>
        </a:p>
      </dgm:t>
    </dgm:pt>
    <dgm:pt modelId="{EBDB4DAD-40B0-45B5-B4A8-AC81CD1D3E70}">
      <dgm:prSet phldrT="[Texto]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just"/>
          <a:r>
            <a:rPr lang="pt-BR" b="0" i="1" dirty="0" smtClean="0"/>
            <a:t>Institui, para o exercício de 2020, incentivo financeiro de</a:t>
          </a:r>
          <a:br>
            <a:rPr lang="pt-BR" b="0" i="1" dirty="0" smtClean="0"/>
          </a:br>
          <a:r>
            <a:rPr lang="pt-BR" b="0" i="1" dirty="0" smtClean="0"/>
            <a:t>custeio, aos </a:t>
          </a:r>
          <a:r>
            <a:rPr lang="pt-BR" b="1" i="0" u="sng" dirty="0" smtClean="0"/>
            <a:t>Estados e ao Distrito Federal,</a:t>
          </a:r>
          <a:r>
            <a:rPr lang="pt-BR" b="0" i="1" dirty="0" smtClean="0"/>
            <a:t> para o</a:t>
          </a:r>
          <a:br>
            <a:rPr lang="pt-BR" b="0" i="1" dirty="0" smtClean="0"/>
          </a:br>
          <a:r>
            <a:rPr lang="pt-BR" b="0" i="1" dirty="0" smtClean="0"/>
            <a:t>aprimoramento das ações de gestão, planejamento e</a:t>
          </a:r>
          <a:br>
            <a:rPr lang="pt-BR" b="0" i="1" dirty="0" smtClean="0"/>
          </a:br>
          <a:r>
            <a:rPr lang="pt-BR" b="0" i="1" dirty="0" smtClean="0"/>
            <a:t>regionalização da saúde, visando à organização e à</a:t>
          </a:r>
          <a:br>
            <a:rPr lang="pt-BR" b="0" i="1" dirty="0" smtClean="0"/>
          </a:br>
          <a:r>
            <a:rPr lang="pt-BR" b="0" i="1" dirty="0" smtClean="0"/>
            <a:t>governança da Rede de Atenção à Saúde, no âmbito do</a:t>
          </a:r>
          <a:br>
            <a:rPr lang="pt-BR" b="0" i="1" dirty="0" smtClean="0"/>
          </a:br>
          <a:r>
            <a:rPr lang="pt-BR" b="0" i="1" dirty="0" smtClean="0"/>
            <a:t>Sistema Único de Saúde</a:t>
          </a:r>
          <a:r>
            <a:rPr lang="pt-BR" b="0" dirty="0" smtClean="0"/>
            <a:t/>
          </a:r>
          <a:br>
            <a:rPr lang="pt-BR" b="0" dirty="0" smtClean="0"/>
          </a:br>
          <a:endParaRPr lang="pt-BR" b="0" dirty="0"/>
        </a:p>
      </dgm:t>
    </dgm:pt>
    <dgm:pt modelId="{0BD00EF9-F4C9-4902-979F-CD6FE5CD1815}" type="parTrans" cxnId="{D2644B9E-3DB8-4B09-9634-40CFEA100C8F}">
      <dgm:prSet/>
      <dgm:spPr/>
      <dgm:t>
        <a:bodyPr/>
        <a:lstStyle/>
        <a:p>
          <a:endParaRPr lang="pt-BR"/>
        </a:p>
      </dgm:t>
    </dgm:pt>
    <dgm:pt modelId="{6FD32F67-4A01-4E82-939A-CDB4C2DBF154}" type="sibTrans" cxnId="{D2644B9E-3DB8-4B09-9634-40CFEA100C8F}">
      <dgm:prSet/>
      <dgm:spPr/>
      <dgm:t>
        <a:bodyPr/>
        <a:lstStyle/>
        <a:p>
          <a:endParaRPr lang="pt-BR"/>
        </a:p>
      </dgm:t>
    </dgm:pt>
    <dgm:pt modelId="{F9B2D97A-B161-4B7D-862A-415A8C83CA78}" type="pres">
      <dgm:prSet presAssocID="{A08AC2CC-B839-4538-989E-A44D5ECA994C}" presName="Name0" presStyleCnt="0">
        <dgm:presLayoutVars>
          <dgm:dir/>
          <dgm:animLvl val="lvl"/>
          <dgm:resizeHandles val="exact"/>
        </dgm:presLayoutVars>
      </dgm:prSet>
      <dgm:spPr/>
    </dgm:pt>
    <dgm:pt modelId="{02D12D8B-931D-4A47-ADCF-37309A7DCE78}" type="pres">
      <dgm:prSet presAssocID="{13D25BF6-AAC0-4D05-8616-A3F892D26907}" presName="composite" presStyleCnt="0"/>
      <dgm:spPr/>
    </dgm:pt>
    <dgm:pt modelId="{4751EFB9-BCB2-4D92-B524-4017A86C9A07}" type="pres">
      <dgm:prSet presAssocID="{13D25BF6-AAC0-4D05-8616-A3F892D26907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7A44DD1B-6579-4E12-9BEC-BC47D6BE6691}" type="pres">
      <dgm:prSet presAssocID="{13D25BF6-AAC0-4D05-8616-A3F892D26907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397594ED-F921-41F7-898E-6E98FDB18656}" type="pres">
      <dgm:prSet presAssocID="{A31C5171-4F37-4981-B230-BFC67CF32BC5}" presName="space" presStyleCnt="0"/>
      <dgm:spPr/>
    </dgm:pt>
    <dgm:pt modelId="{8AFBA222-6930-4D8A-B325-B0422592C9CB}" type="pres">
      <dgm:prSet presAssocID="{C1A42D01-9551-4666-9200-C08F49EA8232}" presName="composite" presStyleCnt="0"/>
      <dgm:spPr/>
    </dgm:pt>
    <dgm:pt modelId="{A6C3E974-8902-4FDB-9C72-D05028E59C10}" type="pres">
      <dgm:prSet presAssocID="{C1A42D01-9551-4666-9200-C08F49EA8232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08998FB0-F206-4514-B41A-310656482098}" type="pres">
      <dgm:prSet presAssocID="{C1A42D01-9551-4666-9200-C08F49EA8232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F9B3F938-F81B-4BE4-B8DE-529D8029A0FE}" srcId="{A08AC2CC-B839-4538-989E-A44D5ECA994C}" destId="{C1A42D01-9551-4666-9200-C08F49EA8232}" srcOrd="1" destOrd="0" parTransId="{C9FB3E69-8AEA-41D3-A561-AF84949AAA4A}" sibTransId="{4FB04505-02A8-445D-8634-C74D2DADC75C}"/>
    <dgm:cxn modelId="{6D92CE50-F307-4D87-BC74-B6789CB18427}" type="presOf" srcId="{D1DF881F-1C63-46FA-BAEB-0FD793D6604C}" destId="{7A44DD1B-6579-4E12-9BEC-BC47D6BE6691}" srcOrd="0" destOrd="0" presId="urn:microsoft.com/office/officeart/2005/8/layout/hList1"/>
    <dgm:cxn modelId="{507E01A4-9053-47AF-A7C4-A905F4AE21BD}" srcId="{13D25BF6-AAC0-4D05-8616-A3F892D26907}" destId="{D1DF881F-1C63-46FA-BAEB-0FD793D6604C}" srcOrd="0" destOrd="0" parTransId="{9BBF36FB-DF1B-4C77-A9C0-4511D1FB1E85}" sibTransId="{A72AE696-E1B9-45FD-B16D-91BEF26DEC2C}"/>
    <dgm:cxn modelId="{9FD763F2-F1CE-42E1-AC1D-485B273ED22E}" type="presOf" srcId="{EBDB4DAD-40B0-45B5-B4A8-AC81CD1D3E70}" destId="{08998FB0-F206-4514-B41A-310656482098}" srcOrd="0" destOrd="0" presId="urn:microsoft.com/office/officeart/2005/8/layout/hList1"/>
    <dgm:cxn modelId="{D2644B9E-3DB8-4B09-9634-40CFEA100C8F}" srcId="{C1A42D01-9551-4666-9200-C08F49EA8232}" destId="{EBDB4DAD-40B0-45B5-B4A8-AC81CD1D3E70}" srcOrd="0" destOrd="0" parTransId="{0BD00EF9-F4C9-4902-979F-CD6FE5CD1815}" sibTransId="{6FD32F67-4A01-4E82-939A-CDB4C2DBF154}"/>
    <dgm:cxn modelId="{7EA48A1F-ECAD-44CF-9373-AF1266024BCF}" srcId="{A08AC2CC-B839-4538-989E-A44D5ECA994C}" destId="{13D25BF6-AAC0-4D05-8616-A3F892D26907}" srcOrd="0" destOrd="0" parTransId="{20992B0C-BC88-40B4-BFD8-4690A9D7F439}" sibTransId="{A31C5171-4F37-4981-B230-BFC67CF32BC5}"/>
    <dgm:cxn modelId="{0D9F5DDE-1CC6-4DFC-B92D-ECDB8E0B183B}" type="presOf" srcId="{13D25BF6-AAC0-4D05-8616-A3F892D26907}" destId="{4751EFB9-BCB2-4D92-B524-4017A86C9A07}" srcOrd="0" destOrd="0" presId="urn:microsoft.com/office/officeart/2005/8/layout/hList1"/>
    <dgm:cxn modelId="{51849225-20B5-4A49-A57C-71E093B8333E}" type="presOf" srcId="{A08AC2CC-B839-4538-989E-A44D5ECA994C}" destId="{F9B2D97A-B161-4B7D-862A-415A8C83CA78}" srcOrd="0" destOrd="0" presId="urn:microsoft.com/office/officeart/2005/8/layout/hList1"/>
    <dgm:cxn modelId="{BA1670E8-1710-4758-A138-41AF0CCF6506}" type="presOf" srcId="{C1A42D01-9551-4666-9200-C08F49EA8232}" destId="{A6C3E974-8902-4FDB-9C72-D05028E59C10}" srcOrd="0" destOrd="0" presId="urn:microsoft.com/office/officeart/2005/8/layout/hList1"/>
    <dgm:cxn modelId="{7AC4B4E3-68A8-44E2-871F-4AA2C2DDADB0}" type="presParOf" srcId="{F9B2D97A-B161-4B7D-862A-415A8C83CA78}" destId="{02D12D8B-931D-4A47-ADCF-37309A7DCE78}" srcOrd="0" destOrd="0" presId="urn:microsoft.com/office/officeart/2005/8/layout/hList1"/>
    <dgm:cxn modelId="{7316FA99-72DB-4587-AB41-2DF24750C14C}" type="presParOf" srcId="{02D12D8B-931D-4A47-ADCF-37309A7DCE78}" destId="{4751EFB9-BCB2-4D92-B524-4017A86C9A07}" srcOrd="0" destOrd="0" presId="urn:microsoft.com/office/officeart/2005/8/layout/hList1"/>
    <dgm:cxn modelId="{CE4693BD-9461-414E-82A2-38C6D9A95D6D}" type="presParOf" srcId="{02D12D8B-931D-4A47-ADCF-37309A7DCE78}" destId="{7A44DD1B-6579-4E12-9BEC-BC47D6BE6691}" srcOrd="1" destOrd="0" presId="urn:microsoft.com/office/officeart/2005/8/layout/hList1"/>
    <dgm:cxn modelId="{8E48F322-18F4-4F52-9106-AF8D3C4DBC15}" type="presParOf" srcId="{F9B2D97A-B161-4B7D-862A-415A8C83CA78}" destId="{397594ED-F921-41F7-898E-6E98FDB18656}" srcOrd="1" destOrd="0" presId="urn:microsoft.com/office/officeart/2005/8/layout/hList1"/>
    <dgm:cxn modelId="{C71629A9-B36C-4DB9-8D24-61418006DE3E}" type="presParOf" srcId="{F9B2D97A-B161-4B7D-862A-415A8C83CA78}" destId="{8AFBA222-6930-4D8A-B325-B0422592C9CB}" srcOrd="2" destOrd="0" presId="urn:microsoft.com/office/officeart/2005/8/layout/hList1"/>
    <dgm:cxn modelId="{0A057B2E-083D-4CD7-8EF4-C1EDB44F7B16}" type="presParOf" srcId="{8AFBA222-6930-4D8A-B325-B0422592C9CB}" destId="{A6C3E974-8902-4FDB-9C72-D05028E59C10}" srcOrd="0" destOrd="0" presId="urn:microsoft.com/office/officeart/2005/8/layout/hList1"/>
    <dgm:cxn modelId="{818E23EA-4187-4EE3-867A-6FE3867A477C}" type="presParOf" srcId="{8AFBA222-6930-4D8A-B325-B0422592C9CB}" destId="{08998FB0-F206-4514-B41A-310656482098}" srcOrd="1" destOrd="0" presId="urn:microsoft.com/office/officeart/2005/8/layout/hLis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8B50FC5-34B9-4521-B4B4-9F3220617360}" type="doc">
      <dgm:prSet loTypeId="urn:microsoft.com/office/officeart/2005/8/layout/vList2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pt-BR"/>
        </a:p>
      </dgm:t>
    </dgm:pt>
    <dgm:pt modelId="{8AA86790-FF30-423E-862C-52DB7C6DC266}">
      <dgm:prSet phldrT="[Texto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just">
            <a:lnSpc>
              <a:spcPct val="150000"/>
            </a:lnSpc>
            <a:spcBef>
              <a:spcPts val="600"/>
            </a:spcBef>
            <a:spcAft>
              <a:spcPts val="0"/>
            </a:spcAft>
          </a:pPr>
          <a:endParaRPr lang="pt-BR" sz="2400" b="0" i="0" u="none" dirty="0" smtClean="0">
            <a:solidFill>
              <a:schemeClr val="tx1"/>
            </a:solidFill>
          </a:endParaRPr>
        </a:p>
        <a:p>
          <a:pPr algn="just">
            <a:lnSpc>
              <a:spcPct val="150000"/>
            </a:lnSpc>
            <a:spcBef>
              <a:spcPts val="600"/>
            </a:spcBef>
            <a:spcAft>
              <a:spcPts val="0"/>
            </a:spcAft>
          </a:pPr>
          <a:r>
            <a:rPr lang="pt-BR" sz="2400" b="0" i="0" u="none" dirty="0" smtClean="0">
              <a:solidFill>
                <a:schemeClr val="tx1"/>
              </a:solidFill>
            </a:rPr>
            <a:t>Participar das reuniões, oficinas e trabalhos do grupo condutor quando convidado;</a:t>
          </a:r>
        </a:p>
        <a:p>
          <a:pPr algn="just">
            <a:lnSpc>
              <a:spcPct val="150000"/>
            </a:lnSpc>
            <a:spcBef>
              <a:spcPts val="600"/>
            </a:spcBef>
            <a:spcAft>
              <a:spcPts val="0"/>
            </a:spcAft>
          </a:pPr>
          <a:r>
            <a:rPr lang="pt-BR" sz="2400" b="0" i="0" u="none" dirty="0" smtClean="0">
              <a:solidFill>
                <a:schemeClr val="tx1"/>
              </a:solidFill>
            </a:rPr>
            <a:t>Ser um articulador (a) entre municípios da região e o grupo condutor;</a:t>
          </a:r>
        </a:p>
        <a:p>
          <a:pPr algn="just">
            <a:lnSpc>
              <a:spcPct val="150000"/>
            </a:lnSpc>
            <a:spcBef>
              <a:spcPts val="600"/>
            </a:spcBef>
            <a:spcAft>
              <a:spcPts val="0"/>
            </a:spcAft>
          </a:pPr>
          <a:r>
            <a:rPr lang="pt-BR" sz="2400" b="0" i="0" u="none" dirty="0" smtClean="0">
              <a:solidFill>
                <a:schemeClr val="tx1"/>
              </a:solidFill>
            </a:rPr>
            <a:t>Cooperar com os municípios da região em relação aos produtos a serem elaborados;</a:t>
          </a:r>
        </a:p>
        <a:p>
          <a:pPr algn="just">
            <a:lnSpc>
              <a:spcPct val="150000"/>
            </a:lnSpc>
            <a:spcBef>
              <a:spcPts val="600"/>
            </a:spcBef>
            <a:spcAft>
              <a:spcPts val="0"/>
            </a:spcAft>
          </a:pPr>
          <a:r>
            <a:rPr lang="pt-BR" sz="2400" b="0" i="0" u="none" dirty="0" smtClean="0">
              <a:solidFill>
                <a:schemeClr val="tx1"/>
              </a:solidFill>
            </a:rPr>
            <a:t>Ser uma ponte entre SES/TO, Grupo condutor e municípios. </a:t>
          </a:r>
        </a:p>
        <a:p>
          <a:pPr algn="just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endParaRPr lang="pt-BR" sz="2600" b="0" i="0" u="none" dirty="0" smtClean="0">
            <a:solidFill>
              <a:schemeClr val="tx1"/>
            </a:solidFill>
          </a:endParaRPr>
        </a:p>
        <a:p>
          <a:pPr algn="just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pt-BR" sz="2600" b="0" i="0" u="none" dirty="0" smtClean="0">
              <a:solidFill>
                <a:schemeClr val="tx1"/>
              </a:solidFill>
            </a:rPr>
            <a:t>  </a:t>
          </a:r>
          <a:endParaRPr lang="pt-BR" sz="2600" b="0" i="0" u="none" dirty="0" smtClean="0">
            <a:solidFill>
              <a:schemeClr val="tx1"/>
            </a:solidFill>
          </a:endParaRPr>
        </a:p>
      </dgm:t>
    </dgm:pt>
    <dgm:pt modelId="{70FA7FEA-CB63-4BB3-BCCB-F5DC1E0B55AA}" type="sibTrans" cxnId="{3944CD9E-31F4-48D4-8409-50B021483C3B}">
      <dgm:prSet/>
      <dgm:spPr/>
      <dgm:t>
        <a:bodyPr/>
        <a:lstStyle/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endParaRPr lang="pt-BR"/>
        </a:p>
      </dgm:t>
    </dgm:pt>
    <dgm:pt modelId="{6274DDA4-68D0-4F62-886F-811ED6286D13}" type="parTrans" cxnId="{3944CD9E-31F4-48D4-8409-50B021483C3B}">
      <dgm:prSet/>
      <dgm:spPr/>
      <dgm:t>
        <a:bodyPr/>
        <a:lstStyle/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endParaRPr lang="pt-BR"/>
        </a:p>
      </dgm:t>
    </dgm:pt>
    <dgm:pt modelId="{6BA22EEE-6927-438D-AECD-7BA2BB31EF32}" type="pres">
      <dgm:prSet presAssocID="{58B50FC5-34B9-4521-B4B4-9F322061736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CFD3640E-3EA9-484B-A3F8-F830F631D887}" type="pres">
      <dgm:prSet presAssocID="{8AA86790-FF30-423E-862C-52DB7C6DC266}" presName="parentText" presStyleLbl="node1" presStyleIdx="0" presStyleCnt="1" custScaleY="1434739" custLinFactY="-508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247516A7-196C-4895-A891-2C54485D627E}" type="presOf" srcId="{8AA86790-FF30-423E-862C-52DB7C6DC266}" destId="{CFD3640E-3EA9-484B-A3F8-F830F631D887}" srcOrd="0" destOrd="0" presId="urn:microsoft.com/office/officeart/2005/8/layout/vList2"/>
    <dgm:cxn modelId="{3944CD9E-31F4-48D4-8409-50B021483C3B}" srcId="{58B50FC5-34B9-4521-B4B4-9F3220617360}" destId="{8AA86790-FF30-423E-862C-52DB7C6DC266}" srcOrd="0" destOrd="0" parTransId="{6274DDA4-68D0-4F62-886F-811ED6286D13}" sibTransId="{70FA7FEA-CB63-4BB3-BCCB-F5DC1E0B55AA}"/>
    <dgm:cxn modelId="{1A93C3AD-4F60-4443-A104-38EB7FA1112F}" type="presOf" srcId="{58B50FC5-34B9-4521-B4B4-9F3220617360}" destId="{6BA22EEE-6927-438D-AECD-7BA2BB31EF32}" srcOrd="0" destOrd="0" presId="urn:microsoft.com/office/officeart/2005/8/layout/vList2"/>
    <dgm:cxn modelId="{7EC51F69-4B2B-4758-AB44-8126EE9B04DB}" type="presParOf" srcId="{6BA22EEE-6927-438D-AECD-7BA2BB31EF32}" destId="{CFD3640E-3EA9-484B-A3F8-F830F631D887}" srcOrd="0" destOrd="0" presId="urn:microsoft.com/office/officeart/2005/8/layout/v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8B50FC5-34B9-4521-B4B4-9F3220617360}" type="doc">
      <dgm:prSet loTypeId="urn:microsoft.com/office/officeart/2005/8/layout/vList2" loCatId="list" qsTypeId="urn:microsoft.com/office/officeart/2005/8/quickstyle/simple1" qsCatId="simple" csTypeId="urn:microsoft.com/office/officeart/2005/8/colors/accent2_5" csCatId="accent2" phldr="1"/>
      <dgm:spPr/>
      <dgm:t>
        <a:bodyPr/>
        <a:lstStyle/>
        <a:p>
          <a:endParaRPr lang="pt-BR"/>
        </a:p>
      </dgm:t>
    </dgm:pt>
    <dgm:pt modelId="{8AA86790-FF30-423E-862C-52DB7C6DC266}">
      <dgm:prSet phldrT="[Texto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algn="just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pt-BR" sz="2600" b="1" i="1" u="sng" dirty="0" smtClean="0">
              <a:solidFill>
                <a:srgbClr val="FF0000"/>
              </a:solidFill>
            </a:rPr>
            <a:t>* BOA PARTE DO TRABALHO SERÁ DESENVOLVIDO NO AMBIENTE DA CIR,</a:t>
          </a:r>
          <a:r>
            <a:rPr lang="pt-BR" sz="2600" b="0" i="0" u="none" dirty="0" smtClean="0">
              <a:solidFill>
                <a:prstClr val="black"/>
              </a:solidFill>
            </a:rPr>
            <a:t> mas também será desenvolvido pela equipe da SES e das SMS em atividade de dispersão</a:t>
          </a:r>
        </a:p>
        <a:p>
          <a:pPr algn="just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endParaRPr lang="pt-BR" sz="2600" b="0" i="0" u="none" dirty="0" smtClean="0">
            <a:solidFill>
              <a:prstClr val="black"/>
            </a:solidFill>
          </a:endParaRPr>
        </a:p>
        <a:p>
          <a:pPr algn="just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pt-BR" sz="2600" b="1" i="1" u="sng" dirty="0" smtClean="0">
              <a:solidFill>
                <a:srgbClr val="FF0000"/>
              </a:solidFill>
            </a:rPr>
            <a:t>* É FUNDAMENTAL  </a:t>
          </a:r>
          <a:r>
            <a:rPr lang="pt-BR" sz="2600" b="0" i="0" u="none" dirty="0" smtClean="0">
              <a:solidFill>
                <a:prstClr val="black"/>
              </a:solidFill>
            </a:rPr>
            <a:t>que SES, MS, CES, Secretários Municipais  de saúde e equipe local tenham participação ativa e proativa </a:t>
          </a:r>
        </a:p>
        <a:p>
          <a:pPr algn="just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endParaRPr lang="pt-BR" sz="2600" b="0" i="0" u="none" dirty="0" smtClean="0">
            <a:solidFill>
              <a:prstClr val="black"/>
            </a:solidFill>
          </a:endParaRPr>
        </a:p>
        <a:p>
          <a:pPr algn="just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pt-BR" sz="2600" b="1" i="1" u="sng" dirty="0" smtClean="0">
              <a:solidFill>
                <a:srgbClr val="FF0000"/>
              </a:solidFill>
            </a:rPr>
            <a:t>* É INDISPENSÁVEL</a:t>
          </a:r>
          <a:r>
            <a:rPr lang="pt-BR" sz="2600" b="1" i="1" u="none" dirty="0" smtClean="0">
              <a:solidFill>
                <a:srgbClr val="FF0000"/>
              </a:solidFill>
            </a:rPr>
            <a:t> </a:t>
          </a:r>
          <a:r>
            <a:rPr lang="pt-BR" sz="2600" b="0" i="0" u="none" dirty="0" smtClean="0">
              <a:solidFill>
                <a:prstClr val="black"/>
              </a:solidFill>
            </a:rPr>
            <a:t>que cada ator envolvido neste processo, colabore e  cumpra as  tarefas nos prazos estabelecidos ou pactuados</a:t>
          </a:r>
        </a:p>
        <a:p>
          <a:pPr algn="just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endParaRPr lang="pt-BR" sz="2600" b="0" i="0" u="none" dirty="0" smtClean="0">
            <a:solidFill>
              <a:prstClr val="black"/>
            </a:solidFill>
          </a:endParaRPr>
        </a:p>
        <a:p>
          <a:pPr algn="just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r>
            <a:rPr lang="pt-BR" sz="2600" b="1" i="1" u="sng" dirty="0" smtClean="0">
              <a:solidFill>
                <a:srgbClr val="FF0000"/>
              </a:solidFill>
            </a:rPr>
            <a:t>* É CRUCIAL  </a:t>
          </a:r>
          <a:r>
            <a:rPr lang="pt-BR" sz="2600" b="0" i="0" u="none" dirty="0" smtClean="0">
              <a:solidFill>
                <a:schemeClr val="tx1"/>
              </a:solidFill>
            </a:rPr>
            <a:t>a participação ativa e contínua de todos nas reuniões de CIR de cada região  </a:t>
          </a:r>
        </a:p>
      </dgm:t>
    </dgm:pt>
    <dgm:pt modelId="{70FA7FEA-CB63-4BB3-BCCB-F5DC1E0B55AA}" type="sibTrans" cxnId="{3944CD9E-31F4-48D4-8409-50B021483C3B}">
      <dgm:prSet/>
      <dgm:spPr/>
      <dgm:t>
        <a:bodyPr/>
        <a:lstStyle/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endParaRPr lang="pt-BR"/>
        </a:p>
      </dgm:t>
    </dgm:pt>
    <dgm:pt modelId="{6274DDA4-68D0-4F62-886F-811ED6286D13}" type="parTrans" cxnId="{3944CD9E-31F4-48D4-8409-50B021483C3B}">
      <dgm:prSet/>
      <dgm:spPr/>
      <dgm:t>
        <a:bodyPr/>
        <a:lstStyle/>
        <a:p>
          <a:pPr algn="ctr">
            <a:lnSpc>
              <a:spcPct val="100000"/>
            </a:lnSpc>
            <a:spcBef>
              <a:spcPts val="600"/>
            </a:spcBef>
            <a:spcAft>
              <a:spcPts val="0"/>
            </a:spcAft>
          </a:pPr>
          <a:endParaRPr lang="pt-BR"/>
        </a:p>
      </dgm:t>
    </dgm:pt>
    <dgm:pt modelId="{6BA22EEE-6927-438D-AECD-7BA2BB31EF32}" type="pres">
      <dgm:prSet presAssocID="{58B50FC5-34B9-4521-B4B4-9F322061736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CFD3640E-3EA9-484B-A3F8-F830F631D887}" type="pres">
      <dgm:prSet presAssocID="{8AA86790-FF30-423E-862C-52DB7C6DC266}" presName="parentText" presStyleLbl="node1" presStyleIdx="0" presStyleCnt="1" custScaleY="1434739" custLinFactY="-508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3944CD9E-31F4-48D4-8409-50B021483C3B}" srcId="{58B50FC5-34B9-4521-B4B4-9F3220617360}" destId="{8AA86790-FF30-423E-862C-52DB7C6DC266}" srcOrd="0" destOrd="0" parTransId="{6274DDA4-68D0-4F62-886F-811ED6286D13}" sibTransId="{70FA7FEA-CB63-4BB3-BCCB-F5DC1E0B55AA}"/>
    <dgm:cxn modelId="{5FEE54A9-3AC7-42DD-B17B-E6A066D6F1BA}" type="presOf" srcId="{58B50FC5-34B9-4521-B4B4-9F3220617360}" destId="{6BA22EEE-6927-438D-AECD-7BA2BB31EF32}" srcOrd="0" destOrd="0" presId="urn:microsoft.com/office/officeart/2005/8/layout/vList2"/>
    <dgm:cxn modelId="{3C000691-1AC3-4D2C-B954-F0D23406A14E}" type="presOf" srcId="{8AA86790-FF30-423E-862C-52DB7C6DC266}" destId="{CFD3640E-3EA9-484B-A3F8-F830F631D887}" srcOrd="0" destOrd="0" presId="urn:microsoft.com/office/officeart/2005/8/layout/vList2"/>
    <dgm:cxn modelId="{504BC1F3-5C44-4D55-9D20-3E135C68350C}" type="presParOf" srcId="{6BA22EEE-6927-438D-AECD-7BA2BB31EF32}" destId="{CFD3640E-3EA9-484B-A3F8-F830F631D887}" srcOrd="0" destOrd="0" presId="urn:microsoft.com/office/officeart/2005/8/layout/vList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78DF21-6FED-45A2-B4C7-B3EE5314FEB8}">
      <dsp:nvSpPr>
        <dsp:cNvPr id="0" name=""/>
        <dsp:cNvSpPr/>
      </dsp:nvSpPr>
      <dsp:spPr>
        <a:xfrm>
          <a:off x="2808339" y="0"/>
          <a:ext cx="9217011" cy="2418350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5">
                <a:tint val="50000"/>
                <a:satMod val="300000"/>
              </a:schemeClr>
            </a:gs>
            <a:gs pos="35000">
              <a:schemeClr val="accent5">
                <a:tint val="37000"/>
                <a:satMod val="300000"/>
              </a:schemeClr>
            </a:gs>
            <a:gs pos="100000">
              <a:schemeClr val="accent5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5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5"/>
        </a:lnRef>
        <a:fillRef idx="2">
          <a:schemeClr val="accent5"/>
        </a:fillRef>
        <a:effectRef idx="1">
          <a:schemeClr val="accent5"/>
        </a:effectRef>
        <a:fontRef idx="minor">
          <a:schemeClr val="dk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pt-BR" sz="4000" kern="1200" dirty="0" smtClean="0"/>
            <a:t>Planejamento Regional Integrado - PRI</a:t>
          </a:r>
          <a:endParaRPr lang="pt-BR" sz="3600" b="1" kern="1200" dirty="0" smtClean="0">
            <a:solidFill>
              <a:schemeClr val="tx1"/>
            </a:solidFill>
          </a:endParaRPr>
        </a:p>
      </dsp:txBody>
      <dsp:txXfrm>
        <a:off x="2879170" y="70831"/>
        <a:ext cx="9075349" cy="22766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FD3640E-3EA9-484B-A3F8-F830F631D887}">
      <dsp:nvSpPr>
        <dsp:cNvPr id="0" name=""/>
        <dsp:cNvSpPr/>
      </dsp:nvSpPr>
      <dsp:spPr>
        <a:xfrm>
          <a:off x="0" y="0"/>
          <a:ext cx="9144000" cy="5521548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just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pt-BR" sz="2600" b="1" i="1" u="sng" kern="1200" dirty="0" smtClean="0">
              <a:solidFill>
                <a:srgbClr val="FF0000"/>
              </a:solidFill>
            </a:rPr>
            <a:t>* BOA PARTE DO TRABALHO SERÁ DESENVOLVIDO NO AMBIENTE DA CIR,</a:t>
          </a:r>
          <a:r>
            <a:rPr lang="pt-BR" sz="2600" b="0" i="0" u="none" kern="1200" dirty="0" smtClean="0">
              <a:solidFill>
                <a:prstClr val="black"/>
              </a:solidFill>
            </a:rPr>
            <a:t> mas também será desenvolvido pela equipe da SES e das SMS em atividade de dispersão</a:t>
          </a:r>
        </a:p>
        <a:p>
          <a:pPr lvl="0" algn="just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pt-BR" sz="2600" b="0" i="0" u="none" kern="1200" dirty="0" smtClean="0">
            <a:solidFill>
              <a:prstClr val="black"/>
            </a:solidFill>
          </a:endParaRPr>
        </a:p>
        <a:p>
          <a:pPr lvl="0" algn="just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pt-BR" sz="2600" b="1" i="1" u="sng" kern="1200" dirty="0" smtClean="0">
              <a:solidFill>
                <a:srgbClr val="FF0000"/>
              </a:solidFill>
            </a:rPr>
            <a:t>* É FUNDAMENTAL  </a:t>
          </a:r>
          <a:r>
            <a:rPr lang="pt-BR" sz="2600" b="0" i="0" u="none" kern="1200" dirty="0" smtClean="0">
              <a:solidFill>
                <a:prstClr val="black"/>
              </a:solidFill>
            </a:rPr>
            <a:t>que SES, MS, CES, Secretários Municipais  de saúde e equipe local tenham participação ativa e proativa </a:t>
          </a:r>
        </a:p>
        <a:p>
          <a:pPr lvl="0" algn="just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pt-BR" sz="2600" b="0" i="0" u="none" kern="1200" dirty="0" smtClean="0">
            <a:solidFill>
              <a:prstClr val="black"/>
            </a:solidFill>
          </a:endParaRPr>
        </a:p>
        <a:p>
          <a:pPr lvl="0" algn="just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pt-BR" sz="2600" b="1" i="1" u="sng" kern="1200" dirty="0" smtClean="0">
              <a:solidFill>
                <a:srgbClr val="FF0000"/>
              </a:solidFill>
            </a:rPr>
            <a:t>* É INDISPENSÁVEL</a:t>
          </a:r>
          <a:r>
            <a:rPr lang="pt-BR" sz="2600" b="1" i="1" u="none" kern="1200" dirty="0" smtClean="0">
              <a:solidFill>
                <a:srgbClr val="FF0000"/>
              </a:solidFill>
            </a:rPr>
            <a:t> </a:t>
          </a:r>
          <a:r>
            <a:rPr lang="pt-BR" sz="2600" b="0" i="0" u="none" kern="1200" dirty="0" smtClean="0">
              <a:solidFill>
                <a:prstClr val="black"/>
              </a:solidFill>
            </a:rPr>
            <a:t>que cada ator envolvido neste processo, colabore e  cumpra as  tarefas nos prazos estabelecidos ou pactuados</a:t>
          </a:r>
        </a:p>
        <a:p>
          <a:pPr lvl="0" algn="just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endParaRPr lang="pt-BR" sz="2600" b="0" i="0" u="none" kern="1200" dirty="0" smtClean="0">
            <a:solidFill>
              <a:prstClr val="black"/>
            </a:solidFill>
          </a:endParaRPr>
        </a:p>
        <a:p>
          <a:pPr lvl="0" algn="just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pt-BR" sz="2600" b="1" i="1" u="sng" kern="1200" dirty="0" smtClean="0">
              <a:solidFill>
                <a:srgbClr val="FF0000"/>
              </a:solidFill>
            </a:rPr>
            <a:t>* É CRUCIAL  </a:t>
          </a:r>
          <a:r>
            <a:rPr lang="pt-BR" sz="2600" b="0" i="0" u="none" kern="1200" dirty="0" smtClean="0">
              <a:solidFill>
                <a:schemeClr val="tx1"/>
              </a:solidFill>
            </a:rPr>
            <a:t>a participação ativa e contínua de todos nas reuniões de CIR de cada região  </a:t>
          </a:r>
        </a:p>
      </dsp:txBody>
      <dsp:txXfrm>
        <a:off x="269540" y="269540"/>
        <a:ext cx="8604920" cy="49824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CFC06C7-8339-43DC-B757-831E31EBB2F4}" type="datetimeFigureOut">
              <a:rPr lang="pt-BR"/>
              <a:pPr>
                <a:defRPr/>
              </a:pPr>
              <a:t>03/05/2021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noProof="0" smtClean="0"/>
              <a:t>Clique para editar 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564E486-375C-4FE3-9605-F76FDE259F0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22691966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A8331E2-344D-4EC3-9D01-E2C299C92D69}" type="datetimeFigureOut">
              <a:rPr lang="pt-BR"/>
              <a:pPr>
                <a:defRPr/>
              </a:pPr>
              <a:t>03/05/2021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EF84BC0-FE1F-401F-968C-BD6651F96F2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63350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0E30111-C639-4788-AEEE-8A04C9EB1BA5}" type="datetimeFigureOut">
              <a:rPr lang="pt-BR"/>
              <a:pPr>
                <a:defRPr/>
              </a:pPr>
              <a:t>03/05/2021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8646277-E125-45F8-84EF-63B93F43C5F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831357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8D33B72-F87C-45AD-A29C-324F09D65E50}" type="datetimeFigureOut">
              <a:rPr lang="pt-BR"/>
              <a:pPr>
                <a:defRPr/>
              </a:pPr>
              <a:t>03/05/2021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9837CFB-C604-4921-8931-7919E2E179E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2497799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conteúdo padr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Mestre-Fundo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74719"/>
            <a:ext cx="8229600" cy="87316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9E7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defRPr>
            </a:lvl1pPr>
          </a:lstStyle>
          <a:p>
            <a:r>
              <a:rPr lang="x-none" smtClean="0"/>
              <a:t>Click to edit Master title style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7266"/>
            <a:ext cx="8229600" cy="51133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aseline="0">
                <a:latin typeface="Arial"/>
                <a:cs typeface="Arial"/>
              </a:defRPr>
            </a:lvl1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457200" y="123548"/>
            <a:ext cx="6369179" cy="2571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x-none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2993725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radeci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Mestre-Fundo-0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5750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/>
          <p:cNvSpPr txBox="1">
            <a:spLocks noChangeArrowheads="1"/>
          </p:cNvSpPr>
          <p:nvPr userDrawn="1"/>
        </p:nvSpPr>
        <p:spPr bwMode="auto">
          <a:xfrm>
            <a:off x="3095625" y="6251575"/>
            <a:ext cx="2984500" cy="3079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pt-BR" altLang="pt-BR" sz="1400" i="1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Local, data</a:t>
            </a: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x-none" smtClean="0"/>
              <a:t>Click to edit Master title style</a:t>
            </a:r>
            <a:endParaRPr lang="pt-BR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pt-BR" dirty="0"/>
          </a:p>
        </p:txBody>
      </p:sp>
    </p:spTree>
    <p:extLst>
      <p:ext uri="{BB962C8B-B14F-4D97-AF65-F5344CB8AC3E}">
        <p14:creationId xmlns="" xmlns:p14="http://schemas.microsoft.com/office/powerpoint/2010/main" val="1890083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06686" y="23113"/>
            <a:ext cx="1901825" cy="6737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235674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03922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0634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26141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01854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9266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1"/>
          <p:cNvGrpSpPr>
            <a:grpSpLocks/>
          </p:cNvGrpSpPr>
          <p:nvPr userDrawn="1"/>
        </p:nvGrpSpPr>
        <p:grpSpPr bwMode="auto">
          <a:xfrm>
            <a:off x="31750" y="19050"/>
            <a:ext cx="9101138" cy="661988"/>
            <a:chOff x="31651" y="18455"/>
            <a:chExt cx="9101237" cy="662583"/>
          </a:xfrm>
        </p:grpSpPr>
        <p:pic>
          <p:nvPicPr>
            <p:cNvPr id="5" name="Imagem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8925" y="19050"/>
              <a:ext cx="1223963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Imagem 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51" y="18455"/>
              <a:ext cx="250507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746DB0D-7A20-42CE-BE71-895D7F5B5E40}" type="datetimeFigureOut">
              <a:rPr lang="pt-BR"/>
              <a:pPr>
                <a:defRPr/>
              </a:pPr>
              <a:t>03/05/2021</a:t>
            </a:fld>
            <a:endParaRPr 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5E57DC5-EE11-4674-98F6-9BE19466171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0546399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199229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35078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00111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590498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278305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9315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77894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04495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23731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2389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76B05EC-E53C-4F1F-9424-F59C5EC2448D}" type="datetimeFigureOut">
              <a:rPr lang="pt-BR"/>
              <a:pPr>
                <a:defRPr/>
              </a:pPr>
              <a:t>03/05/2021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544E533-AC52-4D13-BB04-2E1044F1864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4254621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6844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377518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Imagem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067" y="17328"/>
            <a:ext cx="2774950" cy="7397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969075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252106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80655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46014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03/05/2021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0971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0675883-FD92-42DA-91E0-438ED4849795}" type="datetimeFigureOut">
              <a:rPr lang="pt-BR"/>
              <a:pPr>
                <a:defRPr/>
              </a:pPr>
              <a:t>03/05/2021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260A36D-B848-43F9-BE25-DC6FCB3BDFD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962223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666333A-136B-4001-B2CE-739E150C9864}" type="datetimeFigureOut">
              <a:rPr lang="pt-BR"/>
              <a:pPr>
                <a:defRPr/>
              </a:pPr>
              <a:t>03/05/2021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03EA712-5E50-492E-80FC-13CEC537C1E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749033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5302519-C0EB-4650-B3C5-F162B5BD664C}" type="datetimeFigureOut">
              <a:rPr lang="pt-BR"/>
              <a:pPr>
                <a:defRPr/>
              </a:pPr>
              <a:t>03/05/2021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4F0977B-3E5A-4FCC-8577-C64EE112BCB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506387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7ABD7DA-6590-43E9-82A6-E6A45A8A4AC8}" type="datetimeFigureOut">
              <a:rPr lang="pt-BR"/>
              <a:pPr>
                <a:defRPr/>
              </a:pPr>
              <a:t>03/05/2021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F6975B1-F201-4A00-B9D7-9058FC1506A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3265785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61A2446-85F0-480D-B00D-7A6E3A3FAB23}" type="datetimeFigureOut">
              <a:rPr lang="pt-BR"/>
              <a:pPr>
                <a:defRPr/>
              </a:pPr>
              <a:t>03/05/2021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9A91633-F860-4186-A083-A0C7C64CD04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1445113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395288" y="63817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972DCCF-9568-477E-9710-354D72D1C6A2}" type="datetimeFigureOut">
              <a:rPr lang="pt-BR"/>
              <a:pPr>
                <a:defRPr/>
              </a:pPr>
              <a:t>03/05/2021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4190BC9-E62D-48A4-92A9-66F69BD8C22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4073641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804" r:id="rId1"/>
    <p:sldLayoutId id="2147484805" r:id="rId2"/>
    <p:sldLayoutId id="2147484806" r:id="rId3"/>
    <p:sldLayoutId id="2147484807" r:id="rId4"/>
    <p:sldLayoutId id="2147484808" r:id="rId5"/>
    <p:sldLayoutId id="2147484809" r:id="rId6"/>
    <p:sldLayoutId id="2147484810" r:id="rId7"/>
    <p:sldLayoutId id="2147484811" r:id="rId8"/>
    <p:sldLayoutId id="2147484812" r:id="rId9"/>
    <p:sldLayoutId id="2147484813" r:id="rId10"/>
    <p:sldLayoutId id="2147484814" r:id="rId11"/>
    <p:sldLayoutId id="2147484815" r:id="rId12"/>
    <p:sldLayoutId id="2147484816" r:id="rId13"/>
    <p:sldLayoutId id="2147484855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03/05/2021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8383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44" r:id="rId1"/>
    <p:sldLayoutId id="2147484845" r:id="rId2"/>
    <p:sldLayoutId id="2147484846" r:id="rId3"/>
    <p:sldLayoutId id="2147484847" r:id="rId4"/>
    <p:sldLayoutId id="2147484848" r:id="rId5"/>
    <p:sldLayoutId id="2147484849" r:id="rId6"/>
    <p:sldLayoutId id="2147484850" r:id="rId7"/>
    <p:sldLayoutId id="2147484851" r:id="rId8"/>
    <p:sldLayoutId id="2147484852" r:id="rId9"/>
    <p:sldLayoutId id="2147484853" r:id="rId10"/>
    <p:sldLayoutId id="214748485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03/05/2021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81145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70" r:id="rId1"/>
    <p:sldLayoutId id="2147484871" r:id="rId2"/>
    <p:sldLayoutId id="2147484872" r:id="rId3"/>
    <p:sldLayoutId id="2147484873" r:id="rId4"/>
    <p:sldLayoutId id="2147484874" r:id="rId5"/>
    <p:sldLayoutId id="2147484875" r:id="rId6"/>
    <p:sldLayoutId id="2147484876" r:id="rId7"/>
    <p:sldLayoutId id="2147484877" r:id="rId8"/>
    <p:sldLayoutId id="2147484878" r:id="rId9"/>
    <p:sldLayoutId id="2147484879" r:id="rId10"/>
    <p:sldLayoutId id="214748488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8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7.emf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>
            <p:extLst>
              <p:ext uri="{D42A27DB-BD31-4B8C-83A1-F6EECF244321}">
                <p14:modId xmlns="" xmlns:p14="http://schemas.microsoft.com/office/powerpoint/2010/main" val="1404961847"/>
              </p:ext>
            </p:extLst>
          </p:nvPr>
        </p:nvGraphicFramePr>
        <p:xfrm>
          <a:off x="-2844824" y="2593974"/>
          <a:ext cx="14545616" cy="2419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tângulo 1"/>
          <p:cNvSpPr/>
          <p:nvPr/>
        </p:nvSpPr>
        <p:spPr>
          <a:xfrm>
            <a:off x="0" y="5733256"/>
            <a:ext cx="914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3200" b="1" dirty="0">
                <a:solidFill>
                  <a:prstClr val="black"/>
                </a:solidFill>
                <a:latin typeface="Calibri"/>
                <a:cs typeface="+mn-cs"/>
              </a:rPr>
              <a:t>Reunião Ordinária </a:t>
            </a:r>
            <a:r>
              <a:rPr lang="pt-BR" sz="3200" b="1" dirty="0" smtClean="0">
                <a:solidFill>
                  <a:prstClr val="black"/>
                </a:solidFill>
                <a:latin typeface="Calibri"/>
                <a:cs typeface="+mn-cs"/>
              </a:rPr>
              <a:t>Comissão </a:t>
            </a:r>
            <a:r>
              <a:rPr lang="pt-BR" sz="3200" b="1" dirty="0" err="1" smtClean="0">
                <a:solidFill>
                  <a:prstClr val="black"/>
                </a:solidFill>
                <a:latin typeface="Calibri"/>
                <a:cs typeface="+mn-cs"/>
              </a:rPr>
              <a:t>Intergestores</a:t>
            </a:r>
            <a:r>
              <a:rPr lang="pt-BR" sz="3200" b="1" dirty="0" smtClean="0">
                <a:solidFill>
                  <a:prstClr val="black"/>
                </a:solidFill>
                <a:latin typeface="Calibri"/>
                <a:cs typeface="+mn-cs"/>
              </a:rPr>
              <a:t> Regional – </a:t>
            </a:r>
            <a:endParaRPr lang="pt-BR" sz="3200" b="1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883"/>
          <a:stretch/>
        </p:blipFill>
        <p:spPr bwMode="auto">
          <a:xfrm>
            <a:off x="179512" y="48326"/>
            <a:ext cx="2122707" cy="165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X:\Planejamento\LOGOMARCAS\Logo SUS.bmp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339" y="175546"/>
            <a:ext cx="2914821" cy="11652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ângulo 5"/>
          <p:cNvSpPr/>
          <p:nvPr/>
        </p:nvSpPr>
        <p:spPr>
          <a:xfrm>
            <a:off x="3714744" y="6357958"/>
            <a:ext cx="15653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200" b="1" dirty="0" smtClean="0">
                <a:solidFill>
                  <a:prstClr val="black"/>
                </a:solidFill>
                <a:latin typeface="Calibri"/>
              </a:rPr>
              <a:t>Tocantins/Maio/2021</a:t>
            </a:r>
            <a:endParaRPr lang="pt-BR" sz="1200" b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358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71406" y="65188"/>
            <a:ext cx="8929750" cy="40011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PT" sz="2000" dirty="0" smtClean="0"/>
              <a:t>II – CONSELHO DE SECRETARIAS MUNICIPAIS DE SAÚDE</a:t>
            </a:r>
            <a:endParaRPr lang="pt-PT" sz="2000" b="1" u="sng" dirty="0" smtClean="0"/>
          </a:p>
        </p:txBody>
      </p:sp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17542063"/>
              </p:ext>
            </p:extLst>
          </p:nvPr>
        </p:nvGraphicFramePr>
        <p:xfrm>
          <a:off x="357156" y="1000108"/>
          <a:ext cx="8501124" cy="5303968"/>
        </p:xfrm>
        <a:graphic>
          <a:graphicData uri="http://schemas.openxmlformats.org/drawingml/2006/table">
            <a:tbl>
              <a:tblPr/>
              <a:tblGrid>
                <a:gridCol w="2428894"/>
                <a:gridCol w="1571636"/>
                <a:gridCol w="4500594"/>
              </a:tblGrid>
              <a:tr h="2059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1" dirty="0">
                          <a:latin typeface="Arial"/>
                          <a:ea typeface="Arial"/>
                          <a:cs typeface="Times New Roman"/>
                        </a:rPr>
                        <a:t>REGIÃO DE SAÚDE</a:t>
                      </a: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1" dirty="0">
                          <a:latin typeface="Arial"/>
                          <a:ea typeface="Arial"/>
                          <a:cs typeface="Times New Roman"/>
                        </a:rPr>
                        <a:t>MEMBRO</a:t>
                      </a: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pt-PT" sz="1400" b="1" dirty="0">
                          <a:latin typeface="Arial"/>
                          <a:ea typeface="Arial"/>
                          <a:cs typeface="Times New Roman"/>
                        </a:rPr>
                        <a:t>NOME</a:t>
                      </a: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18163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Amor Perfeito</a:t>
                      </a: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 dirty="0">
                          <a:latin typeface="Arial"/>
                          <a:ea typeface="Arial"/>
                          <a:cs typeface="Times New Roman"/>
                        </a:rPr>
                        <a:t>Titular</a:t>
                      </a: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 dirty="0">
                          <a:latin typeface="Arial"/>
                          <a:ea typeface="Arial"/>
                          <a:cs typeface="Times New Roman"/>
                        </a:rPr>
                        <a:t>Dalma Dias Reis</a:t>
                      </a: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6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Suplente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Núbia Maria Pereira Dias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63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 b="1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Bico do Papagaio</a:t>
                      </a: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Titular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Inácio Alves da Conceição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6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Suplente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 dirty="0">
                          <a:latin typeface="Arial"/>
                          <a:ea typeface="Arial"/>
                          <a:cs typeface="Times New Roman"/>
                        </a:rPr>
                        <a:t>Jarmondes Carlos da Silva</a:t>
                      </a: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63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 b="1" dirty="0">
                          <a:latin typeface="Arial"/>
                          <a:ea typeface="Arial"/>
                          <a:cs typeface="Times New Roman"/>
                        </a:rPr>
                        <a:t>Capim Dourado</a:t>
                      </a: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Titular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Namayra Batista Gomes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6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Suplente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Suimárcia de Sousa Costa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63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 b="1" dirty="0">
                          <a:latin typeface="Arial"/>
                          <a:ea typeface="Arial"/>
                          <a:cs typeface="Times New Roman"/>
                        </a:rPr>
                        <a:t>Cerrado Tocantins-Araguaia</a:t>
                      </a: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Titular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Walter Machado Souza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6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Suplente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Cristiana Cleia Quitaiski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63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 b="1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Times New Roman"/>
                        </a:rPr>
                        <a:t>Ilha do Bananal</a:t>
                      </a: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Titular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Francisco Ronnivon Alves da Silva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6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Suplente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Raimundo dos Santos Aguiar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63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 b="1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Times New Roman"/>
                        </a:rPr>
                        <a:t>Cantão</a:t>
                      </a: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Titular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Arllérico André Silva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6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Suplente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Aurora Alves do Nascimento Figueiredo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63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 b="1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Times New Roman"/>
                        </a:rPr>
                        <a:t>Sudeste</a:t>
                      </a: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 dirty="0">
                          <a:latin typeface="Arial"/>
                          <a:ea typeface="Arial"/>
                          <a:cs typeface="Times New Roman"/>
                        </a:rPr>
                        <a:t>Titular</a:t>
                      </a: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>
                          <a:latin typeface="Arial"/>
                          <a:ea typeface="Arial"/>
                          <a:cs typeface="Times New Roman"/>
                        </a:rPr>
                        <a:t>Camila Aires de Oliveira Sardinha</a:t>
                      </a:r>
                      <a:endParaRPr lang="pt-BR" sz="140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63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 dirty="0">
                          <a:latin typeface="Arial"/>
                          <a:ea typeface="Arial"/>
                          <a:cs typeface="Times New Roman"/>
                        </a:rPr>
                        <a:t>Suplente</a:t>
                      </a: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 dirty="0">
                          <a:latin typeface="Arial"/>
                          <a:ea typeface="Arial"/>
                          <a:cs typeface="Times New Roman"/>
                        </a:rPr>
                        <a:t>Luana Souza Rodrigues</a:t>
                      </a: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63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400" b="1" dirty="0" smtClean="0">
                          <a:latin typeface="Arial"/>
                          <a:ea typeface="Arial"/>
                          <a:cs typeface="Times New Roman"/>
                        </a:rPr>
                        <a:t>Médio Norte Araguaia </a:t>
                      </a:r>
                      <a:endParaRPr lang="pt-BR" sz="1400" b="1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 dirty="0">
                          <a:latin typeface="Arial"/>
                          <a:ea typeface="Arial"/>
                          <a:cs typeface="Times New Roman"/>
                        </a:rPr>
                        <a:t>Titular</a:t>
                      </a: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latin typeface="Arial"/>
                          <a:ea typeface="Arial"/>
                          <a:cs typeface="Times New Roman"/>
                        </a:rPr>
                        <a:t>Marcus Vinicius</a:t>
                      </a:r>
                      <a:r>
                        <a:rPr lang="pt-BR" sz="1400" baseline="0" dirty="0" smtClean="0">
                          <a:latin typeface="Arial"/>
                          <a:ea typeface="Arial"/>
                          <a:cs typeface="Times New Roman"/>
                        </a:rPr>
                        <a:t> Aguiar de Alencar</a:t>
                      </a: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8163">
                <a:tc v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PT" sz="1400" dirty="0">
                          <a:latin typeface="Arial"/>
                          <a:ea typeface="Arial"/>
                          <a:cs typeface="Times New Roman"/>
                        </a:rPr>
                        <a:t>Suplente</a:t>
                      </a: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pt-BR" sz="1400" dirty="0" smtClean="0">
                          <a:latin typeface="Arial"/>
                          <a:ea typeface="Arial"/>
                          <a:cs typeface="Times New Roman"/>
                        </a:rPr>
                        <a:t>Lucas Gomes Lima</a:t>
                      </a:r>
                      <a:endParaRPr lang="pt-BR" sz="1400" dirty="0">
                        <a:latin typeface="Arial"/>
                        <a:ea typeface="Arial"/>
                        <a:cs typeface="Times New Roman"/>
                      </a:endParaRPr>
                    </a:p>
                  </a:txBody>
                  <a:tcPr marL="11352" marR="1135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CaixaDeTexto 4"/>
          <p:cNvSpPr txBox="1"/>
          <p:nvPr/>
        </p:nvSpPr>
        <p:spPr>
          <a:xfrm>
            <a:off x="285720" y="428604"/>
            <a:ext cx="8572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b="1" i="1" dirty="0" smtClean="0"/>
              <a:t>Representantes indicados para a portaria foram os mesmos eleitos nas reuniões de CIR, em 2021 </a:t>
            </a:r>
            <a:endParaRPr lang="pt-BR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TextShape 1"/>
          <p:cNvSpPr txBox="1"/>
          <p:nvPr/>
        </p:nvSpPr>
        <p:spPr>
          <a:xfrm>
            <a:off x="214282" y="545830"/>
            <a:ext cx="8715436" cy="88290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pt-BR" sz="2400" b="1" dirty="0" smtClean="0"/>
              <a:t>Representante dos municípios na CIR você faz parte do grupo condutor , </a:t>
            </a:r>
            <a:r>
              <a:rPr lang="pt-BR" sz="2400" b="1" u="sng" dirty="0" smtClean="0"/>
              <a:t>É IMPORTANTE</a:t>
            </a:r>
            <a:r>
              <a:rPr lang="pt-BR" sz="3200" b="1" dirty="0" smtClean="0"/>
              <a:t>:</a:t>
            </a:r>
            <a:endParaRPr lang="pt-BR" sz="4400" b="0" strike="noStrike" spc="-1" dirty="0">
              <a:latin typeface="Calibri"/>
            </a:endParaRPr>
          </a:p>
        </p:txBody>
      </p:sp>
      <p:graphicFrame>
        <p:nvGraphicFramePr>
          <p:cNvPr id="4" name="Diagram4"/>
          <p:cNvGraphicFramePr/>
          <p:nvPr>
            <p:extLst>
              <p:ext uri="{D42A27DB-BD31-4B8C-83A1-F6EECF244321}">
                <p14:modId xmlns="" xmlns:p14="http://schemas.microsoft.com/office/powerpoint/2010/main" val="2548408900"/>
              </p:ext>
            </p:extLst>
          </p:nvPr>
        </p:nvGraphicFramePr>
        <p:xfrm>
          <a:off x="214282" y="1571612"/>
          <a:ext cx="8715436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2" name="Conector de seta reta 11"/>
          <p:cNvCxnSpPr/>
          <p:nvPr/>
        </p:nvCxnSpPr>
        <p:spPr>
          <a:xfrm>
            <a:off x="357158" y="2000240"/>
            <a:ext cx="14287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de seta reta 13"/>
          <p:cNvCxnSpPr/>
          <p:nvPr/>
        </p:nvCxnSpPr>
        <p:spPr>
          <a:xfrm>
            <a:off x="285720" y="3143248"/>
            <a:ext cx="14287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de seta reta 15"/>
          <p:cNvCxnSpPr/>
          <p:nvPr/>
        </p:nvCxnSpPr>
        <p:spPr>
          <a:xfrm>
            <a:off x="285720" y="4284668"/>
            <a:ext cx="14287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de seta reta 17"/>
          <p:cNvCxnSpPr/>
          <p:nvPr/>
        </p:nvCxnSpPr>
        <p:spPr>
          <a:xfrm>
            <a:off x="285720" y="5427676"/>
            <a:ext cx="14287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71415"/>
            <a:ext cx="9133214" cy="46166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PT" sz="2400" dirty="0" smtClean="0"/>
              <a:t>Compete ao Grupo Condutor:</a:t>
            </a:r>
            <a:endParaRPr lang="pt-BR" sz="2400" b="1" dirty="0" smtClean="0"/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71438" y="500042"/>
            <a:ext cx="9001156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pt-PT" dirty="0" smtClean="0"/>
              <a:t>I – articular, coordenar, integrar e validar os processos de operacionalização do Planejamento Regional Integrado e a organização de Macrorregiões de Saúde;</a:t>
            </a:r>
            <a:endParaRPr lang="pt-BR" dirty="0" smtClean="0"/>
          </a:p>
          <a:p>
            <a:r>
              <a:rPr lang="pt-PT" dirty="0" smtClean="0"/>
              <a:t> </a:t>
            </a:r>
            <a:endParaRPr lang="pt-BR" dirty="0" smtClean="0"/>
          </a:p>
          <a:p>
            <a:pPr algn="just"/>
            <a:r>
              <a:rPr lang="pt-PT" dirty="0" smtClean="0"/>
              <a:t>II – propor metodologia de trabalho para elaboração e implementação do PRI, conforme as metas definidas no Projeto de Elaboração dos Planos Regionais Integrados das 2 Macrorregiões e das 8 Regiões de Saúde do Estado do Tocantins, aprovado na Portaria GM/MS Nº 3.065, de 11 de novembro de 2020.</a:t>
            </a:r>
            <a:endParaRPr lang="pt-BR" dirty="0" smtClean="0"/>
          </a:p>
          <a:p>
            <a:r>
              <a:rPr lang="pt-PT" dirty="0" smtClean="0"/>
              <a:t> </a:t>
            </a:r>
            <a:endParaRPr lang="pt-BR" dirty="0" smtClean="0"/>
          </a:p>
          <a:p>
            <a:pPr algn="just"/>
            <a:r>
              <a:rPr lang="pt-PT" dirty="0" smtClean="0"/>
              <a:t>III – propor o cronograma para elaboração dos Planos Regionais Integrados das Regiões e das Macrorregiões de Saúde na Comissão Intergestores Regionais (CIR) e Comissão Intergestores Bipartite (CIB);</a:t>
            </a:r>
            <a:endParaRPr lang="pt-BR" dirty="0" smtClean="0"/>
          </a:p>
          <a:p>
            <a:r>
              <a:rPr lang="pt-PT" dirty="0" smtClean="0"/>
              <a:t> </a:t>
            </a:r>
            <a:endParaRPr lang="pt-BR" dirty="0" smtClean="0"/>
          </a:p>
          <a:p>
            <a:r>
              <a:rPr lang="pt-PT" dirty="0" smtClean="0"/>
              <a:t>IV – coordenar a  realização das oficinas regionais e macrorregionais;</a:t>
            </a:r>
            <a:endParaRPr lang="pt-BR" dirty="0" smtClean="0"/>
          </a:p>
          <a:p>
            <a:r>
              <a:rPr lang="pt-PT" dirty="0" smtClean="0"/>
              <a:t> </a:t>
            </a:r>
            <a:endParaRPr lang="pt-BR" dirty="0" smtClean="0"/>
          </a:p>
          <a:p>
            <a:pPr algn="just"/>
            <a:r>
              <a:rPr lang="pt-PT" dirty="0" smtClean="0"/>
              <a:t>V – elaborar a proposta das diretrizes do Planejamento Regional Integrado a serem aprovadas na Comissão Intergestores Bipartite – CIB;</a:t>
            </a:r>
            <a:endParaRPr lang="pt-BR" dirty="0" smtClean="0"/>
          </a:p>
          <a:p>
            <a:r>
              <a:rPr lang="pt-PT" dirty="0" smtClean="0"/>
              <a:t> </a:t>
            </a:r>
            <a:endParaRPr lang="pt-BR" dirty="0" smtClean="0"/>
          </a:p>
          <a:p>
            <a:pPr algn="just"/>
            <a:r>
              <a:rPr lang="pt-PT" dirty="0" smtClean="0"/>
              <a:t>VI – coordenar a elaboração dos documentos consolidados dos Planos Regionais Integrados das 2 Macrorregiões e das 8 Regiões de Saúde do Estado do Tocantins;</a:t>
            </a:r>
            <a:endParaRPr lang="pt-BR" dirty="0" smtClean="0"/>
          </a:p>
          <a:p>
            <a:r>
              <a:rPr lang="pt-PT" dirty="0" smtClean="0"/>
              <a:t> </a:t>
            </a:r>
            <a:endParaRPr lang="pt-BR" dirty="0" smtClean="0"/>
          </a:p>
          <a:p>
            <a:pPr algn="just"/>
            <a:r>
              <a:rPr lang="pt-PT" dirty="0" smtClean="0"/>
              <a:t>VII – desenvolver outras atividades inerentes ao PRI que no decorrer do processo se fizerem necessárias.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TextShape 1"/>
          <p:cNvSpPr txBox="1"/>
          <p:nvPr/>
        </p:nvSpPr>
        <p:spPr>
          <a:xfrm>
            <a:off x="214282" y="188640"/>
            <a:ext cx="8715436" cy="88290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pt-BR" sz="3200" b="1" dirty="0" smtClean="0"/>
              <a:t>FATORES IMPORTANTES A CONSIDERAR:</a:t>
            </a:r>
            <a:endParaRPr lang="pt-BR" sz="4400" b="0" strike="noStrike" spc="-1" dirty="0">
              <a:latin typeface="Calibri"/>
            </a:endParaRPr>
          </a:p>
        </p:txBody>
      </p:sp>
      <p:graphicFrame>
        <p:nvGraphicFramePr>
          <p:cNvPr id="4" name="Diagram4"/>
          <p:cNvGraphicFramePr/>
          <p:nvPr>
            <p:extLst>
              <p:ext uri="{D42A27DB-BD31-4B8C-83A1-F6EECF244321}">
                <p14:modId xmlns="" xmlns:p14="http://schemas.microsoft.com/office/powerpoint/2010/main" val="2548408900"/>
              </p:ext>
            </p:extLst>
          </p:nvPr>
        </p:nvGraphicFramePr>
        <p:xfrm>
          <a:off x="0" y="1214422"/>
          <a:ext cx="9144000" cy="55269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51520" y="571480"/>
            <a:ext cx="8712968" cy="5816977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pt-BR" sz="4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ATENÇÃO!!!</a:t>
            </a:r>
          </a:p>
          <a:p>
            <a:pPr lvl="0" algn="ctr">
              <a:lnSpc>
                <a:spcPct val="150000"/>
              </a:lnSpc>
            </a:pPr>
            <a:endParaRPr lang="pt-BR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pt-BR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PREVISÃO DE QUE NA PRÓXIMA REUNIÃO DA </a:t>
            </a:r>
            <a:r>
              <a:rPr lang="pt-BR" sz="20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CIR (JUNHO) SEJAM </a:t>
            </a:r>
            <a:endParaRPr lang="pt-BR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pt-BR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REALIZADAS AS 8 OFICINAS PARA ALINHAMENTO E NIVELAMENTO DOS CONCEITOS PARA ELABORAÇÃO DOS </a:t>
            </a:r>
            <a:r>
              <a:rPr lang="pt-BR" sz="20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PRIs</a:t>
            </a:r>
            <a:r>
              <a:rPr lang="pt-BR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DAS REGIÕES (2.1)</a:t>
            </a:r>
          </a:p>
          <a:p>
            <a:pPr algn="ctr">
              <a:lnSpc>
                <a:spcPct val="150000"/>
              </a:lnSpc>
            </a:pPr>
            <a:endParaRPr lang="pt-BR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endParaRPr lang="pt-BR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pt-BR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Definição de diretrizes, objetivos, metas e indicadores de saúde; definição de prioridades sanitárias; responsabilidades dos entes; organização e fluxos da RAS; e programação de ações e serviços de saúde. </a:t>
            </a:r>
            <a:endParaRPr lang="pt-B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2625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11"/>
          <p:cNvSpPr>
            <a:spLocks noChangeArrowheads="1"/>
          </p:cNvSpPr>
          <p:nvPr/>
        </p:nvSpPr>
        <p:spPr bwMode="auto">
          <a:xfrm>
            <a:off x="1071538" y="1857364"/>
            <a:ext cx="7143800" cy="4524315"/>
          </a:xfrm>
          <a:prstGeom prst="rect">
            <a:avLst/>
          </a:prstGeom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b="1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3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OBRIGADA !!!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pt-BR" sz="1200" b="1" dirty="0" smtClean="0">
              <a:solidFill>
                <a:schemeClr val="bg1"/>
              </a:solidFill>
              <a:cs typeface="Times New Roman" pitchFamily="18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Superintendência de Gestão e Acompanhamento Estratégico</a:t>
            </a: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Luiza Regina Dias </a:t>
            </a:r>
            <a:r>
              <a:rPr lang="pt-B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Noleto</a:t>
            </a:r>
            <a:endParaRPr lang="pt-BR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Diretoria  de Desenvolvimento e Políticas de Saúde</a:t>
            </a: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Ana Maria </a:t>
            </a:r>
            <a:r>
              <a:rPr lang="pt-B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Kappes</a:t>
            </a:r>
            <a:endParaRPr lang="pt-BR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Equipe técnica:</a:t>
            </a:r>
          </a:p>
          <a:p>
            <a:pPr algn="r">
              <a:buNone/>
            </a:pPr>
            <a:r>
              <a:rPr lang="pt-B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Claudia</a:t>
            </a:r>
          </a:p>
          <a:p>
            <a:pPr algn="r"/>
            <a:r>
              <a:rPr lang="pt-B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Maria Alzira </a:t>
            </a:r>
          </a:p>
          <a:p>
            <a:pPr algn="r">
              <a:buNone/>
            </a:pPr>
            <a:r>
              <a:rPr lang="pt-B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Marilene</a:t>
            </a:r>
            <a:endParaRPr lang="pt-BR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>
              <a:buNone/>
            </a:pPr>
            <a:r>
              <a:rPr lang="pt-BR" sz="1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Marleide</a:t>
            </a:r>
            <a:endParaRPr lang="pt-BR" sz="1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>
              <a:buNone/>
            </a:pPr>
            <a:endParaRPr lang="pt-BR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Telefones</a:t>
            </a:r>
            <a:r>
              <a:rPr lang="pt-B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: (63) </a:t>
            </a:r>
            <a:r>
              <a:rPr lang="pt-B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3218-1025/ </a:t>
            </a:r>
            <a:r>
              <a:rPr lang="pt-B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1737 / </a:t>
            </a:r>
            <a:r>
              <a:rPr lang="pt-B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2806</a:t>
            </a:r>
            <a:endParaRPr lang="pt-BR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sz="1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e-mail:   planejamento.saude.to@gmail.com</a:t>
            </a:r>
            <a:endParaRPr lang="pt-BR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X:\Planejamento\LOGOMARCAS\Logo SUS.bm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75547"/>
            <a:ext cx="1383009" cy="5528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ixa de texto 4"/>
          <p:cNvSpPr txBox="1">
            <a:spLocks noChangeArrowheads="1"/>
          </p:cNvSpPr>
          <p:nvPr/>
        </p:nvSpPr>
        <p:spPr bwMode="auto">
          <a:xfrm>
            <a:off x="6301804" y="821476"/>
            <a:ext cx="2806700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altLang="pt-BR" sz="900" dirty="0" smtClean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Pra</a:t>
            </a:r>
            <a:r>
              <a:rPr lang="pt-BR" altLang="pt-BR" sz="900" dirty="0" smtClean="0">
                <a:solidFill>
                  <a:prstClr val="black"/>
                </a:solidFill>
                <a:ea typeface="Calibri" pitchFamily="34" charset="0"/>
                <a:cs typeface="Tahoma" pitchFamily="34" charset="0"/>
              </a:rPr>
              <a:t>ç</a:t>
            </a:r>
            <a:r>
              <a:rPr lang="pt-BR" altLang="pt-BR" sz="900" dirty="0" smtClean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a dos Girass</a:t>
            </a:r>
            <a:r>
              <a:rPr lang="pt-BR" altLang="pt-BR" sz="900" dirty="0" smtClean="0">
                <a:solidFill>
                  <a:prstClr val="black"/>
                </a:solidFill>
                <a:ea typeface="Calibri" pitchFamily="34" charset="0"/>
                <a:cs typeface="Tahoma" pitchFamily="34" charset="0"/>
              </a:rPr>
              <a:t>ó</a:t>
            </a:r>
            <a:r>
              <a:rPr lang="pt-BR" altLang="pt-BR" sz="900" dirty="0" smtClean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is, Esplanada das Secretarias, S/N</a:t>
            </a:r>
            <a:endParaRPr lang="pt-BR" altLang="pt-BR" sz="8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pt-BR" sz="900" dirty="0" smtClean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Palmas </a:t>
            </a:r>
            <a:r>
              <a:rPr lang="pt-BR" altLang="pt-BR" sz="900" dirty="0" smtClean="0">
                <a:solidFill>
                  <a:prstClr val="black"/>
                </a:solidFill>
                <a:ea typeface="Calibri" pitchFamily="34" charset="0"/>
                <a:cs typeface="Tahoma" pitchFamily="34" charset="0"/>
              </a:rPr>
              <a:t>–</a:t>
            </a:r>
            <a:r>
              <a:rPr lang="pt-BR" altLang="pt-BR" sz="900" dirty="0" smtClean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Tocantins </a:t>
            </a:r>
            <a:r>
              <a:rPr lang="pt-BR" altLang="pt-BR" sz="900" dirty="0" smtClean="0">
                <a:solidFill>
                  <a:prstClr val="black"/>
                </a:solidFill>
                <a:ea typeface="Calibri" pitchFamily="34" charset="0"/>
                <a:cs typeface="Tahoma" pitchFamily="34" charset="0"/>
              </a:rPr>
              <a:t>–</a:t>
            </a:r>
            <a:r>
              <a:rPr lang="pt-BR" altLang="pt-BR" sz="900" dirty="0" smtClean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 CEP: 77.015-007</a:t>
            </a:r>
            <a:endParaRPr lang="pt-BR" altLang="pt-BR" sz="8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pt-BR" sz="900" dirty="0" smtClean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Tel.: +55 63 3218-1700</a:t>
            </a:r>
            <a:endParaRPr lang="pt-BR" altLang="pt-BR" sz="8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pt-BR" altLang="pt-BR" sz="900" dirty="0" smtClean="0">
                <a:solidFill>
                  <a:prstClr val="black"/>
                </a:solidFill>
                <a:latin typeface="Tahoma" pitchFamily="34" charset="0"/>
                <a:ea typeface="Calibri" pitchFamily="34" charset="0"/>
                <a:cs typeface="Tahoma" pitchFamily="34" charset="0"/>
              </a:rPr>
              <a:t>saude.to.gov.br </a:t>
            </a:r>
            <a:endParaRPr lang="pt-BR" altLang="pt-BR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883"/>
          <a:stretch/>
        </p:blipFill>
        <p:spPr bwMode="auto">
          <a:xfrm>
            <a:off x="251520" y="44624"/>
            <a:ext cx="2122707" cy="165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730494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82224" y="785794"/>
            <a:ext cx="8990370" cy="52322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2800" b="1" dirty="0" smtClean="0">
                <a:solidFill>
                  <a:prstClr val="black"/>
                </a:solidFill>
              </a:rPr>
              <a:t>CORRDENAÇÃO DO PROCESSO PRI da SES/TO </a:t>
            </a:r>
            <a:endParaRPr lang="pt-BR" sz="2800" b="1" dirty="0">
              <a:solidFill>
                <a:prstClr val="black"/>
              </a:solidFill>
            </a:endParaRPr>
          </a:p>
        </p:txBody>
      </p:sp>
      <p:graphicFrame>
        <p:nvGraphicFramePr>
          <p:cNvPr id="6" name="Diagrama 5"/>
          <p:cNvGraphicFramePr/>
          <p:nvPr/>
        </p:nvGraphicFramePr>
        <p:xfrm>
          <a:off x="1214414" y="1397000"/>
          <a:ext cx="704852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tângulo 7"/>
          <p:cNvSpPr/>
          <p:nvPr/>
        </p:nvSpPr>
        <p:spPr>
          <a:xfrm>
            <a:off x="142844" y="6000768"/>
            <a:ext cx="8858312" cy="646331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1800" dirty="0" smtClean="0">
                <a:solidFill>
                  <a:prstClr val="black"/>
                </a:solidFill>
              </a:rPr>
              <a:t>Tudo </a:t>
            </a:r>
            <a:r>
              <a:rPr lang="pt-BR" sz="1800" dirty="0" smtClean="0">
                <a:solidFill>
                  <a:prstClr val="black"/>
                </a:solidFill>
              </a:rPr>
              <a:t>articulado, </a:t>
            </a:r>
            <a:r>
              <a:rPr lang="pt-BR" sz="1800" dirty="0" smtClean="0">
                <a:solidFill>
                  <a:prstClr val="black"/>
                </a:solidFill>
              </a:rPr>
              <a:t>pactuado, </a:t>
            </a:r>
            <a:r>
              <a:rPr lang="pt-BR" sz="1800" dirty="0" smtClean="0">
                <a:solidFill>
                  <a:prstClr val="black"/>
                </a:solidFill>
              </a:rPr>
              <a:t>elaborado, executado </a:t>
            </a:r>
            <a:r>
              <a:rPr lang="pt-BR" sz="1800" dirty="0" smtClean="0">
                <a:solidFill>
                  <a:prstClr val="black"/>
                </a:solidFill>
              </a:rPr>
              <a:t>e </a:t>
            </a:r>
            <a:r>
              <a:rPr lang="pt-BR" sz="1800" dirty="0" smtClean="0">
                <a:solidFill>
                  <a:prstClr val="black"/>
                </a:solidFill>
              </a:rPr>
              <a:t>avaliado conjuntamente com Municípios</a:t>
            </a:r>
            <a:r>
              <a:rPr lang="pt-BR" sz="1800" dirty="0" smtClean="0">
                <a:solidFill>
                  <a:prstClr val="black"/>
                </a:solidFill>
              </a:rPr>
              <a:t> e Ministério da Saúde </a:t>
            </a:r>
            <a:endParaRPr lang="pt-BR" sz="18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1"/>
          <p:cNvSpPr>
            <a:spLocks noChangeArrowheads="1"/>
          </p:cNvSpPr>
          <p:nvPr/>
        </p:nvSpPr>
        <p:spPr bwMode="auto">
          <a:xfrm>
            <a:off x="214282" y="3951054"/>
            <a:ext cx="5214974" cy="286232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pt-BR" sz="2000" b="1" u="sng" dirty="0" smtClean="0">
                <a:solidFill>
                  <a:schemeClr val="bg1"/>
                </a:solidFill>
                <a:latin typeface="Arial" pitchFamily="34" charset="0"/>
                <a:ea typeface="Calibri" charset="0"/>
                <a:cs typeface="Arial" pitchFamily="34" charset="0"/>
              </a:rPr>
              <a:t>PROJETO TOCANTINS:</a:t>
            </a:r>
          </a:p>
          <a:p>
            <a:pPr lvl="0" algn="ctr">
              <a:lnSpc>
                <a:spcPct val="150000"/>
              </a:lnSpc>
            </a:pPr>
            <a:endParaRPr lang="pt-B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hangingPunct="0">
              <a:lnSpc>
                <a:spcPct val="150000"/>
              </a:lnSpc>
            </a:pPr>
            <a:r>
              <a:rPr lang="pt-BR" sz="2000" b="1" u="sng" dirty="0" smtClean="0">
                <a:solidFill>
                  <a:schemeClr val="bg1"/>
                </a:solidFill>
                <a:latin typeface="Arial" pitchFamily="34" charset="0"/>
                <a:ea typeface="Calibri" charset="0"/>
                <a:cs typeface="Arial" pitchFamily="34" charset="0"/>
              </a:rPr>
              <a:t>ELABORAÇÃO DOS PLANOS REGIONAIS INTEGRADOS DAS 2 MACRORREGIÕES E DAS 8 REGIÕES DE SAÚDE DO ESTADO DO TOCANTINS</a:t>
            </a:r>
            <a:endParaRPr lang="pt-BR" sz="20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0786" y="71414"/>
            <a:ext cx="9133214" cy="58477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3200" b="1" dirty="0" smtClean="0">
                <a:solidFill>
                  <a:prstClr val="black"/>
                </a:solidFill>
              </a:rPr>
              <a:t>Portaria 1812/2020 </a:t>
            </a:r>
            <a:endParaRPr lang="pt-BR" sz="3200" b="1" dirty="0">
              <a:solidFill>
                <a:prstClr val="black"/>
              </a:solidFill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214282" y="928671"/>
            <a:ext cx="8786874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endParaRPr lang="pt-BR" sz="1600" b="1" i="1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</a:pPr>
            <a:endParaRPr lang="pt-BR" b="1" i="1" dirty="0" smtClean="0"/>
          </a:p>
          <a:p>
            <a:pPr algn="just">
              <a:lnSpc>
                <a:spcPct val="150000"/>
              </a:lnSpc>
            </a:pPr>
            <a:r>
              <a:rPr lang="pt-BR" sz="600" dirty="0" smtClean="0"/>
              <a:t/>
            </a:r>
            <a:br>
              <a:rPr lang="pt-BR" sz="600" dirty="0" smtClean="0"/>
            </a:br>
            <a:endParaRPr lang="pt-BR" sz="600" dirty="0"/>
          </a:p>
        </p:txBody>
      </p:sp>
      <p:sp>
        <p:nvSpPr>
          <p:cNvPr id="7" name="Retângulo 6"/>
          <p:cNvSpPr/>
          <p:nvPr/>
        </p:nvSpPr>
        <p:spPr>
          <a:xfrm>
            <a:off x="214282" y="714356"/>
            <a:ext cx="878687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000" i="1" dirty="0" smtClean="0">
                <a:latin typeface="Arial" pitchFamily="34" charset="0"/>
                <a:cs typeface="Arial" pitchFamily="34" charset="0"/>
              </a:rPr>
              <a:t>Incentivo financeiro de custeio aos Estados e ao Distrito Federal, no valor de R$450.000,00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000" i="1" dirty="0" smtClean="0">
                <a:latin typeface="Arial" pitchFamily="34" charset="0"/>
                <a:cs typeface="Arial" pitchFamily="34" charset="0"/>
              </a:rPr>
              <a:t>Aprimoramento das ações de gestão, planejamento e regionalização da saúde, visando à organização e à governança da Rede de Atenção à Saúde, no âmbito do Sistema Único de Saúde.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000" dirty="0" smtClean="0">
                <a:latin typeface="Arial" pitchFamily="34" charset="0"/>
                <a:ea typeface="Calibri" charset="0"/>
                <a:cs typeface="Arial" pitchFamily="34" charset="0"/>
              </a:rPr>
              <a:t>A SES em parceria com </a:t>
            </a:r>
            <a:r>
              <a:rPr lang="pt-BR" sz="2000" dirty="0" err="1" smtClean="0">
                <a:latin typeface="Arial" pitchFamily="34" charset="0"/>
                <a:ea typeface="Calibri" charset="0"/>
                <a:cs typeface="Arial" pitchFamily="34" charset="0"/>
              </a:rPr>
              <a:t>Cosems</a:t>
            </a:r>
            <a:r>
              <a:rPr lang="pt-BR" sz="2000" dirty="0" smtClean="0">
                <a:latin typeface="Arial" pitchFamily="34" charset="0"/>
                <a:ea typeface="Calibri" charset="0"/>
                <a:cs typeface="Arial" pitchFamily="34" charset="0"/>
              </a:rPr>
              <a:t> e Ministério da Saúde no Tocantins elaboram o projeto</a:t>
            </a:r>
            <a:endParaRPr lang="pt-BR" sz="20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C:\Users\sylmaragloria\Pictures\índice 2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5500694" y="4000504"/>
            <a:ext cx="3446607" cy="2492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272457"/>
            <a:ext cx="9133214" cy="58477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3200" b="1" dirty="0" smtClean="0">
                <a:solidFill>
                  <a:prstClr val="black"/>
                </a:solidFill>
              </a:rPr>
              <a:t>OBJETIVOS DO PROJETO</a:t>
            </a:r>
            <a:endParaRPr lang="pt-BR" sz="3200" b="1" dirty="0">
              <a:solidFill>
                <a:prstClr val="black"/>
              </a:solidFill>
            </a:endParaRPr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142844" y="1081424"/>
            <a:ext cx="8858312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000" dirty="0" smtClean="0"/>
              <a:t>Promover o fortalecimento da gestão por meio da regionalização da saúde no Estado do Tocantins, visando à organização e à governança da Rede de Atenção à Saúde – RAS, no âmbito do Sistema Único de Saúde - SUS.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endParaRPr lang="pt-BR" sz="1200" dirty="0" smtClean="0"/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000" dirty="0" smtClean="0"/>
              <a:t>Organização e governança da RAS no Tocantins – </a:t>
            </a:r>
            <a:r>
              <a:rPr lang="pt-BR" sz="2000" b="1" dirty="0" smtClean="0"/>
              <a:t>elaboração dos Planos Regionais Integrados (PRI)</a:t>
            </a:r>
            <a:r>
              <a:rPr lang="pt-BR" sz="2000" dirty="0" smtClean="0"/>
              <a:t>, tanto das 8 regiões de saúde do Estado do Tocantins, como das 2 Macrorregiões;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endParaRPr lang="pt-BR" sz="1200" dirty="0" smtClean="0"/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000" dirty="0" smtClean="0"/>
              <a:t>Promover o debate regional no âmbito das Comissões </a:t>
            </a:r>
            <a:r>
              <a:rPr lang="pt-BR" sz="2000" dirty="0" err="1" smtClean="0"/>
              <a:t>Intergestores</a:t>
            </a:r>
            <a:r>
              <a:rPr lang="pt-BR" sz="2000" dirty="0" smtClean="0"/>
              <a:t> Regionais (CIR) e na Comissão </a:t>
            </a:r>
            <a:r>
              <a:rPr lang="pt-BR" sz="2000" dirty="0" err="1" smtClean="0"/>
              <a:t>Intergestores</a:t>
            </a:r>
            <a:r>
              <a:rPr lang="pt-BR" sz="2000" dirty="0" smtClean="0"/>
              <a:t> </a:t>
            </a:r>
            <a:r>
              <a:rPr lang="pt-BR" sz="2000" dirty="0" err="1" smtClean="0"/>
              <a:t>Bipartite</a:t>
            </a:r>
            <a:r>
              <a:rPr lang="pt-BR" sz="2000" dirty="0" smtClean="0"/>
              <a:t> (CIB), em parceria com o COSEMS-TO e a Superintendência Estadual do MS.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71414"/>
            <a:ext cx="9133214" cy="58477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3200" b="1" dirty="0" smtClean="0">
                <a:solidFill>
                  <a:prstClr val="black"/>
                </a:solidFill>
              </a:rPr>
              <a:t>METAS</a:t>
            </a:r>
            <a:endParaRPr lang="pt-BR" sz="3200" b="1" dirty="0">
              <a:solidFill>
                <a:prstClr val="black"/>
              </a:solidFill>
            </a:endParaRPr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71438" y="642067"/>
            <a:ext cx="9001156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META 1: Elaboração dos Planos Regionais Integrados das 2 Macrorregiões:</a:t>
            </a:r>
            <a:endParaRPr kumimoji="0" lang="pt-B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t-B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Elaboração do Plano Regional Integrado da </a:t>
            </a:r>
            <a:r>
              <a:rPr kumimoji="0" lang="pt-B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Macrorregião Norte</a:t>
            </a:r>
            <a:r>
              <a:rPr kumimoji="0" lang="pt-B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;</a:t>
            </a:r>
            <a:endParaRPr kumimoji="0" lang="pt-B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t-B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Elaboração do Plano Regional Integrado da </a:t>
            </a:r>
            <a:r>
              <a:rPr kumimoji="0" lang="pt-B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Macrorregião Centro Sul</a:t>
            </a:r>
            <a:r>
              <a:rPr kumimoji="0" lang="pt-B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;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META 2: Elaboração dos Planos Regionais Integrados das 8 Regiões de Saúde:</a:t>
            </a:r>
            <a:endParaRPr kumimoji="0" lang="pt-B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t-B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Elaboração do Plano Regional Integrado da Região de Saúde </a:t>
            </a:r>
            <a:r>
              <a:rPr kumimoji="0" lang="pt-B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Capim Dourado</a:t>
            </a:r>
            <a:endParaRPr kumimoji="0" lang="pt-B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t-B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Elaboração do Plano Regional Integrado da Região de Saúde </a:t>
            </a:r>
            <a:r>
              <a:rPr kumimoji="0" lang="pt-B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Amor Perfeito</a:t>
            </a:r>
            <a:endParaRPr kumimoji="0" lang="pt-B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t-B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Elaboração do Plano Regional Integrado da Região de Saúde </a:t>
            </a:r>
            <a:r>
              <a:rPr kumimoji="0" lang="pt-B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Cerrado Tocantins Araguaia</a:t>
            </a:r>
            <a:endParaRPr kumimoji="0" lang="pt-B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t-B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Elaboração do Plano Regional Integrado da Região de Saúde </a:t>
            </a:r>
            <a:r>
              <a:rPr kumimoji="0" lang="pt-B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Médio Norte Araguaia</a:t>
            </a:r>
            <a:endParaRPr kumimoji="0" lang="pt-B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t-B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Elaboração do Plano Regional Integrado da Região de Saúde </a:t>
            </a:r>
            <a:r>
              <a:rPr kumimoji="0" lang="pt-B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Cantão</a:t>
            </a:r>
            <a:endParaRPr kumimoji="0" lang="pt-B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t-B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Elaboração do Plano Regional Integrado da Região de Saúde </a:t>
            </a:r>
            <a:r>
              <a:rPr kumimoji="0" lang="pt-B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Bico do Papagaio</a:t>
            </a:r>
            <a:endParaRPr kumimoji="0" lang="pt-B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t-B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Elaboração do Plano Regional Integrado da Região de Saúde </a:t>
            </a:r>
            <a:r>
              <a:rPr kumimoji="0" lang="pt-B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Ilha do Bananal</a:t>
            </a:r>
            <a:endParaRPr kumimoji="0" lang="pt-B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t-B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Elaboração do Plano Regional Integrado da Região de Saúde </a:t>
            </a:r>
            <a:r>
              <a:rPr kumimoji="0" lang="pt-B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Sudeste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pt-B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META 3: Operacionalização das reuniões das Comissões </a:t>
            </a:r>
            <a:r>
              <a:rPr kumimoji="0" lang="pt-BR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Intergestores</a:t>
            </a:r>
            <a:r>
              <a:rPr kumimoji="0" lang="pt-B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 Regionais:</a:t>
            </a:r>
            <a:endParaRPr kumimoji="0" lang="pt-B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pt-B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Realização das reuniões das Comissões </a:t>
            </a:r>
            <a:r>
              <a:rPr kumimoji="0" lang="pt-BR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Intergestores</a:t>
            </a:r>
            <a:r>
              <a:rPr kumimoji="0" lang="pt-B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charset="0"/>
                <a:cs typeface="Arial" pitchFamily="34" charset="0"/>
              </a:rPr>
              <a:t> Regionais no Estado do Tocantins.</a:t>
            </a:r>
            <a:endParaRPr kumimoji="0" 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71414"/>
            <a:ext cx="9133214" cy="46166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2400" b="1" dirty="0" smtClean="0"/>
              <a:t>OS PLANOS REGIONAIS INTEGRADOS DEVERÃO CONTER:</a:t>
            </a:r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71438" y="428604"/>
            <a:ext cx="9001156" cy="60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pt-BR" sz="2200" dirty="0" smtClean="0"/>
              <a:t> </a:t>
            </a:r>
          </a:p>
          <a:p>
            <a:pPr lvl="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/>
              <a:t>A identificação da </a:t>
            </a:r>
            <a:r>
              <a:rPr lang="pt-BR" sz="2200" b="1" dirty="0" smtClean="0"/>
              <a:t>situação de saúde </a:t>
            </a:r>
            <a:r>
              <a:rPr lang="pt-BR" sz="2200" dirty="0" smtClean="0"/>
              <a:t>no território, das </a:t>
            </a:r>
            <a:r>
              <a:rPr lang="pt-BR" sz="2200" b="1" dirty="0" smtClean="0"/>
              <a:t>necessidades de saúde </a:t>
            </a:r>
            <a:r>
              <a:rPr lang="pt-BR" sz="2200" dirty="0" smtClean="0"/>
              <a:t>da população e da </a:t>
            </a:r>
            <a:r>
              <a:rPr lang="pt-BR" sz="2200" b="1" dirty="0" smtClean="0"/>
              <a:t>capacidade instalada;</a:t>
            </a:r>
            <a:endParaRPr lang="pt-BR" sz="2200" dirty="0" smtClean="0"/>
          </a:p>
          <a:p>
            <a:pPr lvl="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/>
              <a:t>As </a:t>
            </a:r>
            <a:r>
              <a:rPr lang="pt-BR" sz="2200" b="1" dirty="0" smtClean="0"/>
              <a:t>prioridades sanitárias </a:t>
            </a:r>
            <a:r>
              <a:rPr lang="pt-BR" sz="2200" dirty="0" smtClean="0"/>
              <a:t>e respectivas diretrizes, objetivos, metas, indicadores e prazos de execução – DOMI;</a:t>
            </a:r>
          </a:p>
          <a:p>
            <a:pPr lvl="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/>
              <a:t>As </a:t>
            </a:r>
            <a:r>
              <a:rPr lang="pt-BR" sz="2200" b="1" dirty="0" smtClean="0"/>
              <a:t>responsabilidades dos entes federados</a:t>
            </a:r>
            <a:r>
              <a:rPr lang="pt-BR" sz="2200" dirty="0" smtClean="0"/>
              <a:t> no espaço regional;</a:t>
            </a:r>
          </a:p>
          <a:p>
            <a:pPr lvl="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/>
              <a:t>A </a:t>
            </a:r>
            <a:r>
              <a:rPr lang="pt-BR" sz="2200" b="1" dirty="0" smtClean="0"/>
              <a:t>organização dos pontos de atenção </a:t>
            </a:r>
            <a:r>
              <a:rPr lang="pt-BR" sz="2200" dirty="0" smtClean="0"/>
              <a:t>da RAS para garantir a integralidade da atenção à saúde no espaço regional;</a:t>
            </a:r>
          </a:p>
          <a:p>
            <a:pPr lvl="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/>
              <a:t>A </a:t>
            </a:r>
            <a:r>
              <a:rPr lang="pt-BR" sz="2200" b="1" dirty="0" smtClean="0"/>
              <a:t>programação das ações </a:t>
            </a:r>
            <a:r>
              <a:rPr lang="pt-BR" sz="2200" dirty="0" smtClean="0"/>
              <a:t>e serviços de saúde – PGASS;</a:t>
            </a:r>
          </a:p>
          <a:p>
            <a:pPr lvl="0" algn="just">
              <a:lnSpc>
                <a:spcPct val="150000"/>
              </a:lnSpc>
              <a:buFont typeface="Wingdings" pitchFamily="2" charset="2"/>
              <a:buChar char="ü"/>
            </a:pPr>
            <a:r>
              <a:rPr lang="pt-BR" sz="2200" dirty="0" smtClean="0"/>
              <a:t>A identificação dos </a:t>
            </a:r>
            <a:r>
              <a:rPr lang="pt-BR" sz="2200" b="1" dirty="0" smtClean="0"/>
              <a:t>vazios assistenciais e eventual sobreposição de serviços</a:t>
            </a:r>
            <a:r>
              <a:rPr lang="pt-BR" sz="2200" dirty="0" smtClean="0"/>
              <a:t>, orientando a alocação dos recursos de investimento e custeio da União, Estados, Municípios, bem como de emendas parlamentares.</a:t>
            </a:r>
            <a:endParaRPr lang="pt-BR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71415"/>
            <a:ext cx="9133214" cy="769441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pt-BR" sz="2200" b="1" dirty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Calibri" pitchFamily="34" charset="0"/>
              </a:rPr>
              <a:t>META 2: Elaboração dos Planos Regionais Integrados das 8 Regiões de </a:t>
            </a:r>
            <a:r>
              <a:rPr lang="pt-BR" sz="2200" b="1" dirty="0" smtClean="0">
                <a:solidFill>
                  <a:schemeClr val="tx1"/>
                </a:solidFill>
                <a:latin typeface="Arial" pitchFamily="34" charset="0"/>
                <a:ea typeface="Calibri" pitchFamily="34" charset="0"/>
                <a:cs typeface="Calibri" pitchFamily="34" charset="0"/>
              </a:rPr>
              <a:t>Saúde</a:t>
            </a:r>
            <a:endParaRPr lang="pt-BR" sz="2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08484130"/>
              </p:ext>
            </p:extLst>
          </p:nvPr>
        </p:nvGraphicFramePr>
        <p:xfrm>
          <a:off x="107504" y="1079348"/>
          <a:ext cx="8928995" cy="5380276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6120680"/>
                <a:gridCol w="288032"/>
                <a:gridCol w="198633"/>
                <a:gridCol w="298175"/>
                <a:gridCol w="298175"/>
                <a:gridCol w="230315"/>
                <a:gridCol w="240596"/>
                <a:gridCol w="240596"/>
                <a:gridCol w="257046"/>
                <a:gridCol w="257046"/>
                <a:gridCol w="252936"/>
                <a:gridCol w="246765"/>
              </a:tblGrid>
              <a:tr h="18649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ATIVIDADE</a:t>
                      </a:r>
                      <a:endParaRPr lang="pt-B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gridSpan="1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2021</a:t>
                      </a:r>
                      <a:endParaRPr lang="pt-B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86498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F</a:t>
                      </a:r>
                      <a:endParaRPr lang="pt-B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M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A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M</a:t>
                      </a:r>
                      <a:endParaRPr lang="pt-B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J</a:t>
                      </a:r>
                      <a:endParaRPr lang="pt-B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J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A</a:t>
                      </a:r>
                      <a:endParaRPr lang="pt-B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S</a:t>
                      </a:r>
                      <a:endParaRPr lang="pt-B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O</a:t>
                      </a:r>
                      <a:endParaRPr lang="pt-B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N</a:t>
                      </a:r>
                      <a:endParaRPr lang="pt-B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D</a:t>
                      </a:r>
                      <a:endParaRPr lang="pt-B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</a:tr>
              <a:tr h="4128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2.1. Realizar 8 oficinas para alinhamento e nivelamento dos conceitos para elaboração dos </a:t>
                      </a:r>
                      <a:r>
                        <a:rPr lang="pt-BR" sz="1100" dirty="0" err="1">
                          <a:effectLst/>
                        </a:rPr>
                        <a:t>PRIs</a:t>
                      </a:r>
                      <a:r>
                        <a:rPr lang="pt-BR" sz="1100" dirty="0">
                          <a:effectLst/>
                        </a:rPr>
                        <a:t> das </a:t>
                      </a:r>
                      <a:r>
                        <a:rPr lang="pt-BR" sz="1100" dirty="0" smtClean="0">
                          <a:effectLst/>
                        </a:rPr>
                        <a:t>regiões</a:t>
                      </a:r>
                      <a:endParaRPr lang="pt-B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2.2. Realizar 4 oficinas de qualificação </a:t>
                      </a:r>
                      <a:r>
                        <a:rPr lang="pt-BR" sz="1100" b="1" u="sng" dirty="0">
                          <a:effectLst/>
                        </a:rPr>
                        <a:t>da equipe técnica estadual </a:t>
                      </a:r>
                      <a:r>
                        <a:rPr lang="pt-BR" sz="1100" dirty="0">
                          <a:effectLst/>
                        </a:rPr>
                        <a:t>em instrumentos de planejamento do SUS com foco na RAS</a:t>
                      </a:r>
                      <a:endParaRPr lang="pt-B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 dirty="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36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2.3. Realizar 16 capacitações para equipe gestora dos municípios em como pensar a elaboração e operacionalização dos instrumentos de gestão municipal correlacionados aos </a:t>
                      </a:r>
                      <a:r>
                        <a:rPr lang="pt-BR" sz="1100" dirty="0" smtClean="0">
                          <a:effectLst/>
                        </a:rPr>
                        <a:t>instrumentos </a:t>
                      </a:r>
                      <a:r>
                        <a:rPr lang="pt-BR" sz="1100" dirty="0">
                          <a:effectLst/>
                        </a:rPr>
                        <a:t>de gestão estadual e federal com foco na RAS</a:t>
                      </a:r>
                      <a:endParaRPr lang="pt-B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2.4. Construir análise da situação de saúde no território, das necessidades de saúde da população e da capacidade instalada, das 8 regiões de saúde</a:t>
                      </a:r>
                      <a:endParaRPr lang="pt-B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2.5 Definir diretrizes, objetivos, metas, indicadores e prazos de execução para os PRI nas 8 regiões de saúde.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89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2.6. Definir premissas para o desenho e organização da Rede de Atenção a Saúde organização dos pontos de atenção da RAS nas regiões de saúde, partindo dos ponto de atenção do nível atenção primária, passando pela secundária até a terciária. (diagnóstico da RAS, linhas de cuidado, fluxos e programação das ações e serviços)</a:t>
                      </a:r>
                      <a:endParaRPr lang="pt-B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80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2.7. Definir as  responsabilidades dos entes federados no espaço regional, nas 8 regiões de saúde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2.8. Elaborar instrumento para monitoramento do PRI das 8 regiões de saúde em conjunto com a CIB e INTEGRA SAÚDE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2.9. Pactuação nas Comissões Intergestores Regional o Plano Regional Integrado de cada região de Saúde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3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2.10. Construir documento do PRI contendo as 8 Regiões de Saúde do Estado do Tocantins: situação de saúde, prioridades sanitárias, responsabilidades dos entes, organização da RAS, programação das ações, identificação dos vazios assistenciais e eventuais sobreposições de serviços de cada macrorregião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2.11. Publicizar  8 Planos Regionais Integrados das regiões de saúde no Site da SES-TO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2.12. Viabilizar cooperação técnica para alimentação dos instrumentos de gestão no DIGISUS</a:t>
                      </a:r>
                      <a:endParaRPr lang="pt-B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pt-BR" sz="1100">
                        <a:effectLst/>
                        <a:latin typeface="Calibri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>
                          <a:effectLst/>
                        </a:rPr>
                        <a:t>X</a:t>
                      </a:r>
                      <a:endParaRPr lang="pt-BR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100" dirty="0">
                          <a:effectLst/>
                        </a:rPr>
                        <a:t>X</a:t>
                      </a:r>
                      <a:endParaRPr lang="pt-BR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25204" marR="2520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CaixaDeTexto 3"/>
          <p:cNvSpPr txBox="1"/>
          <p:nvPr/>
        </p:nvSpPr>
        <p:spPr>
          <a:xfrm>
            <a:off x="6215074" y="714356"/>
            <a:ext cx="2857520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1000" b="1" i="1" dirty="0" smtClean="0">
                <a:solidFill>
                  <a:srgbClr val="FF0000"/>
                </a:solidFill>
              </a:rPr>
              <a:t>Cronograma original do projeto sujeito a alteração das datas</a:t>
            </a:r>
            <a:endParaRPr lang="pt-BR" sz="1000" b="1" i="1" dirty="0">
              <a:solidFill>
                <a:srgbClr val="FF0000"/>
              </a:solidFill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0" y="6429396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1000" b="1" u="sng" dirty="0" smtClean="0">
                <a:solidFill>
                  <a:prstClr val="black"/>
                </a:solidFill>
              </a:rPr>
              <a:t>Resolução nº 143/2018 - NA ONCOLOGIA:</a:t>
            </a:r>
            <a:r>
              <a:rPr lang="pt-BR" sz="1000" b="1" dirty="0" smtClean="0">
                <a:solidFill>
                  <a:prstClr val="black"/>
                </a:solidFill>
              </a:rPr>
              <a:t>  </a:t>
            </a:r>
            <a:r>
              <a:rPr lang="pt-BR" sz="1000" dirty="0" smtClean="0">
                <a:solidFill>
                  <a:prstClr val="black"/>
                </a:solidFill>
              </a:rPr>
              <a:t>Quimioterapia (ambulatorial e hospitalar);  Radioterapia (ambulatorial e hospitalar)  Cirurgia </a:t>
            </a:r>
            <a:r>
              <a:rPr lang="pt-BR" sz="1000" dirty="0" err="1" smtClean="0">
                <a:solidFill>
                  <a:prstClr val="black"/>
                </a:solidFill>
              </a:rPr>
              <a:t>oncológica</a:t>
            </a:r>
            <a:r>
              <a:rPr lang="pt-BR" sz="1000" dirty="0" smtClean="0">
                <a:solidFill>
                  <a:prstClr val="black"/>
                </a:solidFill>
              </a:rPr>
              <a:t>; </a:t>
            </a:r>
            <a:r>
              <a:rPr lang="pt-BR" sz="1000" b="1" i="1" u="sng" dirty="0" smtClean="0">
                <a:solidFill>
                  <a:prstClr val="black"/>
                </a:solidFill>
              </a:rPr>
              <a:t>CARDIOLOGIA: </a:t>
            </a:r>
            <a:r>
              <a:rPr lang="pt-BR" sz="1000" dirty="0" smtClean="0">
                <a:solidFill>
                  <a:prstClr val="black"/>
                </a:solidFill>
              </a:rPr>
              <a:t>Cirurgia cardíaca </a:t>
            </a:r>
            <a:r>
              <a:rPr lang="pt-BR" sz="1000" u="sng" dirty="0" smtClean="0"/>
              <a:t>MATERNO INFANTIL:</a:t>
            </a:r>
            <a:r>
              <a:rPr lang="pt-BR" sz="1000" dirty="0" smtClean="0"/>
              <a:t>Parto de Alto Risco; UTIN neonatal tipo II - </a:t>
            </a:r>
            <a:r>
              <a:rPr lang="pt-BR" sz="1000" dirty="0" err="1" smtClean="0"/>
              <a:t>Recém-nascido</a:t>
            </a:r>
            <a:r>
              <a:rPr lang="pt-BR" sz="1000" dirty="0" smtClean="0"/>
              <a:t> grave ou potencialmente grave; </a:t>
            </a:r>
            <a:r>
              <a:rPr lang="pt-BR" sz="1000" dirty="0" smtClean="0">
                <a:solidFill>
                  <a:prstClr val="black"/>
                </a:solidFill>
              </a:rPr>
              <a:t>Leitos de UCINCO E UCINCA.</a:t>
            </a:r>
            <a:endParaRPr lang="pt-BR" sz="1000" dirty="0"/>
          </a:p>
        </p:txBody>
      </p:sp>
    </p:spTree>
    <p:extLst>
      <p:ext uri="{BB962C8B-B14F-4D97-AF65-F5344CB8AC3E}">
        <p14:creationId xmlns="" xmlns:p14="http://schemas.microsoft.com/office/powerpoint/2010/main" val="291837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10786" y="260648"/>
            <a:ext cx="9133214" cy="6324808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pt-PT" sz="2800" u="sng" dirty="0" smtClean="0"/>
              <a:t>1º Passo</a:t>
            </a:r>
            <a:r>
              <a:rPr lang="pt-PT" sz="2800" dirty="0" smtClean="0"/>
              <a:t>:</a:t>
            </a:r>
          </a:p>
          <a:p>
            <a:pPr algn="ctr">
              <a:lnSpc>
                <a:spcPct val="150000"/>
              </a:lnSpc>
            </a:pPr>
            <a:endParaRPr lang="pt-PT" sz="300" dirty="0"/>
          </a:p>
          <a:p>
            <a:pPr algn="ctr">
              <a:lnSpc>
                <a:spcPct val="150000"/>
              </a:lnSpc>
            </a:pPr>
            <a:r>
              <a:rPr lang="pt-PT" sz="2800" dirty="0" smtClean="0"/>
              <a:t>INSTITUIR O GRUPO CONDUTOR PARA O PROCESSO DE PLANEJAMENTO REGIONAL INTEGRADO E A ORGANIZAÇÃO DE MACRORREGIÕES DE SAÚDE NO ESTADO DO TOCANTINS</a:t>
            </a:r>
          </a:p>
          <a:p>
            <a:pPr algn="ctr">
              <a:lnSpc>
                <a:spcPct val="150000"/>
              </a:lnSpc>
            </a:pPr>
            <a:endParaRPr lang="pt-PT" sz="1200" dirty="0" smtClean="0"/>
          </a:p>
          <a:p>
            <a:pPr algn="ctr">
              <a:lnSpc>
                <a:spcPct val="150000"/>
              </a:lnSpc>
            </a:pPr>
            <a:r>
              <a:rPr lang="pt-PT" sz="2800" u="sng" dirty="0" smtClean="0"/>
              <a:t>2º Passo</a:t>
            </a:r>
            <a:r>
              <a:rPr lang="pt-PT" sz="2800" dirty="0" smtClean="0"/>
              <a:t>:</a:t>
            </a:r>
          </a:p>
          <a:p>
            <a:pPr algn="ctr">
              <a:lnSpc>
                <a:spcPct val="150000"/>
              </a:lnSpc>
            </a:pPr>
            <a:endParaRPr lang="pt-PT" dirty="0"/>
          </a:p>
          <a:p>
            <a:pPr algn="ctr">
              <a:lnSpc>
                <a:spcPct val="150000"/>
              </a:lnSpc>
            </a:pPr>
            <a:r>
              <a:rPr lang="pt-PT" sz="2800" dirty="0" smtClean="0"/>
              <a:t>REVER O CRONOGRAMA DAS ATIVIDADES NA 1º REUNIÃO DO GRUPO CONDUTOR</a:t>
            </a:r>
          </a:p>
          <a:p>
            <a:pPr algn="ctr">
              <a:lnSpc>
                <a:spcPct val="150000"/>
              </a:lnSpc>
            </a:pPr>
            <a:endParaRPr lang="pt-PT" sz="2800" dirty="0" smtClean="0"/>
          </a:p>
          <a:p>
            <a:pPr algn="ctr">
              <a:lnSpc>
                <a:spcPct val="150000"/>
              </a:lnSpc>
            </a:pPr>
            <a:r>
              <a:rPr lang="pt-PT" sz="2000" dirty="0" smtClean="0"/>
              <a:t>... Para então começar a executar as atividades programadas</a:t>
            </a:r>
            <a:endParaRPr lang="pt-BR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/>
          <p:cNvSpPr/>
          <p:nvPr/>
        </p:nvSpPr>
        <p:spPr>
          <a:xfrm>
            <a:off x="71406" y="181253"/>
            <a:ext cx="8929750" cy="46166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PT" sz="2400" dirty="0" smtClean="0"/>
              <a:t>O GRUPO CONDUTOR TERÁ A SEGUINTE REPRESENTAÇÃO</a:t>
            </a:r>
            <a:endParaRPr lang="pt-BR" sz="2400" dirty="0" smtClean="0"/>
          </a:p>
        </p:txBody>
      </p:sp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214282" y="857232"/>
            <a:ext cx="8715436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pt-BR" dirty="0" smtClean="0"/>
              <a:t> </a:t>
            </a:r>
          </a:p>
          <a:p>
            <a:pPr>
              <a:lnSpc>
                <a:spcPct val="150000"/>
              </a:lnSpc>
            </a:pPr>
            <a:r>
              <a:rPr lang="pt-PT" sz="2400" dirty="0" smtClean="0"/>
              <a:t>I – Secretaria de Saúde do Estado do Tocantins;</a:t>
            </a:r>
          </a:p>
          <a:p>
            <a:pPr>
              <a:lnSpc>
                <a:spcPct val="150000"/>
              </a:lnSpc>
            </a:pPr>
            <a:r>
              <a:rPr lang="pt-PT" sz="2400" dirty="0" smtClean="0"/>
              <a:t>II – Conselho de Secretarias Municipais de Saúde </a:t>
            </a:r>
          </a:p>
          <a:p>
            <a:pPr>
              <a:lnSpc>
                <a:spcPct val="150000"/>
              </a:lnSpc>
            </a:pPr>
            <a:r>
              <a:rPr lang="pt-PT" sz="2400" dirty="0" smtClean="0"/>
              <a:t>III – Ministério da Saúde no Tocantins;</a:t>
            </a:r>
          </a:p>
          <a:p>
            <a:pPr>
              <a:lnSpc>
                <a:spcPct val="150000"/>
              </a:lnSpc>
            </a:pPr>
            <a:r>
              <a:rPr lang="pt-PT" sz="2400" dirty="0" smtClean="0"/>
              <a:t>IV – Conselho Estadual de Saúde do Tocantins.</a:t>
            </a:r>
            <a:endParaRPr lang="pt-BR" sz="2400" dirty="0"/>
          </a:p>
        </p:txBody>
      </p:sp>
      <p:pic>
        <p:nvPicPr>
          <p:cNvPr id="5" name="Google Shape;143;p1" descr="C:\Users\sylmaragloria\Desktop\reuniao_boneco1.jp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324932" y="3857628"/>
            <a:ext cx="4104456" cy="2603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12298</TotalTime>
  <Words>1262</Words>
  <Application>Microsoft Office PowerPoint</Application>
  <PresentationFormat>Apresentação na tela (4:3)</PresentationFormat>
  <Paragraphs>224</Paragraphs>
  <Slides>15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slides</vt:lpstr>
      </vt:variant>
      <vt:variant>
        <vt:i4>15</vt:i4>
      </vt:variant>
    </vt:vector>
  </HeadingPairs>
  <TitlesOfParts>
    <vt:vector size="18" baseType="lpstr">
      <vt:lpstr>Tema do Office</vt:lpstr>
      <vt:lpstr>1_Personalizar design</vt:lpstr>
      <vt:lpstr>2_Tema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Ana Maria Kappes</dc:creator>
  <cp:lastModifiedBy>marleidesilva</cp:lastModifiedBy>
  <cp:revision>957</cp:revision>
  <cp:lastPrinted>2020-11-06T20:36:33Z</cp:lastPrinted>
  <dcterms:created xsi:type="dcterms:W3CDTF">2017-01-24T18:09:13Z</dcterms:created>
  <dcterms:modified xsi:type="dcterms:W3CDTF">2021-05-03T20:30:15Z</dcterms:modified>
</cp:coreProperties>
</file>