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3" r:id="rId18"/>
    <p:sldId id="272" r:id="rId19"/>
    <p:sldId id="279" r:id="rId20"/>
    <p:sldId id="280" r:id="rId21"/>
    <p:sldId id="276" r:id="rId22"/>
    <p:sldId id="275" r:id="rId23"/>
    <p:sldId id="277" r:id="rId2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75" autoAdjust="0"/>
    <p:restoredTop sz="94660"/>
  </p:normalViewPr>
  <p:slideViewPr>
    <p:cSldViewPr snapToGrid="0">
      <p:cViewPr varScale="1">
        <p:scale>
          <a:sx n="72" d="100"/>
          <a:sy n="72" d="100"/>
        </p:scale>
        <p:origin x="45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g"/><Relationship Id="rId1" Type="http://schemas.openxmlformats.org/officeDocument/2006/relationships/image" Target="../media/image3.jpg"/><Relationship Id="rId4" Type="http://schemas.openxmlformats.org/officeDocument/2006/relationships/image" Target="../media/image6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g"/><Relationship Id="rId1" Type="http://schemas.openxmlformats.org/officeDocument/2006/relationships/image" Target="../media/image3.jpg"/><Relationship Id="rId4" Type="http://schemas.openxmlformats.org/officeDocument/2006/relationships/image" Target="../media/image6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BAC155B-744C-46CE-8709-153B16BC498D}" type="doc">
      <dgm:prSet loTypeId="urn:microsoft.com/office/officeart/2008/layout/PictureStrip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7E554796-43D8-459D-B60D-EB67CD35691F}">
      <dgm:prSet phldrT="[Texto]"/>
      <dgm:spPr/>
      <dgm:t>
        <a:bodyPr/>
        <a:lstStyle/>
        <a:p>
          <a:r>
            <a:rPr lang="pt-BR" dirty="0"/>
            <a:t>Pesquisa e desenvolvimento</a:t>
          </a:r>
        </a:p>
      </dgm:t>
    </dgm:pt>
    <dgm:pt modelId="{CE891BE5-165C-49A7-B221-4E8C7B1E6C3C}" type="parTrans" cxnId="{EB0CE1D8-B55B-4FF5-A20B-DBE9E811AA13}">
      <dgm:prSet/>
      <dgm:spPr/>
      <dgm:t>
        <a:bodyPr/>
        <a:lstStyle/>
        <a:p>
          <a:endParaRPr lang="pt-BR"/>
        </a:p>
      </dgm:t>
    </dgm:pt>
    <dgm:pt modelId="{54724F5D-CC25-4425-A866-76260ADC03C4}" type="sibTrans" cxnId="{EB0CE1D8-B55B-4FF5-A20B-DBE9E811AA13}">
      <dgm:prSet/>
      <dgm:spPr/>
      <dgm:t>
        <a:bodyPr/>
        <a:lstStyle/>
        <a:p>
          <a:endParaRPr lang="pt-BR"/>
        </a:p>
      </dgm:t>
    </dgm:pt>
    <dgm:pt modelId="{EDB43E73-30CD-421D-87F5-2CC1AE2C1A93}">
      <dgm:prSet phldrT="[Texto]"/>
      <dgm:spPr/>
      <dgm:t>
        <a:bodyPr/>
        <a:lstStyle/>
        <a:p>
          <a:r>
            <a:rPr lang="pt-BR" dirty="0"/>
            <a:t>Formação </a:t>
          </a:r>
        </a:p>
      </dgm:t>
    </dgm:pt>
    <dgm:pt modelId="{A5A502DD-6966-4329-BEF7-B8EA125095C4}" type="parTrans" cxnId="{3037DCC8-1D91-48B1-9EFD-3DC6DEDA4933}">
      <dgm:prSet/>
      <dgm:spPr/>
      <dgm:t>
        <a:bodyPr/>
        <a:lstStyle/>
        <a:p>
          <a:endParaRPr lang="pt-BR"/>
        </a:p>
      </dgm:t>
    </dgm:pt>
    <dgm:pt modelId="{DD222376-6CE7-49E4-9257-D8A73FEFA41E}" type="sibTrans" cxnId="{3037DCC8-1D91-48B1-9EFD-3DC6DEDA4933}">
      <dgm:prSet/>
      <dgm:spPr/>
      <dgm:t>
        <a:bodyPr/>
        <a:lstStyle/>
        <a:p>
          <a:endParaRPr lang="pt-BR"/>
        </a:p>
      </dgm:t>
    </dgm:pt>
    <dgm:pt modelId="{97CAF220-B8C4-49D3-ACF3-D6DC3AAF4AF7}">
      <dgm:prSet phldrT="[Texto]"/>
      <dgm:spPr/>
      <dgm:t>
        <a:bodyPr/>
        <a:lstStyle/>
        <a:p>
          <a:r>
            <a:rPr lang="pt-BR" dirty="0"/>
            <a:t>Avaliação e monitoramento</a:t>
          </a:r>
        </a:p>
      </dgm:t>
    </dgm:pt>
    <dgm:pt modelId="{8F10B4CF-7BC7-4A1F-A1C3-E8CC98CB2836}" type="parTrans" cxnId="{22DFBA92-59C0-457B-BB5A-FF4E9C06E56B}">
      <dgm:prSet/>
      <dgm:spPr/>
      <dgm:t>
        <a:bodyPr/>
        <a:lstStyle/>
        <a:p>
          <a:endParaRPr lang="pt-BR"/>
        </a:p>
      </dgm:t>
    </dgm:pt>
    <dgm:pt modelId="{D523C6B2-79A2-4EF0-910A-6D559AD16AF4}" type="sibTrans" cxnId="{22DFBA92-59C0-457B-BB5A-FF4E9C06E56B}">
      <dgm:prSet/>
      <dgm:spPr/>
      <dgm:t>
        <a:bodyPr/>
        <a:lstStyle/>
        <a:p>
          <a:endParaRPr lang="pt-BR"/>
        </a:p>
      </dgm:t>
    </dgm:pt>
    <dgm:pt modelId="{6E05F2B0-059F-414F-BAD2-0DA72732618F}">
      <dgm:prSet phldrT="[Texto]"/>
      <dgm:spPr/>
      <dgm:t>
        <a:bodyPr/>
        <a:lstStyle/>
        <a:p>
          <a:r>
            <a:rPr lang="pt-BR" dirty="0"/>
            <a:t>Divulgação científica</a:t>
          </a:r>
        </a:p>
      </dgm:t>
    </dgm:pt>
    <dgm:pt modelId="{AC3A93CA-50EE-442E-A2B1-25C1D577851D}" type="parTrans" cxnId="{0460193C-BCEA-46D3-A0AD-6AB82427DC0F}">
      <dgm:prSet/>
      <dgm:spPr/>
      <dgm:t>
        <a:bodyPr/>
        <a:lstStyle/>
        <a:p>
          <a:endParaRPr lang="pt-BR"/>
        </a:p>
      </dgm:t>
    </dgm:pt>
    <dgm:pt modelId="{836E7CE2-7A89-460E-9B24-0109BF7CEAF6}" type="sibTrans" cxnId="{0460193C-BCEA-46D3-A0AD-6AB82427DC0F}">
      <dgm:prSet/>
      <dgm:spPr/>
      <dgm:t>
        <a:bodyPr/>
        <a:lstStyle/>
        <a:p>
          <a:endParaRPr lang="pt-BR"/>
        </a:p>
      </dgm:t>
    </dgm:pt>
    <dgm:pt modelId="{6164DEB3-08C1-4525-A263-0970DF605CC1}" type="pres">
      <dgm:prSet presAssocID="{2BAC155B-744C-46CE-8709-153B16BC498D}" presName="Name0" presStyleCnt="0">
        <dgm:presLayoutVars>
          <dgm:dir/>
          <dgm:resizeHandles val="exact"/>
        </dgm:presLayoutVars>
      </dgm:prSet>
      <dgm:spPr/>
    </dgm:pt>
    <dgm:pt modelId="{19245BD0-A6DE-40D2-9CCD-B93CE26E3A23}" type="pres">
      <dgm:prSet presAssocID="{7E554796-43D8-459D-B60D-EB67CD35691F}" presName="composite" presStyleCnt="0"/>
      <dgm:spPr/>
    </dgm:pt>
    <dgm:pt modelId="{C8069C13-CCE0-473A-A517-3189F88D3EB2}" type="pres">
      <dgm:prSet presAssocID="{7E554796-43D8-459D-B60D-EB67CD35691F}" presName="rect1" presStyleLbl="trAlignAcc1" presStyleIdx="0" presStyleCnt="4">
        <dgm:presLayoutVars>
          <dgm:bulletEnabled val="1"/>
        </dgm:presLayoutVars>
      </dgm:prSet>
      <dgm:spPr/>
    </dgm:pt>
    <dgm:pt modelId="{403219F5-699B-4BFB-AAE9-BCFA848B763A}" type="pres">
      <dgm:prSet presAssocID="{7E554796-43D8-459D-B60D-EB67CD35691F}" presName="rect2" presStyleLbl="fgImgPlace1" presStyleIdx="0" presStyleCnt="4"/>
      <dgm:spPr>
        <a:blipFill>
          <a:blip xmlns:r="http://schemas.openxmlformats.org/officeDocument/2006/relationships" r:embed="rId1"/>
          <a:srcRect/>
          <a:stretch>
            <a:fillRect l="-69000" r="-69000"/>
          </a:stretch>
        </a:blipFill>
      </dgm:spPr>
    </dgm:pt>
    <dgm:pt modelId="{DA1FC2A9-52FA-405C-AD6B-352B9EFC2FE9}" type="pres">
      <dgm:prSet presAssocID="{54724F5D-CC25-4425-A866-76260ADC03C4}" presName="sibTrans" presStyleCnt="0"/>
      <dgm:spPr/>
    </dgm:pt>
    <dgm:pt modelId="{0030AF18-E6A4-4731-B244-07CA03034FE2}" type="pres">
      <dgm:prSet presAssocID="{EDB43E73-30CD-421D-87F5-2CC1AE2C1A93}" presName="composite" presStyleCnt="0"/>
      <dgm:spPr/>
    </dgm:pt>
    <dgm:pt modelId="{DC23AFA9-0232-47EA-8B7B-847514E7E104}" type="pres">
      <dgm:prSet presAssocID="{EDB43E73-30CD-421D-87F5-2CC1AE2C1A93}" presName="rect1" presStyleLbl="trAlignAcc1" presStyleIdx="1" presStyleCnt="4">
        <dgm:presLayoutVars>
          <dgm:bulletEnabled val="1"/>
        </dgm:presLayoutVars>
      </dgm:prSet>
      <dgm:spPr/>
    </dgm:pt>
    <dgm:pt modelId="{0A29616F-1199-4057-88C6-D0AF272C5F02}" type="pres">
      <dgm:prSet presAssocID="{EDB43E73-30CD-421D-87F5-2CC1AE2C1A93}" presName="rect2" presStyleLbl="fgImgPlace1" presStyleIdx="1" presStyleCnt="4"/>
      <dgm:spPr>
        <a:blipFill>
          <a:blip xmlns:r="http://schemas.openxmlformats.org/officeDocument/2006/relationships" r:embed="rId2"/>
          <a:srcRect/>
          <a:stretch>
            <a:fillRect l="-135000" r="-135000"/>
          </a:stretch>
        </a:blipFill>
      </dgm:spPr>
    </dgm:pt>
    <dgm:pt modelId="{F018C0F1-808B-4FEF-B44E-F783612FAF35}" type="pres">
      <dgm:prSet presAssocID="{DD222376-6CE7-49E4-9257-D8A73FEFA41E}" presName="sibTrans" presStyleCnt="0"/>
      <dgm:spPr/>
    </dgm:pt>
    <dgm:pt modelId="{B2FE23AC-BEF0-4CA8-B9D6-5C5399593BFC}" type="pres">
      <dgm:prSet presAssocID="{97CAF220-B8C4-49D3-ACF3-D6DC3AAF4AF7}" presName="composite" presStyleCnt="0"/>
      <dgm:spPr/>
    </dgm:pt>
    <dgm:pt modelId="{3C695DC9-5A49-48CA-AC5A-8E44535E8D08}" type="pres">
      <dgm:prSet presAssocID="{97CAF220-B8C4-49D3-ACF3-D6DC3AAF4AF7}" presName="rect1" presStyleLbl="trAlignAcc1" presStyleIdx="2" presStyleCnt="4">
        <dgm:presLayoutVars>
          <dgm:bulletEnabled val="1"/>
        </dgm:presLayoutVars>
      </dgm:prSet>
      <dgm:spPr/>
    </dgm:pt>
    <dgm:pt modelId="{73CF1FA0-80E3-42C4-8685-F44C5408FD38}" type="pres">
      <dgm:prSet presAssocID="{97CAF220-B8C4-49D3-ACF3-D6DC3AAF4AF7}" presName="rect2" presStyleLbl="fgImgPlace1" presStyleIdx="2" presStyleCnt="4"/>
      <dgm:spPr>
        <a:blipFill>
          <a:blip xmlns:r="http://schemas.openxmlformats.org/officeDocument/2006/relationships" r:embed="rId3"/>
          <a:srcRect/>
          <a:stretch>
            <a:fillRect l="-10000" r="-10000"/>
          </a:stretch>
        </a:blipFill>
      </dgm:spPr>
    </dgm:pt>
    <dgm:pt modelId="{356DF9FF-45E4-4FF5-AFCF-680C73CBE5C1}" type="pres">
      <dgm:prSet presAssocID="{D523C6B2-79A2-4EF0-910A-6D559AD16AF4}" presName="sibTrans" presStyleCnt="0"/>
      <dgm:spPr/>
    </dgm:pt>
    <dgm:pt modelId="{35D80E50-2972-4439-B4B9-EB68A79149A0}" type="pres">
      <dgm:prSet presAssocID="{6E05F2B0-059F-414F-BAD2-0DA72732618F}" presName="composite" presStyleCnt="0"/>
      <dgm:spPr/>
    </dgm:pt>
    <dgm:pt modelId="{41CD78CF-B51B-479F-952C-40D9B7CD27E3}" type="pres">
      <dgm:prSet presAssocID="{6E05F2B0-059F-414F-BAD2-0DA72732618F}" presName="rect1" presStyleLbl="trAlignAcc1" presStyleIdx="3" presStyleCnt="4">
        <dgm:presLayoutVars>
          <dgm:bulletEnabled val="1"/>
        </dgm:presLayoutVars>
      </dgm:prSet>
      <dgm:spPr/>
    </dgm:pt>
    <dgm:pt modelId="{D3CB9FFC-ABD0-4523-9010-57F42CEB7AFA}" type="pres">
      <dgm:prSet presAssocID="{6E05F2B0-059F-414F-BAD2-0DA72732618F}" presName="rect2" presStyleLbl="fgImgPlace1" presStyleIdx="3" presStyleCnt="4"/>
      <dgm:spPr>
        <a:blipFill>
          <a:blip xmlns:r="http://schemas.openxmlformats.org/officeDocument/2006/relationships" r:embed="rId4"/>
          <a:srcRect/>
          <a:stretch>
            <a:fillRect l="-98000" r="-98000"/>
          </a:stretch>
        </a:blipFill>
      </dgm:spPr>
    </dgm:pt>
  </dgm:ptLst>
  <dgm:cxnLst>
    <dgm:cxn modelId="{A232B928-F966-4C17-BDCD-A19678E29253}" type="presOf" srcId="{2BAC155B-744C-46CE-8709-153B16BC498D}" destId="{6164DEB3-08C1-4525-A263-0970DF605CC1}" srcOrd="0" destOrd="0" presId="urn:microsoft.com/office/officeart/2008/layout/PictureStrips"/>
    <dgm:cxn modelId="{0460193C-BCEA-46D3-A0AD-6AB82427DC0F}" srcId="{2BAC155B-744C-46CE-8709-153B16BC498D}" destId="{6E05F2B0-059F-414F-BAD2-0DA72732618F}" srcOrd="3" destOrd="0" parTransId="{AC3A93CA-50EE-442E-A2B1-25C1D577851D}" sibTransId="{836E7CE2-7A89-460E-9B24-0109BF7CEAF6}"/>
    <dgm:cxn modelId="{294B256B-0FA4-4A96-B3DD-016D1E3BC631}" type="presOf" srcId="{EDB43E73-30CD-421D-87F5-2CC1AE2C1A93}" destId="{DC23AFA9-0232-47EA-8B7B-847514E7E104}" srcOrd="0" destOrd="0" presId="urn:microsoft.com/office/officeart/2008/layout/PictureStrips"/>
    <dgm:cxn modelId="{C07A034E-2ED0-4A7F-BD52-4411EE9317A9}" type="presOf" srcId="{7E554796-43D8-459D-B60D-EB67CD35691F}" destId="{C8069C13-CCE0-473A-A517-3189F88D3EB2}" srcOrd="0" destOrd="0" presId="urn:microsoft.com/office/officeart/2008/layout/PictureStrips"/>
    <dgm:cxn modelId="{6EB5C65A-466A-4FF9-8E07-131D799E52E2}" type="presOf" srcId="{97CAF220-B8C4-49D3-ACF3-D6DC3AAF4AF7}" destId="{3C695DC9-5A49-48CA-AC5A-8E44535E8D08}" srcOrd="0" destOrd="0" presId="urn:microsoft.com/office/officeart/2008/layout/PictureStrips"/>
    <dgm:cxn modelId="{22DFBA92-59C0-457B-BB5A-FF4E9C06E56B}" srcId="{2BAC155B-744C-46CE-8709-153B16BC498D}" destId="{97CAF220-B8C4-49D3-ACF3-D6DC3AAF4AF7}" srcOrd="2" destOrd="0" parTransId="{8F10B4CF-7BC7-4A1F-A1C3-E8CC98CB2836}" sibTransId="{D523C6B2-79A2-4EF0-910A-6D559AD16AF4}"/>
    <dgm:cxn modelId="{3037DCC8-1D91-48B1-9EFD-3DC6DEDA4933}" srcId="{2BAC155B-744C-46CE-8709-153B16BC498D}" destId="{EDB43E73-30CD-421D-87F5-2CC1AE2C1A93}" srcOrd="1" destOrd="0" parTransId="{A5A502DD-6966-4329-BEF7-B8EA125095C4}" sibTransId="{DD222376-6CE7-49E4-9257-D8A73FEFA41E}"/>
    <dgm:cxn modelId="{EB0CE1D8-B55B-4FF5-A20B-DBE9E811AA13}" srcId="{2BAC155B-744C-46CE-8709-153B16BC498D}" destId="{7E554796-43D8-459D-B60D-EB67CD35691F}" srcOrd="0" destOrd="0" parTransId="{CE891BE5-165C-49A7-B221-4E8C7B1E6C3C}" sibTransId="{54724F5D-CC25-4425-A866-76260ADC03C4}"/>
    <dgm:cxn modelId="{88E473F2-D9C4-4ED4-9E32-466D6A12C4F7}" type="presOf" srcId="{6E05F2B0-059F-414F-BAD2-0DA72732618F}" destId="{41CD78CF-B51B-479F-952C-40D9B7CD27E3}" srcOrd="0" destOrd="0" presId="urn:microsoft.com/office/officeart/2008/layout/PictureStrips"/>
    <dgm:cxn modelId="{133C34C8-8B81-4B95-9D9C-084363DF1003}" type="presParOf" srcId="{6164DEB3-08C1-4525-A263-0970DF605CC1}" destId="{19245BD0-A6DE-40D2-9CCD-B93CE26E3A23}" srcOrd="0" destOrd="0" presId="urn:microsoft.com/office/officeart/2008/layout/PictureStrips"/>
    <dgm:cxn modelId="{54B4D362-4D26-45AE-81F2-123832296126}" type="presParOf" srcId="{19245BD0-A6DE-40D2-9CCD-B93CE26E3A23}" destId="{C8069C13-CCE0-473A-A517-3189F88D3EB2}" srcOrd="0" destOrd="0" presId="urn:microsoft.com/office/officeart/2008/layout/PictureStrips"/>
    <dgm:cxn modelId="{74224AD7-F53C-45D5-AC67-03285325CFF6}" type="presParOf" srcId="{19245BD0-A6DE-40D2-9CCD-B93CE26E3A23}" destId="{403219F5-699B-4BFB-AAE9-BCFA848B763A}" srcOrd="1" destOrd="0" presId="urn:microsoft.com/office/officeart/2008/layout/PictureStrips"/>
    <dgm:cxn modelId="{0BCD433D-9F6C-4B43-B64A-36E4E62B275F}" type="presParOf" srcId="{6164DEB3-08C1-4525-A263-0970DF605CC1}" destId="{DA1FC2A9-52FA-405C-AD6B-352B9EFC2FE9}" srcOrd="1" destOrd="0" presId="urn:microsoft.com/office/officeart/2008/layout/PictureStrips"/>
    <dgm:cxn modelId="{80A09BFD-B776-4BB0-9314-7751FB119D10}" type="presParOf" srcId="{6164DEB3-08C1-4525-A263-0970DF605CC1}" destId="{0030AF18-E6A4-4731-B244-07CA03034FE2}" srcOrd="2" destOrd="0" presId="urn:microsoft.com/office/officeart/2008/layout/PictureStrips"/>
    <dgm:cxn modelId="{F37EFD64-7F8E-47CB-933D-2E432BDBCEDF}" type="presParOf" srcId="{0030AF18-E6A4-4731-B244-07CA03034FE2}" destId="{DC23AFA9-0232-47EA-8B7B-847514E7E104}" srcOrd="0" destOrd="0" presId="urn:microsoft.com/office/officeart/2008/layout/PictureStrips"/>
    <dgm:cxn modelId="{8F183B1E-6FCE-45E7-81D5-BFBE2D252CD7}" type="presParOf" srcId="{0030AF18-E6A4-4731-B244-07CA03034FE2}" destId="{0A29616F-1199-4057-88C6-D0AF272C5F02}" srcOrd="1" destOrd="0" presId="urn:microsoft.com/office/officeart/2008/layout/PictureStrips"/>
    <dgm:cxn modelId="{40419CFA-4129-48A0-8180-03E01D903A96}" type="presParOf" srcId="{6164DEB3-08C1-4525-A263-0970DF605CC1}" destId="{F018C0F1-808B-4FEF-B44E-F783612FAF35}" srcOrd="3" destOrd="0" presId="urn:microsoft.com/office/officeart/2008/layout/PictureStrips"/>
    <dgm:cxn modelId="{394E8EF5-68E5-4989-9EBB-13F55CA7BBC7}" type="presParOf" srcId="{6164DEB3-08C1-4525-A263-0970DF605CC1}" destId="{B2FE23AC-BEF0-4CA8-B9D6-5C5399593BFC}" srcOrd="4" destOrd="0" presId="urn:microsoft.com/office/officeart/2008/layout/PictureStrips"/>
    <dgm:cxn modelId="{509A13F0-D7FE-4EDD-8064-470D1B8BD95C}" type="presParOf" srcId="{B2FE23AC-BEF0-4CA8-B9D6-5C5399593BFC}" destId="{3C695DC9-5A49-48CA-AC5A-8E44535E8D08}" srcOrd="0" destOrd="0" presId="urn:microsoft.com/office/officeart/2008/layout/PictureStrips"/>
    <dgm:cxn modelId="{E767EC2F-8760-45D7-AFA8-EEA1D7AD09C4}" type="presParOf" srcId="{B2FE23AC-BEF0-4CA8-B9D6-5C5399593BFC}" destId="{73CF1FA0-80E3-42C4-8685-F44C5408FD38}" srcOrd="1" destOrd="0" presId="urn:microsoft.com/office/officeart/2008/layout/PictureStrips"/>
    <dgm:cxn modelId="{ABA89442-5377-493B-BE37-414F95634A28}" type="presParOf" srcId="{6164DEB3-08C1-4525-A263-0970DF605CC1}" destId="{356DF9FF-45E4-4FF5-AFCF-680C73CBE5C1}" srcOrd="5" destOrd="0" presId="urn:microsoft.com/office/officeart/2008/layout/PictureStrips"/>
    <dgm:cxn modelId="{BD6C2F3A-EC25-4031-8A8F-79E84604E3F3}" type="presParOf" srcId="{6164DEB3-08C1-4525-A263-0970DF605CC1}" destId="{35D80E50-2972-4439-B4B9-EB68A79149A0}" srcOrd="6" destOrd="0" presId="urn:microsoft.com/office/officeart/2008/layout/PictureStrips"/>
    <dgm:cxn modelId="{9A381B66-6791-4210-A548-2D5CA4F7A52F}" type="presParOf" srcId="{35D80E50-2972-4439-B4B9-EB68A79149A0}" destId="{41CD78CF-B51B-479F-952C-40D9B7CD27E3}" srcOrd="0" destOrd="0" presId="urn:microsoft.com/office/officeart/2008/layout/PictureStrips"/>
    <dgm:cxn modelId="{4EF8DBF3-C34F-4FAF-9A92-7879BF838592}" type="presParOf" srcId="{35D80E50-2972-4439-B4B9-EB68A79149A0}" destId="{D3CB9FFC-ABD0-4523-9010-57F42CEB7AFA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8069C13-CCE0-473A-A517-3189F88D3EB2}">
      <dsp:nvSpPr>
        <dsp:cNvPr id="0" name=""/>
        <dsp:cNvSpPr/>
      </dsp:nvSpPr>
      <dsp:spPr>
        <a:xfrm>
          <a:off x="201674" y="448979"/>
          <a:ext cx="4729019" cy="1477818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00976" tIns="152400" rIns="152400" bIns="152400" numCol="1" spcCol="1270" anchor="ctr" anchorCtr="0">
          <a:noAutofit/>
        </a:bodyPr>
        <a:lstStyle/>
        <a:p>
          <a:pPr marL="0" lvl="0" indent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4000" kern="1200" dirty="0"/>
            <a:t>Pesquisa e desenvolvimento</a:t>
          </a:r>
        </a:p>
      </dsp:txBody>
      <dsp:txXfrm>
        <a:off x="201674" y="448979"/>
        <a:ext cx="4729019" cy="1477818"/>
      </dsp:txXfrm>
    </dsp:sp>
    <dsp:sp modelId="{403219F5-699B-4BFB-AAE9-BCFA848B763A}">
      <dsp:nvSpPr>
        <dsp:cNvPr id="0" name=""/>
        <dsp:cNvSpPr/>
      </dsp:nvSpPr>
      <dsp:spPr>
        <a:xfrm>
          <a:off x="4632" y="235517"/>
          <a:ext cx="1034473" cy="1551709"/>
        </a:xfrm>
        <a:prstGeom prst="rect">
          <a:avLst/>
        </a:prstGeom>
        <a:blipFill>
          <a:blip xmlns:r="http://schemas.openxmlformats.org/officeDocument/2006/relationships" r:embed="rId1"/>
          <a:srcRect/>
          <a:stretch>
            <a:fillRect l="-69000" r="-69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C23AFA9-0232-47EA-8B7B-847514E7E104}">
      <dsp:nvSpPr>
        <dsp:cNvPr id="0" name=""/>
        <dsp:cNvSpPr/>
      </dsp:nvSpPr>
      <dsp:spPr>
        <a:xfrm>
          <a:off x="5324748" y="448979"/>
          <a:ext cx="4729019" cy="1477818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00976" tIns="152400" rIns="152400" bIns="152400" numCol="1" spcCol="1270" anchor="ctr" anchorCtr="0">
          <a:noAutofit/>
        </a:bodyPr>
        <a:lstStyle/>
        <a:p>
          <a:pPr marL="0" lvl="0" indent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4000" kern="1200" dirty="0"/>
            <a:t>Formação </a:t>
          </a:r>
        </a:p>
      </dsp:txBody>
      <dsp:txXfrm>
        <a:off x="5324748" y="448979"/>
        <a:ext cx="4729019" cy="1477818"/>
      </dsp:txXfrm>
    </dsp:sp>
    <dsp:sp modelId="{0A29616F-1199-4057-88C6-D0AF272C5F02}">
      <dsp:nvSpPr>
        <dsp:cNvPr id="0" name=""/>
        <dsp:cNvSpPr/>
      </dsp:nvSpPr>
      <dsp:spPr>
        <a:xfrm>
          <a:off x="5127705" y="235517"/>
          <a:ext cx="1034473" cy="1551709"/>
        </a:xfrm>
        <a:prstGeom prst="rect">
          <a:avLst/>
        </a:prstGeom>
        <a:blipFill>
          <a:blip xmlns:r="http://schemas.openxmlformats.org/officeDocument/2006/relationships" r:embed="rId2"/>
          <a:srcRect/>
          <a:stretch>
            <a:fillRect l="-135000" r="-135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C695DC9-5A49-48CA-AC5A-8E44535E8D08}">
      <dsp:nvSpPr>
        <dsp:cNvPr id="0" name=""/>
        <dsp:cNvSpPr/>
      </dsp:nvSpPr>
      <dsp:spPr>
        <a:xfrm>
          <a:off x="201674" y="2309389"/>
          <a:ext cx="4729019" cy="1477818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00976" tIns="152400" rIns="152400" bIns="152400" numCol="1" spcCol="1270" anchor="ctr" anchorCtr="0">
          <a:noAutofit/>
        </a:bodyPr>
        <a:lstStyle/>
        <a:p>
          <a:pPr marL="0" lvl="0" indent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4000" kern="1200" dirty="0"/>
            <a:t>Avaliação e monitoramento</a:t>
          </a:r>
        </a:p>
      </dsp:txBody>
      <dsp:txXfrm>
        <a:off x="201674" y="2309389"/>
        <a:ext cx="4729019" cy="1477818"/>
      </dsp:txXfrm>
    </dsp:sp>
    <dsp:sp modelId="{73CF1FA0-80E3-42C4-8685-F44C5408FD38}">
      <dsp:nvSpPr>
        <dsp:cNvPr id="0" name=""/>
        <dsp:cNvSpPr/>
      </dsp:nvSpPr>
      <dsp:spPr>
        <a:xfrm>
          <a:off x="4632" y="2095926"/>
          <a:ext cx="1034473" cy="1551709"/>
        </a:xfrm>
        <a:prstGeom prst="rect">
          <a:avLst/>
        </a:prstGeom>
        <a:blipFill>
          <a:blip xmlns:r="http://schemas.openxmlformats.org/officeDocument/2006/relationships" r:embed="rId3"/>
          <a:srcRect/>
          <a:stretch>
            <a:fillRect l="-10000" r="-10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1CD78CF-B51B-479F-952C-40D9B7CD27E3}">
      <dsp:nvSpPr>
        <dsp:cNvPr id="0" name=""/>
        <dsp:cNvSpPr/>
      </dsp:nvSpPr>
      <dsp:spPr>
        <a:xfrm>
          <a:off x="5324748" y="2309389"/>
          <a:ext cx="4729019" cy="1477818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00976" tIns="152400" rIns="152400" bIns="152400" numCol="1" spcCol="1270" anchor="ctr" anchorCtr="0">
          <a:noAutofit/>
        </a:bodyPr>
        <a:lstStyle/>
        <a:p>
          <a:pPr marL="0" lvl="0" indent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4000" kern="1200" dirty="0"/>
            <a:t>Divulgação científica</a:t>
          </a:r>
        </a:p>
      </dsp:txBody>
      <dsp:txXfrm>
        <a:off x="5324748" y="2309389"/>
        <a:ext cx="4729019" cy="1477818"/>
      </dsp:txXfrm>
    </dsp:sp>
    <dsp:sp modelId="{D3CB9FFC-ABD0-4523-9010-57F42CEB7AFA}">
      <dsp:nvSpPr>
        <dsp:cNvPr id="0" name=""/>
        <dsp:cNvSpPr/>
      </dsp:nvSpPr>
      <dsp:spPr>
        <a:xfrm>
          <a:off x="5127705" y="2095926"/>
          <a:ext cx="1034473" cy="1551709"/>
        </a:xfrm>
        <a:prstGeom prst="rect">
          <a:avLst/>
        </a:prstGeom>
        <a:blipFill>
          <a:blip xmlns:r="http://schemas.openxmlformats.org/officeDocument/2006/relationships" r:embed="rId4"/>
          <a:srcRect/>
          <a:stretch>
            <a:fillRect l="-98000" r="-98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EA96A-46CA-42D5-993E-CBF869F590F8}" type="datetimeFigureOut">
              <a:rPr lang="pt-BR" smtClean="0"/>
              <a:t>29/04/2021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D6BF9-77F2-4942-9D19-2033A27CC4D7}" type="slidenum">
              <a:rPr lang="pt-BR" smtClean="0"/>
              <a:t>‹nº›</a:t>
            </a:fld>
            <a:endParaRPr lang="pt-BR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599642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EA96A-46CA-42D5-993E-CBF869F590F8}" type="datetimeFigureOut">
              <a:rPr lang="pt-BR" smtClean="0"/>
              <a:t>29/04/2021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D6BF9-77F2-4942-9D19-2033A27CC4D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739728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EA96A-46CA-42D5-993E-CBF869F590F8}" type="datetimeFigureOut">
              <a:rPr lang="pt-BR" smtClean="0"/>
              <a:t>29/04/2021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D6BF9-77F2-4942-9D19-2033A27CC4D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83394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EA96A-46CA-42D5-993E-CBF869F590F8}" type="datetimeFigureOut">
              <a:rPr lang="pt-BR" smtClean="0"/>
              <a:t>29/04/2021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D6BF9-77F2-4942-9D19-2033A27CC4D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713041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çã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EA96A-46CA-42D5-993E-CBF869F590F8}" type="datetimeFigureOut">
              <a:rPr lang="pt-BR" smtClean="0"/>
              <a:t>29/04/2021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D6BF9-77F2-4942-9D19-2033A27CC4D7}" type="slidenum">
              <a:rPr lang="pt-BR" smtClean="0"/>
              <a:t>‹nº›</a:t>
            </a:fld>
            <a:endParaRPr lang="pt-BR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610396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EA96A-46CA-42D5-993E-CBF869F590F8}" type="datetimeFigureOut">
              <a:rPr lang="pt-BR" smtClean="0"/>
              <a:t>29/04/2021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D6BF9-77F2-4942-9D19-2033A27CC4D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164759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EA96A-46CA-42D5-993E-CBF869F590F8}" type="datetimeFigureOut">
              <a:rPr lang="pt-BR" smtClean="0"/>
              <a:t>29/04/2021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D6BF9-77F2-4942-9D19-2033A27CC4D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10333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EA96A-46CA-42D5-993E-CBF869F590F8}" type="datetimeFigureOut">
              <a:rPr lang="pt-BR" smtClean="0"/>
              <a:t>29/04/2021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D6BF9-77F2-4942-9D19-2033A27CC4D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711683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EA96A-46CA-42D5-993E-CBF869F590F8}" type="datetimeFigureOut">
              <a:rPr lang="pt-BR" smtClean="0"/>
              <a:t>29/04/2021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D6BF9-77F2-4942-9D19-2033A27CC4D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308122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6DCEA96A-46CA-42D5-993E-CBF869F590F8}" type="datetimeFigureOut">
              <a:rPr lang="pt-BR" smtClean="0"/>
              <a:t>29/04/2021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BD6BF9-77F2-4942-9D19-2033A27CC4D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934469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EA96A-46CA-42D5-993E-CBF869F590F8}" type="datetimeFigureOut">
              <a:rPr lang="pt-BR" smtClean="0"/>
              <a:t>29/04/2021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D6BF9-77F2-4942-9D19-2033A27CC4D7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20813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6DCEA96A-46CA-42D5-993E-CBF869F590F8}" type="datetimeFigureOut">
              <a:rPr lang="pt-BR" smtClean="0"/>
              <a:t>29/04/2021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4FBD6BF9-77F2-4942-9D19-2033A27CC4D7}" type="slidenum">
              <a:rPr lang="pt-BR" smtClean="0"/>
              <a:t>‹nº›</a:t>
            </a:fld>
            <a:endParaRPr lang="pt-BR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816334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hyperlink" Target="mailto:ecoasusto@gmail.com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6C99343-0923-4D9D-B76E-04F142C38AC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pt-BR" dirty="0"/>
              <a:t>Projeto ECOA/SUS-TO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F4DF04AC-37E2-4670-8304-C3A51A30177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00051" y="4455619"/>
            <a:ext cx="10058400" cy="1865667"/>
          </a:xfrm>
        </p:spPr>
        <p:txBody>
          <a:bodyPr>
            <a:normAutofit/>
          </a:bodyPr>
          <a:lstStyle/>
          <a:p>
            <a:pPr algn="ctr"/>
            <a:r>
              <a:rPr lang="pt-BR" b="1" dirty="0"/>
              <a:t>Enfrentamento e controle da obesidade no âmbito do sus</a:t>
            </a:r>
          </a:p>
          <a:p>
            <a:pPr algn="ctr"/>
            <a:r>
              <a:rPr lang="pt-BR" b="1" dirty="0"/>
              <a:t>Edital 28/2019 </a:t>
            </a:r>
          </a:p>
          <a:p>
            <a:pPr algn="ctr"/>
            <a:r>
              <a:rPr lang="pt-BR" b="1" dirty="0"/>
              <a:t>Financiamento: </a:t>
            </a:r>
            <a:r>
              <a:rPr lang="pt-BR" b="1" dirty="0" err="1"/>
              <a:t>cnpq</a:t>
            </a:r>
            <a:endParaRPr lang="pt-BR" b="1" dirty="0"/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052C2381-C9BC-4D3F-AEE2-EFFB58B94A0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386"/>
          <a:stretch/>
        </p:blipFill>
        <p:spPr>
          <a:xfrm>
            <a:off x="4723502" y="238539"/>
            <a:ext cx="3036544" cy="2994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65018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B6B3658-F971-4CCD-9239-2651F85E73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b="1" dirty="0"/>
              <a:t>Obesidade por região de saúde</a:t>
            </a: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EA5AC93E-A9DF-439F-8975-1517359FF6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910" y="1883134"/>
            <a:ext cx="5381625" cy="4000500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8E3E8C13-3068-4FFB-B752-E8AFD659EF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0255" y="1883134"/>
            <a:ext cx="5305425" cy="4076700"/>
          </a:xfrm>
          <a:prstGeom prst="rect">
            <a:avLst/>
          </a:prstGeom>
        </p:spPr>
      </p:pic>
      <p:sp>
        <p:nvSpPr>
          <p:cNvPr id="8" name="Retângulo: Cantos Arredondados 7">
            <a:extLst>
              <a:ext uri="{FF2B5EF4-FFF2-40B4-BE49-F238E27FC236}">
                <a16:creationId xmlns:a16="http://schemas.microsoft.com/office/drawing/2014/main" id="{A0267C59-010C-4966-BE8B-09340090E722}"/>
              </a:ext>
            </a:extLst>
          </p:cNvPr>
          <p:cNvSpPr/>
          <p:nvPr/>
        </p:nvSpPr>
        <p:spPr>
          <a:xfrm>
            <a:off x="9475304" y="545492"/>
            <a:ext cx="2411896" cy="70534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3200" b="1" dirty="0"/>
              <a:t>ADULTOS </a:t>
            </a:r>
          </a:p>
        </p:txBody>
      </p:sp>
    </p:spTree>
    <p:extLst>
      <p:ext uri="{BB962C8B-B14F-4D97-AF65-F5344CB8AC3E}">
        <p14:creationId xmlns:p14="http://schemas.microsoft.com/office/powerpoint/2010/main" val="11801482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B6B3658-F971-4CCD-9239-2651F85E73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b="1" dirty="0"/>
              <a:t>Obesidade por região de saúde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8B124922-249E-4D4C-B79F-6DEDD62487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779" y="2001078"/>
            <a:ext cx="5731972" cy="4234070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10D0F7B1-40EB-49A9-B4FD-5EB2FEB2D2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914984"/>
            <a:ext cx="5887479" cy="4320164"/>
          </a:xfrm>
          <a:prstGeom prst="rect">
            <a:avLst/>
          </a:prstGeom>
        </p:spPr>
      </p:pic>
      <p:sp>
        <p:nvSpPr>
          <p:cNvPr id="9" name="Retângulo: Cantos Arredondados 8">
            <a:extLst>
              <a:ext uri="{FF2B5EF4-FFF2-40B4-BE49-F238E27FC236}">
                <a16:creationId xmlns:a16="http://schemas.microsoft.com/office/drawing/2014/main" id="{EE16082F-8766-4B62-AF00-353F67803AE9}"/>
              </a:ext>
            </a:extLst>
          </p:cNvPr>
          <p:cNvSpPr/>
          <p:nvPr/>
        </p:nvSpPr>
        <p:spPr>
          <a:xfrm>
            <a:off x="9475304" y="545492"/>
            <a:ext cx="2411896" cy="70534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3200" b="1" dirty="0"/>
              <a:t>ADULTOS </a:t>
            </a:r>
          </a:p>
        </p:txBody>
      </p:sp>
    </p:spTree>
    <p:extLst>
      <p:ext uri="{BB962C8B-B14F-4D97-AF65-F5344CB8AC3E}">
        <p14:creationId xmlns:p14="http://schemas.microsoft.com/office/powerpoint/2010/main" val="19812805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B6B3658-F971-4CCD-9239-2651F85E73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b="1" dirty="0"/>
              <a:t>Obesidade por região de saúde</a:t>
            </a: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06D3AEB9-BB6C-4DEC-AC29-07208538BF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989482"/>
            <a:ext cx="5476875" cy="3886200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BE13AFF7-A22E-479A-B5BB-28C250EB0D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2602" y="1827557"/>
            <a:ext cx="5219700" cy="4048125"/>
          </a:xfrm>
          <a:prstGeom prst="rect">
            <a:avLst/>
          </a:prstGeom>
        </p:spPr>
      </p:pic>
      <p:sp>
        <p:nvSpPr>
          <p:cNvPr id="9" name="Retângulo: Cantos Arredondados 8">
            <a:extLst>
              <a:ext uri="{FF2B5EF4-FFF2-40B4-BE49-F238E27FC236}">
                <a16:creationId xmlns:a16="http://schemas.microsoft.com/office/drawing/2014/main" id="{86F89264-38EB-4606-A5A1-66D661C53451}"/>
              </a:ext>
            </a:extLst>
          </p:cNvPr>
          <p:cNvSpPr/>
          <p:nvPr/>
        </p:nvSpPr>
        <p:spPr>
          <a:xfrm>
            <a:off x="9475304" y="545492"/>
            <a:ext cx="2411896" cy="70534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3200" b="1" dirty="0"/>
              <a:t>ADULTOS </a:t>
            </a:r>
          </a:p>
        </p:txBody>
      </p:sp>
    </p:spTree>
    <p:extLst>
      <p:ext uri="{BB962C8B-B14F-4D97-AF65-F5344CB8AC3E}">
        <p14:creationId xmlns:p14="http://schemas.microsoft.com/office/powerpoint/2010/main" val="970055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B6B3658-F971-4CCD-9239-2651F85E73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b="1" dirty="0"/>
              <a:t>Obesidade por região de saúde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D42E9B60-0289-497D-9A87-B1D8D2F3D3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661" y="1907485"/>
            <a:ext cx="5610225" cy="4076700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9A955F42-5E24-4A74-B278-D9295D28AF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3116" y="1883672"/>
            <a:ext cx="5353050" cy="4124325"/>
          </a:xfrm>
          <a:prstGeom prst="rect">
            <a:avLst/>
          </a:prstGeom>
        </p:spPr>
      </p:pic>
      <p:sp>
        <p:nvSpPr>
          <p:cNvPr id="9" name="Retângulo: Cantos Arredondados 8">
            <a:extLst>
              <a:ext uri="{FF2B5EF4-FFF2-40B4-BE49-F238E27FC236}">
                <a16:creationId xmlns:a16="http://schemas.microsoft.com/office/drawing/2014/main" id="{246C68DB-FDFF-4E19-89E0-EECE35E6D583}"/>
              </a:ext>
            </a:extLst>
          </p:cNvPr>
          <p:cNvSpPr/>
          <p:nvPr/>
        </p:nvSpPr>
        <p:spPr>
          <a:xfrm>
            <a:off x="9475304" y="545492"/>
            <a:ext cx="2411896" cy="70534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3200" b="1" dirty="0"/>
              <a:t>ADULTOS </a:t>
            </a:r>
          </a:p>
        </p:txBody>
      </p:sp>
    </p:spTree>
    <p:extLst>
      <p:ext uri="{BB962C8B-B14F-4D97-AF65-F5344CB8AC3E}">
        <p14:creationId xmlns:p14="http://schemas.microsoft.com/office/powerpoint/2010/main" val="37115503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F7EBCB7-3993-4C85-AE9B-5C9B17B9B6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14411"/>
            <a:ext cx="10058400" cy="1450757"/>
          </a:xfrm>
        </p:spPr>
        <p:txBody>
          <a:bodyPr/>
          <a:lstStyle/>
          <a:p>
            <a:r>
              <a:rPr lang="pt-BR" b="1" dirty="0"/>
              <a:t>Obesidade por Região</a:t>
            </a: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756CD12B-0B50-4F4F-BDBB-6C0C8E2883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828" y="1850005"/>
            <a:ext cx="5681512" cy="4463330"/>
          </a:xfrm>
          <a:prstGeom prst="rect">
            <a:avLst/>
          </a:prstGeom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id="{838BB8AE-4226-434D-ABE0-94AB0005C6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2181" y="1916167"/>
            <a:ext cx="6361808" cy="4548640"/>
          </a:xfrm>
          <a:prstGeom prst="rect">
            <a:avLst/>
          </a:prstGeom>
        </p:spPr>
      </p:pic>
      <p:sp>
        <p:nvSpPr>
          <p:cNvPr id="10" name="Retângulo: Cantos Arredondados 9">
            <a:extLst>
              <a:ext uri="{FF2B5EF4-FFF2-40B4-BE49-F238E27FC236}">
                <a16:creationId xmlns:a16="http://schemas.microsoft.com/office/drawing/2014/main" id="{26EF661A-D38B-4014-83E6-F9EC8AD8E082}"/>
              </a:ext>
            </a:extLst>
          </p:cNvPr>
          <p:cNvSpPr/>
          <p:nvPr/>
        </p:nvSpPr>
        <p:spPr>
          <a:xfrm>
            <a:off x="601578" y="6110953"/>
            <a:ext cx="4896853" cy="50532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/>
              <a:t>+Bico do Papagaio e Cerrado Tocantins Araguaia </a:t>
            </a:r>
          </a:p>
        </p:txBody>
      </p:sp>
      <p:sp>
        <p:nvSpPr>
          <p:cNvPr id="11" name="Retângulo: Cantos Arredondados 10">
            <a:extLst>
              <a:ext uri="{FF2B5EF4-FFF2-40B4-BE49-F238E27FC236}">
                <a16:creationId xmlns:a16="http://schemas.microsoft.com/office/drawing/2014/main" id="{AD3178EA-056B-4D63-AE1A-BBEFD4881C3C}"/>
              </a:ext>
            </a:extLst>
          </p:cNvPr>
          <p:cNvSpPr/>
          <p:nvPr/>
        </p:nvSpPr>
        <p:spPr>
          <a:xfrm>
            <a:off x="6623637" y="6179899"/>
            <a:ext cx="4896853" cy="505326"/>
          </a:xfrm>
          <a:prstGeom prst="round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/>
              <a:t>+ Bico do Papagaio e Ilha do Bananal</a:t>
            </a:r>
          </a:p>
        </p:txBody>
      </p:sp>
      <p:sp>
        <p:nvSpPr>
          <p:cNvPr id="14" name="Sinal de Subtração 13">
            <a:extLst>
              <a:ext uri="{FF2B5EF4-FFF2-40B4-BE49-F238E27FC236}">
                <a16:creationId xmlns:a16="http://schemas.microsoft.com/office/drawing/2014/main" id="{56ACA8E0-5699-4775-869F-40F61B97FE12}"/>
              </a:ext>
            </a:extLst>
          </p:cNvPr>
          <p:cNvSpPr/>
          <p:nvPr/>
        </p:nvSpPr>
        <p:spPr>
          <a:xfrm>
            <a:off x="1097280" y="2394283"/>
            <a:ext cx="1513573" cy="45719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5" name="Sinal de Subtração 14">
            <a:extLst>
              <a:ext uri="{FF2B5EF4-FFF2-40B4-BE49-F238E27FC236}">
                <a16:creationId xmlns:a16="http://schemas.microsoft.com/office/drawing/2014/main" id="{34085CED-CA1E-4E75-A8D6-090831EC9081}"/>
              </a:ext>
            </a:extLst>
          </p:cNvPr>
          <p:cNvSpPr/>
          <p:nvPr/>
        </p:nvSpPr>
        <p:spPr>
          <a:xfrm>
            <a:off x="6823217" y="2394282"/>
            <a:ext cx="1513573" cy="45719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675516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69FD937-15C1-4273-B9D0-C7D071BA5C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161421"/>
            <a:ext cx="10058400" cy="1450757"/>
          </a:xfrm>
        </p:spPr>
        <p:txBody>
          <a:bodyPr/>
          <a:lstStyle/>
          <a:p>
            <a:r>
              <a:rPr lang="pt-BR" b="1" dirty="0"/>
              <a:t>Obesidade Por Região</a:t>
            </a: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A4B3A953-384B-4D72-BD72-B31DB5DF61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196" y="1612178"/>
            <a:ext cx="6215764" cy="4648588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54902F7F-5AFE-4001-ADC2-602FD3E797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675276"/>
            <a:ext cx="6017494" cy="4647574"/>
          </a:xfrm>
          <a:prstGeom prst="rect">
            <a:avLst/>
          </a:prstGeom>
        </p:spPr>
      </p:pic>
      <p:sp>
        <p:nvSpPr>
          <p:cNvPr id="8" name="Retângulo: Cantos Arredondados 7">
            <a:extLst>
              <a:ext uri="{FF2B5EF4-FFF2-40B4-BE49-F238E27FC236}">
                <a16:creationId xmlns:a16="http://schemas.microsoft.com/office/drawing/2014/main" id="{29251E0F-2D94-43A8-A393-5C0321E2D83D}"/>
              </a:ext>
            </a:extLst>
          </p:cNvPr>
          <p:cNvSpPr/>
          <p:nvPr/>
        </p:nvSpPr>
        <p:spPr>
          <a:xfrm>
            <a:off x="878304" y="6135583"/>
            <a:ext cx="4896853" cy="50532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/>
              <a:t>Maior prevalência = Cantão</a:t>
            </a:r>
          </a:p>
        </p:txBody>
      </p:sp>
      <p:sp>
        <p:nvSpPr>
          <p:cNvPr id="9" name="Retângulo: Cantos Arredondados 8">
            <a:extLst>
              <a:ext uri="{FF2B5EF4-FFF2-40B4-BE49-F238E27FC236}">
                <a16:creationId xmlns:a16="http://schemas.microsoft.com/office/drawing/2014/main" id="{255FF23B-DBC8-4586-9DA3-FE534D952CB2}"/>
              </a:ext>
            </a:extLst>
          </p:cNvPr>
          <p:cNvSpPr/>
          <p:nvPr/>
        </p:nvSpPr>
        <p:spPr>
          <a:xfrm>
            <a:off x="6924800" y="6135583"/>
            <a:ext cx="4896853" cy="50532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dirty="0"/>
              <a:t>Maior prevalência = Amor Perfeito</a:t>
            </a:r>
          </a:p>
        </p:txBody>
      </p:sp>
      <p:sp>
        <p:nvSpPr>
          <p:cNvPr id="10" name="Sinal de Subtração 9">
            <a:extLst>
              <a:ext uri="{FF2B5EF4-FFF2-40B4-BE49-F238E27FC236}">
                <a16:creationId xmlns:a16="http://schemas.microsoft.com/office/drawing/2014/main" id="{D1817057-4355-4664-8B58-DC0A6278815F}"/>
              </a:ext>
            </a:extLst>
          </p:cNvPr>
          <p:cNvSpPr/>
          <p:nvPr/>
        </p:nvSpPr>
        <p:spPr>
          <a:xfrm>
            <a:off x="1301817" y="2105525"/>
            <a:ext cx="1513573" cy="45719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1" name="Sinal de Subtração 10">
            <a:extLst>
              <a:ext uri="{FF2B5EF4-FFF2-40B4-BE49-F238E27FC236}">
                <a16:creationId xmlns:a16="http://schemas.microsoft.com/office/drawing/2014/main" id="{02CA4043-DEA1-4B0F-A184-7A9FCC4D6BC3}"/>
              </a:ext>
            </a:extLst>
          </p:cNvPr>
          <p:cNvSpPr/>
          <p:nvPr/>
        </p:nvSpPr>
        <p:spPr>
          <a:xfrm>
            <a:off x="7102867" y="2310062"/>
            <a:ext cx="1513573" cy="45719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5692696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A50CD59-0009-4096-B767-2830449A6F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7438" y="148156"/>
            <a:ext cx="10058400" cy="1450757"/>
          </a:xfrm>
        </p:spPr>
        <p:txBody>
          <a:bodyPr/>
          <a:lstStyle/>
          <a:p>
            <a:r>
              <a:rPr lang="pt-BR" b="1" dirty="0"/>
              <a:t>Obesidade por Região</a:t>
            </a: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4D10F57F-2DAA-4BA1-827C-C4944F8A6C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515" y="1725356"/>
            <a:ext cx="6142422" cy="4572098"/>
          </a:xfrm>
          <a:prstGeom prst="rect">
            <a:avLst/>
          </a:prstGeom>
        </p:spPr>
      </p:pic>
      <p:sp>
        <p:nvSpPr>
          <p:cNvPr id="7" name="Retângulo: Cantos Arredondados 6">
            <a:extLst>
              <a:ext uri="{FF2B5EF4-FFF2-40B4-BE49-F238E27FC236}">
                <a16:creationId xmlns:a16="http://schemas.microsoft.com/office/drawing/2014/main" id="{58ACDBF8-07E0-4537-AEB1-E082A2E9E316}"/>
              </a:ext>
            </a:extLst>
          </p:cNvPr>
          <p:cNvSpPr/>
          <p:nvPr/>
        </p:nvSpPr>
        <p:spPr>
          <a:xfrm>
            <a:off x="6833937" y="3429000"/>
            <a:ext cx="4896853" cy="9264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400" dirty="0"/>
              <a:t>Maior prevalência = Cerrado Tocantins Araguaia</a:t>
            </a:r>
          </a:p>
        </p:txBody>
      </p:sp>
      <p:sp>
        <p:nvSpPr>
          <p:cNvPr id="8" name="Sinal de Subtração 7">
            <a:extLst>
              <a:ext uri="{FF2B5EF4-FFF2-40B4-BE49-F238E27FC236}">
                <a16:creationId xmlns:a16="http://schemas.microsoft.com/office/drawing/2014/main" id="{99EF3520-2B09-4C97-9A5C-0367570C4FB9}"/>
              </a:ext>
            </a:extLst>
          </p:cNvPr>
          <p:cNvSpPr/>
          <p:nvPr/>
        </p:nvSpPr>
        <p:spPr>
          <a:xfrm>
            <a:off x="1554480" y="2201778"/>
            <a:ext cx="1513573" cy="45719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466135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3C0651B-774D-424C-B71D-F91368E304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1859120"/>
            <a:ext cx="10058400" cy="1569880"/>
          </a:xfrm>
        </p:spPr>
        <p:txBody>
          <a:bodyPr>
            <a:normAutofit fontScale="90000"/>
          </a:bodyPr>
          <a:lstStyle/>
          <a:p>
            <a:pPr algn="ctr">
              <a:lnSpc>
                <a:spcPct val="150000"/>
              </a:lnSpc>
            </a:pPr>
            <a:r>
              <a:rPr lang="pt-BR" sz="4800" b="1" dirty="0"/>
              <a:t>O que os municípios do TO estão fazendo no </a:t>
            </a:r>
            <a:r>
              <a:rPr lang="pt-BR" sz="4800" b="1" u="sng" dirty="0"/>
              <a:t>enfrentamento da obesidade</a:t>
            </a:r>
            <a:r>
              <a:rPr lang="pt-BR" sz="4800" b="1" dirty="0"/>
              <a:t>?</a:t>
            </a: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C4B65F69-1EAE-4363-B14C-B7333AA174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0279" y="3693695"/>
            <a:ext cx="2055239" cy="2565734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A97A0A4B-A6B4-4077-AE91-3FD8AA79F8F8}"/>
              </a:ext>
            </a:extLst>
          </p:cNvPr>
          <p:cNvSpPr txBox="1"/>
          <p:nvPr/>
        </p:nvSpPr>
        <p:spPr>
          <a:xfrm>
            <a:off x="5317958" y="4728411"/>
            <a:ext cx="364556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Planos Municipais de Saúde?</a:t>
            </a:r>
          </a:p>
        </p:txBody>
      </p:sp>
    </p:spTree>
    <p:extLst>
      <p:ext uri="{BB962C8B-B14F-4D97-AF65-F5344CB8AC3E}">
        <p14:creationId xmlns:p14="http://schemas.microsoft.com/office/powerpoint/2010/main" val="407677808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C13E6E9-C93F-41F0-B246-FC58900175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b="1" dirty="0"/>
              <a:t>Análise dos PMS (2018-2021)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02F09202-20E7-467D-8CE6-414A67A8AC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pt-BR" sz="3600" dirty="0"/>
              <a:t> </a:t>
            </a:r>
            <a:r>
              <a:rPr lang="pt-BR" sz="3200" dirty="0"/>
              <a:t>Realizada análise documental dos 139 PMS do Tocantins de 2018-2021 </a:t>
            </a:r>
            <a:endParaRPr lang="pt-BR" sz="3600" dirty="0"/>
          </a:p>
        </p:txBody>
      </p:sp>
      <p:sp>
        <p:nvSpPr>
          <p:cNvPr id="4" name="Seta: Curva para Baixo 3">
            <a:extLst>
              <a:ext uri="{FF2B5EF4-FFF2-40B4-BE49-F238E27FC236}">
                <a16:creationId xmlns:a16="http://schemas.microsoft.com/office/drawing/2014/main" id="{252F8C81-7105-4998-AA0C-FBBCC38D032C}"/>
              </a:ext>
            </a:extLst>
          </p:cNvPr>
          <p:cNvSpPr/>
          <p:nvPr/>
        </p:nvSpPr>
        <p:spPr>
          <a:xfrm>
            <a:off x="4138863" y="2827421"/>
            <a:ext cx="1287379" cy="794084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1"/>
              </a:solidFill>
            </a:endParaRPr>
          </a:p>
        </p:txBody>
      </p:sp>
      <p:sp>
        <p:nvSpPr>
          <p:cNvPr id="5" name="Retângulo: Cantos Arredondados 4">
            <a:extLst>
              <a:ext uri="{FF2B5EF4-FFF2-40B4-BE49-F238E27FC236}">
                <a16:creationId xmlns:a16="http://schemas.microsoft.com/office/drawing/2014/main" id="{0ECDE719-6865-4C4D-B119-9F1B100F5DEB}"/>
              </a:ext>
            </a:extLst>
          </p:cNvPr>
          <p:cNvSpPr/>
          <p:nvPr/>
        </p:nvSpPr>
        <p:spPr>
          <a:xfrm>
            <a:off x="1239253" y="3874168"/>
            <a:ext cx="10058400" cy="16242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800" b="0" i="0" dirty="0">
                <a:solidFill>
                  <a:srgbClr val="000000"/>
                </a:solidFill>
                <a:effectLst/>
                <a:latin typeface="ArialMT"/>
              </a:rPr>
              <a:t>Identificar as ações e serviços relacionados ao enfrentamento da</a:t>
            </a:r>
            <a:br>
              <a:rPr lang="pt-BR" sz="2800" b="0" i="0" dirty="0">
                <a:solidFill>
                  <a:srgbClr val="000000"/>
                </a:solidFill>
                <a:effectLst/>
                <a:latin typeface="ArialMT"/>
              </a:rPr>
            </a:br>
            <a:r>
              <a:rPr lang="pt-BR" sz="2800" b="0" i="0" u="sng" dirty="0">
                <a:solidFill>
                  <a:srgbClr val="000000"/>
                </a:solidFill>
                <a:effectLst/>
                <a:latin typeface="ArialMT"/>
              </a:rPr>
              <a:t>obesidade </a:t>
            </a:r>
            <a:r>
              <a:rPr lang="pt-BR" sz="2800" b="0" i="0" dirty="0">
                <a:solidFill>
                  <a:srgbClr val="000000"/>
                </a:solidFill>
                <a:effectLst/>
                <a:latin typeface="ArialMT"/>
              </a:rPr>
              <a:t>nos planos municipais de saúde do Tocantins</a:t>
            </a:r>
            <a:endParaRPr lang="pt-BR" sz="2800" dirty="0"/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BCCE5AA0-DC75-4D75-9075-1040484656B1}"/>
              </a:ext>
            </a:extLst>
          </p:cNvPr>
          <p:cNvSpPr txBox="1"/>
          <p:nvPr/>
        </p:nvSpPr>
        <p:spPr>
          <a:xfrm>
            <a:off x="1097280" y="5642811"/>
            <a:ext cx="105131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dirty="0"/>
              <a:t>Publicação: https://saude.to.gov.br/atencao-primaria-a-saude/atencao-primaria--/gerencia-de-areas-estrategicas-para-os-cuidados-primarios-/area-tecnica-de-alimentacao-e-nutricao/</a:t>
            </a:r>
          </a:p>
        </p:txBody>
      </p:sp>
    </p:spTree>
    <p:extLst>
      <p:ext uri="{BB962C8B-B14F-4D97-AF65-F5344CB8AC3E}">
        <p14:creationId xmlns:p14="http://schemas.microsoft.com/office/powerpoint/2010/main" val="172979571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D3ADFAD-B557-481D-80DA-1C56256A1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1244" y="470205"/>
            <a:ext cx="7841973" cy="1325563"/>
          </a:xfrm>
        </p:spPr>
        <p:txBody>
          <a:bodyPr>
            <a:normAutofit/>
          </a:bodyPr>
          <a:lstStyle/>
          <a:p>
            <a:r>
              <a:rPr lang="pt-BR" sz="4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Resultados</a:t>
            </a:r>
          </a:p>
        </p:txBody>
      </p:sp>
      <p:sp>
        <p:nvSpPr>
          <p:cNvPr id="12" name="Espaço Reservado para Número de Slide 2">
            <a:extLst>
              <a:ext uri="{FF2B5EF4-FFF2-40B4-BE49-F238E27FC236}">
                <a16:creationId xmlns:a16="http://schemas.microsoft.com/office/drawing/2014/main" id="{6CA66A0A-2D89-4E89-9891-29B331612D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99287" y="6219751"/>
            <a:ext cx="2743200" cy="365125"/>
          </a:xfrm>
        </p:spPr>
        <p:txBody>
          <a:bodyPr/>
          <a:lstStyle/>
          <a:p>
            <a:fld id="{332FDB5E-D4B3-41C6-9BB7-9ED25683F2DC}" type="slidenum">
              <a:rPr lang="pt-BR" sz="1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fld>
            <a:endParaRPr lang="pt-BR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9" name="Agrupar 8">
            <a:extLst>
              <a:ext uri="{FF2B5EF4-FFF2-40B4-BE49-F238E27FC236}">
                <a16:creationId xmlns:a16="http://schemas.microsoft.com/office/drawing/2014/main" id="{886FFA16-8C72-4E81-9882-9645A3CDB5C4}"/>
              </a:ext>
            </a:extLst>
          </p:cNvPr>
          <p:cNvGrpSpPr/>
          <p:nvPr/>
        </p:nvGrpSpPr>
        <p:grpSpPr>
          <a:xfrm>
            <a:off x="-151799" y="1319764"/>
            <a:ext cx="8744505" cy="4523617"/>
            <a:chOff x="0" y="0"/>
            <a:chExt cx="5418150" cy="2880997"/>
          </a:xfrm>
        </p:grpSpPr>
        <p:grpSp>
          <p:nvGrpSpPr>
            <p:cNvPr id="10" name="Agrupar 9">
              <a:extLst>
                <a:ext uri="{FF2B5EF4-FFF2-40B4-BE49-F238E27FC236}">
                  <a16:creationId xmlns:a16="http://schemas.microsoft.com/office/drawing/2014/main" id="{6308BC1A-6F9C-443A-9A46-92C11E79EE6D}"/>
                </a:ext>
              </a:extLst>
            </p:cNvPr>
            <p:cNvGrpSpPr/>
            <p:nvPr/>
          </p:nvGrpSpPr>
          <p:grpSpPr>
            <a:xfrm>
              <a:off x="0" y="0"/>
              <a:ext cx="5418150" cy="2880997"/>
              <a:chOff x="0" y="0"/>
              <a:chExt cx="5418150" cy="2880997"/>
            </a:xfrm>
          </p:grpSpPr>
          <p:sp>
            <p:nvSpPr>
              <p:cNvPr id="11" name="Retângulo 10">
                <a:extLst>
                  <a:ext uri="{FF2B5EF4-FFF2-40B4-BE49-F238E27FC236}">
                    <a16:creationId xmlns:a16="http://schemas.microsoft.com/office/drawing/2014/main" id="{12BAFD9A-BFBA-4FAE-B16A-488206CEFFDC}"/>
                  </a:ext>
                </a:extLst>
              </p:cNvPr>
              <p:cNvSpPr/>
              <p:nvPr/>
            </p:nvSpPr>
            <p:spPr>
              <a:xfrm>
                <a:off x="0" y="0"/>
                <a:ext cx="5418150" cy="25248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r>
                  <a:rPr lang="pt-BR" sz="1100">
                    <a:effectLst/>
                    <a:latin typeface="Calibri" panose="020F0502020204030204" pitchFamily="34" charset="0"/>
                    <a:ea typeface="Calibri" panose="020F0502020204030204" pitchFamily="34" charset="0"/>
                  </a:rPr>
                  <a:t> </a:t>
                </a:r>
              </a:p>
            </p:txBody>
          </p:sp>
          <p:sp>
            <p:nvSpPr>
              <p:cNvPr id="13" name="Seta: para a Direita 12">
                <a:extLst>
                  <a:ext uri="{FF2B5EF4-FFF2-40B4-BE49-F238E27FC236}">
                    <a16:creationId xmlns:a16="http://schemas.microsoft.com/office/drawing/2014/main" id="{060FFA7E-489C-4E0A-9EAF-DD7A780C99E4}"/>
                  </a:ext>
                </a:extLst>
              </p:cNvPr>
              <p:cNvSpPr/>
              <p:nvPr/>
            </p:nvSpPr>
            <p:spPr>
              <a:xfrm>
                <a:off x="406362" y="0"/>
                <a:ext cx="4605436" cy="2524836"/>
              </a:xfrm>
              <a:prstGeom prst="rightArrow">
                <a:avLst>
                  <a:gd name="adj1" fmla="val 50000"/>
                  <a:gd name="adj2" fmla="val 50000"/>
                </a:avLst>
              </a:prstGeom>
              <a:solidFill>
                <a:srgbClr val="CCD3E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r>
                  <a:rPr lang="pt-BR" sz="1100" dirty="0">
                    <a:effectLst/>
                    <a:latin typeface="Calibri" panose="020F0502020204030204" pitchFamily="34" charset="0"/>
                    <a:ea typeface="Calibri" panose="020F0502020204030204" pitchFamily="34" charset="0"/>
                  </a:rPr>
                  <a:t> </a:t>
                </a:r>
              </a:p>
            </p:txBody>
          </p:sp>
          <p:sp>
            <p:nvSpPr>
              <p:cNvPr id="15" name="Retângulo: Cantos Arredondados 14">
                <a:extLst>
                  <a:ext uri="{FF2B5EF4-FFF2-40B4-BE49-F238E27FC236}">
                    <a16:creationId xmlns:a16="http://schemas.microsoft.com/office/drawing/2014/main" id="{553AA64E-08C1-4B5A-82FD-747AC0AAA633}"/>
                  </a:ext>
                </a:extLst>
              </p:cNvPr>
              <p:cNvSpPr/>
              <p:nvPr/>
            </p:nvSpPr>
            <p:spPr>
              <a:xfrm>
                <a:off x="238990" y="715804"/>
                <a:ext cx="1212604" cy="1009934"/>
              </a:xfrm>
              <a:prstGeom prst="roundRect">
                <a:avLst>
                  <a:gd name="adj" fmla="val 16667"/>
                </a:avLst>
              </a:prstGeom>
              <a:solidFill>
                <a:schemeClr val="accent2">
                  <a:lumMod val="20000"/>
                  <a:lumOff val="80000"/>
                </a:schemeClr>
              </a:solidFill>
              <a:ln w="12700" cap="flat" cmpd="sng">
                <a:solidFill>
                  <a:schemeClr val="l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algn="ctr">
                  <a:lnSpc>
                    <a:spcPct val="89000"/>
                  </a:lnSpc>
                </a:pPr>
                <a:r>
                  <a:rPr lang="pt-BR" dirty="0"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 </a:t>
                </a:r>
                <a:r>
                  <a:rPr lang="pt-BR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139 PMS</a:t>
                </a:r>
              </a:p>
              <a:p>
                <a:pPr algn="ctr">
                  <a:lnSpc>
                    <a:spcPct val="89000"/>
                  </a:lnSpc>
                </a:pPr>
                <a:r>
                  <a:rPr lang="pt-BR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</a:p>
              <a:p>
                <a:pPr algn="ctr">
                  <a:lnSpc>
                    <a:spcPct val="89000"/>
                  </a:lnSpc>
                </a:pPr>
                <a:r>
                  <a:rPr lang="pt-BR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92,8%</a:t>
                </a:r>
              </a:p>
              <a:p>
                <a:pPr algn="ctr">
                  <a:lnSpc>
                    <a:spcPct val="89000"/>
                  </a:lnSpc>
                </a:pPr>
                <a:r>
                  <a:rPr lang="pt-BR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(n= 129)</a:t>
                </a:r>
              </a:p>
              <a:p>
                <a:pPr algn="ctr">
                  <a:lnSpc>
                    <a:spcPct val="89000"/>
                  </a:lnSpc>
                </a:pPr>
                <a:r>
                  <a:rPr lang="pt-BR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PMS analisados</a:t>
                </a:r>
              </a:p>
              <a:p>
                <a:endParaRPr lang="pt-BR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</a:endParaRPr>
              </a:p>
            </p:txBody>
          </p:sp>
          <p:sp>
            <p:nvSpPr>
              <p:cNvPr id="24" name="Caixa de Texto 31">
                <a:extLst>
                  <a:ext uri="{FF2B5EF4-FFF2-40B4-BE49-F238E27FC236}">
                    <a16:creationId xmlns:a16="http://schemas.microsoft.com/office/drawing/2014/main" id="{3A6F0CFD-1B80-4FB9-A6D4-C1D8EB104CE2}"/>
                  </a:ext>
                </a:extLst>
              </p:cNvPr>
              <p:cNvSpPr txBox="1"/>
              <p:nvPr/>
            </p:nvSpPr>
            <p:spPr>
              <a:xfrm>
                <a:off x="1371761" y="1969665"/>
                <a:ext cx="1134133" cy="91133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38100" tIns="38100" rIns="38100" bIns="38100" anchor="ctr" anchorCtr="0">
                <a:noAutofit/>
              </a:bodyPr>
              <a:lstStyle/>
              <a:p>
                <a:pPr algn="ctr">
                  <a:lnSpc>
                    <a:spcPct val="89000"/>
                  </a:lnSpc>
                </a:pPr>
                <a:endParaRPr lang="pt-BR" sz="16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26" name="Caixa de Texto 31">
            <a:extLst>
              <a:ext uri="{FF2B5EF4-FFF2-40B4-BE49-F238E27FC236}">
                <a16:creationId xmlns:a16="http://schemas.microsoft.com/office/drawing/2014/main" id="{6A1B8EE0-C90A-4BFD-8E91-8758F54E7714}"/>
              </a:ext>
            </a:extLst>
          </p:cNvPr>
          <p:cNvSpPr txBox="1"/>
          <p:nvPr/>
        </p:nvSpPr>
        <p:spPr>
          <a:xfrm>
            <a:off x="5701099" y="4307085"/>
            <a:ext cx="1954968" cy="1430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38100" tIns="38100" rIns="38100" bIns="38100" anchor="ctr" anchorCtr="0">
            <a:noAutofit/>
          </a:bodyPr>
          <a:lstStyle/>
          <a:p>
            <a:pPr algn="ctr">
              <a:lnSpc>
                <a:spcPct val="89000"/>
              </a:lnSpc>
            </a:pPr>
            <a:endParaRPr lang="pt-BR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Retângulo: Cantos Arredondados 27">
            <a:extLst>
              <a:ext uri="{FF2B5EF4-FFF2-40B4-BE49-F238E27FC236}">
                <a16:creationId xmlns:a16="http://schemas.microsoft.com/office/drawing/2014/main" id="{317C9F8A-5D9F-407F-AD71-BC5CCE150C6A}"/>
              </a:ext>
            </a:extLst>
          </p:cNvPr>
          <p:cNvSpPr/>
          <p:nvPr/>
        </p:nvSpPr>
        <p:spPr>
          <a:xfrm>
            <a:off x="5117472" y="2465155"/>
            <a:ext cx="1957056" cy="1585754"/>
          </a:xfrm>
          <a:prstGeom prst="roundRect">
            <a:avLst>
              <a:gd name="adj" fmla="val 16667"/>
            </a:avLst>
          </a:prstGeom>
          <a:solidFill>
            <a:schemeClr val="accent2">
              <a:lumMod val="75000"/>
            </a:schemeClr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lnSpc>
                <a:spcPct val="89000"/>
              </a:lnSpc>
            </a:pPr>
            <a:r>
              <a:rPr lang="pt-BR" dirty="0">
                <a:latin typeface="Times New Roman" panose="02020603050405020304" pitchFamily="18" charset="0"/>
                <a:ea typeface="Arial" panose="020B0604020202020204" pitchFamily="34" charset="0"/>
              </a:rPr>
              <a:t>28,0% (n=36) </a:t>
            </a:r>
          </a:p>
          <a:p>
            <a:pPr algn="ctr">
              <a:lnSpc>
                <a:spcPct val="89000"/>
              </a:lnSpc>
            </a:pPr>
            <a:r>
              <a:rPr lang="pt-BR" dirty="0">
                <a:latin typeface="Times New Roman" panose="02020603050405020304" pitchFamily="18" charset="0"/>
                <a:ea typeface="Arial" panose="020B0604020202020204" pitchFamily="34" charset="0"/>
              </a:rPr>
              <a:t>PMS possuíam os termos buscados</a:t>
            </a:r>
            <a:endParaRPr lang="pt-BR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1" name="Retângulo: Cantos Arredondados 30">
            <a:extLst>
              <a:ext uri="{FF2B5EF4-FFF2-40B4-BE49-F238E27FC236}">
                <a16:creationId xmlns:a16="http://schemas.microsoft.com/office/drawing/2014/main" id="{4C4E6E31-8FA1-4FDD-909A-030FE1EFF6E6}"/>
              </a:ext>
            </a:extLst>
          </p:cNvPr>
          <p:cNvSpPr/>
          <p:nvPr/>
        </p:nvSpPr>
        <p:spPr>
          <a:xfrm>
            <a:off x="2592988" y="2452540"/>
            <a:ext cx="1957056" cy="1585754"/>
          </a:xfrm>
          <a:prstGeom prst="roundRect">
            <a:avLst>
              <a:gd name="adj" fmla="val 16667"/>
            </a:avLst>
          </a:prstGeom>
          <a:solidFill>
            <a:schemeClr val="accent2">
              <a:lumMod val="60000"/>
              <a:lumOff val="40000"/>
            </a:schemeClr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lnSpc>
                <a:spcPct val="89000"/>
              </a:lnSpc>
            </a:pPr>
            <a:r>
              <a:rPr lang="pt-BR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92,2% (n=119)</a:t>
            </a:r>
            <a:r>
              <a:rPr lang="pt-BR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via SARGSUS</a:t>
            </a:r>
            <a:r>
              <a:rPr lang="pt-BR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®</a:t>
            </a:r>
          </a:p>
          <a:p>
            <a:pPr algn="ctr">
              <a:lnSpc>
                <a:spcPct val="89000"/>
              </a:lnSpc>
            </a:pPr>
            <a:endParaRPr lang="pt-BR" baseline="300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89000"/>
              </a:lnSpc>
              <a:spcBef>
                <a:spcPts val="350"/>
              </a:spcBef>
            </a:pPr>
            <a:r>
              <a:rPr lang="pt-BR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7,8% (n=10) </a:t>
            </a:r>
          </a:p>
          <a:p>
            <a:pPr algn="ctr">
              <a:lnSpc>
                <a:spcPct val="89000"/>
              </a:lnSpc>
              <a:spcBef>
                <a:spcPts val="350"/>
              </a:spcBef>
            </a:pPr>
            <a:r>
              <a:rPr lang="pt-BR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via </a:t>
            </a:r>
            <a:r>
              <a:rPr lang="pt-BR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SMS </a:t>
            </a:r>
          </a:p>
          <a:p>
            <a:pPr algn="ctr">
              <a:lnSpc>
                <a:spcPct val="89000"/>
              </a:lnSpc>
            </a:pPr>
            <a:endParaRPr lang="pt-BR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2" name="Retângulo: Cantos Arredondados 31">
            <a:extLst>
              <a:ext uri="{FF2B5EF4-FFF2-40B4-BE49-F238E27FC236}">
                <a16:creationId xmlns:a16="http://schemas.microsoft.com/office/drawing/2014/main" id="{40388E09-ABA5-46D8-93F5-29D7DE64829F}"/>
              </a:ext>
            </a:extLst>
          </p:cNvPr>
          <p:cNvSpPr/>
          <p:nvPr/>
        </p:nvSpPr>
        <p:spPr>
          <a:xfrm>
            <a:off x="1465252" y="4261634"/>
            <a:ext cx="2255471" cy="1585754"/>
          </a:xfrm>
          <a:prstGeom prst="roundRect">
            <a:avLst>
              <a:gd name="adj" fmla="val 16667"/>
            </a:avLst>
          </a:prstGeom>
          <a:solidFill>
            <a:schemeClr val="accent2">
              <a:lumMod val="60000"/>
              <a:lumOff val="40000"/>
            </a:schemeClr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lnSpc>
                <a:spcPct val="89000"/>
              </a:lnSpc>
            </a:pPr>
            <a:r>
              <a:rPr lang="pt-BR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7,2% (n=10)</a:t>
            </a:r>
          </a:p>
          <a:p>
            <a:pPr algn="ctr">
              <a:lnSpc>
                <a:spcPct val="89000"/>
              </a:lnSpc>
            </a:pPr>
            <a:r>
              <a:rPr lang="pt-BR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Não analisados</a:t>
            </a:r>
            <a:endParaRPr lang="pt-BR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89000"/>
              </a:lnSpc>
              <a:spcBef>
                <a:spcPts val="350"/>
              </a:spcBef>
            </a:pPr>
            <a:r>
              <a:rPr lang="pt-BR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pt-BR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Indisponibilidade no SARGSUS ®</a:t>
            </a:r>
            <a:endParaRPr lang="pt-BR" sz="16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89000"/>
              </a:lnSpc>
              <a:spcBef>
                <a:spcPts val="350"/>
              </a:spcBef>
            </a:pPr>
            <a:r>
              <a:rPr lang="pt-BR" sz="1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Não enviado pela SMS </a:t>
            </a:r>
            <a:endParaRPr lang="pt-BR" sz="16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3" name="Retângulo: Cantos Arredondados 32">
            <a:extLst>
              <a:ext uri="{FF2B5EF4-FFF2-40B4-BE49-F238E27FC236}">
                <a16:creationId xmlns:a16="http://schemas.microsoft.com/office/drawing/2014/main" id="{935DB5B8-3BFF-45B7-9CE7-364DF2EA6670}"/>
              </a:ext>
            </a:extLst>
          </p:cNvPr>
          <p:cNvSpPr/>
          <p:nvPr/>
        </p:nvSpPr>
        <p:spPr>
          <a:xfrm>
            <a:off x="3796886" y="4261634"/>
            <a:ext cx="1957056" cy="1585754"/>
          </a:xfrm>
          <a:prstGeom prst="roundRect">
            <a:avLst>
              <a:gd name="adj" fmla="val 16667"/>
            </a:avLst>
          </a:prstGeom>
          <a:solidFill>
            <a:schemeClr val="accent2">
              <a:lumMod val="60000"/>
              <a:lumOff val="40000"/>
            </a:schemeClr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>
              <a:lnSpc>
                <a:spcPct val="89000"/>
              </a:lnSpc>
            </a:pPr>
            <a:r>
              <a:rPr lang="pt-BR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40% (n=4) </a:t>
            </a:r>
          </a:p>
          <a:p>
            <a:pPr algn="ctr">
              <a:lnSpc>
                <a:spcPct val="89000"/>
              </a:lnSpc>
            </a:pPr>
            <a:endParaRPr lang="pt-BR" dirty="0">
              <a:effectLst/>
              <a:latin typeface="Times New Roman" panose="02020603050405020304" pitchFamily="18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89000"/>
              </a:lnSpc>
            </a:pPr>
            <a:r>
              <a:rPr lang="pt-BR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R</a:t>
            </a:r>
            <a:r>
              <a:rPr lang="pt-BR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egião de saúde Cerrado do Tocantins Araguaia</a:t>
            </a:r>
            <a:endParaRPr lang="pt-BR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4" name="CaixaDeTexto 33">
            <a:extLst>
              <a:ext uri="{FF2B5EF4-FFF2-40B4-BE49-F238E27FC236}">
                <a16:creationId xmlns:a16="http://schemas.microsoft.com/office/drawing/2014/main" id="{32AF1189-A270-4D7C-9B2D-825329486CED}"/>
              </a:ext>
            </a:extLst>
          </p:cNvPr>
          <p:cNvSpPr txBox="1"/>
          <p:nvPr/>
        </p:nvSpPr>
        <p:spPr>
          <a:xfrm>
            <a:off x="7936883" y="4642004"/>
            <a:ext cx="4154503" cy="128426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indent="540385" algn="just">
              <a:lnSpc>
                <a:spcPct val="115000"/>
              </a:lnSpc>
              <a:spcAft>
                <a:spcPts val="1000"/>
              </a:spcAft>
            </a:pPr>
            <a:r>
              <a:rPr lang="pt-BR" sz="1800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Destaque para as regiões de saúde:</a:t>
            </a:r>
          </a:p>
          <a:p>
            <a:pPr indent="540385" algn="just">
              <a:lnSpc>
                <a:spcPct val="115000"/>
              </a:lnSpc>
              <a:spcAft>
                <a:spcPts val="1000"/>
              </a:spcAft>
            </a:pPr>
            <a:r>
              <a:rPr lang="pt-BR" sz="1800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Bico do Papagaio (34,7%, n=8)</a:t>
            </a:r>
          </a:p>
          <a:p>
            <a:pPr indent="540385" algn="just">
              <a:lnSpc>
                <a:spcPct val="115000"/>
              </a:lnSpc>
              <a:spcAft>
                <a:spcPts val="1000"/>
              </a:spcAft>
            </a:pPr>
            <a:r>
              <a:rPr lang="pt-BR" sz="1800" dirty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Médio Norte Araguaia (26,0%, n=6)</a:t>
            </a:r>
            <a:endParaRPr lang="pt-BR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5" name="Elipse 34">
            <a:extLst>
              <a:ext uri="{FF2B5EF4-FFF2-40B4-BE49-F238E27FC236}">
                <a16:creationId xmlns:a16="http://schemas.microsoft.com/office/drawing/2014/main" id="{CF354EB8-20E8-4CE1-902B-53B04553F038}"/>
              </a:ext>
            </a:extLst>
          </p:cNvPr>
          <p:cNvSpPr/>
          <p:nvPr/>
        </p:nvSpPr>
        <p:spPr>
          <a:xfrm>
            <a:off x="8533756" y="1278629"/>
            <a:ext cx="3328182" cy="3133818"/>
          </a:xfrm>
          <a:prstGeom prst="ellips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solidFill>
                <a:schemeClr val="tx1"/>
              </a:solidFill>
            </a:endParaRPr>
          </a:p>
        </p:txBody>
      </p:sp>
      <p:sp>
        <p:nvSpPr>
          <p:cNvPr id="36" name="Elipse 35">
            <a:extLst>
              <a:ext uri="{FF2B5EF4-FFF2-40B4-BE49-F238E27FC236}">
                <a16:creationId xmlns:a16="http://schemas.microsoft.com/office/drawing/2014/main" id="{5CB64F7A-F433-4AEE-8A54-36D443B28E24}"/>
              </a:ext>
            </a:extLst>
          </p:cNvPr>
          <p:cNvSpPr/>
          <p:nvPr/>
        </p:nvSpPr>
        <p:spPr>
          <a:xfrm>
            <a:off x="9526576" y="1742344"/>
            <a:ext cx="2335362" cy="2283041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7" name="Retângulo 36">
            <a:extLst>
              <a:ext uri="{FF2B5EF4-FFF2-40B4-BE49-F238E27FC236}">
                <a16:creationId xmlns:a16="http://schemas.microsoft.com/office/drawing/2014/main" id="{61347BC9-E547-417F-926F-A9A5C382A68E}"/>
              </a:ext>
            </a:extLst>
          </p:cNvPr>
          <p:cNvSpPr/>
          <p:nvPr/>
        </p:nvSpPr>
        <p:spPr>
          <a:xfrm>
            <a:off x="8080994" y="2463513"/>
            <a:ext cx="1352735" cy="3953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b="1" dirty="0">
              <a:solidFill>
                <a:schemeClr val="tx1"/>
              </a:solidFill>
            </a:endParaRPr>
          </a:p>
          <a:p>
            <a:pPr algn="ctr"/>
            <a:r>
              <a:rPr lang="pt-BR" b="1" dirty="0">
                <a:solidFill>
                  <a:schemeClr val="tx1"/>
                </a:solidFill>
              </a:rPr>
              <a:t>71 citações</a:t>
            </a:r>
          </a:p>
          <a:p>
            <a:pPr algn="ctr"/>
            <a:endParaRPr lang="pt-BR" b="1" dirty="0">
              <a:solidFill>
                <a:schemeClr val="tx1"/>
              </a:solidFill>
            </a:endParaRPr>
          </a:p>
        </p:txBody>
      </p:sp>
      <p:sp>
        <p:nvSpPr>
          <p:cNvPr id="38" name="Retângulo 37">
            <a:extLst>
              <a:ext uri="{FF2B5EF4-FFF2-40B4-BE49-F238E27FC236}">
                <a16:creationId xmlns:a16="http://schemas.microsoft.com/office/drawing/2014/main" id="{92952E0F-664E-4E06-B047-17B7419E4BA9}"/>
              </a:ext>
            </a:extLst>
          </p:cNvPr>
          <p:cNvSpPr/>
          <p:nvPr/>
        </p:nvSpPr>
        <p:spPr>
          <a:xfrm>
            <a:off x="9874341" y="2392563"/>
            <a:ext cx="1799948" cy="9059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>
                <a:solidFill>
                  <a:schemeClr val="tx1"/>
                </a:solidFill>
              </a:rPr>
              <a:t>32,4% (n=23)</a:t>
            </a:r>
          </a:p>
          <a:p>
            <a:pPr algn="ctr"/>
            <a:r>
              <a:rPr lang="pt-BR" b="1" dirty="0">
                <a:solidFill>
                  <a:schemeClr val="tx1"/>
                </a:solidFill>
              </a:rPr>
              <a:t>Contextos relevantes</a:t>
            </a:r>
          </a:p>
        </p:txBody>
      </p:sp>
    </p:spTree>
    <p:extLst>
      <p:ext uri="{BB962C8B-B14F-4D97-AF65-F5344CB8AC3E}">
        <p14:creationId xmlns:p14="http://schemas.microsoft.com/office/powerpoint/2010/main" val="23107690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154F4DD-F04A-47B4-BDA9-96768DAA0C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Objetivo do ECOA/SUS-TO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D9822213-3630-49A2-BCEA-CD220310A5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pt-BR" sz="3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Desenvolver </a:t>
            </a:r>
            <a:r>
              <a:rPr lang="pt-BR" sz="32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produtos e estratégias </a:t>
            </a:r>
            <a:r>
              <a:rPr lang="pt-BR" sz="3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para subsidiar a </a:t>
            </a:r>
            <a:r>
              <a:rPr lang="pt-BR" sz="32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implantação e organização de ações </a:t>
            </a:r>
            <a:r>
              <a:rPr lang="pt-BR" sz="3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de promoção da saúde, prevenção de fatores de risco e cuidado pelos profissionais da </a:t>
            </a:r>
            <a:r>
              <a:rPr lang="pt-BR" sz="32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APS</a:t>
            </a:r>
            <a:r>
              <a:rPr lang="pt-BR" sz="3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voltados ao enfrentamento e controle da </a:t>
            </a:r>
            <a:r>
              <a:rPr lang="pt-BR" sz="3200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obesidade </a:t>
            </a:r>
            <a:r>
              <a:rPr lang="pt-BR" sz="32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no estado do Tocantins.</a:t>
            </a:r>
          </a:p>
          <a:p>
            <a:pPr algn="just">
              <a:lnSpc>
                <a:spcPct val="150000"/>
              </a:lnSpc>
            </a:pPr>
            <a:r>
              <a:rPr lang="pt-BR" sz="3200" dirty="0"/>
              <a:t> </a:t>
            </a:r>
            <a:br>
              <a:rPr lang="pt-BR" sz="3200" dirty="0"/>
            </a:br>
            <a:endParaRPr lang="pt-BR" sz="3200" dirty="0"/>
          </a:p>
        </p:txBody>
      </p:sp>
    </p:spTree>
    <p:extLst>
      <p:ext uri="{BB962C8B-B14F-4D97-AF65-F5344CB8AC3E}">
        <p14:creationId xmlns:p14="http://schemas.microsoft.com/office/powerpoint/2010/main" val="384832345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C13E6E9-C93F-41F0-B246-FC58900175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b="1" dirty="0"/>
              <a:t>Análise dos PMS (2018-2021)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BCCE5AA0-DC75-4D75-9075-1040484656B1}"/>
              </a:ext>
            </a:extLst>
          </p:cNvPr>
          <p:cNvSpPr txBox="1"/>
          <p:nvPr/>
        </p:nvSpPr>
        <p:spPr>
          <a:xfrm>
            <a:off x="1097280" y="5642811"/>
            <a:ext cx="105131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dirty="0"/>
              <a:t>Publicação: https://saude.to.gov.br/atencao-primaria-a-saude/atencao-primaria--/gerencia-de-areas-estrategicas-para-os-cuidados-primarios-/area-tecnica-de-alimentacao-e-nutricao/</a:t>
            </a:r>
          </a:p>
        </p:txBody>
      </p:sp>
      <p:sp>
        <p:nvSpPr>
          <p:cNvPr id="10" name="Espaço Reservado para Conteúdo 20">
            <a:extLst>
              <a:ext uri="{FF2B5EF4-FFF2-40B4-BE49-F238E27FC236}">
                <a16:creationId xmlns:a16="http://schemas.microsoft.com/office/drawing/2014/main" id="{23409DE3-2FFD-4C96-9992-42D5F6F658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8157" y="1838877"/>
            <a:ext cx="10872317" cy="4351338"/>
          </a:xfrm>
        </p:spPr>
        <p:txBody>
          <a:bodyPr>
            <a:normAutofit fontScale="92500" lnSpcReduction="10000"/>
          </a:bodyPr>
          <a:lstStyle/>
          <a:p>
            <a:pPr marL="434340" indent="-342900" algn="just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ü"/>
            </a:pPr>
            <a:r>
              <a:rPr lang="pt-BR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O </a:t>
            </a:r>
            <a:r>
              <a:rPr lang="pt-BR" sz="24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tema obesidade está ausente em mais de 70% </a:t>
            </a:r>
            <a:r>
              <a:rPr lang="pt-BR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dos PMS do estado do Tocantins e quando presente, concentra-se na descrição epidemiológica. </a:t>
            </a:r>
          </a:p>
          <a:p>
            <a:pPr marL="971550" lvl="1" indent="-285750" algn="just">
              <a:lnSpc>
                <a:spcPct val="115000"/>
              </a:lnSpc>
              <a:spcAft>
                <a:spcPts val="1000"/>
              </a:spcAft>
              <a:buFontTx/>
              <a:buChar char="-"/>
            </a:pPr>
            <a:r>
              <a:rPr lang="pt-BR" sz="19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Reconhecimento da dimensão do problema x  Organização da rede de atenção</a:t>
            </a:r>
          </a:p>
          <a:p>
            <a:pPr marL="971550" lvl="1" indent="-285750" algn="just">
              <a:lnSpc>
                <a:spcPct val="115000"/>
              </a:lnSpc>
              <a:spcAft>
                <a:spcPts val="1000"/>
              </a:spcAft>
              <a:buFontTx/>
              <a:buChar char="-"/>
            </a:pPr>
            <a:r>
              <a:rPr lang="pt-BR" sz="19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Inclusão de uma linha de cuidado da obesidade (?)</a:t>
            </a:r>
          </a:p>
          <a:p>
            <a:pPr marL="434340" indent="-342900" algn="just">
              <a:lnSpc>
                <a:spcPct val="115000"/>
              </a:lnSpc>
              <a:spcAft>
                <a:spcPts val="1000"/>
              </a:spcAft>
              <a:buFont typeface="Wingdings" panose="05000000000000000000" pitchFamily="2" charset="2"/>
              <a:buChar char="ü"/>
            </a:pPr>
            <a:r>
              <a:rPr lang="pt-BR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A </a:t>
            </a:r>
            <a:r>
              <a:rPr lang="pt-BR" sz="24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estrutura dos PMS não encontra as orientações </a:t>
            </a:r>
            <a:r>
              <a:rPr lang="pt-BR" sz="2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regulamentadas em portaria.</a:t>
            </a:r>
          </a:p>
          <a:p>
            <a:pPr marL="971550" lvl="1" indent="-285750" algn="just">
              <a:lnSpc>
                <a:spcPct val="115000"/>
              </a:lnSpc>
              <a:spcAft>
                <a:spcPts val="1000"/>
              </a:spcAft>
              <a:buFontTx/>
              <a:buChar char="-"/>
            </a:pPr>
            <a:r>
              <a:rPr lang="pt-BR" sz="19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Sinaliza auxílio elaboração deste documento</a:t>
            </a:r>
          </a:p>
          <a:p>
            <a:pPr marL="971550" lvl="1" indent="-285750" algn="just">
              <a:lnSpc>
                <a:spcPct val="115000"/>
              </a:lnSpc>
              <a:spcAft>
                <a:spcPts val="1000"/>
              </a:spcAft>
              <a:buFontTx/>
              <a:buChar char="-"/>
            </a:pPr>
            <a:r>
              <a:rPr lang="pt-BR" sz="19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Envolvimento dos profissionais da saúde para entendimento das necessidades locais e Coordenações de Nutrição dos municípios para direcionamento das políticas da área.</a:t>
            </a:r>
            <a:r>
              <a:rPr lang="pt-BR" sz="19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pt-BR" sz="19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pt-BR" sz="1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 </a:t>
            </a:r>
            <a:endParaRPr lang="pt-BR" sz="18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pt-BR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32829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90DDDB7-FDB2-47B0-B983-30CDB98EA8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183257"/>
            <a:ext cx="10058400" cy="567639"/>
          </a:xfrm>
        </p:spPr>
        <p:txBody>
          <a:bodyPr>
            <a:normAutofit fontScale="90000"/>
          </a:bodyPr>
          <a:lstStyle/>
          <a:p>
            <a:pPr algn="ctr"/>
            <a:br>
              <a:rPr lang="pt-BR" b="1" dirty="0"/>
            </a:br>
            <a:br>
              <a:rPr lang="pt-BR" b="1" dirty="0"/>
            </a:br>
            <a:r>
              <a:rPr lang="pt-BR" b="1" dirty="0"/>
              <a:t>Conheça nosso site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05708FE7-DDEF-402C-A8F0-F9BC5CC992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4D146A05-A389-4F52-BF6F-697F2E1C021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157" r="7730" b="14544"/>
          <a:stretch/>
        </p:blipFill>
        <p:spPr>
          <a:xfrm>
            <a:off x="471237" y="690740"/>
            <a:ext cx="11249526" cy="5572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48635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96FBCA9-39D7-4BDD-A09D-E181604E62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b="1" dirty="0"/>
              <a:t>Nossos contatos e redes sociais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FBD89F04-900D-4F3C-A977-021DF87CFA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pt-BR" sz="3200" dirty="0"/>
              <a:t> E-mail: </a:t>
            </a:r>
            <a:r>
              <a:rPr lang="pt-BR" sz="3200" dirty="0">
                <a:hlinkClick r:id="rId2"/>
              </a:rPr>
              <a:t>ecoasusto@gmail.com</a:t>
            </a:r>
            <a:endParaRPr lang="pt-BR" sz="3200" dirty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pt-BR" sz="3200" dirty="0"/>
              <a:t> Instagram:        </a:t>
            </a:r>
            <a:r>
              <a:rPr lang="pt-BR" sz="3200" dirty="0" err="1"/>
              <a:t>ecoasus_to</a:t>
            </a:r>
            <a:endParaRPr lang="pt-BR" sz="3200" dirty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pt-BR" sz="3200" dirty="0"/>
              <a:t> Facebook:      </a:t>
            </a:r>
            <a:r>
              <a:rPr lang="pt-BR" sz="3200" dirty="0" err="1"/>
              <a:t>projetoecoasus</a:t>
            </a:r>
            <a:endParaRPr lang="pt-BR" sz="3200" dirty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pt-BR" sz="3200" dirty="0"/>
              <a:t> Site: https://palmas.uft.edu.br/ecoasus/</a:t>
            </a: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6F86E2FB-6C9A-4C65-9047-60E4BAC68C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0491" y="2993047"/>
            <a:ext cx="437899" cy="435953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C1B41F0E-0173-4634-91EF-DE0B3C354BD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749" y="1845734"/>
            <a:ext cx="3051336" cy="3780228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E41B0DC9-A543-425B-8CFF-3533A11089B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2942" y="3965953"/>
            <a:ext cx="437899" cy="437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413898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9AA07A28-62A4-4C46-9360-4DFB56F433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1928060"/>
            <a:ext cx="5334000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58849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A69A5B2-3407-41D2-935D-222FA53DFF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Atividades do Projeto ECOA/SUS-TO</a:t>
            </a:r>
          </a:p>
        </p:txBody>
      </p:sp>
      <p:graphicFrame>
        <p:nvGraphicFramePr>
          <p:cNvPr id="4" name="Espaço Reservado para Conteúdo 3">
            <a:extLst>
              <a:ext uri="{FF2B5EF4-FFF2-40B4-BE49-F238E27FC236}">
                <a16:creationId xmlns:a16="http://schemas.microsoft.com/office/drawing/2014/main" id="{03F76709-AC09-4191-BBC3-C0627A12CD1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09358224"/>
              </p:ext>
            </p:extLst>
          </p:nvPr>
        </p:nvGraphicFramePr>
        <p:xfrm>
          <a:off x="1096963" y="1846263"/>
          <a:ext cx="10058400" cy="4022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655254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B0E048A-467A-43B3-92F0-825DDFDC71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O que já fizemos ?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8514F8EF-45C5-4FE7-9A14-4265AB92C0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pt-BR" sz="2800" b="1" u="sng" dirty="0"/>
              <a:t> ANO 2020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pt-BR" sz="2800" dirty="0"/>
              <a:t> </a:t>
            </a:r>
            <a:r>
              <a:rPr lang="pt-BR" sz="2800" b="1" dirty="0"/>
              <a:t>Eixo Pesquisa e Desenvolvimento</a:t>
            </a:r>
          </a:p>
          <a:p>
            <a:pPr marL="0" indent="0">
              <a:buNone/>
            </a:pPr>
            <a:endParaRPr lang="pt-BR" sz="2800" b="1" dirty="0"/>
          </a:p>
        </p:txBody>
      </p:sp>
      <p:sp>
        <p:nvSpPr>
          <p:cNvPr id="4" name="Retângulo: Cantos Arredondados 3">
            <a:extLst>
              <a:ext uri="{FF2B5EF4-FFF2-40B4-BE49-F238E27FC236}">
                <a16:creationId xmlns:a16="http://schemas.microsoft.com/office/drawing/2014/main" id="{A16B48A8-3F0D-4123-A709-4E3453666021}"/>
              </a:ext>
            </a:extLst>
          </p:cNvPr>
          <p:cNvSpPr/>
          <p:nvPr/>
        </p:nvSpPr>
        <p:spPr>
          <a:xfrm>
            <a:off x="1272209" y="3035485"/>
            <a:ext cx="9822511" cy="314076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3200" u="sng" dirty="0"/>
              <a:t>Diagnóstico situacional do estado do Tocantins:</a:t>
            </a:r>
          </a:p>
          <a:p>
            <a:pPr marL="457200" indent="-457200" algn="ctr">
              <a:buFontTx/>
              <a:buChar char="-"/>
            </a:pPr>
            <a:r>
              <a:rPr lang="pt-BR" sz="3200" dirty="0"/>
              <a:t>Mapas de obesidade do estado </a:t>
            </a:r>
          </a:p>
          <a:p>
            <a:pPr marL="457200" indent="-457200" algn="ctr">
              <a:buFontTx/>
              <a:buChar char="-"/>
            </a:pPr>
            <a:r>
              <a:rPr lang="pt-BR" sz="3200" dirty="0"/>
              <a:t>Diagnostico das ações para enfrentamento da obesidade (PMS)</a:t>
            </a:r>
          </a:p>
          <a:p>
            <a:pPr marL="457200" indent="-457200" algn="ctr">
              <a:buFontTx/>
              <a:buChar char="-"/>
            </a:pPr>
            <a:r>
              <a:rPr lang="pt-BR" sz="3200" dirty="0"/>
              <a:t>Compreensão da obesidade </a:t>
            </a:r>
          </a:p>
        </p:txBody>
      </p:sp>
    </p:spTree>
    <p:extLst>
      <p:ext uri="{BB962C8B-B14F-4D97-AF65-F5344CB8AC3E}">
        <p14:creationId xmlns:p14="http://schemas.microsoft.com/office/powerpoint/2010/main" val="12977824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8770E8C-89BD-4E88-BECC-B0F9B5DDAB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BR" dirty="0"/>
              <a:t>Primeira questão a descobrir...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9B9ACD97-6652-447E-8627-30981FDA7A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67624" y="2955236"/>
            <a:ext cx="8431034" cy="3763616"/>
          </a:xfrm>
        </p:spPr>
        <p:txBody>
          <a:bodyPr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pt-BR" sz="4400" b="1" dirty="0"/>
              <a:t>Como está o Tocantins dentro </a:t>
            </a:r>
          </a:p>
          <a:p>
            <a:pPr algn="ctr">
              <a:lnSpc>
                <a:spcPct val="100000"/>
              </a:lnSpc>
            </a:pPr>
            <a:r>
              <a:rPr lang="pt-BR" sz="4400" b="1" dirty="0"/>
              <a:t>do cenário da obesidade?</a:t>
            </a: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FDE063F6-6B89-4E0D-AAA7-85527F1C64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6549" y="2450410"/>
            <a:ext cx="2393532" cy="2386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63856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26F78F3-0B9B-4278-9C73-4AC853AFBC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b="1" dirty="0"/>
              <a:t>Atlas da obesidade do Tocantins </a:t>
            </a: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09334B95-F4FB-4312-8374-9D434E6E707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9131" t="23562" r="43043" b="9353"/>
          <a:stretch/>
        </p:blipFill>
        <p:spPr>
          <a:xfrm>
            <a:off x="1258956" y="1755323"/>
            <a:ext cx="3379305" cy="4580542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A171F321-4F46-4113-A830-673F26E57E63}"/>
              </a:ext>
            </a:extLst>
          </p:cNvPr>
          <p:cNvSpPr txBox="1"/>
          <p:nvPr/>
        </p:nvSpPr>
        <p:spPr>
          <a:xfrm>
            <a:off x="5128591" y="1755323"/>
            <a:ext cx="6573078" cy="47397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800" dirty="0"/>
              <a:t>Publicação do </a:t>
            </a:r>
            <a:r>
              <a:rPr lang="pt-BR" sz="2800" u="sng" dirty="0"/>
              <a:t>ebook Atlas da obesidade do estado do Tocantins </a:t>
            </a:r>
            <a:r>
              <a:rPr lang="pt-BR" sz="2800" dirty="0"/>
              <a:t>(2020)</a:t>
            </a:r>
          </a:p>
          <a:p>
            <a:pPr algn="just"/>
            <a:endParaRPr lang="pt-BR" dirty="0"/>
          </a:p>
          <a:p>
            <a:pPr marL="342900" indent="-342900" algn="just">
              <a:buFontTx/>
              <a:buChar char="-"/>
            </a:pPr>
            <a:r>
              <a:rPr lang="pt-BR" sz="2800" dirty="0"/>
              <a:t>Foi avaliado dados dos SISVAN dos 139 municípios do TO de 2019</a:t>
            </a:r>
          </a:p>
          <a:p>
            <a:pPr marL="342900" indent="-342900" algn="just">
              <a:buFontTx/>
              <a:buChar char="-"/>
            </a:pPr>
            <a:endParaRPr lang="pt-BR" dirty="0"/>
          </a:p>
          <a:p>
            <a:pPr marL="342900" indent="-342900" algn="just">
              <a:buFontTx/>
              <a:buChar char="-"/>
            </a:pPr>
            <a:r>
              <a:rPr lang="pt-BR" sz="2800" dirty="0"/>
              <a:t>Por faixa etária (até 5 anos, 5-10, adolescentes, adultos e idosos)</a:t>
            </a:r>
          </a:p>
          <a:p>
            <a:pPr marL="342900" indent="-342900" algn="just">
              <a:buFontTx/>
              <a:buChar char="-"/>
            </a:pPr>
            <a:endParaRPr lang="pt-BR" sz="2000" dirty="0"/>
          </a:p>
          <a:p>
            <a:pPr marL="342900" indent="-342900" algn="just">
              <a:buFontTx/>
              <a:buChar char="-"/>
            </a:pPr>
            <a:r>
              <a:rPr lang="pt-BR" sz="2800" dirty="0"/>
              <a:t>Por Município</a:t>
            </a:r>
          </a:p>
          <a:p>
            <a:pPr marL="342900" indent="-342900" algn="just">
              <a:buFontTx/>
              <a:buChar char="-"/>
            </a:pPr>
            <a:endParaRPr lang="pt-BR" sz="1600" dirty="0"/>
          </a:p>
          <a:p>
            <a:pPr marL="342900" indent="-342900" algn="just">
              <a:buFontTx/>
              <a:buChar char="-"/>
            </a:pPr>
            <a:r>
              <a:rPr lang="pt-BR" sz="2800" dirty="0"/>
              <a:t>Por região de saúde </a:t>
            </a:r>
          </a:p>
        </p:txBody>
      </p:sp>
    </p:spTree>
    <p:extLst>
      <p:ext uri="{BB962C8B-B14F-4D97-AF65-F5344CB8AC3E}">
        <p14:creationId xmlns:p14="http://schemas.microsoft.com/office/powerpoint/2010/main" val="18555896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3B6C012-4702-4EA2-A1EA-E173BEC27C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45290"/>
            <a:ext cx="10058400" cy="1450757"/>
          </a:xfrm>
        </p:spPr>
        <p:txBody>
          <a:bodyPr/>
          <a:lstStyle/>
          <a:p>
            <a:r>
              <a:rPr lang="pt-BR" b="1" dirty="0"/>
              <a:t>Obesidade nas CRIANÇAS do TOCANTINS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1DA2A738-CBDB-4F6B-94D0-AEC3E47998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17481C37-DC4D-44D6-AF7A-D418CDCFF3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571" y="1627497"/>
            <a:ext cx="5692968" cy="4459834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582E97DF-FB38-4B58-8564-5461A50A3F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665075"/>
            <a:ext cx="5903346" cy="4422256"/>
          </a:xfrm>
          <a:prstGeom prst="rect">
            <a:avLst/>
          </a:prstGeom>
        </p:spPr>
      </p:pic>
      <p:sp>
        <p:nvSpPr>
          <p:cNvPr id="8" name="Sinal de Subtração 7">
            <a:extLst>
              <a:ext uri="{FF2B5EF4-FFF2-40B4-BE49-F238E27FC236}">
                <a16:creationId xmlns:a16="http://schemas.microsoft.com/office/drawing/2014/main" id="{9268BCAA-9F58-4392-B230-040EFE34C5B8}"/>
              </a:ext>
            </a:extLst>
          </p:cNvPr>
          <p:cNvSpPr/>
          <p:nvPr/>
        </p:nvSpPr>
        <p:spPr>
          <a:xfrm>
            <a:off x="1327868" y="2173356"/>
            <a:ext cx="2515262" cy="66261"/>
          </a:xfrm>
          <a:prstGeom prst="mathMinus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Sinal de Subtração 8">
            <a:extLst>
              <a:ext uri="{FF2B5EF4-FFF2-40B4-BE49-F238E27FC236}">
                <a16:creationId xmlns:a16="http://schemas.microsoft.com/office/drawing/2014/main" id="{14E2A520-8DF9-4549-AB24-FC006435F345}"/>
              </a:ext>
            </a:extLst>
          </p:cNvPr>
          <p:cNvSpPr/>
          <p:nvPr/>
        </p:nvSpPr>
        <p:spPr>
          <a:xfrm>
            <a:off x="7017025" y="2120347"/>
            <a:ext cx="2564297" cy="53009"/>
          </a:xfrm>
          <a:prstGeom prst="mathMinus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0" name="Retângulo: Cantos Arredondados 9">
            <a:extLst>
              <a:ext uri="{FF2B5EF4-FFF2-40B4-BE49-F238E27FC236}">
                <a16:creationId xmlns:a16="http://schemas.microsoft.com/office/drawing/2014/main" id="{90046C4A-AB5C-4158-A4AE-1F32CA56C283}"/>
              </a:ext>
            </a:extLst>
          </p:cNvPr>
          <p:cNvSpPr/>
          <p:nvPr/>
        </p:nvSpPr>
        <p:spPr>
          <a:xfrm>
            <a:off x="3061252" y="6087331"/>
            <a:ext cx="6003235" cy="5652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b="1" dirty="0"/>
              <a:t>A prevalência de obesidade aumenta com a idade....</a:t>
            </a:r>
          </a:p>
        </p:txBody>
      </p:sp>
    </p:spTree>
    <p:extLst>
      <p:ext uri="{BB962C8B-B14F-4D97-AF65-F5344CB8AC3E}">
        <p14:creationId xmlns:p14="http://schemas.microsoft.com/office/powerpoint/2010/main" val="41053714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82C14E9-3E47-4439-B99E-6B56CD71D6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b="1" dirty="0"/>
              <a:t>Obesidade em adolescentes e ADULTOS</a:t>
            </a: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44A94AF5-DBD2-4C48-9627-580845F29B7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8696" t="25322" r="31739" b="15983"/>
          <a:stretch/>
        </p:blipFill>
        <p:spPr>
          <a:xfrm>
            <a:off x="331304" y="1737360"/>
            <a:ext cx="5565914" cy="4642338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ADB9C34F-8550-4354-9FBC-670C2555CE8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9347" t="28589" r="31088" b="11866"/>
          <a:stretch/>
        </p:blipFill>
        <p:spPr>
          <a:xfrm>
            <a:off x="6082750" y="1723907"/>
            <a:ext cx="5777946" cy="4889028"/>
          </a:xfrm>
          <a:prstGeom prst="rect">
            <a:avLst/>
          </a:prstGeom>
        </p:spPr>
      </p:pic>
      <p:sp>
        <p:nvSpPr>
          <p:cNvPr id="8" name="Retângulo: Cantos Arredondados 7">
            <a:extLst>
              <a:ext uri="{FF2B5EF4-FFF2-40B4-BE49-F238E27FC236}">
                <a16:creationId xmlns:a16="http://schemas.microsoft.com/office/drawing/2014/main" id="{1FF578B2-10AD-40E6-9B47-22DC6078D32D}"/>
              </a:ext>
            </a:extLst>
          </p:cNvPr>
          <p:cNvSpPr/>
          <p:nvPr/>
        </p:nvSpPr>
        <p:spPr>
          <a:xfrm>
            <a:off x="2763079" y="6209255"/>
            <a:ext cx="7626626" cy="5652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b="1" dirty="0"/>
              <a:t>A prevalência de obesidade continua aumentando com a idade....</a:t>
            </a:r>
          </a:p>
        </p:txBody>
      </p:sp>
    </p:spTree>
    <p:extLst>
      <p:ext uri="{BB962C8B-B14F-4D97-AF65-F5344CB8AC3E}">
        <p14:creationId xmlns:p14="http://schemas.microsoft.com/office/powerpoint/2010/main" val="18917155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0AA8E3A-6BCB-4AA2-891C-DE450BCC09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b="1" dirty="0"/>
              <a:t>Sobrepeso em Idosos</a:t>
            </a: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3E6145A3-01A1-4811-8D27-72BC0C8D9EC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2500" t="22982" r="27500" b="18323"/>
          <a:stretch/>
        </p:blipFill>
        <p:spPr>
          <a:xfrm>
            <a:off x="1097280" y="1737360"/>
            <a:ext cx="5549938" cy="4418938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6F0A8AC8-16E1-4BAA-BCC6-E8042CF37DEE}"/>
              </a:ext>
            </a:extLst>
          </p:cNvPr>
          <p:cNvSpPr txBox="1"/>
          <p:nvPr/>
        </p:nvSpPr>
        <p:spPr>
          <a:xfrm>
            <a:off x="7092527" y="2235692"/>
            <a:ext cx="3909391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pt-BR" sz="2800" dirty="0"/>
              <a:t>Em idosos o SISVAN avalia sobrepeso 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endParaRPr lang="pt-BR" sz="2800" dirty="0"/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pt-BR" sz="2800" dirty="0"/>
              <a:t>Mais da metade do estado do Tocantins apresenta mais de 40% dos idosos com sobrepeso</a:t>
            </a:r>
          </a:p>
        </p:txBody>
      </p:sp>
    </p:spTree>
    <p:extLst>
      <p:ext uri="{BB962C8B-B14F-4D97-AF65-F5344CB8AC3E}">
        <p14:creationId xmlns:p14="http://schemas.microsoft.com/office/powerpoint/2010/main" val="3823378007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iva">
  <a:themeElements>
    <a:clrScheme name="Retrospectiva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iva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iva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163</TotalTime>
  <Words>651</Words>
  <Application>Microsoft Office PowerPoint</Application>
  <PresentationFormat>Widescreen</PresentationFormat>
  <Paragraphs>106</Paragraphs>
  <Slides>23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23</vt:i4>
      </vt:variant>
    </vt:vector>
  </HeadingPairs>
  <TitlesOfParts>
    <vt:vector size="30" baseType="lpstr">
      <vt:lpstr>Arial</vt:lpstr>
      <vt:lpstr>ArialMT</vt:lpstr>
      <vt:lpstr>Calibri</vt:lpstr>
      <vt:lpstr>Calibri Light</vt:lpstr>
      <vt:lpstr>Times New Roman</vt:lpstr>
      <vt:lpstr>Wingdings</vt:lpstr>
      <vt:lpstr>Retrospectiva</vt:lpstr>
      <vt:lpstr>Projeto ECOA/SUS-TO</vt:lpstr>
      <vt:lpstr>Objetivo do ECOA/SUS-TO</vt:lpstr>
      <vt:lpstr>Atividades do Projeto ECOA/SUS-TO</vt:lpstr>
      <vt:lpstr>O que já fizemos ?</vt:lpstr>
      <vt:lpstr>Primeira questão a descobrir...</vt:lpstr>
      <vt:lpstr>Atlas da obesidade do Tocantins </vt:lpstr>
      <vt:lpstr>Obesidade nas CRIANÇAS do TOCANTINS</vt:lpstr>
      <vt:lpstr>Obesidade em adolescentes e ADULTOS</vt:lpstr>
      <vt:lpstr>Sobrepeso em Idosos</vt:lpstr>
      <vt:lpstr>Obesidade por região de saúde</vt:lpstr>
      <vt:lpstr>Obesidade por região de saúde</vt:lpstr>
      <vt:lpstr>Obesidade por região de saúde</vt:lpstr>
      <vt:lpstr>Obesidade por região de saúde</vt:lpstr>
      <vt:lpstr>Obesidade por Região</vt:lpstr>
      <vt:lpstr>Obesidade Por Região</vt:lpstr>
      <vt:lpstr>Obesidade por Região</vt:lpstr>
      <vt:lpstr>O que os municípios do TO estão fazendo no enfrentamento da obesidade?</vt:lpstr>
      <vt:lpstr>Análise dos PMS (2018-2021)</vt:lpstr>
      <vt:lpstr>Resultados</vt:lpstr>
      <vt:lpstr>Análise dos PMS (2018-2021)</vt:lpstr>
      <vt:lpstr>  Conheça nosso site</vt:lpstr>
      <vt:lpstr>Nossos contatos e redes sociais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Projeto ECOA/SUS-TO</dc:title>
  <dc:creator>Sonia Lopes</dc:creator>
  <cp:lastModifiedBy>Sonia Lopes</cp:lastModifiedBy>
  <cp:revision>28</cp:revision>
  <dcterms:created xsi:type="dcterms:W3CDTF">2021-04-29T12:28:23Z</dcterms:created>
  <dcterms:modified xsi:type="dcterms:W3CDTF">2021-04-29T19:34:05Z</dcterms:modified>
</cp:coreProperties>
</file>