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  <p:sldMasterId id="2147484843" r:id="rId2"/>
    <p:sldMasterId id="2147484869" r:id="rId3"/>
  </p:sldMasterIdLst>
  <p:notesMasterIdLst>
    <p:notesMasterId r:id="rId16"/>
  </p:notesMasterIdLst>
  <p:sldIdLst>
    <p:sldId id="777" r:id="rId4"/>
    <p:sldId id="827" r:id="rId5"/>
    <p:sldId id="828" r:id="rId6"/>
    <p:sldId id="837" r:id="rId7"/>
    <p:sldId id="841" r:id="rId8"/>
    <p:sldId id="839" r:id="rId9"/>
    <p:sldId id="840" r:id="rId10"/>
    <p:sldId id="833" r:id="rId11"/>
    <p:sldId id="834" r:id="rId12"/>
    <p:sldId id="835" r:id="rId13"/>
    <p:sldId id="836" r:id="rId14"/>
    <p:sldId id="752" r:id="rId15"/>
  </p:sldIdLst>
  <p:sldSz cx="9144000" cy="6858000" type="screen4x3"/>
  <p:notesSz cx="6797675" cy="9926638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00FF"/>
    <a:srgbClr val="009900"/>
    <a:srgbClr val="FF0909"/>
    <a:srgbClr val="FFFF99"/>
    <a:srgbClr val="FFCC66"/>
    <a:srgbClr val="DC3853"/>
    <a:srgbClr val="3FE14E"/>
    <a:srgbClr val="007E3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édio 2 - Ênfas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Estilo Médio 1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Estilo Médio 1 - Ênfase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Estilo Médio 1 - Ênfas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enhum Estilo, Grade de Tabe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E3FDE45-AF77-4B5C-9715-49D594BDF05E}" styleName="Estilo Claro 1 - Ênfase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9CF1AB2-1976-4502-BF36-3FF5EA218861}" styleName="Estilo Médio 4 - Ênfas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D113A9D2-9D6B-4929-AA2D-F23B5EE8CBE7}" styleName="Estilo com Tema 2 - Ênfase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Estilo com Tema 1 - Ênfas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com Tema 1 - Ênfas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Estilo com Tema 1 - Ênfase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Estilo com Tema 2 - Ênfas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com Tema 2 - Ênfase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6D9F66E-5EB9-4882-86FB-DCBF35E3C3E4}" styleName="Estilo Médio 4 - Ênfas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0505E3EF-67EA-436B-97B2-0124C06EBD24}" styleName="Estilo Médio 4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Estilo Médio 4 - Ênfase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D7AC3CCA-C797-4891-BE02-D94E43425B78}" styleName="Estilo Médio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AF606853-7671-496A-8E4F-DF71F8EC918B}" styleName="Estilo Escuro 1 - Ênfase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775DCB02-9BB8-47FD-8907-85C794F793BA}" styleName="Estilo com Tema 1 - Ênfas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3296810-A885-4BE3-A3E7-6D5BEEA58F35}" styleName="Estilo Médio 2 - Ênfase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Estilo Claro 3 - Ênfase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Estilo com Tema 1 - Ênfase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2" autoAdjust="0"/>
    <p:restoredTop sz="98224" autoAdjust="0"/>
  </p:normalViewPr>
  <p:slideViewPr>
    <p:cSldViewPr>
      <p:cViewPr>
        <p:scale>
          <a:sx n="80" d="100"/>
          <a:sy n="80" d="100"/>
        </p:scale>
        <p:origin x="-1266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8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r>
            <a:rPr lang="pt-BR" dirty="0" smtClean="0"/>
            <a:t>Status do sistema  </a:t>
          </a:r>
          <a:r>
            <a:rPr lang="pt-BR" dirty="0" err="1" smtClean="0"/>
            <a:t>DigiSUS</a:t>
          </a:r>
          <a:r>
            <a:rPr lang="pt-BR" dirty="0" smtClean="0"/>
            <a:t>  referente a </a:t>
          </a:r>
          <a:r>
            <a:rPr lang="pt-BR" dirty="0" err="1" smtClean="0"/>
            <a:t>Pactuação</a:t>
          </a:r>
          <a:r>
            <a:rPr lang="pt-BR" dirty="0" smtClean="0"/>
            <a:t> </a:t>
          </a:r>
          <a:r>
            <a:rPr lang="pt-BR" dirty="0" err="1" smtClean="0"/>
            <a:t>Interfederativa</a:t>
          </a:r>
          <a:r>
            <a:rPr lang="pt-BR" dirty="0" smtClean="0"/>
            <a:t> </a:t>
          </a:r>
          <a:endParaRPr lang="pt-BR" dirty="0"/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168544CA-E001-408D-B6B7-AFBB079DCA1D}" type="presOf" srcId="{AC81A181-F5C9-496A-B428-6FA642C3A6D7}" destId="{56E3FB61-79B1-45F3-A216-DFA5FE7BED82}" srcOrd="0" destOrd="0" presId="urn:microsoft.com/office/officeart/2005/8/layout/hierarchy3"/>
    <dgm:cxn modelId="{705ADB69-20EE-499B-86B0-0AEA6EA79814}" type="presOf" srcId="{4330A9C9-A560-484C-A4F0-F6F8D21BE403}" destId="{21FC0084-954A-4C46-AC8F-4C6F875F473F}" srcOrd="0" destOrd="0" presId="urn:microsoft.com/office/officeart/2005/8/layout/hierarchy3"/>
    <dgm:cxn modelId="{47A3F67B-DEC9-4D8D-8513-EE01BE274AA9}" type="presOf" srcId="{AC81A181-F5C9-496A-B428-6FA642C3A6D7}" destId="{8B119942-1CFF-4DB5-8875-DB21D1C90150}" srcOrd="1" destOrd="0" presId="urn:microsoft.com/office/officeart/2005/8/layout/hierarchy3"/>
    <dgm:cxn modelId="{D5472715-C63E-43D9-9D2B-EC678632C50D}" type="presParOf" srcId="{21FC0084-954A-4C46-AC8F-4C6F875F473F}" destId="{E15193B0-EA41-4EA2-8582-D9274906F038}" srcOrd="0" destOrd="0" presId="urn:microsoft.com/office/officeart/2005/8/layout/hierarchy3"/>
    <dgm:cxn modelId="{CCD82A4D-5E0E-4925-8813-03C13DD4F69C}" type="presParOf" srcId="{E15193B0-EA41-4EA2-8582-D9274906F038}" destId="{3842E534-D30B-4169-8C6B-93334A278E4E}" srcOrd="0" destOrd="0" presId="urn:microsoft.com/office/officeart/2005/8/layout/hierarchy3"/>
    <dgm:cxn modelId="{0910401A-2EA6-4DBA-8448-99AC470EDD33}" type="presParOf" srcId="{3842E534-D30B-4169-8C6B-93334A278E4E}" destId="{56E3FB61-79B1-45F3-A216-DFA5FE7BED82}" srcOrd="0" destOrd="0" presId="urn:microsoft.com/office/officeart/2005/8/layout/hierarchy3"/>
    <dgm:cxn modelId="{17BA3413-B697-42B3-8BC5-73E283872CFA}" type="presParOf" srcId="{3842E534-D30B-4169-8C6B-93334A278E4E}" destId="{8B119942-1CFF-4DB5-8875-DB21D1C90150}" srcOrd="1" destOrd="0" presId="urn:microsoft.com/office/officeart/2005/8/layout/hierarchy3"/>
    <dgm:cxn modelId="{E41439D7-D149-423B-99CA-B37322CE5C83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30A9C9-A560-484C-A4F0-F6F8D21BE403}" type="doc">
      <dgm:prSet loTypeId="urn:microsoft.com/office/officeart/2005/8/layout/hierarchy3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pt-BR"/>
        </a:p>
      </dgm:t>
    </dgm:pt>
    <dgm:pt modelId="{AC81A181-F5C9-496A-B428-6FA642C3A6D7}">
      <dgm:prSet/>
      <dgm:spPr/>
      <dgm:t>
        <a:bodyPr/>
        <a:lstStyle/>
        <a:p>
          <a:r>
            <a:rPr lang="pt-BR" smtClean="0"/>
            <a:t>OBRIGADA!!!</a:t>
          </a:r>
          <a:endParaRPr lang="pt-BR" dirty="0"/>
        </a:p>
      </dgm:t>
    </dgm:pt>
    <dgm:pt modelId="{AA134C6E-A874-4EBA-A103-7A1B0898D1E8}" type="parTrans" cxnId="{0D0811E9-A669-4302-A901-83347B41B8FD}">
      <dgm:prSet/>
      <dgm:spPr/>
      <dgm:t>
        <a:bodyPr/>
        <a:lstStyle/>
        <a:p>
          <a:endParaRPr lang="pt-BR"/>
        </a:p>
      </dgm:t>
    </dgm:pt>
    <dgm:pt modelId="{822B0D8B-920C-4193-B74C-41EFE792DF1D}" type="sibTrans" cxnId="{0D0811E9-A669-4302-A901-83347B41B8FD}">
      <dgm:prSet/>
      <dgm:spPr/>
      <dgm:t>
        <a:bodyPr/>
        <a:lstStyle/>
        <a:p>
          <a:endParaRPr lang="pt-BR"/>
        </a:p>
      </dgm:t>
    </dgm:pt>
    <dgm:pt modelId="{21FC0084-954A-4C46-AC8F-4C6F875F473F}" type="pres">
      <dgm:prSet presAssocID="{4330A9C9-A560-484C-A4F0-F6F8D21BE40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BR"/>
        </a:p>
      </dgm:t>
    </dgm:pt>
    <dgm:pt modelId="{E15193B0-EA41-4EA2-8582-D9274906F038}" type="pres">
      <dgm:prSet presAssocID="{AC81A181-F5C9-496A-B428-6FA642C3A6D7}" presName="root" presStyleCnt="0"/>
      <dgm:spPr/>
    </dgm:pt>
    <dgm:pt modelId="{3842E534-D30B-4169-8C6B-93334A278E4E}" type="pres">
      <dgm:prSet presAssocID="{AC81A181-F5C9-496A-B428-6FA642C3A6D7}" presName="rootComposite" presStyleCnt="0"/>
      <dgm:spPr/>
    </dgm:pt>
    <dgm:pt modelId="{56E3FB61-79B1-45F3-A216-DFA5FE7BED82}" type="pres">
      <dgm:prSet presAssocID="{AC81A181-F5C9-496A-B428-6FA642C3A6D7}" presName="rootText" presStyleLbl="node1" presStyleIdx="0" presStyleCnt="1" custLinFactNeighborX="-1671" custLinFactNeighborY="-937"/>
      <dgm:spPr/>
      <dgm:t>
        <a:bodyPr/>
        <a:lstStyle/>
        <a:p>
          <a:endParaRPr lang="pt-BR"/>
        </a:p>
      </dgm:t>
    </dgm:pt>
    <dgm:pt modelId="{8B119942-1CFF-4DB5-8875-DB21D1C90150}" type="pres">
      <dgm:prSet presAssocID="{AC81A181-F5C9-496A-B428-6FA642C3A6D7}" presName="rootConnector" presStyleLbl="node1" presStyleIdx="0" presStyleCnt="1"/>
      <dgm:spPr/>
      <dgm:t>
        <a:bodyPr/>
        <a:lstStyle/>
        <a:p>
          <a:endParaRPr lang="pt-BR"/>
        </a:p>
      </dgm:t>
    </dgm:pt>
    <dgm:pt modelId="{DE5AEE60-1274-43E2-AEC7-73E16007698C}" type="pres">
      <dgm:prSet presAssocID="{AC81A181-F5C9-496A-B428-6FA642C3A6D7}" presName="childShape" presStyleCnt="0"/>
      <dgm:spPr/>
    </dgm:pt>
  </dgm:ptLst>
  <dgm:cxnLst>
    <dgm:cxn modelId="{135A5666-0AF1-4A98-B367-92693E3D8161}" type="presOf" srcId="{AC81A181-F5C9-496A-B428-6FA642C3A6D7}" destId="{56E3FB61-79B1-45F3-A216-DFA5FE7BED82}" srcOrd="0" destOrd="0" presId="urn:microsoft.com/office/officeart/2005/8/layout/hierarchy3"/>
    <dgm:cxn modelId="{A8A89D96-8B6C-44E5-8D16-AB4AE898BD7E}" type="presOf" srcId="{4330A9C9-A560-484C-A4F0-F6F8D21BE403}" destId="{21FC0084-954A-4C46-AC8F-4C6F875F473F}" srcOrd="0" destOrd="0" presId="urn:microsoft.com/office/officeart/2005/8/layout/hierarchy3"/>
    <dgm:cxn modelId="{0D0811E9-A669-4302-A901-83347B41B8FD}" srcId="{4330A9C9-A560-484C-A4F0-F6F8D21BE403}" destId="{AC81A181-F5C9-496A-B428-6FA642C3A6D7}" srcOrd="0" destOrd="0" parTransId="{AA134C6E-A874-4EBA-A103-7A1B0898D1E8}" sibTransId="{822B0D8B-920C-4193-B74C-41EFE792DF1D}"/>
    <dgm:cxn modelId="{445BEA98-E1FC-40D2-B513-3D37A34208D9}" type="presOf" srcId="{AC81A181-F5C9-496A-B428-6FA642C3A6D7}" destId="{8B119942-1CFF-4DB5-8875-DB21D1C90150}" srcOrd="1" destOrd="0" presId="urn:microsoft.com/office/officeart/2005/8/layout/hierarchy3"/>
    <dgm:cxn modelId="{79A4A84C-531D-43B0-832A-9E2BB826A4BB}" type="presParOf" srcId="{21FC0084-954A-4C46-AC8F-4C6F875F473F}" destId="{E15193B0-EA41-4EA2-8582-D9274906F038}" srcOrd="0" destOrd="0" presId="urn:microsoft.com/office/officeart/2005/8/layout/hierarchy3"/>
    <dgm:cxn modelId="{C8D13AE7-A751-4FD8-A5BC-F0286A203D91}" type="presParOf" srcId="{E15193B0-EA41-4EA2-8582-D9274906F038}" destId="{3842E534-D30B-4169-8C6B-93334A278E4E}" srcOrd="0" destOrd="0" presId="urn:microsoft.com/office/officeart/2005/8/layout/hierarchy3"/>
    <dgm:cxn modelId="{A92BF276-0DD9-41A1-9309-F334D1D64D12}" type="presParOf" srcId="{3842E534-D30B-4169-8C6B-93334A278E4E}" destId="{56E3FB61-79B1-45F3-A216-DFA5FE7BED82}" srcOrd="0" destOrd="0" presId="urn:microsoft.com/office/officeart/2005/8/layout/hierarchy3"/>
    <dgm:cxn modelId="{35430D49-6994-4067-A49F-0DCC9BA16188}" type="presParOf" srcId="{3842E534-D30B-4169-8C6B-93334A278E4E}" destId="{8B119942-1CFF-4DB5-8875-DB21D1C90150}" srcOrd="1" destOrd="0" presId="urn:microsoft.com/office/officeart/2005/8/layout/hierarchy3"/>
    <dgm:cxn modelId="{DB9F822B-1AC2-4462-A9E0-B0A35EBECF4F}" type="presParOf" srcId="{E15193B0-EA41-4EA2-8582-D9274906F038}" destId="{DE5AEE60-1274-43E2-AEC7-73E16007698C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3FB61-79B1-45F3-A216-DFA5FE7BED82}">
      <dsp:nvSpPr>
        <dsp:cNvPr id="0" name=""/>
        <dsp:cNvSpPr/>
      </dsp:nvSpPr>
      <dsp:spPr>
        <a:xfrm>
          <a:off x="4854457" y="425"/>
          <a:ext cx="4836701" cy="24183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4295" tIns="49530" rIns="74295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3900" kern="1200" dirty="0" smtClean="0"/>
            <a:t>Status do sistema  </a:t>
          </a:r>
          <a:r>
            <a:rPr lang="pt-BR" sz="3900" kern="1200" dirty="0" err="1" smtClean="0"/>
            <a:t>DigiSUS</a:t>
          </a:r>
          <a:r>
            <a:rPr lang="pt-BR" sz="3900" kern="1200" dirty="0" smtClean="0"/>
            <a:t>  referente a </a:t>
          </a:r>
          <a:r>
            <a:rPr lang="pt-BR" sz="3900" kern="1200" dirty="0" err="1" smtClean="0"/>
            <a:t>Pactuação</a:t>
          </a:r>
          <a:r>
            <a:rPr lang="pt-BR" sz="3900" kern="1200" dirty="0" smtClean="0"/>
            <a:t> </a:t>
          </a:r>
          <a:r>
            <a:rPr lang="pt-BR" sz="3900" kern="1200" dirty="0" err="1" smtClean="0"/>
            <a:t>Interfederativa</a:t>
          </a:r>
          <a:r>
            <a:rPr lang="pt-BR" sz="3900" kern="1200" dirty="0" smtClean="0"/>
            <a:t> </a:t>
          </a:r>
          <a:endParaRPr lang="pt-BR" sz="3900" kern="1200" dirty="0"/>
        </a:p>
      </dsp:txBody>
      <dsp:txXfrm>
        <a:off x="4925288" y="71256"/>
        <a:ext cx="4695039" cy="227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E3FB61-79B1-45F3-A216-DFA5FE7BED82}">
      <dsp:nvSpPr>
        <dsp:cNvPr id="0" name=""/>
        <dsp:cNvSpPr/>
      </dsp:nvSpPr>
      <dsp:spPr>
        <a:xfrm>
          <a:off x="4773636" y="0"/>
          <a:ext cx="4836701" cy="241835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3825" tIns="82550" rIns="123825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BR" sz="6500" kern="1200" smtClean="0"/>
            <a:t>OBRIGADA!!!</a:t>
          </a:r>
          <a:endParaRPr lang="pt-BR" sz="6500" kern="1200" dirty="0"/>
        </a:p>
      </dsp:txBody>
      <dsp:txXfrm>
        <a:off x="4844467" y="70831"/>
        <a:ext cx="4695039" cy="22766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FC06C7-8339-43DC-B757-831E31EBB2F4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noProof="0" smtClean="0"/>
              <a:t>Clique para editar 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564E486-375C-4FE3-9605-F76FDE259F0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9196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DA8331E2-344D-4EC3-9D01-E2C299C92D69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EF84BC0-FE1F-401F-968C-BD6651F96F28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3504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0E30111-C639-4788-AEEE-8A04C9EB1BA5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8646277-E125-45F8-84EF-63B93F43C5F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1357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8D33B72-F87C-45AD-A29C-324F09D65E50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9837CFB-C604-4921-8931-7919E2E179E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497799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conteúdo padr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Mestre-Fundo-0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74719"/>
            <a:ext cx="8229600" cy="87316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2F9E79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27266"/>
            <a:ext cx="8229600" cy="511331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800" baseline="0"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57200" y="123548"/>
            <a:ext cx="6369179" cy="25719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x-none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993725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Mestre-Fundo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/>
          <p:cNvSpPr txBox="1">
            <a:spLocks noChangeArrowheads="1"/>
          </p:cNvSpPr>
          <p:nvPr userDrawn="1"/>
        </p:nvSpPr>
        <p:spPr bwMode="auto">
          <a:xfrm>
            <a:off x="3095625" y="6251575"/>
            <a:ext cx="2984500" cy="3079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pt-BR" altLang="pt-BR" sz="1400" i="1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Local, data</a:t>
            </a: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sz="4800"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x-none" smtClean="0"/>
              <a:t>Click to edit Master title style</a:t>
            </a:r>
            <a:endParaRPr lang="pt-BR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x-none" smtClean="0"/>
              <a:t>Click to edit Master subtitle style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90083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686" y="23113"/>
            <a:ext cx="1901825" cy="673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5674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3922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634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6141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185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6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1"/>
          <p:cNvGrpSpPr>
            <a:grpSpLocks/>
          </p:cNvGrpSpPr>
          <p:nvPr userDrawn="1"/>
        </p:nvGrpSpPr>
        <p:grpSpPr bwMode="auto">
          <a:xfrm>
            <a:off x="31750" y="19050"/>
            <a:ext cx="9101138" cy="661988"/>
            <a:chOff x="31651" y="18455"/>
            <a:chExt cx="9101237" cy="662583"/>
          </a:xfrm>
        </p:grpSpPr>
        <p:pic>
          <p:nvPicPr>
            <p:cNvPr id="5" name="Imagem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8925" y="19050"/>
              <a:ext cx="1223963" cy="661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Imagem 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51" y="18455"/>
              <a:ext cx="250507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B746DB0D-7A20-42CE-BE71-895D7F5B5E40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5E57DC5-EE11-4674-98F6-9BE194661712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46399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922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078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0111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0498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83058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315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78949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04495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7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389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076B05EC-E53C-4F1F-9424-F59C5EC2448D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544E533-AC52-4D13-BB04-2E1044F186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54621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446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518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5" name="Imagem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067" y="17328"/>
            <a:ext cx="2774950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9075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2106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6551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0143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28/04/2021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71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0675883-FD92-42DA-91E0-438ED4849795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E260A36D-B848-43F9-BE25-DC6FCB3BDF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2223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4666333A-136B-4001-B2CE-739E150C9864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03EA712-5E50-492E-80FC-13CEC537C1EB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49033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65302519-C0EB-4650-B3C5-F162B5BD664C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74F0977B-3E5A-4FCC-8577-C64EE112BCB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06387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57ABD7DA-6590-43E9-82A6-E6A45A8A4AC8}" type="datetimeFigureOut">
              <a:rPr lang="pt-BR"/>
              <a:pPr>
                <a:defRPr/>
              </a:pPr>
              <a:t>28/04/2021</a:t>
            </a:fld>
            <a:endParaRPr lang="pt-BR" dirty="0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3F6975B1-F201-4A00-B9D7-9058FC1506A3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65785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61A2446-85F0-480D-B00D-7A6E3A3FAB23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29A91633-F860-4186-A083-A0C7C64CD04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5113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395288" y="63817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972DCCF-9568-477E-9710-354D72D1C6A2}" type="datetimeFigureOut">
              <a:rPr lang="pt-BR"/>
              <a:pPr>
                <a:defRPr/>
              </a:pPr>
              <a:t>28/04/2021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94190BC9-E62D-48A4-92A9-66F69BD8C22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736418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804" r:id="rId1"/>
    <p:sldLayoutId id="2147484805" r:id="rId2"/>
    <p:sldLayoutId id="2147484806" r:id="rId3"/>
    <p:sldLayoutId id="2147484807" r:id="rId4"/>
    <p:sldLayoutId id="2147484808" r:id="rId5"/>
    <p:sldLayoutId id="2147484809" r:id="rId6"/>
    <p:sldLayoutId id="2147484810" r:id="rId7"/>
    <p:sldLayoutId id="2147484811" r:id="rId8"/>
    <p:sldLayoutId id="2147484812" r:id="rId9"/>
    <p:sldLayoutId id="2147484813" r:id="rId10"/>
    <p:sldLayoutId id="2147484814" r:id="rId11"/>
    <p:sldLayoutId id="2147484815" r:id="rId12"/>
    <p:sldLayoutId id="2147484816" r:id="rId13"/>
    <p:sldLayoutId id="2147484855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CCAA66-135D-4B10-8E5C-CF0891D13FE7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28/04/2021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9BFD4C5-873E-4CB0-BE8C-1A4BEFD377A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8383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44" r:id="rId1"/>
    <p:sldLayoutId id="2147484845" r:id="rId2"/>
    <p:sldLayoutId id="2147484846" r:id="rId3"/>
    <p:sldLayoutId id="2147484847" r:id="rId4"/>
    <p:sldLayoutId id="2147484848" r:id="rId5"/>
    <p:sldLayoutId id="2147484849" r:id="rId6"/>
    <p:sldLayoutId id="2147484850" r:id="rId7"/>
    <p:sldLayoutId id="2147484851" r:id="rId8"/>
    <p:sldLayoutId id="2147484852" r:id="rId9"/>
    <p:sldLayoutId id="2147484853" r:id="rId10"/>
    <p:sldLayoutId id="214748485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F11208C-0FF2-414E-BE9F-A81F9F20AF5A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28/04/2021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3B9D5D4A-FD2B-4F58-8CB8-6DB14D345CD8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11451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870" r:id="rId1"/>
    <p:sldLayoutId id="2147484871" r:id="rId2"/>
    <p:sldLayoutId id="2147484872" r:id="rId3"/>
    <p:sldLayoutId id="2147484873" r:id="rId4"/>
    <p:sldLayoutId id="2147484874" r:id="rId5"/>
    <p:sldLayoutId id="2147484875" r:id="rId6"/>
    <p:sldLayoutId id="2147484876" r:id="rId7"/>
    <p:sldLayoutId id="2147484877" r:id="rId8"/>
    <p:sldLayoutId id="2147484878" r:id="rId9"/>
    <p:sldLayoutId id="2147484879" r:id="rId10"/>
    <p:sldLayoutId id="21474848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7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sispacto.to@gmail.com" TargetMode="Externa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2.xml"/><Relationship Id="rId2" Type="http://schemas.openxmlformats.org/officeDocument/2006/relationships/hyperlink" Target="mailto:planejamento.saude.to@gmail.com" TargetMode="External"/><Relationship Id="rId1" Type="http://schemas.openxmlformats.org/officeDocument/2006/relationships/slideLayout" Target="../slideLayouts/slideLayout1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7.emf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404961847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Retângulo 1"/>
          <p:cNvSpPr/>
          <p:nvPr/>
        </p:nvSpPr>
        <p:spPr>
          <a:xfrm>
            <a:off x="0" y="5429264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>
                <a:solidFill>
                  <a:prstClr val="black"/>
                </a:solidFill>
                <a:latin typeface="Calibri"/>
                <a:cs typeface="+mn-cs"/>
              </a:rPr>
              <a:t>Reunião 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Comissões </a:t>
            </a:r>
            <a:r>
              <a:rPr lang="pt-BR" sz="3200" b="1" dirty="0" err="1" smtClean="0">
                <a:solidFill>
                  <a:prstClr val="black"/>
                </a:solidFill>
                <a:latin typeface="Calibri"/>
                <a:cs typeface="+mn-cs"/>
              </a:rPr>
              <a:t>Intergestores</a:t>
            </a: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 Regional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3200" b="1" dirty="0" smtClean="0">
                <a:solidFill>
                  <a:prstClr val="black"/>
                </a:solidFill>
                <a:latin typeface="Calibri"/>
                <a:cs typeface="+mn-cs"/>
              </a:rPr>
              <a:t>Médio Norte Araguaia</a:t>
            </a:r>
            <a:endParaRPr lang="pt-BR" sz="32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X:\Planejamento\LOGOMARCAS\Logo SUS.bmp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339" y="175546"/>
            <a:ext cx="2914821" cy="116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tângulo 5"/>
          <p:cNvSpPr/>
          <p:nvPr/>
        </p:nvSpPr>
        <p:spPr>
          <a:xfrm>
            <a:off x="152400" y="6509587"/>
            <a:ext cx="863444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200" b="1" dirty="0" smtClean="0">
                <a:solidFill>
                  <a:prstClr val="black"/>
                </a:solidFill>
                <a:latin typeface="Calibri"/>
                <a:cs typeface="+mn-cs"/>
              </a:rPr>
              <a:t>Tocantins, maio/2021</a:t>
            </a:r>
            <a:endParaRPr lang="pt-BR" sz="1200" b="1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5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00819"/>
            <a:ext cx="5572164" cy="6757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aixaDeTexto 2"/>
          <p:cNvSpPr txBox="1"/>
          <p:nvPr/>
        </p:nvSpPr>
        <p:spPr>
          <a:xfrm>
            <a:off x="6000760" y="1428736"/>
            <a:ext cx="264320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Outro exemplo de um município que inseriu a resolução de aprovação das metas  dos indicadores</a:t>
            </a:r>
          </a:p>
          <a:p>
            <a:r>
              <a:rPr lang="pt-BR" dirty="0" err="1" smtClean="0"/>
              <a:t>Malet</a:t>
            </a:r>
            <a:r>
              <a:rPr lang="pt-BR" dirty="0" smtClean="0"/>
              <a:t>/PR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701085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INFORMAÇÕES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42844" y="1421391"/>
            <a:ext cx="864399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t-BR" sz="2000" dirty="0" smtClean="0"/>
          </a:p>
          <a:p>
            <a:r>
              <a:rPr lang="pt-BR" sz="2000" dirty="0" smtClean="0"/>
              <a:t>Plano de Saúde;</a:t>
            </a:r>
          </a:p>
          <a:p>
            <a:r>
              <a:rPr lang="pt-BR" sz="2000" dirty="0" smtClean="0"/>
              <a:t>Programação Anual de Saúde; </a:t>
            </a:r>
          </a:p>
          <a:p>
            <a:r>
              <a:rPr lang="pt-BR" sz="2000" dirty="0" smtClean="0"/>
              <a:t>Relatório Detalhado do Quadrimestre Anterior – RDQA;</a:t>
            </a:r>
          </a:p>
          <a:p>
            <a:r>
              <a:rPr lang="pt-BR" sz="2000" dirty="0" smtClean="0"/>
              <a:t>Relatório Anual de Gestão – RAG</a:t>
            </a:r>
          </a:p>
          <a:p>
            <a:r>
              <a:rPr lang="pt-BR" sz="2000" b="1" u="sng" dirty="0" smtClean="0"/>
              <a:t>CADASTRO NO SCPA – LIBERAÇÃO DE ACESSO AO DIGISUS</a:t>
            </a:r>
          </a:p>
          <a:p>
            <a:r>
              <a:rPr lang="pt-BR" sz="2000" b="1" dirty="0" smtClean="0"/>
              <a:t>Nadir, Giovanna e </a:t>
            </a:r>
            <a:r>
              <a:rPr lang="pt-BR" sz="2000" b="1" dirty="0" err="1" smtClean="0"/>
              <a:t>Misia</a:t>
            </a:r>
            <a:r>
              <a:rPr lang="pt-BR" sz="2000" b="1" dirty="0" smtClean="0"/>
              <a:t> </a:t>
            </a:r>
          </a:p>
          <a:p>
            <a:r>
              <a:rPr lang="pt-BR" sz="2000" b="1" dirty="0" smtClean="0"/>
              <a:t>Email: </a:t>
            </a:r>
            <a:r>
              <a:rPr lang="pt-BR" sz="2000" b="1" dirty="0" smtClean="0">
                <a:hlinkClick r:id="rId2"/>
              </a:rPr>
              <a:t>planejamento.saude.to@gmail.com</a:t>
            </a:r>
            <a:endParaRPr lang="pt-BR" sz="2000" b="1" dirty="0" smtClean="0"/>
          </a:p>
          <a:p>
            <a:r>
              <a:rPr lang="pt-BR" sz="2000" b="1" dirty="0" smtClean="0"/>
              <a:t>3218-5520 e 3218-1737</a:t>
            </a:r>
          </a:p>
          <a:p>
            <a:endParaRPr lang="pt-BR" sz="2000" b="1" dirty="0" smtClean="0"/>
          </a:p>
          <a:p>
            <a:endParaRPr lang="pt-BR" sz="2000" b="1" dirty="0" smtClean="0"/>
          </a:p>
          <a:p>
            <a:r>
              <a:rPr lang="pt-BR" sz="2000" dirty="0" err="1" smtClean="0"/>
              <a:t>Pactuação</a:t>
            </a:r>
            <a:r>
              <a:rPr lang="pt-BR" sz="2000" dirty="0" smtClean="0"/>
              <a:t> </a:t>
            </a:r>
            <a:r>
              <a:rPr lang="pt-BR" sz="2000" dirty="0" err="1" smtClean="0"/>
              <a:t>Interfederativa</a:t>
            </a:r>
            <a:r>
              <a:rPr lang="pt-BR" sz="2000" dirty="0" smtClean="0"/>
              <a:t> de Indicadores</a:t>
            </a:r>
          </a:p>
          <a:p>
            <a:r>
              <a:rPr lang="pt-BR" sz="2000" b="1" dirty="0" smtClean="0"/>
              <a:t>Claudia, Maria Alzira e </a:t>
            </a:r>
            <a:r>
              <a:rPr lang="pt-BR" sz="2000" b="1" dirty="0" err="1" smtClean="0"/>
              <a:t>Marleide</a:t>
            </a:r>
            <a:endParaRPr lang="pt-BR" sz="2000" b="1" dirty="0" smtClean="0"/>
          </a:p>
          <a:p>
            <a:r>
              <a:rPr lang="pt-BR" sz="2000" b="1" dirty="0" err="1" smtClean="0"/>
              <a:t>Emai</a:t>
            </a:r>
            <a:r>
              <a:rPr lang="pt-BR" sz="2000" b="1" dirty="0" smtClean="0"/>
              <a:t>: </a:t>
            </a:r>
            <a:r>
              <a:rPr lang="pt-BR" sz="2000" b="1" dirty="0" smtClean="0">
                <a:hlinkClick r:id="rId3"/>
              </a:rPr>
              <a:t>sispacto.to@gmail.com</a:t>
            </a:r>
            <a:endParaRPr lang="pt-BR" sz="2000" b="1" dirty="0" smtClean="0"/>
          </a:p>
          <a:p>
            <a:r>
              <a:rPr lang="pt-BR" sz="2000" b="1" dirty="0" smtClean="0"/>
              <a:t>3218- 1025 ou 3218-2806</a:t>
            </a:r>
          </a:p>
          <a:p>
            <a:endParaRPr lang="pt-BR" sz="2000" b="1" dirty="0" smtClean="0"/>
          </a:p>
          <a:p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11"/>
          <p:cNvSpPr>
            <a:spLocks noChangeArrowheads="1"/>
          </p:cNvSpPr>
          <p:nvPr/>
        </p:nvSpPr>
        <p:spPr bwMode="auto">
          <a:xfrm>
            <a:off x="35496" y="5085184"/>
            <a:ext cx="403244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r>
              <a:rPr lang="pt-BR" sz="1200" b="1" dirty="0">
                <a:solidFill>
                  <a:prstClr val="black"/>
                </a:solidFill>
                <a:cs typeface="Times New Roman" pitchFamily="18" charset="0"/>
              </a:rPr>
              <a:t>Contatos: </a:t>
            </a:r>
          </a:p>
          <a:p>
            <a:pPr algn="just" eaLnBrk="0" hangingPunct="0"/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Telefones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: (63)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3218-1025 OU 5520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/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Superintendência de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Gestão e Acompanhamento Estratégico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Luiza Regina Dias </a:t>
            </a:r>
            <a:r>
              <a:rPr lang="pt-BR" sz="1200" dirty="0" err="1">
                <a:solidFill>
                  <a:prstClr val="black"/>
                </a:solidFill>
                <a:cs typeface="Times New Roman" pitchFamily="18" charset="0"/>
              </a:rPr>
              <a:t>Noleto</a:t>
            </a:r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 </a:t>
            </a: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cs typeface="Times New Roman" pitchFamily="18" charset="0"/>
              </a:rPr>
              <a:t>Telefones: (63) 3218-3265 / 1737 / 2806 </a:t>
            </a:r>
            <a:r>
              <a:rPr lang="pt-BR" sz="1200" dirty="0" smtClean="0">
                <a:solidFill>
                  <a:prstClr val="black"/>
                </a:solidFill>
                <a:cs typeface="Times New Roman" pitchFamily="18" charset="0"/>
              </a:rPr>
              <a:t>/1025</a:t>
            </a:r>
            <a:endParaRPr lang="pt-BR" sz="1200" dirty="0">
              <a:solidFill>
                <a:prstClr val="black"/>
              </a:solidFill>
              <a:cs typeface="Times New Roman" pitchFamily="18" charset="0"/>
            </a:endParaRPr>
          </a:p>
          <a:p>
            <a:pPr eaLnBrk="0" hangingPunct="0"/>
            <a:r>
              <a:rPr lang="pt-BR" sz="1200" dirty="0">
                <a:solidFill>
                  <a:prstClr val="black"/>
                </a:solidFill>
                <a:latin typeface="Arial" charset="0"/>
                <a:cs typeface="Times New Roman" pitchFamily="18" charset="0"/>
              </a:rPr>
              <a:t>e-mail:   </a:t>
            </a:r>
            <a:r>
              <a:rPr lang="pt-BR" sz="1200" dirty="0">
                <a:solidFill>
                  <a:prstClr val="black"/>
                </a:solidFill>
                <a:latin typeface="Arial" charset="0"/>
                <a:cs typeface="Times New Roman" pitchFamily="18" charset="0"/>
                <a:hlinkClick r:id="rId2"/>
              </a:rPr>
              <a:t>planejamento.saude.to@gmail.com</a:t>
            </a:r>
            <a:endParaRPr lang="pt-BR" sz="1200" dirty="0">
              <a:solidFill>
                <a:prstClr val="black"/>
              </a:solidFill>
              <a:latin typeface="Arial" charset="0"/>
              <a:cs typeface="Times New Roman" pitchFamily="18" charset="0"/>
            </a:endParaRPr>
          </a:p>
        </p:txBody>
      </p:sp>
      <p:pic>
        <p:nvPicPr>
          <p:cNvPr id="1027" name="Picture 3" descr="X:\Planejamento\LOGOMARCAS\Logo SUS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9769"/>
            <a:ext cx="1383009" cy="5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tângulo 11"/>
          <p:cNvSpPr>
            <a:spLocks noChangeArrowheads="1"/>
          </p:cNvSpPr>
          <p:nvPr/>
        </p:nvSpPr>
        <p:spPr bwMode="auto">
          <a:xfrm>
            <a:off x="107505" y="2542252"/>
            <a:ext cx="9001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eaLnBrk="0" hangingPunct="0"/>
            <a:endParaRPr lang="pt-BR" sz="1600" b="1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>
              <a:solidFill>
                <a:prstClr val="black"/>
              </a:solidFill>
              <a:latin typeface="Arial Rounded MT Bold" pitchFamily="34" charset="0"/>
            </a:endParaRPr>
          </a:p>
          <a:p>
            <a:pPr algn="r" eaLnBrk="0" hangingPunct="0"/>
            <a:endParaRPr lang="pt-BR" sz="1600" dirty="0" smtClean="0">
              <a:solidFill>
                <a:prstClr val="black"/>
              </a:solidFill>
              <a:latin typeface="Arial Rounded MT Bold" pitchFamily="34" charset="0"/>
            </a:endParaRPr>
          </a:p>
        </p:txBody>
      </p:sp>
      <p:sp>
        <p:nvSpPr>
          <p:cNvPr id="5" name="Caixa de texto 4"/>
          <p:cNvSpPr txBox="1">
            <a:spLocks noChangeArrowheads="1"/>
          </p:cNvSpPr>
          <p:nvPr/>
        </p:nvSpPr>
        <p:spPr bwMode="auto">
          <a:xfrm>
            <a:off x="6301804" y="821476"/>
            <a:ext cx="2806700" cy="636588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Pra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ç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a dos Girass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ó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is, Esplanada das Secretarias, S/N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Palmas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Tocantins 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ahoma" pitchFamily="34" charset="0"/>
              </a:rPr>
              <a:t>–</a:t>
            </a: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CEP: 77.015-007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Tel.: +55 63 3218-1700</a:t>
            </a:r>
            <a:endParaRPr kumimoji="0" lang="pt-BR" altLang="pt-B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altLang="pt-BR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saude.to.gov.br </a:t>
            </a:r>
            <a:endParaRPr kumimoji="0" lang="pt-BR" altLang="pt-B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"/>
          <a:stretch/>
        </p:blipFill>
        <p:spPr bwMode="auto">
          <a:xfrm>
            <a:off x="179512" y="48326"/>
            <a:ext cx="2122707" cy="1652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Diagrama 7"/>
          <p:cNvGraphicFramePr/>
          <p:nvPr>
            <p:extLst>
              <p:ext uri="{D42A27DB-BD31-4B8C-83A1-F6EECF244321}">
                <p14:modId xmlns:p14="http://schemas.microsoft.com/office/powerpoint/2010/main" val="1404961847"/>
              </p:ext>
            </p:extLst>
          </p:nvPr>
        </p:nvGraphicFramePr>
        <p:xfrm>
          <a:off x="-2844824" y="2593974"/>
          <a:ext cx="14545616" cy="24192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5866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52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9323" y="1725216"/>
            <a:ext cx="739471" cy="755374"/>
          </a:xfrm>
          <a:prstGeom prst="rect">
            <a:avLst/>
          </a:prstGeom>
        </p:spPr>
      </p:pic>
      <p:grpSp>
        <p:nvGrpSpPr>
          <p:cNvPr id="3" name="Group 1"/>
          <p:cNvGrpSpPr>
            <a:grpSpLocks/>
          </p:cNvGrpSpPr>
          <p:nvPr/>
        </p:nvGrpSpPr>
        <p:grpSpPr bwMode="auto">
          <a:xfrm>
            <a:off x="2611427" y="2901261"/>
            <a:ext cx="460375" cy="198438"/>
            <a:chOff x="2577" y="216"/>
            <a:chExt cx="724" cy="312"/>
          </a:xfrm>
        </p:grpSpPr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75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BR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500034" y="3472765"/>
            <a:ext cx="25717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Define as metas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Pactua na CIR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ea typeface="Calibri" pitchFamily="34" charset="0"/>
                <a:cs typeface="Arial" pitchFamily="34" charset="0"/>
              </a:rPr>
              <a:t>Submete ao CMS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Inserção no sistema Digisus das metas e validação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Envio para o CMS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</a:pPr>
            <a:r>
              <a:rPr kumimoji="0" lang="pt-PT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Monitorar até a homologação </a:t>
            </a:r>
          </a:p>
        </p:txBody>
      </p:sp>
      <p:sp>
        <p:nvSpPr>
          <p:cNvPr id="24" name="CaixaDeTexto 23"/>
          <p:cNvSpPr txBox="1"/>
          <p:nvPr/>
        </p:nvSpPr>
        <p:spPr>
          <a:xfrm>
            <a:off x="1142976" y="2829823"/>
            <a:ext cx="1143008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Município </a:t>
            </a:r>
            <a:endParaRPr lang="pt-BR" sz="1400" b="1" dirty="0"/>
          </a:p>
        </p:txBody>
      </p: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3929058" y="1796654"/>
            <a:ext cx="804863" cy="749300"/>
            <a:chOff x="3320" y="357"/>
            <a:chExt cx="1268" cy="1180"/>
          </a:xfrm>
        </p:grpSpPr>
        <p:sp>
          <p:nvSpPr>
            <p:cNvPr id="3092" name="AutoShape 20"/>
            <p:cNvSpPr>
              <a:spLocks/>
            </p:cNvSpPr>
            <p:nvPr/>
          </p:nvSpPr>
          <p:spPr bwMode="auto">
            <a:xfrm>
              <a:off x="3700" y="1175"/>
              <a:ext cx="500" cy="362"/>
            </a:xfrm>
            <a:custGeom>
              <a:avLst/>
              <a:gdLst/>
              <a:ahLst/>
              <a:cxnLst>
                <a:cxn ang="0">
                  <a:pos x="191" y="0"/>
                </a:cxn>
                <a:cxn ang="0">
                  <a:pos x="66" y="56"/>
                </a:cxn>
                <a:cxn ang="0">
                  <a:pos x="39" y="73"/>
                </a:cxn>
                <a:cxn ang="0">
                  <a:pos x="18" y="96"/>
                </a:cxn>
                <a:cxn ang="0">
                  <a:pos x="5" y="125"/>
                </a:cxn>
                <a:cxn ang="0">
                  <a:pos x="0" y="156"/>
                </a:cxn>
                <a:cxn ang="0">
                  <a:pos x="0" y="357"/>
                </a:cxn>
                <a:cxn ang="0">
                  <a:pos x="5" y="361"/>
                </a:cxn>
                <a:cxn ang="0">
                  <a:pos x="16" y="361"/>
                </a:cxn>
                <a:cxn ang="0">
                  <a:pos x="20" y="357"/>
                </a:cxn>
                <a:cxn ang="0">
                  <a:pos x="20" y="156"/>
                </a:cxn>
                <a:cxn ang="0">
                  <a:pos x="24" y="130"/>
                </a:cxn>
                <a:cxn ang="0">
                  <a:pos x="35" y="107"/>
                </a:cxn>
                <a:cxn ang="0">
                  <a:pos x="52" y="88"/>
                </a:cxn>
                <a:cxn ang="0">
                  <a:pos x="74" y="74"/>
                </a:cxn>
                <a:cxn ang="0">
                  <a:pos x="187" y="24"/>
                </a:cxn>
                <a:cxn ang="0">
                  <a:pos x="217" y="24"/>
                </a:cxn>
                <a:cxn ang="0">
                  <a:pos x="209" y="18"/>
                </a:cxn>
                <a:cxn ang="0">
                  <a:pos x="199" y="7"/>
                </a:cxn>
                <a:cxn ang="0">
                  <a:pos x="197" y="2"/>
                </a:cxn>
                <a:cxn ang="0">
                  <a:pos x="191" y="0"/>
                </a:cxn>
                <a:cxn ang="0">
                  <a:pos x="363" y="24"/>
                </a:cxn>
                <a:cxn ang="0">
                  <a:pos x="314" y="24"/>
                </a:cxn>
                <a:cxn ang="0">
                  <a:pos x="427" y="74"/>
                </a:cxn>
                <a:cxn ang="0">
                  <a:pos x="449" y="88"/>
                </a:cxn>
                <a:cxn ang="0">
                  <a:pos x="466" y="107"/>
                </a:cxn>
                <a:cxn ang="0">
                  <a:pos x="477" y="131"/>
                </a:cxn>
                <a:cxn ang="0">
                  <a:pos x="480" y="156"/>
                </a:cxn>
                <a:cxn ang="0">
                  <a:pos x="480" y="357"/>
                </a:cxn>
                <a:cxn ang="0">
                  <a:pos x="485" y="361"/>
                </a:cxn>
                <a:cxn ang="0">
                  <a:pos x="496" y="361"/>
                </a:cxn>
                <a:cxn ang="0">
                  <a:pos x="500" y="357"/>
                </a:cxn>
                <a:cxn ang="0">
                  <a:pos x="500" y="156"/>
                </a:cxn>
                <a:cxn ang="0">
                  <a:pos x="496" y="125"/>
                </a:cxn>
                <a:cxn ang="0">
                  <a:pos x="483" y="96"/>
                </a:cxn>
                <a:cxn ang="0">
                  <a:pos x="462" y="73"/>
                </a:cxn>
                <a:cxn ang="0">
                  <a:pos x="435" y="56"/>
                </a:cxn>
                <a:cxn ang="0">
                  <a:pos x="363" y="24"/>
                </a:cxn>
                <a:cxn ang="0">
                  <a:pos x="217" y="24"/>
                </a:cxn>
                <a:cxn ang="0">
                  <a:pos x="187" y="24"/>
                </a:cxn>
                <a:cxn ang="0">
                  <a:pos x="200" y="36"/>
                </a:cxn>
                <a:cxn ang="0">
                  <a:pos x="215" y="45"/>
                </a:cxn>
                <a:cxn ang="0">
                  <a:pos x="232" y="51"/>
                </a:cxn>
                <a:cxn ang="0">
                  <a:pos x="250" y="53"/>
                </a:cxn>
                <a:cxn ang="0">
                  <a:pos x="269" y="51"/>
                </a:cxn>
                <a:cxn ang="0">
                  <a:pos x="285" y="45"/>
                </a:cxn>
                <a:cxn ang="0">
                  <a:pos x="301" y="36"/>
                </a:cxn>
                <a:cxn ang="0">
                  <a:pos x="304" y="33"/>
                </a:cxn>
                <a:cxn ang="0">
                  <a:pos x="250" y="33"/>
                </a:cxn>
                <a:cxn ang="0">
                  <a:pos x="235" y="31"/>
                </a:cxn>
                <a:cxn ang="0">
                  <a:pos x="221" y="26"/>
                </a:cxn>
                <a:cxn ang="0">
                  <a:pos x="217" y="24"/>
                </a:cxn>
                <a:cxn ang="0">
                  <a:pos x="310" y="0"/>
                </a:cxn>
                <a:cxn ang="0">
                  <a:pos x="305" y="2"/>
                </a:cxn>
                <a:cxn ang="0">
                  <a:pos x="302" y="6"/>
                </a:cxn>
                <a:cxn ang="0">
                  <a:pos x="292" y="17"/>
                </a:cxn>
                <a:cxn ang="0">
                  <a:pos x="280" y="26"/>
                </a:cxn>
                <a:cxn ang="0">
                  <a:pos x="266" y="31"/>
                </a:cxn>
                <a:cxn ang="0">
                  <a:pos x="250" y="33"/>
                </a:cxn>
                <a:cxn ang="0">
                  <a:pos x="304" y="33"/>
                </a:cxn>
                <a:cxn ang="0">
                  <a:pos x="314" y="24"/>
                </a:cxn>
                <a:cxn ang="0">
                  <a:pos x="363" y="24"/>
                </a:cxn>
                <a:cxn ang="0">
                  <a:pos x="310" y="0"/>
                </a:cxn>
              </a:cxnLst>
              <a:rect l="0" t="0" r="r" b="b"/>
              <a:pathLst>
                <a:path w="500" h="362">
                  <a:moveTo>
                    <a:pt x="191" y="0"/>
                  </a:moveTo>
                  <a:lnTo>
                    <a:pt x="66" y="56"/>
                  </a:lnTo>
                  <a:lnTo>
                    <a:pt x="39" y="73"/>
                  </a:lnTo>
                  <a:lnTo>
                    <a:pt x="18" y="96"/>
                  </a:lnTo>
                  <a:lnTo>
                    <a:pt x="5" y="125"/>
                  </a:lnTo>
                  <a:lnTo>
                    <a:pt x="0" y="156"/>
                  </a:lnTo>
                  <a:lnTo>
                    <a:pt x="0" y="357"/>
                  </a:lnTo>
                  <a:lnTo>
                    <a:pt x="5" y="361"/>
                  </a:lnTo>
                  <a:lnTo>
                    <a:pt x="16" y="361"/>
                  </a:lnTo>
                  <a:lnTo>
                    <a:pt x="20" y="357"/>
                  </a:lnTo>
                  <a:lnTo>
                    <a:pt x="20" y="156"/>
                  </a:lnTo>
                  <a:lnTo>
                    <a:pt x="24" y="130"/>
                  </a:lnTo>
                  <a:lnTo>
                    <a:pt x="35" y="107"/>
                  </a:lnTo>
                  <a:lnTo>
                    <a:pt x="52" y="88"/>
                  </a:lnTo>
                  <a:lnTo>
                    <a:pt x="74" y="74"/>
                  </a:lnTo>
                  <a:lnTo>
                    <a:pt x="187" y="24"/>
                  </a:lnTo>
                  <a:lnTo>
                    <a:pt x="217" y="24"/>
                  </a:lnTo>
                  <a:lnTo>
                    <a:pt x="209" y="18"/>
                  </a:lnTo>
                  <a:lnTo>
                    <a:pt x="199" y="7"/>
                  </a:lnTo>
                  <a:lnTo>
                    <a:pt x="197" y="2"/>
                  </a:lnTo>
                  <a:lnTo>
                    <a:pt x="191" y="0"/>
                  </a:lnTo>
                  <a:close/>
                  <a:moveTo>
                    <a:pt x="363" y="24"/>
                  </a:moveTo>
                  <a:lnTo>
                    <a:pt x="314" y="24"/>
                  </a:lnTo>
                  <a:lnTo>
                    <a:pt x="427" y="74"/>
                  </a:lnTo>
                  <a:lnTo>
                    <a:pt x="449" y="88"/>
                  </a:lnTo>
                  <a:lnTo>
                    <a:pt x="466" y="107"/>
                  </a:lnTo>
                  <a:lnTo>
                    <a:pt x="477" y="131"/>
                  </a:lnTo>
                  <a:lnTo>
                    <a:pt x="480" y="156"/>
                  </a:lnTo>
                  <a:lnTo>
                    <a:pt x="480" y="357"/>
                  </a:lnTo>
                  <a:lnTo>
                    <a:pt x="485" y="361"/>
                  </a:lnTo>
                  <a:lnTo>
                    <a:pt x="496" y="361"/>
                  </a:lnTo>
                  <a:lnTo>
                    <a:pt x="500" y="357"/>
                  </a:lnTo>
                  <a:lnTo>
                    <a:pt x="500" y="156"/>
                  </a:lnTo>
                  <a:lnTo>
                    <a:pt x="496" y="125"/>
                  </a:lnTo>
                  <a:lnTo>
                    <a:pt x="483" y="96"/>
                  </a:lnTo>
                  <a:lnTo>
                    <a:pt x="462" y="73"/>
                  </a:lnTo>
                  <a:lnTo>
                    <a:pt x="435" y="56"/>
                  </a:lnTo>
                  <a:lnTo>
                    <a:pt x="363" y="24"/>
                  </a:lnTo>
                  <a:close/>
                  <a:moveTo>
                    <a:pt x="217" y="24"/>
                  </a:moveTo>
                  <a:lnTo>
                    <a:pt x="187" y="24"/>
                  </a:lnTo>
                  <a:lnTo>
                    <a:pt x="200" y="36"/>
                  </a:lnTo>
                  <a:lnTo>
                    <a:pt x="215" y="45"/>
                  </a:lnTo>
                  <a:lnTo>
                    <a:pt x="232" y="51"/>
                  </a:lnTo>
                  <a:lnTo>
                    <a:pt x="250" y="53"/>
                  </a:lnTo>
                  <a:lnTo>
                    <a:pt x="269" y="51"/>
                  </a:lnTo>
                  <a:lnTo>
                    <a:pt x="285" y="45"/>
                  </a:lnTo>
                  <a:lnTo>
                    <a:pt x="301" y="36"/>
                  </a:lnTo>
                  <a:lnTo>
                    <a:pt x="304" y="33"/>
                  </a:lnTo>
                  <a:lnTo>
                    <a:pt x="250" y="33"/>
                  </a:lnTo>
                  <a:lnTo>
                    <a:pt x="235" y="31"/>
                  </a:lnTo>
                  <a:lnTo>
                    <a:pt x="221" y="26"/>
                  </a:lnTo>
                  <a:lnTo>
                    <a:pt x="217" y="24"/>
                  </a:lnTo>
                  <a:close/>
                  <a:moveTo>
                    <a:pt x="310" y="0"/>
                  </a:moveTo>
                  <a:lnTo>
                    <a:pt x="305" y="2"/>
                  </a:lnTo>
                  <a:lnTo>
                    <a:pt x="302" y="6"/>
                  </a:lnTo>
                  <a:lnTo>
                    <a:pt x="292" y="17"/>
                  </a:lnTo>
                  <a:lnTo>
                    <a:pt x="280" y="26"/>
                  </a:lnTo>
                  <a:lnTo>
                    <a:pt x="266" y="31"/>
                  </a:lnTo>
                  <a:lnTo>
                    <a:pt x="250" y="33"/>
                  </a:lnTo>
                  <a:lnTo>
                    <a:pt x="304" y="33"/>
                  </a:lnTo>
                  <a:lnTo>
                    <a:pt x="314" y="24"/>
                  </a:lnTo>
                  <a:lnTo>
                    <a:pt x="363" y="24"/>
                  </a:lnTo>
                  <a:lnTo>
                    <a:pt x="31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3" name="AutoShape 21"/>
            <p:cNvSpPr>
              <a:spLocks/>
            </p:cNvSpPr>
            <p:nvPr/>
          </p:nvSpPr>
          <p:spPr bwMode="auto">
            <a:xfrm>
              <a:off x="3780" y="837"/>
              <a:ext cx="340" cy="34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14" y="236"/>
                </a:cxn>
                <a:cxn ang="0">
                  <a:pos x="50" y="290"/>
                </a:cxn>
                <a:cxn ang="0">
                  <a:pos x="104" y="327"/>
                </a:cxn>
                <a:cxn ang="0">
                  <a:pos x="170" y="340"/>
                </a:cxn>
                <a:cxn ang="0">
                  <a:pos x="236" y="327"/>
                </a:cxn>
                <a:cxn ang="0">
                  <a:pos x="246" y="320"/>
                </a:cxn>
                <a:cxn ang="0">
                  <a:pos x="170" y="320"/>
                </a:cxn>
                <a:cxn ang="0">
                  <a:pos x="112" y="308"/>
                </a:cxn>
                <a:cxn ang="0">
                  <a:pos x="64" y="276"/>
                </a:cxn>
                <a:cxn ang="0">
                  <a:pos x="32" y="229"/>
                </a:cxn>
                <a:cxn ang="0">
                  <a:pos x="20" y="170"/>
                </a:cxn>
                <a:cxn ang="0">
                  <a:pos x="32" y="112"/>
                </a:cxn>
                <a:cxn ang="0">
                  <a:pos x="64" y="64"/>
                </a:cxn>
                <a:cxn ang="0">
                  <a:pos x="112" y="32"/>
                </a:cxn>
                <a:cxn ang="0">
                  <a:pos x="170" y="20"/>
                </a:cxn>
                <a:cxn ang="0">
                  <a:pos x="246" y="20"/>
                </a:cxn>
                <a:cxn ang="0">
                  <a:pos x="236" y="14"/>
                </a:cxn>
                <a:cxn ang="0">
                  <a:pos x="170" y="0"/>
                </a:cxn>
                <a:cxn ang="0">
                  <a:pos x="246" y="20"/>
                </a:cxn>
                <a:cxn ang="0">
                  <a:pos x="170" y="20"/>
                </a:cxn>
                <a:cxn ang="0">
                  <a:pos x="229" y="32"/>
                </a:cxn>
                <a:cxn ang="0">
                  <a:pos x="276" y="64"/>
                </a:cxn>
                <a:cxn ang="0">
                  <a:pos x="309" y="112"/>
                </a:cxn>
                <a:cxn ang="0">
                  <a:pos x="320" y="170"/>
                </a:cxn>
                <a:cxn ang="0">
                  <a:pos x="309" y="229"/>
                </a:cxn>
                <a:cxn ang="0">
                  <a:pos x="276" y="276"/>
                </a:cxn>
                <a:cxn ang="0">
                  <a:pos x="229" y="308"/>
                </a:cxn>
                <a:cxn ang="0">
                  <a:pos x="170" y="320"/>
                </a:cxn>
                <a:cxn ang="0">
                  <a:pos x="246" y="320"/>
                </a:cxn>
                <a:cxn ang="0">
                  <a:pos x="290" y="290"/>
                </a:cxn>
                <a:cxn ang="0">
                  <a:pos x="327" y="236"/>
                </a:cxn>
                <a:cxn ang="0">
                  <a:pos x="340" y="170"/>
                </a:cxn>
                <a:cxn ang="0">
                  <a:pos x="327" y="104"/>
                </a:cxn>
                <a:cxn ang="0">
                  <a:pos x="290" y="50"/>
                </a:cxn>
                <a:cxn ang="0">
                  <a:pos x="246" y="20"/>
                </a:cxn>
              </a:cxnLst>
              <a:rect l="0" t="0" r="r" b="b"/>
              <a:pathLst>
                <a:path w="340" h="34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14" y="236"/>
                  </a:lnTo>
                  <a:lnTo>
                    <a:pt x="50" y="290"/>
                  </a:lnTo>
                  <a:lnTo>
                    <a:pt x="104" y="327"/>
                  </a:lnTo>
                  <a:lnTo>
                    <a:pt x="170" y="340"/>
                  </a:lnTo>
                  <a:lnTo>
                    <a:pt x="236" y="327"/>
                  </a:lnTo>
                  <a:lnTo>
                    <a:pt x="246" y="320"/>
                  </a:lnTo>
                  <a:lnTo>
                    <a:pt x="170" y="320"/>
                  </a:lnTo>
                  <a:lnTo>
                    <a:pt x="112" y="308"/>
                  </a:lnTo>
                  <a:lnTo>
                    <a:pt x="64" y="276"/>
                  </a:lnTo>
                  <a:lnTo>
                    <a:pt x="32" y="229"/>
                  </a:lnTo>
                  <a:lnTo>
                    <a:pt x="20" y="170"/>
                  </a:lnTo>
                  <a:lnTo>
                    <a:pt x="32" y="112"/>
                  </a:lnTo>
                  <a:lnTo>
                    <a:pt x="64" y="64"/>
                  </a:lnTo>
                  <a:lnTo>
                    <a:pt x="112" y="32"/>
                  </a:lnTo>
                  <a:lnTo>
                    <a:pt x="170" y="20"/>
                  </a:lnTo>
                  <a:lnTo>
                    <a:pt x="246" y="20"/>
                  </a:lnTo>
                  <a:lnTo>
                    <a:pt x="236" y="14"/>
                  </a:lnTo>
                  <a:lnTo>
                    <a:pt x="170" y="0"/>
                  </a:lnTo>
                  <a:close/>
                  <a:moveTo>
                    <a:pt x="246" y="20"/>
                  </a:moveTo>
                  <a:lnTo>
                    <a:pt x="170" y="20"/>
                  </a:lnTo>
                  <a:lnTo>
                    <a:pt x="229" y="32"/>
                  </a:lnTo>
                  <a:lnTo>
                    <a:pt x="276" y="64"/>
                  </a:lnTo>
                  <a:lnTo>
                    <a:pt x="309" y="112"/>
                  </a:lnTo>
                  <a:lnTo>
                    <a:pt x="320" y="170"/>
                  </a:lnTo>
                  <a:lnTo>
                    <a:pt x="309" y="229"/>
                  </a:lnTo>
                  <a:lnTo>
                    <a:pt x="276" y="276"/>
                  </a:lnTo>
                  <a:lnTo>
                    <a:pt x="229" y="308"/>
                  </a:lnTo>
                  <a:lnTo>
                    <a:pt x="170" y="320"/>
                  </a:lnTo>
                  <a:lnTo>
                    <a:pt x="246" y="320"/>
                  </a:lnTo>
                  <a:lnTo>
                    <a:pt x="290" y="290"/>
                  </a:lnTo>
                  <a:lnTo>
                    <a:pt x="327" y="236"/>
                  </a:lnTo>
                  <a:lnTo>
                    <a:pt x="340" y="170"/>
                  </a:lnTo>
                  <a:lnTo>
                    <a:pt x="327" y="104"/>
                  </a:lnTo>
                  <a:lnTo>
                    <a:pt x="290" y="50"/>
                  </a:lnTo>
                  <a:lnTo>
                    <a:pt x="246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4" name="AutoShape 22"/>
            <p:cNvSpPr>
              <a:spLocks/>
            </p:cNvSpPr>
            <p:nvPr/>
          </p:nvSpPr>
          <p:spPr bwMode="auto">
            <a:xfrm>
              <a:off x="3780" y="837"/>
              <a:ext cx="304" cy="180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04" y="14"/>
                </a:cxn>
                <a:cxn ang="0">
                  <a:pos x="50" y="50"/>
                </a:cxn>
                <a:cxn ang="0">
                  <a:pos x="14" y="104"/>
                </a:cxn>
                <a:cxn ang="0">
                  <a:pos x="0" y="170"/>
                </a:cxn>
                <a:cxn ang="0">
                  <a:pos x="0" y="176"/>
                </a:cxn>
                <a:cxn ang="0">
                  <a:pos x="5" y="180"/>
                </a:cxn>
                <a:cxn ang="0">
                  <a:pos x="25" y="180"/>
                </a:cxn>
                <a:cxn ang="0">
                  <a:pos x="96" y="174"/>
                </a:cxn>
                <a:cxn ang="0">
                  <a:pos x="148" y="160"/>
                </a:cxn>
                <a:cxn ang="0">
                  <a:pos x="21" y="160"/>
                </a:cxn>
                <a:cxn ang="0">
                  <a:pos x="35" y="105"/>
                </a:cxn>
                <a:cxn ang="0">
                  <a:pos x="68" y="61"/>
                </a:cxn>
                <a:cxn ang="0">
                  <a:pos x="114" y="31"/>
                </a:cxn>
                <a:cxn ang="0">
                  <a:pos x="170" y="20"/>
                </a:cxn>
                <a:cxn ang="0">
                  <a:pos x="249" y="20"/>
                </a:cxn>
                <a:cxn ang="0">
                  <a:pos x="242" y="16"/>
                </a:cxn>
                <a:cxn ang="0">
                  <a:pos x="207" y="4"/>
                </a:cxn>
                <a:cxn ang="0">
                  <a:pos x="170" y="0"/>
                </a:cxn>
                <a:cxn ang="0">
                  <a:pos x="249" y="20"/>
                </a:cxn>
                <a:cxn ang="0">
                  <a:pos x="170" y="20"/>
                </a:cxn>
                <a:cxn ang="0">
                  <a:pos x="201" y="23"/>
                </a:cxn>
                <a:cxn ang="0">
                  <a:pos x="229" y="32"/>
                </a:cxn>
                <a:cxn ang="0">
                  <a:pos x="256" y="47"/>
                </a:cxn>
                <a:cxn ang="0">
                  <a:pos x="279" y="67"/>
                </a:cxn>
                <a:cxn ang="0">
                  <a:pos x="275" y="70"/>
                </a:cxn>
                <a:cxn ang="0">
                  <a:pos x="219" y="109"/>
                </a:cxn>
                <a:cxn ang="0">
                  <a:pos x="158" y="137"/>
                </a:cxn>
                <a:cxn ang="0">
                  <a:pos x="93" y="154"/>
                </a:cxn>
                <a:cxn ang="0">
                  <a:pos x="25" y="160"/>
                </a:cxn>
                <a:cxn ang="0">
                  <a:pos x="148" y="160"/>
                </a:cxn>
                <a:cxn ang="0">
                  <a:pos x="165" y="156"/>
                </a:cxn>
                <a:cxn ang="0">
                  <a:pos x="229" y="126"/>
                </a:cxn>
                <a:cxn ang="0">
                  <a:pos x="288" y="85"/>
                </a:cxn>
                <a:cxn ang="0">
                  <a:pos x="302" y="74"/>
                </a:cxn>
                <a:cxn ang="0">
                  <a:pos x="303" y="71"/>
                </a:cxn>
                <a:cxn ang="0">
                  <a:pos x="303" y="66"/>
                </a:cxn>
                <a:cxn ang="0">
                  <a:pos x="303" y="63"/>
                </a:cxn>
                <a:cxn ang="0">
                  <a:pos x="301" y="61"/>
                </a:cxn>
                <a:cxn ang="0">
                  <a:pos x="274" y="35"/>
                </a:cxn>
                <a:cxn ang="0">
                  <a:pos x="249" y="20"/>
                </a:cxn>
              </a:cxnLst>
              <a:rect l="0" t="0" r="r" b="b"/>
              <a:pathLst>
                <a:path w="304" h="180">
                  <a:moveTo>
                    <a:pt x="170" y="0"/>
                  </a:moveTo>
                  <a:lnTo>
                    <a:pt x="104" y="14"/>
                  </a:lnTo>
                  <a:lnTo>
                    <a:pt x="50" y="50"/>
                  </a:lnTo>
                  <a:lnTo>
                    <a:pt x="14" y="104"/>
                  </a:lnTo>
                  <a:lnTo>
                    <a:pt x="0" y="170"/>
                  </a:lnTo>
                  <a:lnTo>
                    <a:pt x="0" y="176"/>
                  </a:lnTo>
                  <a:lnTo>
                    <a:pt x="5" y="180"/>
                  </a:lnTo>
                  <a:lnTo>
                    <a:pt x="25" y="180"/>
                  </a:lnTo>
                  <a:lnTo>
                    <a:pt x="96" y="174"/>
                  </a:lnTo>
                  <a:lnTo>
                    <a:pt x="148" y="160"/>
                  </a:lnTo>
                  <a:lnTo>
                    <a:pt x="21" y="160"/>
                  </a:lnTo>
                  <a:lnTo>
                    <a:pt x="35" y="105"/>
                  </a:lnTo>
                  <a:lnTo>
                    <a:pt x="68" y="61"/>
                  </a:lnTo>
                  <a:lnTo>
                    <a:pt x="114" y="31"/>
                  </a:lnTo>
                  <a:lnTo>
                    <a:pt x="170" y="20"/>
                  </a:lnTo>
                  <a:lnTo>
                    <a:pt x="249" y="20"/>
                  </a:lnTo>
                  <a:lnTo>
                    <a:pt x="242" y="16"/>
                  </a:lnTo>
                  <a:lnTo>
                    <a:pt x="207" y="4"/>
                  </a:lnTo>
                  <a:lnTo>
                    <a:pt x="170" y="0"/>
                  </a:lnTo>
                  <a:close/>
                  <a:moveTo>
                    <a:pt x="249" y="20"/>
                  </a:moveTo>
                  <a:lnTo>
                    <a:pt x="170" y="20"/>
                  </a:lnTo>
                  <a:lnTo>
                    <a:pt x="201" y="23"/>
                  </a:lnTo>
                  <a:lnTo>
                    <a:pt x="229" y="32"/>
                  </a:lnTo>
                  <a:lnTo>
                    <a:pt x="256" y="47"/>
                  </a:lnTo>
                  <a:lnTo>
                    <a:pt x="279" y="67"/>
                  </a:lnTo>
                  <a:lnTo>
                    <a:pt x="275" y="70"/>
                  </a:lnTo>
                  <a:lnTo>
                    <a:pt x="219" y="109"/>
                  </a:lnTo>
                  <a:lnTo>
                    <a:pt x="158" y="137"/>
                  </a:lnTo>
                  <a:lnTo>
                    <a:pt x="93" y="154"/>
                  </a:lnTo>
                  <a:lnTo>
                    <a:pt x="25" y="160"/>
                  </a:lnTo>
                  <a:lnTo>
                    <a:pt x="148" y="160"/>
                  </a:lnTo>
                  <a:lnTo>
                    <a:pt x="165" y="156"/>
                  </a:lnTo>
                  <a:lnTo>
                    <a:pt x="229" y="126"/>
                  </a:lnTo>
                  <a:lnTo>
                    <a:pt x="288" y="85"/>
                  </a:lnTo>
                  <a:lnTo>
                    <a:pt x="302" y="74"/>
                  </a:lnTo>
                  <a:lnTo>
                    <a:pt x="303" y="71"/>
                  </a:lnTo>
                  <a:lnTo>
                    <a:pt x="303" y="66"/>
                  </a:lnTo>
                  <a:lnTo>
                    <a:pt x="303" y="63"/>
                  </a:lnTo>
                  <a:lnTo>
                    <a:pt x="301" y="61"/>
                  </a:lnTo>
                  <a:lnTo>
                    <a:pt x="274" y="35"/>
                  </a:lnTo>
                  <a:lnTo>
                    <a:pt x="249" y="2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5" name="Line 23"/>
            <p:cNvSpPr>
              <a:spLocks noChangeShapeType="1"/>
            </p:cNvSpPr>
            <p:nvPr/>
          </p:nvSpPr>
          <p:spPr bwMode="auto">
            <a:xfrm>
              <a:off x="381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6" name="Line 24"/>
            <p:cNvSpPr>
              <a:spLocks noChangeShapeType="1"/>
            </p:cNvSpPr>
            <p:nvPr/>
          </p:nvSpPr>
          <p:spPr bwMode="auto">
            <a:xfrm>
              <a:off x="4090" y="1377"/>
              <a:ext cx="0" cy="16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097" name="AutoShape 25"/>
            <p:cNvSpPr>
              <a:spLocks/>
            </p:cNvSpPr>
            <p:nvPr/>
          </p:nvSpPr>
          <p:spPr bwMode="auto">
            <a:xfrm>
              <a:off x="3880" y="1143"/>
              <a:ext cx="140" cy="86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5"/>
                </a:cxn>
                <a:cxn ang="0">
                  <a:pos x="0" y="45"/>
                </a:cxn>
                <a:cxn ang="0">
                  <a:pos x="1" y="47"/>
                </a:cxn>
                <a:cxn ang="0">
                  <a:pos x="2" y="49"/>
                </a:cxn>
                <a:cxn ang="0">
                  <a:pos x="15" y="64"/>
                </a:cxn>
                <a:cxn ang="0">
                  <a:pos x="32" y="76"/>
                </a:cxn>
                <a:cxn ang="0">
                  <a:pos x="50" y="83"/>
                </a:cxn>
                <a:cxn ang="0">
                  <a:pos x="70" y="85"/>
                </a:cxn>
                <a:cxn ang="0">
                  <a:pos x="91" y="83"/>
                </a:cxn>
                <a:cxn ang="0">
                  <a:pos x="109" y="76"/>
                </a:cxn>
                <a:cxn ang="0">
                  <a:pos x="124" y="65"/>
                </a:cxn>
                <a:cxn ang="0">
                  <a:pos x="70" y="65"/>
                </a:cxn>
                <a:cxn ang="0">
                  <a:pos x="56" y="64"/>
                </a:cxn>
                <a:cxn ang="0">
                  <a:pos x="42" y="59"/>
                </a:cxn>
                <a:cxn ang="0">
                  <a:pos x="30" y="51"/>
                </a:cxn>
                <a:cxn ang="0">
                  <a:pos x="21" y="40"/>
                </a:cxn>
                <a:cxn ang="0">
                  <a:pos x="20" y="26"/>
                </a:cxn>
                <a:cxn ang="0">
                  <a:pos x="140" y="26"/>
                </a:cxn>
                <a:cxn ang="0">
                  <a:pos x="140" y="13"/>
                </a:cxn>
                <a:cxn ang="0">
                  <a:pos x="70" y="13"/>
                </a:cxn>
                <a:cxn ang="0">
                  <a:pos x="42" y="10"/>
                </a:cxn>
                <a:cxn ang="0">
                  <a:pos x="14" y="2"/>
                </a:cxn>
                <a:cxn ang="0">
                  <a:pos x="8" y="0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120" y="40"/>
                </a:cxn>
                <a:cxn ang="0">
                  <a:pos x="110" y="51"/>
                </a:cxn>
                <a:cxn ang="0">
                  <a:pos x="98" y="59"/>
                </a:cxn>
                <a:cxn ang="0">
                  <a:pos x="85" y="64"/>
                </a:cxn>
                <a:cxn ang="0">
                  <a:pos x="70" y="65"/>
                </a:cxn>
                <a:cxn ang="0">
                  <a:pos x="124" y="65"/>
                </a:cxn>
                <a:cxn ang="0">
                  <a:pos x="125" y="64"/>
                </a:cxn>
                <a:cxn ang="0">
                  <a:pos x="139" y="49"/>
                </a:cxn>
                <a:cxn ang="0">
                  <a:pos x="140" y="47"/>
                </a:cxn>
                <a:cxn ang="0">
                  <a:pos x="140" y="45"/>
                </a:cxn>
                <a:cxn ang="0">
                  <a:pos x="140" y="26"/>
                </a:cxn>
                <a:cxn ang="0">
                  <a:pos x="120" y="26"/>
                </a:cxn>
                <a:cxn ang="0">
                  <a:pos x="20" y="26"/>
                </a:cxn>
                <a:cxn ang="0">
                  <a:pos x="45" y="31"/>
                </a:cxn>
                <a:cxn ang="0">
                  <a:pos x="70" y="33"/>
                </a:cxn>
                <a:cxn ang="0">
                  <a:pos x="96" y="31"/>
                </a:cxn>
                <a:cxn ang="0">
                  <a:pos x="120" y="26"/>
                </a:cxn>
                <a:cxn ang="0">
                  <a:pos x="130" y="1"/>
                </a:cxn>
                <a:cxn ang="0">
                  <a:pos x="127" y="2"/>
                </a:cxn>
                <a:cxn ang="0">
                  <a:pos x="99" y="10"/>
                </a:cxn>
                <a:cxn ang="0">
                  <a:pos x="70" y="13"/>
                </a:cxn>
                <a:cxn ang="0">
                  <a:pos x="140" y="13"/>
                </a:cxn>
                <a:cxn ang="0">
                  <a:pos x="140" y="8"/>
                </a:cxn>
                <a:cxn ang="0">
                  <a:pos x="139" y="5"/>
                </a:cxn>
                <a:cxn ang="0">
                  <a:pos x="133" y="1"/>
                </a:cxn>
                <a:cxn ang="0">
                  <a:pos x="130" y="1"/>
                </a:cxn>
              </a:cxnLst>
              <a:rect l="0" t="0" r="r" b="b"/>
              <a:pathLst>
                <a:path w="140" h="86">
                  <a:moveTo>
                    <a:pt x="8" y="0"/>
                  </a:moveTo>
                  <a:lnTo>
                    <a:pt x="0" y="5"/>
                  </a:lnTo>
                  <a:lnTo>
                    <a:pt x="0" y="45"/>
                  </a:lnTo>
                  <a:lnTo>
                    <a:pt x="1" y="47"/>
                  </a:lnTo>
                  <a:lnTo>
                    <a:pt x="2" y="49"/>
                  </a:lnTo>
                  <a:lnTo>
                    <a:pt x="15" y="64"/>
                  </a:lnTo>
                  <a:lnTo>
                    <a:pt x="32" y="76"/>
                  </a:lnTo>
                  <a:lnTo>
                    <a:pt x="50" y="83"/>
                  </a:lnTo>
                  <a:lnTo>
                    <a:pt x="70" y="85"/>
                  </a:lnTo>
                  <a:lnTo>
                    <a:pt x="91" y="83"/>
                  </a:lnTo>
                  <a:lnTo>
                    <a:pt x="109" y="76"/>
                  </a:lnTo>
                  <a:lnTo>
                    <a:pt x="124" y="65"/>
                  </a:lnTo>
                  <a:lnTo>
                    <a:pt x="70" y="65"/>
                  </a:lnTo>
                  <a:lnTo>
                    <a:pt x="56" y="64"/>
                  </a:lnTo>
                  <a:lnTo>
                    <a:pt x="42" y="59"/>
                  </a:lnTo>
                  <a:lnTo>
                    <a:pt x="30" y="51"/>
                  </a:lnTo>
                  <a:lnTo>
                    <a:pt x="21" y="40"/>
                  </a:lnTo>
                  <a:lnTo>
                    <a:pt x="20" y="26"/>
                  </a:lnTo>
                  <a:lnTo>
                    <a:pt x="140" y="26"/>
                  </a:lnTo>
                  <a:lnTo>
                    <a:pt x="140" y="13"/>
                  </a:lnTo>
                  <a:lnTo>
                    <a:pt x="70" y="13"/>
                  </a:lnTo>
                  <a:lnTo>
                    <a:pt x="42" y="10"/>
                  </a:lnTo>
                  <a:lnTo>
                    <a:pt x="14" y="2"/>
                  </a:lnTo>
                  <a:lnTo>
                    <a:pt x="8" y="0"/>
                  </a:lnTo>
                  <a:close/>
                  <a:moveTo>
                    <a:pt x="140" y="26"/>
                  </a:moveTo>
                  <a:lnTo>
                    <a:pt x="120" y="26"/>
                  </a:lnTo>
                  <a:lnTo>
                    <a:pt x="120" y="40"/>
                  </a:lnTo>
                  <a:lnTo>
                    <a:pt x="110" y="51"/>
                  </a:lnTo>
                  <a:lnTo>
                    <a:pt x="98" y="59"/>
                  </a:lnTo>
                  <a:lnTo>
                    <a:pt x="85" y="64"/>
                  </a:lnTo>
                  <a:lnTo>
                    <a:pt x="70" y="65"/>
                  </a:lnTo>
                  <a:lnTo>
                    <a:pt x="124" y="65"/>
                  </a:lnTo>
                  <a:lnTo>
                    <a:pt x="125" y="64"/>
                  </a:lnTo>
                  <a:lnTo>
                    <a:pt x="139" y="49"/>
                  </a:lnTo>
                  <a:lnTo>
                    <a:pt x="140" y="47"/>
                  </a:lnTo>
                  <a:lnTo>
                    <a:pt x="140" y="45"/>
                  </a:lnTo>
                  <a:lnTo>
                    <a:pt x="140" y="26"/>
                  </a:lnTo>
                  <a:close/>
                  <a:moveTo>
                    <a:pt x="120" y="26"/>
                  </a:moveTo>
                  <a:lnTo>
                    <a:pt x="20" y="26"/>
                  </a:lnTo>
                  <a:lnTo>
                    <a:pt x="45" y="31"/>
                  </a:lnTo>
                  <a:lnTo>
                    <a:pt x="70" y="33"/>
                  </a:lnTo>
                  <a:lnTo>
                    <a:pt x="96" y="31"/>
                  </a:lnTo>
                  <a:lnTo>
                    <a:pt x="120" y="26"/>
                  </a:lnTo>
                  <a:close/>
                  <a:moveTo>
                    <a:pt x="130" y="1"/>
                  </a:moveTo>
                  <a:lnTo>
                    <a:pt x="127" y="2"/>
                  </a:lnTo>
                  <a:lnTo>
                    <a:pt x="99" y="10"/>
                  </a:lnTo>
                  <a:lnTo>
                    <a:pt x="70" y="13"/>
                  </a:lnTo>
                  <a:lnTo>
                    <a:pt x="140" y="13"/>
                  </a:lnTo>
                  <a:lnTo>
                    <a:pt x="140" y="8"/>
                  </a:lnTo>
                  <a:lnTo>
                    <a:pt x="139" y="5"/>
                  </a:lnTo>
                  <a:lnTo>
                    <a:pt x="133" y="1"/>
                  </a:lnTo>
                  <a:lnTo>
                    <a:pt x="130" y="1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098" name="Picture 2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40" y="437"/>
              <a:ext cx="220" cy="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99" name="Freeform 27"/>
            <p:cNvSpPr>
              <a:spLocks/>
            </p:cNvSpPr>
            <p:nvPr/>
          </p:nvSpPr>
          <p:spPr bwMode="auto">
            <a:xfrm>
              <a:off x="4180" y="687"/>
              <a:ext cx="401" cy="400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25" y="15"/>
                </a:cxn>
                <a:cxn ang="0">
                  <a:pos x="59" y="59"/>
                </a:cxn>
                <a:cxn ang="0">
                  <a:pos x="15" y="125"/>
                </a:cxn>
                <a:cxn ang="0">
                  <a:pos x="0" y="200"/>
                </a:cxn>
                <a:cxn ang="0">
                  <a:pos x="15" y="276"/>
                </a:cxn>
                <a:cxn ang="0">
                  <a:pos x="59" y="342"/>
                </a:cxn>
                <a:cxn ang="0">
                  <a:pos x="125" y="386"/>
                </a:cxn>
                <a:cxn ang="0">
                  <a:pos x="200" y="400"/>
                </a:cxn>
                <a:cxn ang="0">
                  <a:pos x="276" y="386"/>
                </a:cxn>
                <a:cxn ang="0">
                  <a:pos x="342" y="342"/>
                </a:cxn>
                <a:cxn ang="0">
                  <a:pos x="386" y="276"/>
                </a:cxn>
                <a:cxn ang="0">
                  <a:pos x="400" y="200"/>
                </a:cxn>
                <a:cxn ang="0">
                  <a:pos x="386" y="125"/>
                </a:cxn>
                <a:cxn ang="0">
                  <a:pos x="342" y="59"/>
                </a:cxn>
                <a:cxn ang="0">
                  <a:pos x="276" y="15"/>
                </a:cxn>
                <a:cxn ang="0">
                  <a:pos x="200" y="0"/>
                </a:cxn>
              </a:cxnLst>
              <a:rect l="0" t="0" r="r" b="b"/>
              <a:pathLst>
                <a:path w="401" h="400">
                  <a:moveTo>
                    <a:pt x="200" y="0"/>
                  </a:moveTo>
                  <a:lnTo>
                    <a:pt x="125" y="15"/>
                  </a:lnTo>
                  <a:lnTo>
                    <a:pt x="59" y="59"/>
                  </a:lnTo>
                  <a:lnTo>
                    <a:pt x="15" y="125"/>
                  </a:lnTo>
                  <a:lnTo>
                    <a:pt x="0" y="200"/>
                  </a:lnTo>
                  <a:lnTo>
                    <a:pt x="15" y="276"/>
                  </a:lnTo>
                  <a:lnTo>
                    <a:pt x="59" y="342"/>
                  </a:lnTo>
                  <a:lnTo>
                    <a:pt x="125" y="386"/>
                  </a:lnTo>
                  <a:lnTo>
                    <a:pt x="200" y="400"/>
                  </a:lnTo>
                  <a:lnTo>
                    <a:pt x="276" y="386"/>
                  </a:lnTo>
                  <a:lnTo>
                    <a:pt x="342" y="342"/>
                  </a:lnTo>
                  <a:lnTo>
                    <a:pt x="386" y="276"/>
                  </a:lnTo>
                  <a:lnTo>
                    <a:pt x="400" y="200"/>
                  </a:lnTo>
                  <a:lnTo>
                    <a:pt x="386" y="125"/>
                  </a:lnTo>
                  <a:lnTo>
                    <a:pt x="342" y="59"/>
                  </a:lnTo>
                  <a:lnTo>
                    <a:pt x="276" y="15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79C6C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0" name="AutoShape 28"/>
            <p:cNvSpPr>
              <a:spLocks/>
            </p:cNvSpPr>
            <p:nvPr/>
          </p:nvSpPr>
          <p:spPr bwMode="auto">
            <a:xfrm>
              <a:off x="4172" y="679"/>
              <a:ext cx="415" cy="418"/>
            </a:xfrm>
            <a:custGeom>
              <a:avLst/>
              <a:gdLst/>
              <a:ahLst/>
              <a:cxnLst>
                <a:cxn ang="0">
                  <a:pos x="240" y="0"/>
                </a:cxn>
                <a:cxn ang="0">
                  <a:pos x="175" y="0"/>
                </a:cxn>
                <a:cxn ang="0">
                  <a:pos x="113" y="20"/>
                </a:cxn>
                <a:cxn ang="0">
                  <a:pos x="59" y="59"/>
                </a:cxn>
                <a:cxn ang="0">
                  <a:pos x="20" y="113"/>
                </a:cxn>
                <a:cxn ang="0">
                  <a:pos x="0" y="175"/>
                </a:cxn>
                <a:cxn ang="0">
                  <a:pos x="0" y="240"/>
                </a:cxn>
                <a:cxn ang="0">
                  <a:pos x="20" y="301"/>
                </a:cxn>
                <a:cxn ang="0">
                  <a:pos x="59" y="356"/>
                </a:cxn>
                <a:cxn ang="0">
                  <a:pos x="92" y="383"/>
                </a:cxn>
                <a:cxn ang="0">
                  <a:pos x="128" y="402"/>
                </a:cxn>
                <a:cxn ang="0">
                  <a:pos x="167" y="413"/>
                </a:cxn>
                <a:cxn ang="0">
                  <a:pos x="207" y="417"/>
                </a:cxn>
                <a:cxn ang="0">
                  <a:pos x="247" y="413"/>
                </a:cxn>
                <a:cxn ang="0">
                  <a:pos x="286" y="402"/>
                </a:cxn>
                <a:cxn ang="0">
                  <a:pos x="295" y="397"/>
                </a:cxn>
                <a:cxn ang="0">
                  <a:pos x="207" y="397"/>
                </a:cxn>
                <a:cxn ang="0">
                  <a:pos x="136" y="383"/>
                </a:cxn>
                <a:cxn ang="0">
                  <a:pos x="73" y="342"/>
                </a:cxn>
                <a:cxn ang="0">
                  <a:pos x="31" y="279"/>
                </a:cxn>
                <a:cxn ang="0">
                  <a:pos x="17" y="207"/>
                </a:cxn>
                <a:cxn ang="0">
                  <a:pos x="31" y="136"/>
                </a:cxn>
                <a:cxn ang="0">
                  <a:pos x="73" y="73"/>
                </a:cxn>
                <a:cxn ang="0">
                  <a:pos x="103" y="49"/>
                </a:cxn>
                <a:cxn ang="0">
                  <a:pos x="136" y="31"/>
                </a:cxn>
                <a:cxn ang="0">
                  <a:pos x="171" y="21"/>
                </a:cxn>
                <a:cxn ang="0">
                  <a:pos x="207" y="17"/>
                </a:cxn>
                <a:cxn ang="0">
                  <a:pos x="295" y="17"/>
                </a:cxn>
                <a:cxn ang="0">
                  <a:pos x="240" y="0"/>
                </a:cxn>
                <a:cxn ang="0">
                  <a:pos x="295" y="17"/>
                </a:cxn>
                <a:cxn ang="0">
                  <a:pos x="207" y="17"/>
                </a:cxn>
                <a:cxn ang="0">
                  <a:pos x="244" y="21"/>
                </a:cxn>
                <a:cxn ang="0">
                  <a:pos x="279" y="31"/>
                </a:cxn>
                <a:cxn ang="0">
                  <a:pos x="312" y="49"/>
                </a:cxn>
                <a:cxn ang="0">
                  <a:pos x="342" y="73"/>
                </a:cxn>
                <a:cxn ang="0">
                  <a:pos x="383" y="136"/>
                </a:cxn>
                <a:cxn ang="0">
                  <a:pos x="397" y="207"/>
                </a:cxn>
                <a:cxn ang="0">
                  <a:pos x="383" y="279"/>
                </a:cxn>
                <a:cxn ang="0">
                  <a:pos x="342" y="342"/>
                </a:cxn>
                <a:cxn ang="0">
                  <a:pos x="279" y="383"/>
                </a:cxn>
                <a:cxn ang="0">
                  <a:pos x="207" y="397"/>
                </a:cxn>
                <a:cxn ang="0">
                  <a:pos x="295" y="397"/>
                </a:cxn>
                <a:cxn ang="0">
                  <a:pos x="323" y="383"/>
                </a:cxn>
                <a:cxn ang="0">
                  <a:pos x="356" y="356"/>
                </a:cxn>
                <a:cxn ang="0">
                  <a:pos x="395" y="301"/>
                </a:cxn>
                <a:cxn ang="0">
                  <a:pos x="415" y="240"/>
                </a:cxn>
                <a:cxn ang="0">
                  <a:pos x="415" y="175"/>
                </a:cxn>
                <a:cxn ang="0">
                  <a:pos x="395" y="113"/>
                </a:cxn>
                <a:cxn ang="0">
                  <a:pos x="356" y="59"/>
                </a:cxn>
                <a:cxn ang="0">
                  <a:pos x="301" y="20"/>
                </a:cxn>
                <a:cxn ang="0">
                  <a:pos x="295" y="17"/>
                </a:cxn>
              </a:cxnLst>
              <a:rect l="0" t="0" r="r" b="b"/>
              <a:pathLst>
                <a:path w="415" h="418">
                  <a:moveTo>
                    <a:pt x="240" y="0"/>
                  </a:moveTo>
                  <a:lnTo>
                    <a:pt x="175" y="0"/>
                  </a:lnTo>
                  <a:lnTo>
                    <a:pt x="113" y="20"/>
                  </a:lnTo>
                  <a:lnTo>
                    <a:pt x="59" y="59"/>
                  </a:lnTo>
                  <a:lnTo>
                    <a:pt x="20" y="113"/>
                  </a:lnTo>
                  <a:lnTo>
                    <a:pt x="0" y="175"/>
                  </a:lnTo>
                  <a:lnTo>
                    <a:pt x="0" y="240"/>
                  </a:lnTo>
                  <a:lnTo>
                    <a:pt x="20" y="301"/>
                  </a:lnTo>
                  <a:lnTo>
                    <a:pt x="59" y="356"/>
                  </a:lnTo>
                  <a:lnTo>
                    <a:pt x="92" y="383"/>
                  </a:lnTo>
                  <a:lnTo>
                    <a:pt x="128" y="402"/>
                  </a:lnTo>
                  <a:lnTo>
                    <a:pt x="167" y="413"/>
                  </a:lnTo>
                  <a:lnTo>
                    <a:pt x="207" y="417"/>
                  </a:lnTo>
                  <a:lnTo>
                    <a:pt x="247" y="413"/>
                  </a:lnTo>
                  <a:lnTo>
                    <a:pt x="286" y="402"/>
                  </a:lnTo>
                  <a:lnTo>
                    <a:pt x="295" y="397"/>
                  </a:lnTo>
                  <a:lnTo>
                    <a:pt x="207" y="397"/>
                  </a:lnTo>
                  <a:lnTo>
                    <a:pt x="136" y="383"/>
                  </a:lnTo>
                  <a:lnTo>
                    <a:pt x="73" y="342"/>
                  </a:lnTo>
                  <a:lnTo>
                    <a:pt x="31" y="279"/>
                  </a:lnTo>
                  <a:lnTo>
                    <a:pt x="17" y="207"/>
                  </a:lnTo>
                  <a:lnTo>
                    <a:pt x="31" y="136"/>
                  </a:lnTo>
                  <a:lnTo>
                    <a:pt x="73" y="73"/>
                  </a:lnTo>
                  <a:lnTo>
                    <a:pt x="103" y="49"/>
                  </a:lnTo>
                  <a:lnTo>
                    <a:pt x="136" y="31"/>
                  </a:lnTo>
                  <a:lnTo>
                    <a:pt x="171" y="21"/>
                  </a:lnTo>
                  <a:lnTo>
                    <a:pt x="207" y="17"/>
                  </a:lnTo>
                  <a:lnTo>
                    <a:pt x="295" y="17"/>
                  </a:lnTo>
                  <a:lnTo>
                    <a:pt x="240" y="0"/>
                  </a:lnTo>
                  <a:close/>
                  <a:moveTo>
                    <a:pt x="295" y="17"/>
                  </a:moveTo>
                  <a:lnTo>
                    <a:pt x="207" y="17"/>
                  </a:lnTo>
                  <a:lnTo>
                    <a:pt x="244" y="21"/>
                  </a:lnTo>
                  <a:lnTo>
                    <a:pt x="279" y="31"/>
                  </a:lnTo>
                  <a:lnTo>
                    <a:pt x="312" y="49"/>
                  </a:lnTo>
                  <a:lnTo>
                    <a:pt x="342" y="73"/>
                  </a:lnTo>
                  <a:lnTo>
                    <a:pt x="383" y="136"/>
                  </a:lnTo>
                  <a:lnTo>
                    <a:pt x="397" y="207"/>
                  </a:lnTo>
                  <a:lnTo>
                    <a:pt x="383" y="279"/>
                  </a:lnTo>
                  <a:lnTo>
                    <a:pt x="342" y="342"/>
                  </a:lnTo>
                  <a:lnTo>
                    <a:pt x="279" y="383"/>
                  </a:lnTo>
                  <a:lnTo>
                    <a:pt x="207" y="397"/>
                  </a:lnTo>
                  <a:lnTo>
                    <a:pt x="295" y="397"/>
                  </a:lnTo>
                  <a:lnTo>
                    <a:pt x="323" y="383"/>
                  </a:lnTo>
                  <a:lnTo>
                    <a:pt x="356" y="356"/>
                  </a:lnTo>
                  <a:lnTo>
                    <a:pt x="395" y="301"/>
                  </a:lnTo>
                  <a:lnTo>
                    <a:pt x="415" y="240"/>
                  </a:lnTo>
                  <a:lnTo>
                    <a:pt x="415" y="175"/>
                  </a:lnTo>
                  <a:lnTo>
                    <a:pt x="395" y="113"/>
                  </a:lnTo>
                  <a:lnTo>
                    <a:pt x="356" y="59"/>
                  </a:lnTo>
                  <a:lnTo>
                    <a:pt x="301" y="20"/>
                  </a:lnTo>
                  <a:lnTo>
                    <a:pt x="295" y="17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101" name="Picture 2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263" y="805"/>
              <a:ext cx="235" cy="1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02" name="Freeform 30"/>
            <p:cNvSpPr>
              <a:spLocks/>
            </p:cNvSpPr>
            <p:nvPr/>
          </p:nvSpPr>
          <p:spPr bwMode="auto">
            <a:xfrm>
              <a:off x="3525" y="557"/>
              <a:ext cx="260" cy="90"/>
            </a:xfrm>
            <a:custGeom>
              <a:avLst/>
              <a:gdLst/>
              <a:ahLst/>
              <a:cxnLst>
                <a:cxn ang="0">
                  <a:pos x="256" y="0"/>
                </a:cxn>
                <a:cxn ang="0">
                  <a:pos x="30" y="0"/>
                </a:cxn>
                <a:cxn ang="0">
                  <a:pos x="19" y="3"/>
                </a:cxn>
                <a:cxn ang="0">
                  <a:pos x="9" y="9"/>
                </a:cxn>
                <a:cxn ang="0">
                  <a:pos x="3" y="19"/>
                </a:cxn>
                <a:cxn ang="0">
                  <a:pos x="0" y="30"/>
                </a:cxn>
                <a:cxn ang="0">
                  <a:pos x="0" y="86"/>
                </a:cxn>
                <a:cxn ang="0">
                  <a:pos x="5" y="90"/>
                </a:cxn>
                <a:cxn ang="0">
                  <a:pos x="16" y="90"/>
                </a:cxn>
                <a:cxn ang="0">
                  <a:pos x="20" y="86"/>
                </a:cxn>
                <a:cxn ang="0">
                  <a:pos x="20" y="25"/>
                </a:cxn>
                <a:cxn ang="0">
                  <a:pos x="25" y="20"/>
                </a:cxn>
                <a:cxn ang="0">
                  <a:pos x="256" y="20"/>
                </a:cxn>
                <a:cxn ang="0">
                  <a:pos x="260" y="16"/>
                </a:cxn>
                <a:cxn ang="0">
                  <a:pos x="260" y="5"/>
                </a:cxn>
                <a:cxn ang="0">
                  <a:pos x="256" y="0"/>
                </a:cxn>
              </a:cxnLst>
              <a:rect l="0" t="0" r="r" b="b"/>
              <a:pathLst>
                <a:path w="260" h="90">
                  <a:moveTo>
                    <a:pt x="256" y="0"/>
                  </a:moveTo>
                  <a:lnTo>
                    <a:pt x="30" y="0"/>
                  </a:lnTo>
                  <a:lnTo>
                    <a:pt x="19" y="3"/>
                  </a:lnTo>
                  <a:lnTo>
                    <a:pt x="9" y="9"/>
                  </a:lnTo>
                  <a:lnTo>
                    <a:pt x="3" y="19"/>
                  </a:lnTo>
                  <a:lnTo>
                    <a:pt x="0" y="30"/>
                  </a:lnTo>
                  <a:lnTo>
                    <a:pt x="0" y="86"/>
                  </a:lnTo>
                  <a:lnTo>
                    <a:pt x="5" y="90"/>
                  </a:lnTo>
                  <a:lnTo>
                    <a:pt x="16" y="90"/>
                  </a:lnTo>
                  <a:lnTo>
                    <a:pt x="20" y="86"/>
                  </a:lnTo>
                  <a:lnTo>
                    <a:pt x="20" y="25"/>
                  </a:lnTo>
                  <a:lnTo>
                    <a:pt x="25" y="20"/>
                  </a:lnTo>
                  <a:lnTo>
                    <a:pt x="256" y="20"/>
                  </a:lnTo>
                  <a:lnTo>
                    <a:pt x="260" y="16"/>
                  </a:lnTo>
                  <a:lnTo>
                    <a:pt x="260" y="5"/>
                  </a:lnTo>
                  <a:lnTo>
                    <a:pt x="25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4130" y="557"/>
              <a:ext cx="260" cy="90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236" y="20"/>
                </a:cxn>
                <a:cxn ang="0">
                  <a:pos x="240" y="25"/>
                </a:cxn>
                <a:cxn ang="0">
                  <a:pos x="240" y="86"/>
                </a:cxn>
                <a:cxn ang="0">
                  <a:pos x="245" y="90"/>
                </a:cxn>
                <a:cxn ang="0">
                  <a:pos x="256" y="90"/>
                </a:cxn>
                <a:cxn ang="0">
                  <a:pos x="260" y="86"/>
                </a:cxn>
                <a:cxn ang="0">
                  <a:pos x="260" y="30"/>
                </a:cxn>
                <a:cxn ang="0">
                  <a:pos x="258" y="19"/>
                </a:cxn>
                <a:cxn ang="0">
                  <a:pos x="252" y="9"/>
                </a:cxn>
                <a:cxn ang="0">
                  <a:pos x="242" y="3"/>
                </a:cxn>
                <a:cxn ang="0">
                  <a:pos x="230" y="0"/>
                </a:cxn>
              </a:cxnLst>
              <a:rect l="0" t="0" r="r" b="b"/>
              <a:pathLst>
                <a:path w="260" h="90">
                  <a:moveTo>
                    <a:pt x="230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236" y="20"/>
                  </a:lnTo>
                  <a:lnTo>
                    <a:pt x="240" y="25"/>
                  </a:lnTo>
                  <a:lnTo>
                    <a:pt x="240" y="86"/>
                  </a:lnTo>
                  <a:lnTo>
                    <a:pt x="245" y="90"/>
                  </a:lnTo>
                  <a:lnTo>
                    <a:pt x="256" y="90"/>
                  </a:lnTo>
                  <a:lnTo>
                    <a:pt x="260" y="86"/>
                  </a:lnTo>
                  <a:lnTo>
                    <a:pt x="260" y="30"/>
                  </a:lnTo>
                  <a:lnTo>
                    <a:pt x="258" y="19"/>
                  </a:lnTo>
                  <a:lnTo>
                    <a:pt x="252" y="9"/>
                  </a:lnTo>
                  <a:lnTo>
                    <a:pt x="242" y="3"/>
                  </a:lnTo>
                  <a:lnTo>
                    <a:pt x="230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4" name="Freeform 32"/>
            <p:cNvSpPr>
              <a:spLocks/>
            </p:cNvSpPr>
            <p:nvPr/>
          </p:nvSpPr>
          <p:spPr bwMode="auto">
            <a:xfrm>
              <a:off x="3460" y="39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5" name="Freeform 33"/>
            <p:cNvSpPr>
              <a:spLocks/>
            </p:cNvSpPr>
            <p:nvPr/>
          </p:nvSpPr>
          <p:spPr bwMode="auto">
            <a:xfrm>
              <a:off x="3500" y="35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6" name="Freeform 34"/>
            <p:cNvSpPr>
              <a:spLocks/>
            </p:cNvSpPr>
            <p:nvPr/>
          </p:nvSpPr>
          <p:spPr bwMode="auto">
            <a:xfrm>
              <a:off x="3320" y="527"/>
              <a:ext cx="100" cy="20"/>
            </a:xfrm>
            <a:custGeom>
              <a:avLst/>
              <a:gdLst/>
              <a:ahLst/>
              <a:cxnLst>
                <a:cxn ang="0">
                  <a:pos x="9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96" y="20"/>
                </a:cxn>
                <a:cxn ang="0">
                  <a:pos x="100" y="16"/>
                </a:cxn>
                <a:cxn ang="0">
                  <a:pos x="100" y="5"/>
                </a:cxn>
                <a:cxn ang="0">
                  <a:pos x="96" y="0"/>
                </a:cxn>
              </a:cxnLst>
              <a:rect l="0" t="0" r="r" b="b"/>
              <a:pathLst>
                <a:path w="100" h="20">
                  <a:moveTo>
                    <a:pt x="9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96" y="20"/>
                  </a:lnTo>
                  <a:lnTo>
                    <a:pt x="100" y="16"/>
                  </a:lnTo>
                  <a:lnTo>
                    <a:pt x="100" y="5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7" name="Freeform 35"/>
            <p:cNvSpPr>
              <a:spLocks/>
            </p:cNvSpPr>
            <p:nvPr/>
          </p:nvSpPr>
          <p:spPr bwMode="auto">
            <a:xfrm>
              <a:off x="3360" y="487"/>
              <a:ext cx="20" cy="1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96"/>
                </a:cxn>
                <a:cxn ang="0">
                  <a:pos x="5" y="100"/>
                </a:cxn>
                <a:cxn ang="0">
                  <a:pos x="16" y="100"/>
                </a:cxn>
                <a:cxn ang="0">
                  <a:pos x="20" y="96"/>
                </a:cxn>
                <a:cxn ang="0">
                  <a:pos x="20" y="5"/>
                </a:cxn>
                <a:cxn ang="0">
                  <a:pos x="16" y="0"/>
                </a:cxn>
              </a:cxnLst>
              <a:rect l="0" t="0" r="r" b="b"/>
              <a:pathLst>
                <a:path w="20" h="100">
                  <a:moveTo>
                    <a:pt x="1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96"/>
                  </a:lnTo>
                  <a:lnTo>
                    <a:pt x="5" y="100"/>
                  </a:lnTo>
                  <a:lnTo>
                    <a:pt x="16" y="100"/>
                  </a:lnTo>
                  <a:lnTo>
                    <a:pt x="20" y="96"/>
                  </a:lnTo>
                  <a:lnTo>
                    <a:pt x="20" y="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8" name="Freeform 36"/>
            <p:cNvSpPr>
              <a:spLocks/>
            </p:cNvSpPr>
            <p:nvPr/>
          </p:nvSpPr>
          <p:spPr bwMode="auto">
            <a:xfrm>
              <a:off x="450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09" name="Line 37"/>
            <p:cNvSpPr>
              <a:spLocks noChangeShapeType="1"/>
            </p:cNvSpPr>
            <p:nvPr/>
          </p:nvSpPr>
          <p:spPr bwMode="auto">
            <a:xfrm>
              <a:off x="424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10" name="Freeform 38"/>
            <p:cNvSpPr>
              <a:spLocks/>
            </p:cNvSpPr>
            <p:nvPr/>
          </p:nvSpPr>
          <p:spPr bwMode="auto">
            <a:xfrm>
              <a:off x="3360" y="1357"/>
              <a:ext cx="40" cy="2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16"/>
                </a:cxn>
                <a:cxn ang="0">
                  <a:pos x="5" y="20"/>
                </a:cxn>
                <a:cxn ang="0">
                  <a:pos x="36" y="20"/>
                </a:cxn>
                <a:cxn ang="0">
                  <a:pos x="40" y="16"/>
                </a:cxn>
                <a:cxn ang="0">
                  <a:pos x="40" y="5"/>
                </a:cxn>
                <a:cxn ang="0">
                  <a:pos x="36" y="0"/>
                </a:cxn>
              </a:cxnLst>
              <a:rect l="0" t="0" r="r" b="b"/>
              <a:pathLst>
                <a:path w="40" h="20">
                  <a:moveTo>
                    <a:pt x="36" y="0"/>
                  </a:moveTo>
                  <a:lnTo>
                    <a:pt x="5" y="0"/>
                  </a:lnTo>
                  <a:lnTo>
                    <a:pt x="0" y="5"/>
                  </a:lnTo>
                  <a:lnTo>
                    <a:pt x="0" y="16"/>
                  </a:lnTo>
                  <a:lnTo>
                    <a:pt x="5" y="20"/>
                  </a:lnTo>
                  <a:lnTo>
                    <a:pt x="36" y="20"/>
                  </a:lnTo>
                  <a:lnTo>
                    <a:pt x="40" y="16"/>
                  </a:lnTo>
                  <a:lnTo>
                    <a:pt x="40" y="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3111" name="Line 39"/>
            <p:cNvSpPr>
              <a:spLocks noChangeShapeType="1"/>
            </p:cNvSpPr>
            <p:nvPr/>
          </p:nvSpPr>
          <p:spPr bwMode="auto">
            <a:xfrm>
              <a:off x="3420" y="1367"/>
              <a:ext cx="240" cy="0"/>
            </a:xfrm>
            <a:prstGeom prst="line">
              <a:avLst/>
            </a:prstGeom>
            <a:noFill/>
            <a:ln w="12700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3112" name="Picture 40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2" y="702"/>
              <a:ext cx="310" cy="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7" name="CaixaDeTexto 46"/>
          <p:cNvSpPr txBox="1"/>
          <p:nvPr/>
        </p:nvSpPr>
        <p:spPr>
          <a:xfrm>
            <a:off x="3428992" y="2796786"/>
            <a:ext cx="2214578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PT" sz="1200" b="1" dirty="0" smtClean="0"/>
              <a:t>CONSELHO MUNICIPAL  </a:t>
            </a:r>
            <a:r>
              <a:rPr lang="pt-PT" sz="1200" b="1" dirty="0"/>
              <a:t>DE </a:t>
            </a:r>
            <a:r>
              <a:rPr lang="pt-PT" sz="1200" b="1" dirty="0" smtClean="0"/>
              <a:t>SAÚDE (CMS)</a:t>
            </a:r>
            <a:endParaRPr lang="pt-BR" sz="1200" dirty="0"/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5826137" y="2972699"/>
            <a:ext cx="460375" cy="198438"/>
            <a:chOff x="2577" y="216"/>
            <a:chExt cx="724" cy="312"/>
          </a:xfrm>
        </p:grpSpPr>
        <p:sp>
          <p:nvSpPr>
            <p:cNvPr id="49" name="Freeform 4"/>
            <p:cNvSpPr>
              <a:spLocks/>
            </p:cNvSpPr>
            <p:nvPr/>
          </p:nvSpPr>
          <p:spPr bwMode="auto">
            <a:xfrm>
              <a:off x="2576" y="349"/>
              <a:ext cx="88" cy="44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0" y="34"/>
                </a:cxn>
                <a:cxn ang="0">
                  <a:pos x="9" y="44"/>
                </a:cxn>
                <a:cxn ang="0">
                  <a:pos x="78" y="44"/>
                </a:cxn>
                <a:cxn ang="0">
                  <a:pos x="87" y="34"/>
                </a:cxn>
                <a:cxn ang="0">
                  <a:pos x="87" y="10"/>
                </a:cxn>
                <a:cxn ang="0">
                  <a:pos x="78" y="0"/>
                </a:cxn>
              </a:cxnLst>
              <a:rect l="0" t="0" r="r" b="b"/>
              <a:pathLst>
                <a:path w="88" h="44">
                  <a:moveTo>
                    <a:pt x="7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0" y="34"/>
                  </a:lnTo>
                  <a:lnTo>
                    <a:pt x="9" y="44"/>
                  </a:lnTo>
                  <a:lnTo>
                    <a:pt x="78" y="44"/>
                  </a:lnTo>
                  <a:lnTo>
                    <a:pt x="87" y="34"/>
                  </a:lnTo>
                  <a:lnTo>
                    <a:pt x="87" y="1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4F9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50" name="Line 3"/>
            <p:cNvSpPr>
              <a:spLocks noChangeShapeType="1"/>
            </p:cNvSpPr>
            <p:nvPr/>
          </p:nvSpPr>
          <p:spPr bwMode="auto">
            <a:xfrm>
              <a:off x="2708" y="372"/>
              <a:ext cx="592" cy="0"/>
            </a:xfrm>
            <a:prstGeom prst="line">
              <a:avLst/>
            </a:prstGeom>
            <a:noFill/>
            <a:ln w="27838">
              <a:solidFill>
                <a:srgbClr val="004F9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22" y="216"/>
              <a:ext cx="178" cy="312"/>
            </a:xfrm>
            <a:prstGeom prst="rect">
              <a:avLst/>
            </a:prstGeom>
            <a:noFill/>
          </p:spPr>
        </p:pic>
      </p:grpSp>
      <p:sp>
        <p:nvSpPr>
          <p:cNvPr id="52" name="Rectangle 18"/>
          <p:cNvSpPr>
            <a:spLocks noChangeArrowheads="1"/>
          </p:cNvSpPr>
          <p:nvPr/>
        </p:nvSpPr>
        <p:spPr bwMode="auto">
          <a:xfrm>
            <a:off x="3286116" y="3472765"/>
            <a:ext cx="257176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>
                <a:latin typeface="Arial" pitchFamily="34" charset="0"/>
                <a:cs typeface="Arial" pitchFamily="34" charset="0"/>
              </a:rPr>
              <a:t>Aprovação 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+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Emissão da Resolução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Parecer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PT" sz="1200" dirty="0">
                <a:latin typeface="Arial" pitchFamily="34" charset="0"/>
                <a:cs typeface="Arial" pitchFamily="34" charset="0"/>
              </a:rPr>
              <a:t>inserção de </a:t>
            </a:r>
            <a:r>
              <a:rPr lang="pt-PT" sz="1200" dirty="0" smtClean="0">
                <a:latin typeface="Arial" pitchFamily="34" charset="0"/>
                <a:cs typeface="Arial" pitchFamily="34" charset="0"/>
              </a:rPr>
              <a:t>resolução no sistema DIGISUS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kumimoji="0" lang="pt-PT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Envio das metas via sistema para a SES</a:t>
            </a:r>
          </a:p>
        </p:txBody>
      </p:sp>
      <p:pic>
        <p:nvPicPr>
          <p:cNvPr id="53" name="image56.png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858016" y="1796654"/>
            <a:ext cx="803082" cy="779228"/>
          </a:xfrm>
          <a:prstGeom prst="rect">
            <a:avLst/>
          </a:prstGeom>
        </p:spPr>
      </p:pic>
      <p:sp>
        <p:nvSpPr>
          <p:cNvPr id="54" name="CaixaDeTexto 53"/>
          <p:cNvSpPr txBox="1"/>
          <p:nvPr/>
        </p:nvSpPr>
        <p:spPr>
          <a:xfrm>
            <a:off x="6786578" y="2829823"/>
            <a:ext cx="1000132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t-BR" sz="1400" b="1" dirty="0" smtClean="0"/>
              <a:t>Estado </a:t>
            </a:r>
            <a:endParaRPr lang="pt-BR" sz="1400" b="1" dirty="0"/>
          </a:p>
        </p:txBody>
      </p:sp>
      <p:sp>
        <p:nvSpPr>
          <p:cNvPr id="62" name="Rectangle 18"/>
          <p:cNvSpPr>
            <a:spLocks noChangeArrowheads="1"/>
          </p:cNvSpPr>
          <p:nvPr/>
        </p:nvSpPr>
        <p:spPr bwMode="auto">
          <a:xfrm>
            <a:off x="6715140" y="3472765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Conferência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pt-PT" sz="1200" dirty="0" smtClean="0">
                <a:latin typeface="Arial" pitchFamily="34" charset="0"/>
                <a:cs typeface="Arial" pitchFamily="34" charset="0"/>
              </a:rPr>
              <a:t>Homologa</a:t>
            </a:r>
            <a:endParaRPr kumimoji="0" lang="pt-PT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Retângulo 65"/>
          <p:cNvSpPr/>
          <p:nvPr/>
        </p:nvSpPr>
        <p:spPr>
          <a:xfrm>
            <a:off x="535152" y="4929198"/>
            <a:ext cx="8251690" cy="164307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lvl="0" algn="ctr" defTabSz="889000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BR" sz="1400" b="0" i="0" kern="1200" dirty="0" smtClean="0">
                <a:solidFill>
                  <a:schemeClr val="tx1"/>
                </a:solidFill>
              </a:rPr>
              <a:t>Destacamos que o gestor pode encaminhar a relação das metas para o conselho de saúde correspondente, via sistema, </a:t>
            </a:r>
            <a:r>
              <a:rPr lang="pt-BR" sz="1400" b="1" i="1" u="sng" kern="1200" dirty="0" smtClean="0">
                <a:solidFill>
                  <a:schemeClr val="tx1"/>
                </a:solidFill>
              </a:rPr>
              <a:t>CONTUDO</a:t>
            </a:r>
            <a:r>
              <a:rPr lang="pt-BR" sz="1400" b="0" i="0" kern="1200" dirty="0" smtClean="0">
                <a:solidFill>
                  <a:schemeClr val="tx1"/>
                </a:solidFill>
              </a:rPr>
              <a:t>, este envio não substitui o processo de discussão presencial com o mesmo. Solicitar a inclusão desse tema em reunião específica com o Conselho de Saúde para discussão das metas contribui para a qualificação da discussão e possibilita um melhor entendimento do processo, o que pode facilitar a emissão do parecer</a:t>
            </a:r>
            <a:r>
              <a:rPr lang="pt-BR" sz="1400" b="0" i="0" kern="1200" dirty="0" smtClean="0"/>
              <a:t>.</a:t>
            </a:r>
            <a:endParaRPr lang="pt-BR" sz="1400" b="0" i="0" kern="1200" dirty="0"/>
          </a:p>
        </p:txBody>
      </p:sp>
      <p:cxnSp>
        <p:nvCxnSpPr>
          <p:cNvPr id="57" name="Conector de seta reta 56"/>
          <p:cNvCxnSpPr>
            <a:stCxn id="24" idx="2"/>
          </p:cNvCxnSpPr>
          <p:nvPr/>
        </p:nvCxnSpPr>
        <p:spPr>
          <a:xfrm rot="5400000">
            <a:off x="1582617" y="3269463"/>
            <a:ext cx="26372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ector de seta reta 58"/>
          <p:cNvCxnSpPr>
            <a:stCxn id="47" idx="2"/>
            <a:endCxn id="52" idx="0"/>
          </p:cNvCxnSpPr>
          <p:nvPr/>
        </p:nvCxnSpPr>
        <p:spPr>
          <a:xfrm rot="16200000" flipH="1">
            <a:off x="4446983" y="3347748"/>
            <a:ext cx="214314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ector de seta reta 60"/>
          <p:cNvCxnSpPr>
            <a:stCxn id="54" idx="2"/>
          </p:cNvCxnSpPr>
          <p:nvPr/>
        </p:nvCxnSpPr>
        <p:spPr>
          <a:xfrm rot="5400000">
            <a:off x="7154781" y="3269463"/>
            <a:ext cx="263727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tângulo 47"/>
          <p:cNvSpPr/>
          <p:nvPr/>
        </p:nvSpPr>
        <p:spPr>
          <a:xfrm>
            <a:off x="10786" y="-24"/>
            <a:ext cx="9133214" cy="110799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PT" sz="2400" b="1" dirty="0" smtClean="0"/>
              <a:t>FLUXO MUNICIPAL PACTUAÇÃO INTERFEDERATIVA DE INDICADORES </a:t>
            </a:r>
            <a:r>
              <a:rPr lang="pt-BR" sz="1400" b="1" i="1" dirty="0" smtClean="0"/>
              <a:t>Resolução CIT de Nº 8/2016 - Dispõe sobre o processo de </a:t>
            </a:r>
            <a:r>
              <a:rPr lang="pt-BR" sz="1400" b="1" i="1" dirty="0" err="1" smtClean="0"/>
              <a:t>pactuação</a:t>
            </a:r>
            <a:r>
              <a:rPr lang="pt-BR" sz="1400" b="1" i="1" dirty="0" smtClean="0"/>
              <a:t> </a:t>
            </a:r>
            <a:r>
              <a:rPr lang="pt-BR" sz="1400" b="1" i="1" dirty="0" err="1" smtClean="0"/>
              <a:t>interfederativa</a:t>
            </a:r>
            <a:r>
              <a:rPr lang="pt-BR" sz="1400" b="1" i="1" dirty="0" smtClean="0"/>
              <a:t> de indicadores para o  período 2017-2021, relacionados a prioridades nacionais em saúde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PT" sz="1400" b="1" dirty="0" smtClean="0"/>
              <a:t> </a:t>
            </a:r>
            <a:endParaRPr lang="pt-BR" sz="1400" b="1" dirty="0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13092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LEGISLAÇÃO DIGISUS</a:t>
            </a:r>
          </a:p>
        </p:txBody>
      </p:sp>
      <p:sp>
        <p:nvSpPr>
          <p:cNvPr id="3" name="Retângulo 2"/>
          <p:cNvSpPr/>
          <p:nvPr/>
        </p:nvSpPr>
        <p:spPr>
          <a:xfrm>
            <a:off x="142844" y="642918"/>
            <a:ext cx="900115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dirty="0" smtClean="0"/>
              <a:t>P</a:t>
            </a:r>
            <a:r>
              <a:rPr lang="x-none" sz="2000" smtClean="0"/>
              <a:t>ortaria nº 750, de 29 de abril de 2019</a:t>
            </a:r>
            <a:endParaRPr lang="pt-BR" sz="2000" dirty="0" smtClean="0"/>
          </a:p>
          <a:p>
            <a:pPr algn="ctr"/>
            <a:r>
              <a:rPr lang="pt-BR" sz="2000" dirty="0" smtClean="0"/>
              <a:t> </a:t>
            </a:r>
            <a:r>
              <a:rPr lang="pt-BR" sz="2000" u="sng" dirty="0" smtClean="0"/>
              <a:t>Art. 436. O DGMP deve ser obrigatoriamente utilizado pelos estados, Distrito Federal e municípios, para:</a:t>
            </a:r>
            <a:endParaRPr lang="pt-BR" sz="2400" dirty="0" smtClean="0"/>
          </a:p>
          <a:p>
            <a:r>
              <a:rPr lang="pt-BR" sz="2000" b="1" dirty="0" smtClean="0"/>
              <a:t>I - registro de informações e documentos relativos: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a) ao Plano de Saúde;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à Programação Anual de Saúde; e</a:t>
            </a:r>
          </a:p>
          <a:p>
            <a:r>
              <a:rPr lang="pt-BR" sz="2000" b="1" u="sng" dirty="0" smtClean="0"/>
              <a:t>c) às metas da </a:t>
            </a:r>
            <a:r>
              <a:rPr lang="pt-BR" sz="2000" b="1" u="sng" dirty="0" err="1" smtClean="0"/>
              <a:t>Pactuação</a:t>
            </a:r>
            <a:r>
              <a:rPr lang="pt-BR" sz="2000" b="1" u="sng" dirty="0" smtClean="0"/>
              <a:t> </a:t>
            </a:r>
            <a:r>
              <a:rPr lang="pt-BR" sz="2000" b="1" u="sng" dirty="0" err="1" smtClean="0"/>
              <a:t>Interfederativa</a:t>
            </a:r>
            <a:r>
              <a:rPr lang="pt-BR" sz="2000" b="1" u="sng" dirty="0" smtClean="0"/>
              <a:t> de Indicadores;</a:t>
            </a:r>
          </a:p>
          <a:p>
            <a:r>
              <a:rPr lang="pt-BR" sz="2000" dirty="0" smtClean="0"/>
              <a:t>II </a:t>
            </a:r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- elaboração de: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a) Relatório Detalhado do Quadrimestre Anterior - RDQA; e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Relatório Anual de Gestão - RAG; e</a:t>
            </a:r>
          </a:p>
          <a:p>
            <a:r>
              <a:rPr lang="pt-BR" sz="2000" b="1" dirty="0" smtClean="0"/>
              <a:t>III - envio ao Conselho de Saúde respectivo:</a:t>
            </a:r>
          </a:p>
          <a:p>
            <a:r>
              <a:rPr lang="pt-BR" sz="2000" b="1" dirty="0" smtClean="0"/>
              <a:t>a) das metas da </a:t>
            </a:r>
            <a:r>
              <a:rPr lang="pt-BR" sz="2000" b="1" dirty="0" err="1" smtClean="0"/>
              <a:t>Pactuação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Interfederativa</a:t>
            </a:r>
            <a:r>
              <a:rPr lang="pt-BR" sz="2000" b="1" dirty="0" smtClean="0"/>
              <a:t> de Indicadores, para inclusão da análise e do parecer conclusivo pelo Conselho, contemplando o fluxo ascendente de que dispõem as resoluções da Comissão </a:t>
            </a:r>
            <a:r>
              <a:rPr lang="pt-BR" sz="2000" b="1" dirty="0" err="1" smtClean="0"/>
              <a:t>Intergestores</a:t>
            </a:r>
            <a:r>
              <a:rPr lang="pt-BR" sz="2000" b="1" dirty="0" smtClean="0"/>
              <a:t> Tripartite - CIT para a </a:t>
            </a:r>
            <a:r>
              <a:rPr lang="pt-BR" sz="2000" b="1" dirty="0" err="1" smtClean="0"/>
              <a:t>Pactuação</a:t>
            </a:r>
            <a:r>
              <a:rPr lang="pt-BR" sz="2000" b="1" dirty="0" smtClean="0"/>
              <a:t> </a:t>
            </a:r>
            <a:r>
              <a:rPr lang="pt-BR" sz="2000" b="1" dirty="0" err="1" smtClean="0"/>
              <a:t>Interfederativa</a:t>
            </a:r>
            <a:r>
              <a:rPr lang="pt-BR" sz="2000" b="1" dirty="0" smtClean="0"/>
              <a:t> de Indicadores;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b) do RDQA, para inclusão da análise pelo Conselho, nos termos do art. 41 da Lei Complementar nº 141, de 13 de janeiro de 2012; e</a:t>
            </a:r>
          </a:p>
          <a:p>
            <a:r>
              <a:rPr lang="pt-BR" sz="2000" dirty="0" smtClean="0">
                <a:solidFill>
                  <a:schemeClr val="bg1">
                    <a:lumMod val="75000"/>
                  </a:schemeClr>
                </a:solidFill>
              </a:rPr>
              <a:t>c) do RAG, para inclusão da análise e do parecer conclusivo pelo Conselho, nos termos do § 1º do art. 36 da Lei Complementar nº 141, de 2012." (NR)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357158" y="1000108"/>
          <a:ext cx="8572560" cy="5553336"/>
        </p:xfrm>
        <a:graphic>
          <a:graphicData uri="http://schemas.openxmlformats.org/drawingml/2006/table">
            <a:tbl>
              <a:tblPr/>
              <a:tblGrid>
                <a:gridCol w="3271367"/>
                <a:gridCol w="5301193"/>
              </a:tblGrid>
              <a:tr h="7912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68125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INTERFEDERATIVA- 2018-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2199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6796" marR="6796" marT="679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2018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Babaçulândia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6796" marR="6796" marT="679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Carmolândia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09225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5032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DigiSus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99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DigiSus</a:t>
                      </a:r>
                    </a:p>
                  </a:txBody>
                  <a:tcPr marL="6796" marR="6796" marT="679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0326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27/04/2021</a:t>
                      </a:r>
                    </a:p>
                  </a:txBody>
                  <a:tcPr marL="6796" marR="6796" marT="67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214282" y="928672"/>
          <a:ext cx="8786874" cy="5512039"/>
        </p:xfrm>
        <a:graphic>
          <a:graphicData uri="http://schemas.openxmlformats.org/drawingml/2006/table">
            <a:tbl>
              <a:tblPr/>
              <a:tblGrid>
                <a:gridCol w="3501536"/>
                <a:gridCol w="5285338"/>
              </a:tblGrid>
              <a:tr h="224447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404481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INTERFEDERATIVA- 2019 - 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85516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7257" marR="7257" marT="7257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2018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1 - Aragominas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Araguaína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Araguanã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33102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Babaçulândia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Carmolândia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Darcinópolis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Homologada</a:t>
                      </a:r>
                    </a:p>
                  </a:txBody>
                  <a:tcPr marL="7257" marR="7257" marT="72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DigiSus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DigiSus</a:t>
                      </a:r>
                    </a:p>
                  </a:txBody>
                  <a:tcPr marL="7257" marR="7257" marT="725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4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27/04/2021</a:t>
                      </a:r>
                    </a:p>
                  </a:txBody>
                  <a:tcPr marL="7257" marR="7257" marT="725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57" marR="7257" marT="7257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42844" y="1397000"/>
          <a:ext cx="8786874" cy="4911513"/>
        </p:xfrm>
        <a:graphic>
          <a:graphicData uri="http://schemas.openxmlformats.org/drawingml/2006/table">
            <a:tbl>
              <a:tblPr/>
              <a:tblGrid>
                <a:gridCol w="1107050"/>
                <a:gridCol w="3593902"/>
                <a:gridCol w="4085922"/>
              </a:tblGrid>
              <a:tr h="16107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                  REGIÃO DE SAÚDE MÉDIO NORTE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01348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INTERFEDERATIVA- 2020- TOCANTINS                                                          </a:t>
                      </a:r>
                      <a:endParaRPr lang="pt-BR" sz="1300" b="1" i="1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6107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Nº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Ord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913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Babaçulândia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Barra do Ouro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Campos Lindos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29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9132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Darcinópolis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4980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Filadélfia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Goiatins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Muricilândia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49803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Nova Olinda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Pau D'Arco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Homologado pela SES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Piraquê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Santa Fé do Araguaia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1078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Wanderlândia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3294"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Xambioá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8054" marR="8054" marT="805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91551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</a:t>
                      </a:r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308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1" i="0" u="none" strike="noStrike" dirty="0" err="1" smtClean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078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27/04/2021</a:t>
                      </a:r>
                    </a:p>
                  </a:txBody>
                  <a:tcPr marL="8054" marR="8054" marT="80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1300" b="0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8054" marR="8054" marT="805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/>
          <p:cNvGraphicFramePr>
            <a:graphicFrameLocks noGrp="1"/>
          </p:cNvGraphicFramePr>
          <p:nvPr/>
        </p:nvGraphicFramePr>
        <p:xfrm>
          <a:off x="142844" y="1071544"/>
          <a:ext cx="8858312" cy="5393756"/>
        </p:xfrm>
        <a:graphic>
          <a:graphicData uri="http://schemas.openxmlformats.org/drawingml/2006/table">
            <a:tbl>
              <a:tblPr/>
              <a:tblGrid>
                <a:gridCol w="3571900"/>
                <a:gridCol w="5286412"/>
              </a:tblGrid>
              <a:tr h="32469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MÉDIO NORTE ARAGUAIA</a:t>
                      </a:r>
                    </a:p>
                  </a:txBody>
                  <a:tcPr marL="7268" marR="7268" marT="7268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1848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300" b="1" i="1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ALIMENTAÇÃO PACTUAÇÃO INTERFEDERATIVA- 2021- Tocantins                                                          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18480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Município 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STATUS 2021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 1 -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Aragominas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2 -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Araguaína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3 -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Araguanã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4 - 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Babaçulândia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5 - Barra do Ouro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62846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6 - Campos Lindos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7 -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Carmolândia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8 -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Darcinópolis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965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9 - Filadélfia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10 - Goiatins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11 - Muricilândia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apreciação pelo Conselho de Saúde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12 - Nova Olinda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13 - Pau D'Arco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14 - Piraquê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32424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15 - Santa Fé do Araguaia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0150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16 - Wanderlândia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Em elaboração 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300" b="1" i="0" u="none" strike="noStrike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17 - Xambioá</a:t>
                      </a:r>
                    </a:p>
                  </a:txBody>
                  <a:tcPr marL="7268" marR="7268" marT="726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iniciada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Concluiu o processo de alimentação no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80">
                <a:tc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 </a:t>
                      </a: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300" b="1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Não concluiu o processo de alimentação no </a:t>
                      </a:r>
                      <a:r>
                        <a:rPr lang="pt-BR" sz="1300" b="1" i="0" u="none" strike="noStrike" dirty="0" err="1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DigiSus</a:t>
                      </a:r>
                      <a:endParaRPr lang="pt-BR" sz="1300" b="1" i="0" u="none" strike="noStrike" dirty="0">
                        <a:solidFill>
                          <a:srgbClr val="0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7268" marR="7268" marT="726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4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300" b="0" i="0" u="none" strike="noStrike" dirty="0">
                          <a:solidFill>
                            <a:srgbClr val="000000"/>
                          </a:solidFill>
                          <a:latin typeface="Arial" pitchFamily="34" charset="0"/>
                          <a:cs typeface="Arial" pitchFamily="34" charset="0"/>
                        </a:rPr>
                        <a:t>Fonte: DIGISUS 27/04/2021</a:t>
                      </a:r>
                    </a:p>
                  </a:txBody>
                  <a:tcPr marL="7268" marR="7268" marT="7268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8"/>
          <p:cNvSpPr/>
          <p:nvPr/>
        </p:nvSpPr>
        <p:spPr>
          <a:xfrm>
            <a:off x="10786" y="642918"/>
            <a:ext cx="9133214" cy="58477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 sz="2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pt-BR" sz="3200" b="1" dirty="0" smtClean="0">
                <a:solidFill>
                  <a:prstClr val="black"/>
                </a:solidFill>
              </a:rPr>
              <a:t>Considerações </a:t>
            </a:r>
          </a:p>
        </p:txBody>
      </p:sp>
      <p:sp>
        <p:nvSpPr>
          <p:cNvPr id="3" name="Retângulo 2"/>
          <p:cNvSpPr/>
          <p:nvPr/>
        </p:nvSpPr>
        <p:spPr>
          <a:xfrm>
            <a:off x="71406" y="1357298"/>
            <a:ext cx="900115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Wingdings" pitchFamily="2" charset="2"/>
              <a:buChar char="ü"/>
            </a:pPr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Município alimenta no sistema DIGISUS as metas pactuadas na CIR e aprovadas no Conselho municipal de saúde dos anos 2018-2019-2020 e 2021;</a:t>
            </a:r>
          </a:p>
          <a:p>
            <a:pPr algn="just">
              <a:buFont typeface="Wingdings" pitchFamily="2" charset="2"/>
              <a:buChar char="ü"/>
            </a:pPr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Conselho municipal – apreciar emitir resolução – anexar no sistema e validar dos anos 2018-2019-2020 e 2021;</a:t>
            </a:r>
          </a:p>
          <a:p>
            <a:pPr algn="just">
              <a:buFont typeface="Wingdings" pitchFamily="2" charset="2"/>
              <a:buChar char="ü"/>
            </a:pPr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SES – Analisar as metas e homologar - dos anos 2018-2019-2020 e 2021.</a:t>
            </a:r>
          </a:p>
          <a:p>
            <a:pPr algn="just"/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Monitoramento por parte da equipe do município para conclusão do processo;</a:t>
            </a:r>
          </a:p>
          <a:p>
            <a:pPr algn="just"/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 dirty="0" smtClean="0"/>
              <a:t>Anexar a resolução do conselho municipal de saúde de aprovação das metas para os indicadores do respectivo ano;</a:t>
            </a:r>
          </a:p>
          <a:p>
            <a:pPr algn="just"/>
            <a:endParaRPr lang="pt-BR" sz="2000" dirty="0" smtClean="0"/>
          </a:p>
          <a:p>
            <a:pPr algn="just">
              <a:buFont typeface="Wingdings" pitchFamily="2" charset="2"/>
              <a:buChar char="ü"/>
            </a:pPr>
            <a:r>
              <a:rPr lang="pt-BR" sz="2000"/>
              <a:t>Ficar atento com a digitação, as metas a serem inseridas no DIGISUS </a:t>
            </a:r>
            <a:r>
              <a:rPr lang="pt-BR" sz="2000" b="1" i="1" u="sng"/>
              <a:t>DEVEM </a:t>
            </a:r>
            <a:r>
              <a:rPr lang="pt-BR" sz="2000"/>
              <a:t>ser as mesmas pactuadas na CIR no respectivo ano. 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8352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-16857"/>
            <a:ext cx="4857784" cy="687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aixaDeTexto 4"/>
          <p:cNvSpPr txBox="1"/>
          <p:nvPr/>
        </p:nvSpPr>
        <p:spPr>
          <a:xfrm>
            <a:off x="6000760" y="1428736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Exemplo de um município que inseriu a resolução de aprovação das metas  dos indicadores 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12027</TotalTime>
  <Words>1201</Words>
  <Application>Microsoft Office PowerPoint</Application>
  <PresentationFormat>Apresentação na tela (4:3)</PresentationFormat>
  <Paragraphs>273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slides</vt:lpstr>
      </vt:variant>
      <vt:variant>
        <vt:i4>12</vt:i4>
      </vt:variant>
    </vt:vector>
  </HeadingPairs>
  <TitlesOfParts>
    <vt:vector size="15" baseType="lpstr">
      <vt:lpstr>Tema do Office</vt:lpstr>
      <vt:lpstr>1_Personalizar design</vt:lpstr>
      <vt:lpstr>2_Tema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Ana Maria Kappes</dc:creator>
  <cp:lastModifiedBy>Marilene Coutinho Borges</cp:lastModifiedBy>
  <cp:revision>926</cp:revision>
  <cp:lastPrinted>2020-11-06T20:36:33Z</cp:lastPrinted>
  <dcterms:created xsi:type="dcterms:W3CDTF">2017-01-24T18:09:13Z</dcterms:created>
  <dcterms:modified xsi:type="dcterms:W3CDTF">2021-04-28T15:24:44Z</dcterms:modified>
</cp:coreProperties>
</file>