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  <p:sldMasterId id="2147484843" r:id="rId2"/>
    <p:sldMasterId id="2147484869" r:id="rId3"/>
  </p:sldMasterIdLst>
  <p:notesMasterIdLst>
    <p:notesMasterId r:id="rId21"/>
  </p:notesMasterIdLst>
  <p:sldIdLst>
    <p:sldId id="777" r:id="rId4"/>
    <p:sldId id="827" r:id="rId5"/>
    <p:sldId id="828" r:id="rId6"/>
    <p:sldId id="837" r:id="rId7"/>
    <p:sldId id="842" r:id="rId8"/>
    <p:sldId id="841" r:id="rId9"/>
    <p:sldId id="843" r:id="rId10"/>
    <p:sldId id="839" r:id="rId11"/>
    <p:sldId id="844" r:id="rId12"/>
    <p:sldId id="840" r:id="rId13"/>
    <p:sldId id="845" r:id="rId14"/>
    <p:sldId id="846" r:id="rId15"/>
    <p:sldId id="835" r:id="rId16"/>
    <p:sldId id="847" r:id="rId17"/>
    <p:sldId id="833" r:id="rId18"/>
    <p:sldId id="836" r:id="rId19"/>
    <p:sldId id="752" r:id="rId20"/>
  </p:sldIdLst>
  <p:sldSz cx="9144000" cy="6858000" type="screen4x3"/>
  <p:notesSz cx="6797675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00FF"/>
    <a:srgbClr val="009900"/>
    <a:srgbClr val="FF0909"/>
    <a:srgbClr val="FFFF99"/>
    <a:srgbClr val="FFCC66"/>
    <a:srgbClr val="DC3853"/>
    <a:srgbClr val="3FE14E"/>
    <a:srgbClr val="007E3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Estilo Médio 1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Estilo Médio 1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Estilo Claro 1 - Ênfas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Estilo com Tema 1 - Ênfas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Estilo com Tema 2 - Ênfas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com Tema 2 - Ênfas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6D9F66E-5EB9-4882-86FB-DCBF35E3C3E4}" styleName="Estilo Médio 4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Estilo Médio 4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Estilo Médio 4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AF606853-7671-496A-8E4F-DF71F8EC918B}" styleName="Estilo Escuro 1 - Ênfase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Estilo com Tema 1 - Ênfas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Estilo Claro 3 - Ênfas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8224" autoAdjust="0"/>
  </p:normalViewPr>
  <p:slideViewPr>
    <p:cSldViewPr>
      <p:cViewPr varScale="1">
        <p:scale>
          <a:sx n="72" d="100"/>
          <a:sy n="72" d="100"/>
        </p:scale>
        <p:origin x="-13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8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30A9C9-A560-484C-A4F0-F6F8D21BE40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AC81A181-F5C9-496A-B428-6FA642C3A6D7}">
      <dgm:prSet/>
      <dgm:spPr/>
      <dgm:t>
        <a:bodyPr/>
        <a:lstStyle/>
        <a:p>
          <a:r>
            <a:rPr lang="pt-BR" dirty="0" smtClean="0"/>
            <a:t>Status do Sistema  </a:t>
          </a:r>
          <a:r>
            <a:rPr lang="pt-BR" dirty="0" err="1" smtClean="0"/>
            <a:t>DigiSUS</a:t>
          </a:r>
          <a:r>
            <a:rPr lang="pt-BR" dirty="0" smtClean="0"/>
            <a:t> /Alimentação dos Instrumentos de Gestão</a:t>
          </a:r>
          <a:endParaRPr lang="pt-BR" dirty="0"/>
        </a:p>
      </dgm:t>
    </dgm:pt>
    <dgm:pt modelId="{AA134C6E-A874-4EBA-A103-7A1B0898D1E8}" type="parTrans" cxnId="{0D0811E9-A669-4302-A901-83347B41B8FD}">
      <dgm:prSet/>
      <dgm:spPr/>
      <dgm:t>
        <a:bodyPr/>
        <a:lstStyle/>
        <a:p>
          <a:endParaRPr lang="pt-BR"/>
        </a:p>
      </dgm:t>
    </dgm:pt>
    <dgm:pt modelId="{822B0D8B-920C-4193-B74C-41EFE792DF1D}" type="sibTrans" cxnId="{0D0811E9-A669-4302-A901-83347B41B8FD}">
      <dgm:prSet/>
      <dgm:spPr/>
      <dgm:t>
        <a:bodyPr/>
        <a:lstStyle/>
        <a:p>
          <a:endParaRPr lang="pt-BR"/>
        </a:p>
      </dgm:t>
    </dgm:pt>
    <dgm:pt modelId="{21FC0084-954A-4C46-AC8F-4C6F875F473F}" type="pres">
      <dgm:prSet presAssocID="{4330A9C9-A560-484C-A4F0-F6F8D21BE40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E15193B0-EA41-4EA2-8582-D9274906F038}" type="pres">
      <dgm:prSet presAssocID="{AC81A181-F5C9-496A-B428-6FA642C3A6D7}" presName="root" presStyleCnt="0"/>
      <dgm:spPr/>
    </dgm:pt>
    <dgm:pt modelId="{3842E534-D30B-4169-8C6B-93334A278E4E}" type="pres">
      <dgm:prSet presAssocID="{AC81A181-F5C9-496A-B428-6FA642C3A6D7}" presName="rootComposite" presStyleCnt="0"/>
      <dgm:spPr/>
    </dgm:pt>
    <dgm:pt modelId="{56E3FB61-79B1-45F3-A216-DFA5FE7BED82}" type="pres">
      <dgm:prSet presAssocID="{AC81A181-F5C9-496A-B428-6FA642C3A6D7}" presName="rootText" presStyleLbl="node1" presStyleIdx="0" presStyleCnt="1"/>
      <dgm:spPr/>
      <dgm:t>
        <a:bodyPr/>
        <a:lstStyle/>
        <a:p>
          <a:endParaRPr lang="pt-BR"/>
        </a:p>
      </dgm:t>
    </dgm:pt>
    <dgm:pt modelId="{8B119942-1CFF-4DB5-8875-DB21D1C90150}" type="pres">
      <dgm:prSet presAssocID="{AC81A181-F5C9-496A-B428-6FA642C3A6D7}" presName="rootConnector" presStyleLbl="node1" presStyleIdx="0" presStyleCnt="1"/>
      <dgm:spPr/>
      <dgm:t>
        <a:bodyPr/>
        <a:lstStyle/>
        <a:p>
          <a:endParaRPr lang="pt-BR"/>
        </a:p>
      </dgm:t>
    </dgm:pt>
    <dgm:pt modelId="{DE5AEE60-1274-43E2-AEC7-73E16007698C}" type="pres">
      <dgm:prSet presAssocID="{AC81A181-F5C9-496A-B428-6FA642C3A6D7}" presName="childShape" presStyleCnt="0"/>
      <dgm:spPr/>
    </dgm:pt>
  </dgm:ptLst>
  <dgm:cxnLst>
    <dgm:cxn modelId="{0D0811E9-A669-4302-A901-83347B41B8FD}" srcId="{4330A9C9-A560-484C-A4F0-F6F8D21BE403}" destId="{AC81A181-F5C9-496A-B428-6FA642C3A6D7}" srcOrd="0" destOrd="0" parTransId="{AA134C6E-A874-4EBA-A103-7A1B0898D1E8}" sibTransId="{822B0D8B-920C-4193-B74C-41EFE792DF1D}"/>
    <dgm:cxn modelId="{168544CA-E001-408D-B6B7-AFBB079DCA1D}" type="presOf" srcId="{AC81A181-F5C9-496A-B428-6FA642C3A6D7}" destId="{56E3FB61-79B1-45F3-A216-DFA5FE7BED82}" srcOrd="0" destOrd="0" presId="urn:microsoft.com/office/officeart/2005/8/layout/hierarchy3"/>
    <dgm:cxn modelId="{47A3F67B-DEC9-4D8D-8513-EE01BE274AA9}" type="presOf" srcId="{AC81A181-F5C9-496A-B428-6FA642C3A6D7}" destId="{8B119942-1CFF-4DB5-8875-DB21D1C90150}" srcOrd="1" destOrd="0" presId="urn:microsoft.com/office/officeart/2005/8/layout/hierarchy3"/>
    <dgm:cxn modelId="{705ADB69-20EE-499B-86B0-0AEA6EA79814}" type="presOf" srcId="{4330A9C9-A560-484C-A4F0-F6F8D21BE403}" destId="{21FC0084-954A-4C46-AC8F-4C6F875F473F}" srcOrd="0" destOrd="0" presId="urn:microsoft.com/office/officeart/2005/8/layout/hierarchy3"/>
    <dgm:cxn modelId="{D5472715-C63E-43D9-9D2B-EC678632C50D}" type="presParOf" srcId="{21FC0084-954A-4C46-AC8F-4C6F875F473F}" destId="{E15193B0-EA41-4EA2-8582-D9274906F038}" srcOrd="0" destOrd="0" presId="urn:microsoft.com/office/officeart/2005/8/layout/hierarchy3"/>
    <dgm:cxn modelId="{CCD82A4D-5E0E-4925-8813-03C13DD4F69C}" type="presParOf" srcId="{E15193B0-EA41-4EA2-8582-D9274906F038}" destId="{3842E534-D30B-4169-8C6B-93334A278E4E}" srcOrd="0" destOrd="0" presId="urn:microsoft.com/office/officeart/2005/8/layout/hierarchy3"/>
    <dgm:cxn modelId="{0910401A-2EA6-4DBA-8448-99AC470EDD33}" type="presParOf" srcId="{3842E534-D30B-4169-8C6B-93334A278E4E}" destId="{56E3FB61-79B1-45F3-A216-DFA5FE7BED82}" srcOrd="0" destOrd="0" presId="urn:microsoft.com/office/officeart/2005/8/layout/hierarchy3"/>
    <dgm:cxn modelId="{17BA3413-B697-42B3-8BC5-73E283872CFA}" type="presParOf" srcId="{3842E534-D30B-4169-8C6B-93334A278E4E}" destId="{8B119942-1CFF-4DB5-8875-DB21D1C90150}" srcOrd="1" destOrd="0" presId="urn:microsoft.com/office/officeart/2005/8/layout/hierarchy3"/>
    <dgm:cxn modelId="{E41439D7-D149-423B-99CA-B37322CE5C83}" type="presParOf" srcId="{E15193B0-EA41-4EA2-8582-D9274906F038}" destId="{DE5AEE60-1274-43E2-AEC7-73E16007698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30A9C9-A560-484C-A4F0-F6F8D21BE40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AC81A181-F5C9-496A-B428-6FA642C3A6D7}">
      <dgm:prSet/>
      <dgm:spPr/>
      <dgm:t>
        <a:bodyPr/>
        <a:lstStyle/>
        <a:p>
          <a:r>
            <a:rPr lang="pt-BR" smtClean="0"/>
            <a:t>OBRIGADA!!!</a:t>
          </a:r>
          <a:endParaRPr lang="pt-BR" dirty="0"/>
        </a:p>
      </dgm:t>
    </dgm:pt>
    <dgm:pt modelId="{AA134C6E-A874-4EBA-A103-7A1B0898D1E8}" type="parTrans" cxnId="{0D0811E9-A669-4302-A901-83347B41B8FD}">
      <dgm:prSet/>
      <dgm:spPr/>
      <dgm:t>
        <a:bodyPr/>
        <a:lstStyle/>
        <a:p>
          <a:endParaRPr lang="pt-BR"/>
        </a:p>
      </dgm:t>
    </dgm:pt>
    <dgm:pt modelId="{822B0D8B-920C-4193-B74C-41EFE792DF1D}" type="sibTrans" cxnId="{0D0811E9-A669-4302-A901-83347B41B8FD}">
      <dgm:prSet/>
      <dgm:spPr/>
      <dgm:t>
        <a:bodyPr/>
        <a:lstStyle/>
        <a:p>
          <a:endParaRPr lang="pt-BR"/>
        </a:p>
      </dgm:t>
    </dgm:pt>
    <dgm:pt modelId="{21FC0084-954A-4C46-AC8F-4C6F875F473F}" type="pres">
      <dgm:prSet presAssocID="{4330A9C9-A560-484C-A4F0-F6F8D21BE40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E15193B0-EA41-4EA2-8582-D9274906F038}" type="pres">
      <dgm:prSet presAssocID="{AC81A181-F5C9-496A-B428-6FA642C3A6D7}" presName="root" presStyleCnt="0"/>
      <dgm:spPr/>
    </dgm:pt>
    <dgm:pt modelId="{3842E534-D30B-4169-8C6B-93334A278E4E}" type="pres">
      <dgm:prSet presAssocID="{AC81A181-F5C9-496A-B428-6FA642C3A6D7}" presName="rootComposite" presStyleCnt="0"/>
      <dgm:spPr/>
    </dgm:pt>
    <dgm:pt modelId="{56E3FB61-79B1-45F3-A216-DFA5FE7BED82}" type="pres">
      <dgm:prSet presAssocID="{AC81A181-F5C9-496A-B428-6FA642C3A6D7}" presName="rootText" presStyleLbl="node1" presStyleIdx="0" presStyleCnt="1" custLinFactNeighborX="-1671" custLinFactNeighborY="-937"/>
      <dgm:spPr/>
      <dgm:t>
        <a:bodyPr/>
        <a:lstStyle/>
        <a:p>
          <a:endParaRPr lang="pt-BR"/>
        </a:p>
      </dgm:t>
    </dgm:pt>
    <dgm:pt modelId="{8B119942-1CFF-4DB5-8875-DB21D1C90150}" type="pres">
      <dgm:prSet presAssocID="{AC81A181-F5C9-496A-B428-6FA642C3A6D7}" presName="rootConnector" presStyleLbl="node1" presStyleIdx="0" presStyleCnt="1"/>
      <dgm:spPr/>
      <dgm:t>
        <a:bodyPr/>
        <a:lstStyle/>
        <a:p>
          <a:endParaRPr lang="pt-BR"/>
        </a:p>
      </dgm:t>
    </dgm:pt>
    <dgm:pt modelId="{DE5AEE60-1274-43E2-AEC7-73E16007698C}" type="pres">
      <dgm:prSet presAssocID="{AC81A181-F5C9-496A-B428-6FA642C3A6D7}" presName="childShape" presStyleCnt="0"/>
      <dgm:spPr/>
    </dgm:pt>
  </dgm:ptLst>
  <dgm:cxnLst>
    <dgm:cxn modelId="{135A5666-0AF1-4A98-B367-92693E3D8161}" type="presOf" srcId="{AC81A181-F5C9-496A-B428-6FA642C3A6D7}" destId="{56E3FB61-79B1-45F3-A216-DFA5FE7BED82}" srcOrd="0" destOrd="0" presId="urn:microsoft.com/office/officeart/2005/8/layout/hierarchy3"/>
    <dgm:cxn modelId="{445BEA98-E1FC-40D2-B513-3D37A34208D9}" type="presOf" srcId="{AC81A181-F5C9-496A-B428-6FA642C3A6D7}" destId="{8B119942-1CFF-4DB5-8875-DB21D1C90150}" srcOrd="1" destOrd="0" presId="urn:microsoft.com/office/officeart/2005/8/layout/hierarchy3"/>
    <dgm:cxn modelId="{0D0811E9-A669-4302-A901-83347B41B8FD}" srcId="{4330A9C9-A560-484C-A4F0-F6F8D21BE403}" destId="{AC81A181-F5C9-496A-B428-6FA642C3A6D7}" srcOrd="0" destOrd="0" parTransId="{AA134C6E-A874-4EBA-A103-7A1B0898D1E8}" sibTransId="{822B0D8B-920C-4193-B74C-41EFE792DF1D}"/>
    <dgm:cxn modelId="{A8A89D96-8B6C-44E5-8D16-AB4AE898BD7E}" type="presOf" srcId="{4330A9C9-A560-484C-A4F0-F6F8D21BE403}" destId="{21FC0084-954A-4C46-AC8F-4C6F875F473F}" srcOrd="0" destOrd="0" presId="urn:microsoft.com/office/officeart/2005/8/layout/hierarchy3"/>
    <dgm:cxn modelId="{79A4A84C-531D-43B0-832A-9E2BB826A4BB}" type="presParOf" srcId="{21FC0084-954A-4C46-AC8F-4C6F875F473F}" destId="{E15193B0-EA41-4EA2-8582-D9274906F038}" srcOrd="0" destOrd="0" presId="urn:microsoft.com/office/officeart/2005/8/layout/hierarchy3"/>
    <dgm:cxn modelId="{C8D13AE7-A751-4FD8-A5BC-F0286A203D91}" type="presParOf" srcId="{E15193B0-EA41-4EA2-8582-D9274906F038}" destId="{3842E534-D30B-4169-8C6B-93334A278E4E}" srcOrd="0" destOrd="0" presId="urn:microsoft.com/office/officeart/2005/8/layout/hierarchy3"/>
    <dgm:cxn modelId="{A92BF276-0DD9-41A1-9309-F334D1D64D12}" type="presParOf" srcId="{3842E534-D30B-4169-8C6B-93334A278E4E}" destId="{56E3FB61-79B1-45F3-A216-DFA5FE7BED82}" srcOrd="0" destOrd="0" presId="urn:microsoft.com/office/officeart/2005/8/layout/hierarchy3"/>
    <dgm:cxn modelId="{35430D49-6994-4067-A49F-0DCC9BA16188}" type="presParOf" srcId="{3842E534-D30B-4169-8C6B-93334A278E4E}" destId="{8B119942-1CFF-4DB5-8875-DB21D1C90150}" srcOrd="1" destOrd="0" presId="urn:microsoft.com/office/officeart/2005/8/layout/hierarchy3"/>
    <dgm:cxn modelId="{DB9F822B-1AC2-4462-A9E0-B0A35EBECF4F}" type="presParOf" srcId="{E15193B0-EA41-4EA2-8582-D9274906F038}" destId="{DE5AEE60-1274-43E2-AEC7-73E16007698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3FB61-79B1-45F3-A216-DFA5FE7BED82}">
      <dsp:nvSpPr>
        <dsp:cNvPr id="0" name=""/>
        <dsp:cNvSpPr/>
      </dsp:nvSpPr>
      <dsp:spPr>
        <a:xfrm>
          <a:off x="4854457" y="425"/>
          <a:ext cx="4836701" cy="24183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900" kern="1200" dirty="0" smtClean="0"/>
            <a:t>Status do Sistema  </a:t>
          </a:r>
          <a:r>
            <a:rPr lang="pt-BR" sz="3900" kern="1200" dirty="0" err="1" smtClean="0"/>
            <a:t>DigiSUS</a:t>
          </a:r>
          <a:r>
            <a:rPr lang="pt-BR" sz="3900" kern="1200" dirty="0" smtClean="0"/>
            <a:t> /Alimentação dos Instrumentos de Gestão</a:t>
          </a:r>
          <a:endParaRPr lang="pt-BR" sz="3900" kern="1200" dirty="0"/>
        </a:p>
      </dsp:txBody>
      <dsp:txXfrm>
        <a:off x="4925288" y="71256"/>
        <a:ext cx="4695039" cy="2276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FC06C7-8339-43DC-B757-831E31EBB2F4}" type="datetimeFigureOut">
              <a:rPr lang="pt-BR"/>
              <a:pPr>
                <a:defRPr/>
              </a:pPr>
              <a:t>14/07/2021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 smtClean="0"/>
              <a:t>Clique para editar 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564E486-375C-4FE3-9605-F76FDE259F0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196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A8331E2-344D-4EC3-9D01-E2C299C92D69}" type="datetimeFigureOut">
              <a:rPr lang="pt-BR"/>
              <a:pPr>
                <a:defRPr/>
              </a:pPr>
              <a:t>14/07/2021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EF84BC0-FE1F-401F-968C-BD6651F96F2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50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0E30111-C639-4788-AEEE-8A04C9EB1BA5}" type="datetimeFigureOut">
              <a:rPr lang="pt-BR"/>
              <a:pPr>
                <a:defRPr/>
              </a:pPr>
              <a:t>14/07/2021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8646277-E125-45F8-84EF-63B93F43C5F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1357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8D33B72-F87C-45AD-A29C-324F09D65E50}" type="datetimeFigureOut">
              <a:rPr lang="pt-BR"/>
              <a:pPr>
                <a:defRPr/>
              </a:pPr>
              <a:t>14/07/2021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9837CFB-C604-4921-8931-7919E2E179E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9779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conteúdo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Mestre-Fundo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4719"/>
            <a:ext cx="8229600" cy="8731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9E7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defRPr>
            </a:lvl1pPr>
          </a:lstStyle>
          <a:p>
            <a:r>
              <a:rPr lang="x-none" smtClean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7266"/>
            <a:ext cx="8229600" cy="5113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latin typeface="Arial"/>
                <a:cs typeface="Arial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57200" y="123548"/>
            <a:ext cx="6369179" cy="2571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9372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radec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Mestre-Fundo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750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3095625" y="6251575"/>
            <a:ext cx="2984500" cy="3079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pt-BR" altLang="pt-BR" sz="1400" i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Local, data</a:t>
            </a: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x-none" smtClean="0"/>
              <a:t>Click to edit Master title style</a:t>
            </a:r>
            <a:endParaRPr lang="pt-BR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90083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6686" y="23113"/>
            <a:ext cx="1901825" cy="673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5674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392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63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14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185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66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1"/>
          <p:cNvGrpSpPr>
            <a:grpSpLocks/>
          </p:cNvGrpSpPr>
          <p:nvPr userDrawn="1"/>
        </p:nvGrpSpPr>
        <p:grpSpPr bwMode="auto">
          <a:xfrm>
            <a:off x="31750" y="19050"/>
            <a:ext cx="9101138" cy="661988"/>
            <a:chOff x="31651" y="18455"/>
            <a:chExt cx="9101237" cy="662583"/>
          </a:xfrm>
        </p:grpSpPr>
        <p:pic>
          <p:nvPicPr>
            <p:cNvPr id="5" name="Imagem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8925" y="19050"/>
              <a:ext cx="1223963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Imagem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51" y="18455"/>
              <a:ext cx="250507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46DB0D-7A20-42CE-BE71-895D7F5B5E40}" type="datetimeFigureOut">
              <a:rPr lang="pt-BR"/>
              <a:pPr>
                <a:defRPr/>
              </a:pPr>
              <a:t>14/07/2021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5E57DC5-EE11-4674-98F6-9BE19466171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46399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922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078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0111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0498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305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15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7894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4495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731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389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76B05EC-E53C-4F1F-9424-F59C5EC2448D}" type="datetimeFigureOut">
              <a:rPr lang="pt-BR"/>
              <a:pPr>
                <a:defRPr/>
              </a:pPr>
              <a:t>14/07/2021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544E533-AC52-4D13-BB04-2E1044F1864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54621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44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7518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Imagem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067" y="17328"/>
            <a:ext cx="277495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9075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2106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655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14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14/07/2021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71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0675883-FD92-42DA-91E0-438ED4849795}" type="datetimeFigureOut">
              <a:rPr lang="pt-BR"/>
              <a:pPr>
                <a:defRPr/>
              </a:pPr>
              <a:t>14/07/2021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260A36D-B848-43F9-BE25-DC6FCB3BDFD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222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666333A-136B-4001-B2CE-739E150C9864}" type="datetimeFigureOut">
              <a:rPr lang="pt-BR"/>
              <a:pPr>
                <a:defRPr/>
              </a:pPr>
              <a:t>14/07/2021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03EA712-5E50-492E-80FC-13CEC537C1E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903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5302519-C0EB-4650-B3C5-F162B5BD664C}" type="datetimeFigureOut">
              <a:rPr lang="pt-BR"/>
              <a:pPr>
                <a:defRPr/>
              </a:pPr>
              <a:t>14/07/2021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4F0977B-3E5A-4FCC-8577-C64EE112BCB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638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7ABD7DA-6590-43E9-82A6-E6A45A8A4AC8}" type="datetimeFigureOut">
              <a:rPr lang="pt-BR"/>
              <a:pPr>
                <a:defRPr/>
              </a:pPr>
              <a:t>14/07/2021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F6975B1-F201-4A00-B9D7-9058FC1506A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5785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61A2446-85F0-480D-B00D-7A6E3A3FAB23}" type="datetimeFigureOut">
              <a:rPr lang="pt-BR"/>
              <a:pPr>
                <a:defRPr/>
              </a:pPr>
              <a:t>14/07/2021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9A91633-F860-4186-A083-A0C7C64CD04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5113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395288" y="63817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972DCCF-9568-477E-9710-354D72D1C6A2}" type="datetimeFigureOut">
              <a:rPr lang="pt-BR"/>
              <a:pPr>
                <a:defRPr/>
              </a:pPr>
              <a:t>14/07/2021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4190BC9-E62D-48A4-92A9-66F69BD8C22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3641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804" r:id="rId1"/>
    <p:sldLayoutId id="2147484805" r:id="rId2"/>
    <p:sldLayoutId id="2147484806" r:id="rId3"/>
    <p:sldLayoutId id="2147484807" r:id="rId4"/>
    <p:sldLayoutId id="2147484808" r:id="rId5"/>
    <p:sldLayoutId id="2147484809" r:id="rId6"/>
    <p:sldLayoutId id="2147484810" r:id="rId7"/>
    <p:sldLayoutId id="2147484811" r:id="rId8"/>
    <p:sldLayoutId id="2147484812" r:id="rId9"/>
    <p:sldLayoutId id="2147484813" r:id="rId10"/>
    <p:sldLayoutId id="2147484814" r:id="rId11"/>
    <p:sldLayoutId id="2147484815" r:id="rId12"/>
    <p:sldLayoutId id="2147484816" r:id="rId13"/>
    <p:sldLayoutId id="2147484855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14/07/2021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838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4" r:id="rId1"/>
    <p:sldLayoutId id="2147484845" r:id="rId2"/>
    <p:sldLayoutId id="2147484846" r:id="rId3"/>
    <p:sldLayoutId id="2147484847" r:id="rId4"/>
    <p:sldLayoutId id="2147484848" r:id="rId5"/>
    <p:sldLayoutId id="2147484849" r:id="rId6"/>
    <p:sldLayoutId id="2147484850" r:id="rId7"/>
    <p:sldLayoutId id="2147484851" r:id="rId8"/>
    <p:sldLayoutId id="2147484852" r:id="rId9"/>
    <p:sldLayoutId id="2147484853" r:id="rId10"/>
    <p:sldLayoutId id="214748485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14/07/2021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14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0" r:id="rId1"/>
    <p:sldLayoutId id="2147484871" r:id="rId2"/>
    <p:sldLayoutId id="2147484872" r:id="rId3"/>
    <p:sldLayoutId id="2147484873" r:id="rId4"/>
    <p:sldLayoutId id="2147484874" r:id="rId5"/>
    <p:sldLayoutId id="2147484875" r:id="rId6"/>
    <p:sldLayoutId id="2147484876" r:id="rId7"/>
    <p:sldLayoutId id="2147484877" r:id="rId8"/>
    <p:sldLayoutId id="2147484878" r:id="rId9"/>
    <p:sldLayoutId id="2147484879" r:id="rId10"/>
    <p:sldLayoutId id="21474848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sispacto.to@gmail.com" TargetMode="External"/><Relationship Id="rId2" Type="http://schemas.openxmlformats.org/officeDocument/2006/relationships/hyperlink" Target="mailto:planejamento.saude.to@gmail.com" TargetMode="External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2.xml"/><Relationship Id="rId2" Type="http://schemas.openxmlformats.org/officeDocument/2006/relationships/hyperlink" Target="mailto:planejamento.saude.to@gmail.com" TargetMode="External"/><Relationship Id="rId1" Type="http://schemas.openxmlformats.org/officeDocument/2006/relationships/slideLayout" Target="../slideLayouts/slideLayout1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7.emf"/><Relationship Id="rId9" Type="http://schemas.microsoft.com/office/2007/relationships/diagramDrawing" Target="../diagrams/drawin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149031811"/>
              </p:ext>
            </p:extLst>
          </p:nvPr>
        </p:nvGraphicFramePr>
        <p:xfrm>
          <a:off x="-2844824" y="2593974"/>
          <a:ext cx="14545616" cy="2419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tângulo 1"/>
          <p:cNvSpPr/>
          <p:nvPr/>
        </p:nvSpPr>
        <p:spPr>
          <a:xfrm>
            <a:off x="0" y="5429264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3200" b="1" dirty="0">
                <a:solidFill>
                  <a:prstClr val="black"/>
                </a:solidFill>
                <a:latin typeface="Calibri"/>
                <a:cs typeface="+mn-cs"/>
              </a:rPr>
              <a:t>Reunião </a:t>
            </a:r>
            <a:r>
              <a:rPr lang="pt-BR" sz="3200" b="1" dirty="0" smtClean="0">
                <a:solidFill>
                  <a:prstClr val="black"/>
                </a:solidFill>
                <a:latin typeface="Calibri"/>
                <a:cs typeface="+mn-cs"/>
              </a:rPr>
              <a:t>Comissões </a:t>
            </a:r>
            <a:r>
              <a:rPr lang="pt-BR" sz="3200" b="1" dirty="0" err="1" smtClean="0">
                <a:solidFill>
                  <a:prstClr val="black"/>
                </a:solidFill>
                <a:latin typeface="Calibri"/>
                <a:cs typeface="+mn-cs"/>
              </a:rPr>
              <a:t>Intergestores</a:t>
            </a:r>
            <a:r>
              <a:rPr lang="pt-BR" sz="3200" b="1" dirty="0" smtClean="0">
                <a:solidFill>
                  <a:prstClr val="black"/>
                </a:solidFill>
                <a:latin typeface="Calibri"/>
                <a:cs typeface="+mn-cs"/>
              </a:rPr>
              <a:t> Regional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3200" b="1" dirty="0" smtClean="0">
                <a:solidFill>
                  <a:prstClr val="black"/>
                </a:solidFill>
                <a:latin typeface="Calibri"/>
                <a:cs typeface="+mn-cs"/>
              </a:rPr>
              <a:t>Médio Norte Araguaia</a:t>
            </a:r>
            <a:endParaRPr lang="pt-BR" sz="3200" b="1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"/>
          <a:stretch/>
        </p:blipFill>
        <p:spPr bwMode="auto">
          <a:xfrm>
            <a:off x="179512" y="48326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X:\Planejamento\LOGOMARCAS\Logo SUS.bmp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339" y="175546"/>
            <a:ext cx="2914821" cy="116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/>
          <p:cNvSpPr/>
          <p:nvPr/>
        </p:nvSpPr>
        <p:spPr>
          <a:xfrm>
            <a:off x="152400" y="6509587"/>
            <a:ext cx="86344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200" b="1" dirty="0" smtClean="0">
                <a:solidFill>
                  <a:prstClr val="black"/>
                </a:solidFill>
                <a:latin typeface="Calibri"/>
                <a:cs typeface="+mn-cs"/>
              </a:rPr>
              <a:t>Tocantins, junho/2021</a:t>
            </a:r>
            <a:endParaRPr lang="pt-BR" sz="1200" b="1" dirty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58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788910"/>
              </p:ext>
            </p:extLst>
          </p:nvPr>
        </p:nvGraphicFramePr>
        <p:xfrm>
          <a:off x="179513" y="188640"/>
          <a:ext cx="8748465" cy="6490274"/>
        </p:xfrm>
        <a:graphic>
          <a:graphicData uri="http://schemas.openxmlformats.org/drawingml/2006/table">
            <a:tbl>
              <a:tblPr/>
              <a:tblGrid>
                <a:gridCol w="2160240"/>
                <a:gridCol w="2592288"/>
                <a:gridCol w="2088232"/>
                <a:gridCol w="1907705"/>
              </a:tblGrid>
              <a:tr h="18000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 </a:t>
                      </a:r>
                      <a:r>
                        <a:rPr lang="pt-BR" sz="12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REGIÃO DE </a:t>
                      </a:r>
                      <a:r>
                        <a:rPr lang="pt-BR" sz="12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SAÚDE  MÉDIO NORTE ARAGUAIA</a:t>
                      </a:r>
                      <a:endParaRPr lang="pt-BR" sz="12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" marR="9144" marT="9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000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BR" sz="12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/ALIMENTAÇÃO DOS</a:t>
                      </a:r>
                      <a:r>
                        <a:rPr lang="pt-BR" sz="1200" b="1" i="1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INSTRUMENTOS DE GESTÃO </a:t>
                      </a:r>
                      <a:r>
                        <a:rPr lang="pt-BR" sz="12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- 2021-  TOCANTINS                                                          </a:t>
                      </a:r>
                      <a:endParaRPr lang="pt-BR" sz="12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" marR="9144" marT="9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MUNICÍPIOS</a:t>
                      </a:r>
                      <a:r>
                        <a:rPr lang="pt-BR" sz="1200" b="1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pt-BR" sz="1200" b="1" i="0" u="none" strike="noStrike" dirty="0" smtClean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" marR="9144" marT="9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PLANO 2018-2021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" marR="9144" marT="9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PAS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" marR="9144" marT="9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 1ºQUAD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" marR="9144" marT="914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</a:t>
                      </a: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– 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Aragominas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2 -  Araguaína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3 - 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Araguanã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 elaboração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4 -  Babaçulândia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5 - Barra do Ouro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*Aprovado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 elaboração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6 - Campos Lindos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 </a:t>
                      </a: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–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Carmolândia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 </a:t>
                      </a: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– 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Darcinópolis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 elaboração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 </a:t>
                      </a: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– 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Filadélfia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 </a:t>
                      </a: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– 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Goiatins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*EM </a:t>
                      </a:r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ANÁLISE NO CONSELHO DE SAÚDE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 elaboração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 </a:t>
                      </a: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–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Muricilândia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 elaboração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12 - Nova Olinda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13 - Pau D'Arco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 </a:t>
                      </a: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–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Piraquê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 elaboração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15 - Santa Fé do Araguaia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 </a:t>
                      </a: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– 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Wanderlândia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 </a:t>
                      </a: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– 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Xambioá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Em elaboração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Não iniciado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80000">
                <a:tc grid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Fonte: DIGISUS </a:t>
                      </a: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– Consulta</a:t>
                      </a:r>
                      <a:r>
                        <a:rPr lang="pt-BR" sz="1200" b="1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em     15</a:t>
                      </a:r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/06/2021                                                                                           </a:t>
                      </a:r>
                      <a:r>
                        <a:rPr lang="pt-BR" sz="1200" b="0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*</a:t>
                      </a:r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Pendências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" marR="9144" marT="9144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" marR="9144" marT="91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98" y="692696"/>
            <a:ext cx="914400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m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681" y="4290893"/>
            <a:ext cx="7852623" cy="1763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5203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764704"/>
            <a:ext cx="8352928" cy="2807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3714752"/>
            <a:ext cx="8352928" cy="28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85799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00819"/>
            <a:ext cx="5572164" cy="675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aixaDeTexto 2"/>
          <p:cNvSpPr txBox="1"/>
          <p:nvPr/>
        </p:nvSpPr>
        <p:spPr>
          <a:xfrm>
            <a:off x="6000760" y="1428736"/>
            <a:ext cx="26432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Outro exemplo de um município que inseriu a resolução de aprovação da Programação Anual de Saúde- </a:t>
            </a:r>
            <a:r>
              <a:rPr lang="pt-BR" dirty="0" err="1"/>
              <a:t>Malet</a:t>
            </a:r>
            <a:r>
              <a:rPr lang="pt-BR" dirty="0"/>
              <a:t>/PR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871543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89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10786" y="642918"/>
            <a:ext cx="9133214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prstClr val="black"/>
                </a:solidFill>
              </a:rPr>
              <a:t>Considerações </a:t>
            </a:r>
          </a:p>
        </p:txBody>
      </p:sp>
      <p:sp>
        <p:nvSpPr>
          <p:cNvPr id="4" name="Retângulo 3"/>
          <p:cNvSpPr/>
          <p:nvPr/>
        </p:nvSpPr>
        <p:spPr>
          <a:xfrm>
            <a:off x="71406" y="1357298"/>
            <a:ext cx="90011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/>
              <a:t>Portaria de Consolidação nº 1/GM/MS, de 28 de setembro de 2017 /P</a:t>
            </a:r>
            <a:r>
              <a:rPr lang="x-none" sz="2000"/>
              <a:t>ortaria nº 750, de 29 de abril de 2019</a:t>
            </a:r>
            <a:endParaRPr lang="pt-BR" sz="2000" dirty="0"/>
          </a:p>
          <a:p>
            <a:endParaRPr lang="pt-BR" sz="2000" b="1" dirty="0"/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pt-BR" sz="2000" b="1" dirty="0" smtClean="0"/>
              <a:t>O </a:t>
            </a:r>
            <a:r>
              <a:rPr lang="pt-BR" sz="2000" b="1" dirty="0" err="1"/>
              <a:t>DigiSUS</a:t>
            </a:r>
            <a:r>
              <a:rPr lang="pt-BR" sz="2000" b="1" dirty="0"/>
              <a:t> Gestor – Módulo Planejamento </a:t>
            </a:r>
            <a:r>
              <a:rPr lang="pt-BR" sz="2000" dirty="0"/>
              <a:t>é um sistema de informação para estados e municípios, desenvolvido a partir das normativas do planejamento do SUS e da internalização da lógica do ciclo de planejamento. Sendo assim, o DGMP incorporou as funcionalidades do Sistema de Apoio ao Relatório de Gestão (</a:t>
            </a:r>
            <a:r>
              <a:rPr lang="pt-BR" sz="2000" dirty="0" err="1"/>
              <a:t>SargSUS</a:t>
            </a:r>
            <a:r>
              <a:rPr lang="pt-BR" sz="2000" dirty="0"/>
              <a:t>) e do Sistema de Pactuação de Indicadores do Pacto pela Saúde (</a:t>
            </a:r>
            <a:r>
              <a:rPr lang="pt-BR" sz="2000" dirty="0" err="1"/>
              <a:t>Sispacto</a:t>
            </a:r>
            <a:r>
              <a:rPr lang="pt-BR" sz="2000" dirty="0"/>
              <a:t>).</a:t>
            </a:r>
            <a:endParaRPr lang="pt-BR" sz="2000" b="1" dirty="0" smtClean="0"/>
          </a:p>
          <a:p>
            <a:endParaRPr lang="pt-BR" sz="2000" b="1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pt-BR" sz="2000" b="1" dirty="0" smtClean="0"/>
              <a:t>Especificamente, o  DGMP</a:t>
            </a:r>
            <a:r>
              <a:rPr lang="pt-BR" sz="2000" b="1" dirty="0"/>
              <a:t> </a:t>
            </a:r>
            <a:r>
              <a:rPr lang="pt-BR" sz="2000" b="1" dirty="0" smtClean="0"/>
              <a:t>possui os seguintes objetivos</a:t>
            </a:r>
            <a:r>
              <a:rPr lang="pt-BR" sz="2000" dirty="0" smtClean="0"/>
              <a:t>: </a:t>
            </a:r>
            <a:endParaRPr lang="pt-BR" sz="2000" dirty="0"/>
          </a:p>
          <a:p>
            <a:r>
              <a:rPr lang="pt-BR" sz="2000" b="1" dirty="0"/>
              <a:t>I -</a:t>
            </a:r>
            <a:r>
              <a:rPr lang="pt-BR" sz="2000" dirty="0"/>
              <a:t> o aperfeiçoamento da gestão em saúde; </a:t>
            </a:r>
          </a:p>
          <a:p>
            <a:r>
              <a:rPr lang="pt-BR" sz="2000" b="1" dirty="0"/>
              <a:t>II -</a:t>
            </a:r>
            <a:r>
              <a:rPr lang="pt-BR" sz="2000" dirty="0"/>
              <a:t> a facilitação do acompanhamento das políticas de saúde</a:t>
            </a:r>
            <a:r>
              <a:rPr lang="pt-BR" sz="2000" dirty="0" smtClean="0"/>
              <a:t>;</a:t>
            </a:r>
          </a:p>
          <a:p>
            <a:r>
              <a:rPr lang="pt-BR" sz="2000" dirty="0" smtClean="0"/>
              <a:t> </a:t>
            </a:r>
            <a:r>
              <a:rPr lang="pt-BR" sz="2000" b="1" dirty="0" smtClean="0"/>
              <a:t>III </a:t>
            </a:r>
            <a:r>
              <a:rPr lang="pt-BR" sz="2000" b="1" dirty="0"/>
              <a:t>-</a:t>
            </a:r>
            <a:r>
              <a:rPr lang="pt-BR" sz="2000" dirty="0"/>
              <a:t> o aprimoramento do uso dos recursos públicos; </a:t>
            </a:r>
            <a:endParaRPr lang="pt-BR" sz="2000" u="sng" dirty="0"/>
          </a:p>
          <a:p>
            <a:r>
              <a:rPr lang="pt-BR" sz="2000" b="1" dirty="0" smtClean="0"/>
              <a:t>IV </a:t>
            </a:r>
            <a:r>
              <a:rPr lang="pt-BR" sz="2000" b="1" dirty="0"/>
              <a:t>-</a:t>
            </a:r>
            <a:r>
              <a:rPr lang="pt-BR" sz="2000" dirty="0"/>
              <a:t> o apoio aos gestores na elaboração dos instrumentos de planejamento em saúde; e </a:t>
            </a:r>
            <a:endParaRPr lang="pt-BR" sz="2000" u="sng" dirty="0"/>
          </a:p>
          <a:p>
            <a:r>
              <a:rPr lang="pt-BR" sz="2000" b="1" dirty="0" smtClean="0"/>
              <a:t>V </a:t>
            </a:r>
            <a:r>
              <a:rPr lang="pt-BR" sz="2000" b="1" dirty="0"/>
              <a:t>-</a:t>
            </a:r>
            <a:r>
              <a:rPr lang="pt-BR" sz="2000" dirty="0"/>
              <a:t> a transparência das políticas de saúde e do uso dos recursos públicos em saúde. </a:t>
            </a:r>
            <a:endParaRPr lang="pt-BR" sz="2000" u="sng" dirty="0"/>
          </a:p>
          <a:p>
            <a:endParaRPr lang="pt-BR" sz="2000" dirty="0" smtClean="0"/>
          </a:p>
        </p:txBody>
      </p:sp>
    </p:spTree>
    <p:extLst>
      <p:ext uri="{BB962C8B-B14F-4D97-AF65-F5344CB8AC3E}">
        <p14:creationId xmlns:p14="http://schemas.microsoft.com/office/powerpoint/2010/main" val="83526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10786" y="701085"/>
            <a:ext cx="9133214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prstClr val="black"/>
                </a:solidFill>
              </a:rPr>
              <a:t>INFORMAÇÕES</a:t>
            </a:r>
          </a:p>
        </p:txBody>
      </p:sp>
      <p:sp>
        <p:nvSpPr>
          <p:cNvPr id="3" name="Retângulo 2"/>
          <p:cNvSpPr/>
          <p:nvPr/>
        </p:nvSpPr>
        <p:spPr>
          <a:xfrm>
            <a:off x="142844" y="1421391"/>
            <a:ext cx="864399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000" dirty="0" smtClean="0"/>
          </a:p>
          <a:p>
            <a:r>
              <a:rPr lang="pt-BR" sz="2000" dirty="0" smtClean="0"/>
              <a:t>Plano de Saúde;</a:t>
            </a:r>
          </a:p>
          <a:p>
            <a:r>
              <a:rPr lang="pt-BR" sz="2000" dirty="0" smtClean="0"/>
              <a:t>Programação Anual de Saúde; </a:t>
            </a:r>
          </a:p>
          <a:p>
            <a:r>
              <a:rPr lang="pt-BR" sz="2000" dirty="0" smtClean="0"/>
              <a:t>Relatório Detalhado do Quadrimestre Anterior – RDQA;</a:t>
            </a:r>
          </a:p>
          <a:p>
            <a:r>
              <a:rPr lang="pt-BR" sz="2000" dirty="0" smtClean="0"/>
              <a:t>Relatório Anual de Gestão – RAG</a:t>
            </a:r>
          </a:p>
          <a:p>
            <a:r>
              <a:rPr lang="pt-BR" sz="2000" b="1" u="sng" dirty="0" smtClean="0"/>
              <a:t>CADASTRO NO SCPA – LIBERAÇÃO DE ACESSO AO DIGISUS</a:t>
            </a:r>
          </a:p>
          <a:p>
            <a:r>
              <a:rPr lang="pt-BR" sz="2000" b="1" dirty="0" smtClean="0"/>
              <a:t>Nadir, Giovanna,  Júlia,  </a:t>
            </a:r>
            <a:r>
              <a:rPr lang="pt-BR" sz="2000" b="1" dirty="0" err="1" smtClean="0"/>
              <a:t>Tanha</a:t>
            </a:r>
            <a:r>
              <a:rPr lang="pt-BR" sz="2000" b="1" dirty="0" smtClean="0"/>
              <a:t> e </a:t>
            </a:r>
            <a:r>
              <a:rPr lang="pt-BR" sz="2000" b="1" dirty="0" err="1" smtClean="0"/>
              <a:t>Misia</a:t>
            </a:r>
            <a:r>
              <a:rPr lang="pt-BR" sz="2000" b="1" dirty="0" smtClean="0"/>
              <a:t> </a:t>
            </a:r>
          </a:p>
          <a:p>
            <a:r>
              <a:rPr lang="pt-BR" sz="2000" b="1" dirty="0" smtClean="0"/>
              <a:t>Email: </a:t>
            </a:r>
            <a:r>
              <a:rPr lang="pt-BR" sz="2000" b="1" dirty="0" smtClean="0">
                <a:hlinkClick r:id="rId2"/>
              </a:rPr>
              <a:t>planejamento.saude.to@gmail.com</a:t>
            </a:r>
            <a:endParaRPr lang="pt-BR" sz="2000" b="1" dirty="0" smtClean="0"/>
          </a:p>
          <a:p>
            <a:r>
              <a:rPr lang="pt-BR" sz="2000" b="1" dirty="0" smtClean="0"/>
              <a:t>3218-5520 e 3218-1737</a:t>
            </a:r>
          </a:p>
          <a:p>
            <a:endParaRPr lang="pt-BR" sz="2000" b="1" dirty="0" smtClean="0"/>
          </a:p>
          <a:p>
            <a:endParaRPr lang="pt-BR" sz="2000" b="1" dirty="0" smtClean="0"/>
          </a:p>
          <a:p>
            <a:r>
              <a:rPr lang="pt-BR" sz="2000" dirty="0" err="1" smtClean="0"/>
              <a:t>Pactuação</a:t>
            </a:r>
            <a:r>
              <a:rPr lang="pt-BR" sz="2000" dirty="0" smtClean="0"/>
              <a:t> </a:t>
            </a:r>
            <a:r>
              <a:rPr lang="pt-BR" sz="2000" dirty="0" err="1" smtClean="0"/>
              <a:t>Interfederativa</a:t>
            </a:r>
            <a:r>
              <a:rPr lang="pt-BR" sz="2000" dirty="0" smtClean="0"/>
              <a:t> de Indicadores</a:t>
            </a:r>
          </a:p>
          <a:p>
            <a:r>
              <a:rPr lang="pt-BR" sz="2000" b="1" dirty="0" smtClean="0"/>
              <a:t>Claudia, Maria Alzira e </a:t>
            </a:r>
            <a:r>
              <a:rPr lang="pt-BR" sz="2000" b="1" dirty="0" err="1" smtClean="0"/>
              <a:t>Marleide</a:t>
            </a:r>
            <a:endParaRPr lang="pt-BR" sz="2000" b="1" dirty="0" smtClean="0"/>
          </a:p>
          <a:p>
            <a:r>
              <a:rPr lang="pt-BR" sz="2000" b="1" dirty="0" err="1" smtClean="0"/>
              <a:t>Emai</a:t>
            </a:r>
            <a:r>
              <a:rPr lang="pt-BR" sz="2000" b="1" dirty="0" smtClean="0"/>
              <a:t>: </a:t>
            </a:r>
            <a:r>
              <a:rPr lang="pt-BR" sz="2000" b="1" dirty="0" smtClean="0">
                <a:hlinkClick r:id="rId3"/>
              </a:rPr>
              <a:t>sispacto.to@gmail.com</a:t>
            </a:r>
            <a:endParaRPr lang="pt-BR" sz="2000" b="1" dirty="0" smtClean="0"/>
          </a:p>
          <a:p>
            <a:r>
              <a:rPr lang="pt-BR" sz="2000" b="1" dirty="0" smtClean="0"/>
              <a:t>3218- 1025 ou 3218-2806</a:t>
            </a:r>
          </a:p>
          <a:p>
            <a:endParaRPr lang="pt-BR" sz="2000" b="1" dirty="0" smtClean="0"/>
          </a:p>
          <a:p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83526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1"/>
          <p:cNvSpPr>
            <a:spLocks noChangeArrowheads="1"/>
          </p:cNvSpPr>
          <p:nvPr/>
        </p:nvSpPr>
        <p:spPr bwMode="auto">
          <a:xfrm>
            <a:off x="35496" y="5085184"/>
            <a:ext cx="403244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0" hangingPunct="0"/>
            <a:r>
              <a:rPr lang="pt-BR" sz="1200" b="1" dirty="0">
                <a:solidFill>
                  <a:prstClr val="black"/>
                </a:solidFill>
                <a:cs typeface="Times New Roman" pitchFamily="18" charset="0"/>
              </a:rPr>
              <a:t>Contatos: </a:t>
            </a:r>
          </a:p>
          <a:p>
            <a:pPr algn="just" eaLnBrk="0" hangingPunct="0"/>
            <a:r>
              <a:rPr lang="pt-BR" sz="1200" dirty="0" smtClean="0">
                <a:solidFill>
                  <a:prstClr val="black"/>
                </a:solidFill>
                <a:cs typeface="Times New Roman" pitchFamily="18" charset="0"/>
              </a:rPr>
              <a:t>Telefones</a:t>
            </a:r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: (63) </a:t>
            </a:r>
            <a:r>
              <a:rPr lang="pt-BR" sz="1200" dirty="0" smtClean="0">
                <a:solidFill>
                  <a:prstClr val="black"/>
                </a:solidFill>
                <a:cs typeface="Times New Roman" pitchFamily="18" charset="0"/>
              </a:rPr>
              <a:t>3218-1025 OU 5520</a:t>
            </a:r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 eaLnBrk="0" hangingPunct="0"/>
            <a:endParaRPr lang="pt-BR" sz="1200" dirty="0">
              <a:solidFill>
                <a:prstClr val="black"/>
              </a:solidFill>
              <a:latin typeface="Arial" charset="0"/>
              <a:cs typeface="Times New Roman" pitchFamily="18" charset="0"/>
            </a:endParaRPr>
          </a:p>
          <a:p>
            <a:pPr algn="just" eaLnBrk="0" hangingPunct="0"/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 eaLnBrk="0" hangingPunct="0"/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Superintendência de </a:t>
            </a:r>
            <a:r>
              <a:rPr lang="pt-BR" sz="1200" dirty="0" smtClean="0">
                <a:solidFill>
                  <a:prstClr val="black"/>
                </a:solidFill>
                <a:cs typeface="Times New Roman" pitchFamily="18" charset="0"/>
              </a:rPr>
              <a:t>Gestão e Acompanhamento Estratégico</a:t>
            </a:r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 eaLnBrk="0" hangingPunct="0"/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Luiza Regina Dias </a:t>
            </a:r>
            <a:r>
              <a:rPr lang="pt-BR" sz="1200" dirty="0" err="1">
                <a:solidFill>
                  <a:prstClr val="black"/>
                </a:solidFill>
                <a:cs typeface="Times New Roman" pitchFamily="18" charset="0"/>
              </a:rPr>
              <a:t>Noleto</a:t>
            </a:r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 </a:t>
            </a:r>
          </a:p>
          <a:p>
            <a:pPr eaLnBrk="0" hangingPunct="0"/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Telefones: (63) 3218-3265 / 1737 / 2806 </a:t>
            </a:r>
            <a:r>
              <a:rPr lang="pt-BR" sz="1200" dirty="0" smtClean="0">
                <a:solidFill>
                  <a:prstClr val="black"/>
                </a:solidFill>
                <a:cs typeface="Times New Roman" pitchFamily="18" charset="0"/>
              </a:rPr>
              <a:t>/1025</a:t>
            </a:r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eaLnBrk="0" hangingPunct="0"/>
            <a:r>
              <a:rPr lang="pt-BR" sz="1200" dirty="0">
                <a:solidFill>
                  <a:prstClr val="black"/>
                </a:solidFill>
                <a:latin typeface="Arial" charset="0"/>
                <a:cs typeface="Times New Roman" pitchFamily="18" charset="0"/>
              </a:rPr>
              <a:t>e-mail:   </a:t>
            </a:r>
            <a:r>
              <a:rPr lang="pt-BR" sz="1200" dirty="0">
                <a:solidFill>
                  <a:prstClr val="black"/>
                </a:solidFill>
                <a:latin typeface="Arial" charset="0"/>
                <a:cs typeface="Times New Roman" pitchFamily="18" charset="0"/>
                <a:hlinkClick r:id="rId2"/>
              </a:rPr>
              <a:t>planejamento.saude.to@gmail.com</a:t>
            </a:r>
            <a:endParaRPr lang="pt-BR" sz="1200" dirty="0">
              <a:solidFill>
                <a:prstClr val="black"/>
              </a:solidFill>
              <a:latin typeface="Arial" charset="0"/>
              <a:cs typeface="Times New Roman" pitchFamily="18" charset="0"/>
            </a:endParaRPr>
          </a:p>
        </p:txBody>
      </p:sp>
      <p:pic>
        <p:nvPicPr>
          <p:cNvPr id="1027" name="Picture 3" descr="X:\Planejamento\LOGOMARCAS\Logo SUS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769"/>
            <a:ext cx="1383009" cy="55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 11"/>
          <p:cNvSpPr>
            <a:spLocks noChangeArrowheads="1"/>
          </p:cNvSpPr>
          <p:nvPr/>
        </p:nvSpPr>
        <p:spPr bwMode="auto">
          <a:xfrm>
            <a:off x="107505" y="2542252"/>
            <a:ext cx="9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endParaRPr lang="pt-BR" sz="1600" b="1" dirty="0">
              <a:solidFill>
                <a:prstClr val="black"/>
              </a:solidFill>
              <a:latin typeface="Arial Rounded MT Bold" pitchFamily="34" charset="0"/>
            </a:endParaRPr>
          </a:p>
          <a:p>
            <a:pPr algn="r" eaLnBrk="0" hangingPunct="0"/>
            <a:endParaRPr lang="pt-BR" sz="1600" dirty="0">
              <a:solidFill>
                <a:prstClr val="black"/>
              </a:solidFill>
              <a:latin typeface="Arial Rounded MT Bold" pitchFamily="34" charset="0"/>
            </a:endParaRPr>
          </a:p>
          <a:p>
            <a:pPr algn="r" eaLnBrk="0" hangingPunct="0"/>
            <a:endParaRPr lang="pt-BR" sz="1600" dirty="0" smtClean="0">
              <a:solidFill>
                <a:prstClr val="black"/>
              </a:solidFill>
              <a:latin typeface="Arial Rounded MT Bold" pitchFamily="34" charset="0"/>
            </a:endParaRPr>
          </a:p>
        </p:txBody>
      </p:sp>
      <p:sp>
        <p:nvSpPr>
          <p:cNvPr id="5" name="Caixa de texto 4"/>
          <p:cNvSpPr txBox="1">
            <a:spLocks noChangeArrowheads="1"/>
          </p:cNvSpPr>
          <p:nvPr/>
        </p:nvSpPr>
        <p:spPr bwMode="auto">
          <a:xfrm>
            <a:off x="6301804" y="821476"/>
            <a:ext cx="2806700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Pra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ç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a dos Girass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ó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is, Esplanada das Secretarias, S/N</a:t>
            </a:r>
            <a:endParaRPr kumimoji="0" lang="pt-BR" altLang="pt-B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Palmas 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–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Tocantins 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–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CEP: 77.015-007</a:t>
            </a:r>
            <a:endParaRPr kumimoji="0" lang="pt-BR" altLang="pt-B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Tel.: +55 63 3218-1700</a:t>
            </a:r>
            <a:endParaRPr kumimoji="0" lang="pt-BR" altLang="pt-B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saude.to.gov.br </a:t>
            </a:r>
            <a:endParaRPr kumimoji="0" lang="pt-BR" alt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"/>
          <a:stretch/>
        </p:blipFill>
        <p:spPr bwMode="auto">
          <a:xfrm>
            <a:off x="179512" y="48326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1404961847"/>
              </p:ext>
            </p:extLst>
          </p:nvPr>
        </p:nvGraphicFramePr>
        <p:xfrm>
          <a:off x="-2844824" y="2593974"/>
          <a:ext cx="14545616" cy="2419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58666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55" name="Retângulo 54"/>
          <p:cNvSpPr/>
          <p:nvPr/>
        </p:nvSpPr>
        <p:spPr>
          <a:xfrm>
            <a:off x="10786" y="13092"/>
            <a:ext cx="9133214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prstClr val="black"/>
                </a:solidFill>
              </a:rPr>
              <a:t>LEGISLAÇÃO DIGISUS</a:t>
            </a:r>
          </a:p>
        </p:txBody>
      </p:sp>
      <p:sp>
        <p:nvSpPr>
          <p:cNvPr id="60" name="Retângulo 59"/>
          <p:cNvSpPr/>
          <p:nvPr/>
        </p:nvSpPr>
        <p:spPr>
          <a:xfrm>
            <a:off x="251520" y="764704"/>
            <a:ext cx="8568952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 smtClean="0"/>
              <a:t>Portaria de Consolidação nº1/GM/MS , de 28 de setembro de 2017/ P</a:t>
            </a:r>
            <a:r>
              <a:rPr lang="x-none"/>
              <a:t>ortaria nº 750, de 29 de abril de </a:t>
            </a:r>
            <a:r>
              <a:rPr lang="x-none" smtClean="0"/>
              <a:t>2019</a:t>
            </a:r>
            <a:endParaRPr lang="pt-BR" dirty="0" smtClean="0"/>
          </a:p>
          <a:p>
            <a:pPr algn="ctr"/>
            <a:endParaRPr lang="pt-BR" dirty="0"/>
          </a:p>
          <a:p>
            <a:pPr algn="just"/>
            <a:r>
              <a:rPr lang="pt-BR" b="1" u="sng" dirty="0" smtClean="0"/>
              <a:t>Art</a:t>
            </a:r>
            <a:r>
              <a:rPr lang="pt-BR" b="1" u="sng" dirty="0"/>
              <a:t>. 435.</a:t>
            </a:r>
            <a:r>
              <a:rPr lang="pt-BR" u="sng" dirty="0"/>
              <a:t> Esta seção dispõe sobre a instituição do Sistema </a:t>
            </a:r>
            <a:r>
              <a:rPr lang="pt-BR" b="1" u="sng" dirty="0" err="1"/>
              <a:t>DigiSUS</a:t>
            </a:r>
            <a:r>
              <a:rPr lang="pt-BR" b="1" u="sng" dirty="0"/>
              <a:t> Gestor/Módulo Planejamento</a:t>
            </a:r>
            <a:r>
              <a:rPr lang="pt-BR" u="sng" dirty="0"/>
              <a:t> - DGMP, no âmbito do Sistema Único de Saúde – SUS.</a:t>
            </a:r>
          </a:p>
          <a:p>
            <a:pPr algn="just"/>
            <a:endParaRPr lang="pt-BR" dirty="0"/>
          </a:p>
          <a:p>
            <a:pPr algn="just"/>
            <a:r>
              <a:rPr lang="pt-BR" dirty="0" smtClean="0"/>
              <a:t> </a:t>
            </a:r>
            <a:r>
              <a:rPr lang="pt-BR" b="1" u="sng" dirty="0"/>
              <a:t>Art. 436. </a:t>
            </a:r>
            <a:r>
              <a:rPr lang="pt-BR" u="sng" dirty="0"/>
              <a:t>O DGMP deve ser obrigatoriamente utilizado pelos estados, Distrito Federal e municípios, para:</a:t>
            </a:r>
            <a:endParaRPr lang="pt-BR" sz="2000" dirty="0"/>
          </a:p>
          <a:p>
            <a:r>
              <a:rPr lang="pt-BR" b="1" dirty="0"/>
              <a:t>I - Registro de informações e documentos relativos:</a:t>
            </a:r>
          </a:p>
          <a:p>
            <a:r>
              <a:rPr lang="pt-BR" dirty="0"/>
              <a:t>a) ao Plano de Saúde;</a:t>
            </a:r>
          </a:p>
          <a:p>
            <a:r>
              <a:rPr lang="pt-BR" dirty="0"/>
              <a:t>b) à Programação Anual de Saúde; e</a:t>
            </a:r>
          </a:p>
          <a:p>
            <a:r>
              <a:rPr lang="pt-BR" u="sng" dirty="0"/>
              <a:t>c) as metas da Pactuação Interfederativa de Indicadores;</a:t>
            </a:r>
          </a:p>
          <a:p>
            <a:r>
              <a:rPr lang="pt-BR" b="1" dirty="0"/>
              <a:t>II - elaboração de:</a:t>
            </a:r>
          </a:p>
          <a:p>
            <a:r>
              <a:rPr lang="pt-BR" dirty="0"/>
              <a:t>a) Relatório Detalhado do Quadrimestre Anterior - RDQA; e</a:t>
            </a:r>
          </a:p>
          <a:p>
            <a:r>
              <a:rPr lang="pt-BR" dirty="0"/>
              <a:t>b) Relatório Anual de Gestão - RAG; e</a:t>
            </a:r>
          </a:p>
          <a:p>
            <a:r>
              <a:rPr lang="pt-BR" b="1" dirty="0"/>
              <a:t>III - envio ao Conselho de Saúde respectivo:</a:t>
            </a:r>
          </a:p>
          <a:p>
            <a:r>
              <a:rPr lang="pt-BR" dirty="0"/>
              <a:t>b) do RDQA, para inclusão da análise pelo Conselho, nos termos do art. 41 da Lei Complementar nº 141, de 13 de janeiro de 2012; e</a:t>
            </a:r>
          </a:p>
          <a:p>
            <a:r>
              <a:rPr lang="pt-BR" dirty="0"/>
              <a:t>c) do RAG, para inclusão da análise e do parecer conclusivo pelo Conselho, nos termos do § 1º do art. 36 da Lei Complementar nº 141, de 2012." (NR).</a:t>
            </a:r>
            <a:endParaRPr lang="pt-B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10786" y="13092"/>
            <a:ext cx="9133214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prstClr val="black"/>
                </a:solidFill>
              </a:rPr>
              <a:t>LEGISLAÇÃO DIGISUS</a:t>
            </a:r>
          </a:p>
        </p:txBody>
      </p:sp>
      <p:sp>
        <p:nvSpPr>
          <p:cNvPr id="4" name="Retângulo 3"/>
          <p:cNvSpPr/>
          <p:nvPr/>
        </p:nvSpPr>
        <p:spPr>
          <a:xfrm>
            <a:off x="238579" y="577673"/>
            <a:ext cx="8677628" cy="7386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 smtClean="0"/>
              <a:t>Portaria de Consolidação nº1/GM/MS , de 28 de setembro de 2017/ P</a:t>
            </a:r>
            <a:r>
              <a:rPr lang="x-none" sz="2000" smtClean="0"/>
              <a:t>ortaria nº 750, de 29 de abril de 2019</a:t>
            </a:r>
            <a:endParaRPr lang="pt-BR" sz="2000" dirty="0" smtClean="0"/>
          </a:p>
          <a:p>
            <a:pPr algn="ctr"/>
            <a:endParaRPr lang="pt-BR" sz="2000" b="1" dirty="0" smtClean="0"/>
          </a:p>
          <a:p>
            <a:pPr algn="just"/>
            <a:r>
              <a:rPr lang="pt-BR" sz="2000" b="1" dirty="0"/>
              <a:t>Art. 437.</a:t>
            </a:r>
            <a:r>
              <a:rPr lang="pt-BR" sz="2000" dirty="0"/>
              <a:t> O registro das informações e a inserção de documentos no DGMP não substitui a obrigatoriedade de elaboração e de apresentação desses instrumentos ao conselho de saúde, à Casa Legislativa e a órgãos de controle, quando for o caso. </a:t>
            </a:r>
            <a:endParaRPr lang="pt-BR" sz="2000" dirty="0" smtClean="0"/>
          </a:p>
          <a:p>
            <a:pPr algn="just"/>
            <a:endParaRPr lang="pt-BR" sz="2000" dirty="0" smtClean="0"/>
          </a:p>
          <a:p>
            <a:pPr algn="just"/>
            <a:r>
              <a:rPr lang="pt-BR" sz="2000" b="1" dirty="0"/>
              <a:t>Art. 439.</a:t>
            </a:r>
            <a:r>
              <a:rPr lang="pt-BR" sz="2000" dirty="0"/>
              <a:t> As informações registradas e os documentos inseridos no DGMP estarão disponíveis para acesso público por meio da plataforma </a:t>
            </a:r>
            <a:r>
              <a:rPr lang="pt-BR" sz="2000" dirty="0" err="1"/>
              <a:t>DigiSUS</a:t>
            </a:r>
            <a:r>
              <a:rPr lang="pt-BR" sz="2000" dirty="0"/>
              <a:t> Gestor, após conclusão do procedimento de registro ou de inserção pelos gestores locais e conselhos de saúde. </a:t>
            </a:r>
          </a:p>
          <a:p>
            <a:pPr algn="just"/>
            <a:endParaRPr lang="pt-BR" sz="2000" dirty="0"/>
          </a:p>
          <a:p>
            <a:pPr algn="just"/>
            <a:r>
              <a:rPr lang="pt-BR" sz="2000" b="1" dirty="0"/>
              <a:t>Parágrafo único.</a:t>
            </a:r>
            <a:r>
              <a:rPr lang="pt-BR" sz="2000" dirty="0"/>
              <a:t> A veracidade das informações registradas e dos documentos inseridos no DGMP é de responsabilidade do gestor local do SUS. </a:t>
            </a:r>
            <a:endParaRPr lang="pt-BR" sz="2000" dirty="0" smtClean="0"/>
          </a:p>
          <a:p>
            <a:pPr algn="just"/>
            <a:endParaRPr lang="pt-BR" sz="2000" dirty="0"/>
          </a:p>
          <a:p>
            <a:pPr algn="just"/>
            <a:r>
              <a:rPr lang="pt-BR" sz="2000" b="1" dirty="0"/>
              <a:t>Art. 440.</a:t>
            </a:r>
            <a:r>
              <a:rPr lang="pt-BR" sz="2000" dirty="0"/>
              <a:t> O cadastro para acesso ao DGMP será feito por meio do Sistema de Cadastro e Permissões de Acesso - SCPA do Ministério da Saúde</a:t>
            </a:r>
            <a:r>
              <a:rPr lang="pt-BR" sz="2000" dirty="0" smtClean="0"/>
              <a:t>.</a:t>
            </a:r>
          </a:p>
          <a:p>
            <a:pPr algn="just"/>
            <a:endParaRPr lang="pt-BR" sz="2000" dirty="0"/>
          </a:p>
          <a:p>
            <a:pPr algn="just"/>
            <a:endParaRPr lang="pt-BR" sz="2000" dirty="0"/>
          </a:p>
          <a:p>
            <a:pPr algn="just"/>
            <a:endParaRPr lang="pt-BR" sz="2000" dirty="0" smtClean="0"/>
          </a:p>
          <a:p>
            <a:pPr algn="just"/>
            <a:endParaRPr lang="pt-BR" sz="2000" dirty="0" smtClean="0"/>
          </a:p>
          <a:p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83526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33230"/>
              </p:ext>
            </p:extLst>
          </p:nvPr>
        </p:nvGraphicFramePr>
        <p:xfrm>
          <a:off x="107505" y="714358"/>
          <a:ext cx="9000999" cy="5371341"/>
        </p:xfrm>
        <a:graphic>
          <a:graphicData uri="http://schemas.openxmlformats.org/drawingml/2006/table">
            <a:tbl>
              <a:tblPr/>
              <a:tblGrid>
                <a:gridCol w="1605948"/>
                <a:gridCol w="1353206"/>
                <a:gridCol w="1117868"/>
                <a:gridCol w="1349284"/>
                <a:gridCol w="1145324"/>
                <a:gridCol w="1161011"/>
                <a:gridCol w="1268358"/>
              </a:tblGrid>
              <a:tr h="252000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 REGIÃO DE SAÚDE  MÉDIO NORTE ARAGUAIA </a:t>
                      </a:r>
                    </a:p>
                  </a:txBody>
                  <a:tcPr marL="4442" marR="4442" marT="44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16000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/ALIMENTAÇÃO DOS INSTRUMENTOS DE GESTÃO - 2018-  TOCANTINS                                                          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38029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MUNICÍPIOS  </a:t>
                      </a:r>
                    </a:p>
                  </a:txBody>
                  <a:tcPr marL="4442" marR="4442" marT="44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PLANO 2018-2021 </a:t>
                      </a:r>
                    </a:p>
                  </a:txBody>
                  <a:tcPr marL="4442" marR="4442" marT="44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PAS </a:t>
                      </a:r>
                    </a:p>
                  </a:txBody>
                  <a:tcPr marL="4442" marR="4442" marT="44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 1ºQUAD </a:t>
                      </a:r>
                    </a:p>
                  </a:txBody>
                  <a:tcPr marL="4442" marR="4442" marT="44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 2ºQUAD </a:t>
                      </a:r>
                    </a:p>
                  </a:txBody>
                  <a:tcPr marL="4442" marR="4442" marT="44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</a:t>
                      </a:r>
                    </a:p>
                  </a:txBody>
                  <a:tcPr marL="4442" marR="4442" marT="44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RAG </a:t>
                      </a:r>
                    </a:p>
                  </a:txBody>
                  <a:tcPr marL="4442" marR="4442" marT="44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7493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3ºQUAD </a:t>
                      </a:r>
                    </a:p>
                  </a:txBody>
                  <a:tcPr marL="4442" marR="4442" marT="444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32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1 - Aragominas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2 -  Araguaína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3 -  Araguanã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4 -  Babaçulândia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5 - Barra do Ouro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6 - Campos Lindos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7 - Carmolândia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8 - Darcinópolis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9 - Filadélfia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10 - Goiatins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*EM </a:t>
                      </a:r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ANÁLISE NO CONSELHO DE SAÚDE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  <p:sp>
        <p:nvSpPr>
          <p:cNvPr id="2" name="CaixaDeTexto 1"/>
          <p:cNvSpPr txBox="1"/>
          <p:nvPr/>
        </p:nvSpPr>
        <p:spPr>
          <a:xfrm>
            <a:off x="179512" y="6175432"/>
            <a:ext cx="8784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pt-BR" sz="1200" b="1" dirty="0">
                <a:solidFill>
                  <a:srgbClr val="000000"/>
                </a:solidFill>
                <a:latin typeface="Arial"/>
              </a:rPr>
              <a:t>Fonte: DIGISUS – Consulta em     15/06/2021                                                                                                    </a:t>
            </a:r>
            <a:r>
              <a:rPr lang="pt-BR" sz="1200" dirty="0" smtClean="0">
                <a:solidFill>
                  <a:srgbClr val="FF0000"/>
                </a:solidFill>
                <a:latin typeface="Arial"/>
              </a:rPr>
              <a:t>*</a:t>
            </a:r>
            <a:r>
              <a:rPr lang="pt-BR" sz="1200" b="1" dirty="0" smtClean="0">
                <a:solidFill>
                  <a:srgbClr val="FF0000"/>
                </a:solidFill>
                <a:latin typeface="Arial"/>
              </a:rPr>
              <a:t> </a:t>
            </a:r>
            <a:r>
              <a:rPr lang="pt-BR" sz="1200" b="1" dirty="0">
                <a:solidFill>
                  <a:srgbClr val="FF0000"/>
                </a:solidFill>
                <a:latin typeface="Arial"/>
              </a:rPr>
              <a:t>Pendências </a:t>
            </a:r>
            <a:endParaRPr lang="pt-BR" sz="1200" b="1" dirty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684404"/>
              </p:ext>
            </p:extLst>
          </p:nvPr>
        </p:nvGraphicFramePr>
        <p:xfrm>
          <a:off x="35496" y="692695"/>
          <a:ext cx="8928992" cy="5040000"/>
        </p:xfrm>
        <a:graphic>
          <a:graphicData uri="http://schemas.openxmlformats.org/drawingml/2006/table">
            <a:tbl>
              <a:tblPr/>
              <a:tblGrid>
                <a:gridCol w="1444831"/>
                <a:gridCol w="1403056"/>
                <a:gridCol w="1159046"/>
                <a:gridCol w="1398990"/>
                <a:gridCol w="1187515"/>
                <a:gridCol w="1203781"/>
                <a:gridCol w="1131773"/>
              </a:tblGrid>
              <a:tr h="252000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 REGIÃO DE SAÚDE  MÉDIO NORTE ARAGUAIA </a:t>
                      </a:r>
                    </a:p>
                  </a:txBody>
                  <a:tcPr marL="8238" marR="8238" marT="823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52000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/ALIMENTAÇÃO DOS INSTRUMENTOS DE GESTÃO - 2018-  TOCANTINS                                                           </a:t>
                      </a:r>
                    </a:p>
                  </a:txBody>
                  <a:tcPr marL="8238" marR="8238" marT="8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648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11 -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Muricilândia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8238" marR="8238" marT="8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12 - Nova Olinda</a:t>
                      </a:r>
                    </a:p>
                  </a:txBody>
                  <a:tcPr marL="8238" marR="8238" marT="8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13 - Pau D'Arco</a:t>
                      </a:r>
                    </a:p>
                  </a:txBody>
                  <a:tcPr marL="8238" marR="8238" marT="8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14 - Piraquê </a:t>
                      </a:r>
                    </a:p>
                  </a:txBody>
                  <a:tcPr marL="8238" marR="8238" marT="8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15 - Santa Fé do Araguaia</a:t>
                      </a:r>
                    </a:p>
                  </a:txBody>
                  <a:tcPr marL="8238" marR="8238" marT="8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16 - Wanderlândia</a:t>
                      </a:r>
                    </a:p>
                  </a:txBody>
                  <a:tcPr marL="8238" marR="8238" marT="8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17 -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Xambioá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238" marR="8238" marT="8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357158" y="6357958"/>
          <a:ext cx="6096000" cy="373998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34598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Fonte: DIGISUS – Consulta em     15/06/2021                                                                                                        </a:t>
                      </a:r>
                      <a:r>
                        <a:rPr lang="pt-BR" sz="1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*</a:t>
                      </a:r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 Pendências 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238" marR="8238" marT="823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42844" y="571479"/>
          <a:ext cx="8858311" cy="5898576"/>
        </p:xfrm>
        <a:graphic>
          <a:graphicData uri="http://schemas.openxmlformats.org/drawingml/2006/table">
            <a:tbl>
              <a:tblPr/>
              <a:tblGrid>
                <a:gridCol w="1524603"/>
                <a:gridCol w="1363877"/>
                <a:gridCol w="1193965"/>
                <a:gridCol w="1304179"/>
                <a:gridCol w="1138862"/>
                <a:gridCol w="1212334"/>
                <a:gridCol w="1120491"/>
              </a:tblGrid>
              <a:tr h="424953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    REGIÃO DE SAÚDE  MÉDIO NORTE ARAGUAIA </a:t>
                      </a:r>
                    </a:p>
                  </a:txBody>
                  <a:tcPr marL="5898" marR="5898" marT="58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39961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/ALIMENTAÇÃO DOS INSTRUMENTOS DE GESTÃO - 2019-  TOCANTINS                                                          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98389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MUNICÍPIOS  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PLANO 2018-2021 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PAS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1ºQUAD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2ºQUAD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RAG 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198389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3ºQUAD </a:t>
                      </a:r>
                    </a:p>
                  </a:txBody>
                  <a:tcPr marL="5898" marR="5898" marT="589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9838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1 -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Aragominas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67447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2 -  Araguaína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41951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3 -  Araguanã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6545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4 -  Babaçulândia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54394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5 - Barra do Ouro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6545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6 - Campos Lindos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54394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7 - Carmolândia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54394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8 - Darcinópolis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54394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9 - Filadélfia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72241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10 - Goiatins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*EM </a:t>
                      </a:r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ANÁLISE NO CONSELHO DE SAÚDE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5898" marR="5898" marT="58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0" y="500042"/>
          <a:ext cx="8786842" cy="6143646"/>
        </p:xfrm>
        <a:graphic>
          <a:graphicData uri="http://schemas.openxmlformats.org/drawingml/2006/table">
            <a:tbl>
              <a:tblPr/>
              <a:tblGrid>
                <a:gridCol w="1480829"/>
                <a:gridCol w="1324717"/>
                <a:gridCol w="1159686"/>
                <a:gridCol w="1266733"/>
                <a:gridCol w="1106161"/>
                <a:gridCol w="1177525"/>
                <a:gridCol w="1271191"/>
              </a:tblGrid>
              <a:tr h="209941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    REGIÃO DE SAÚDE  MÉDIO NORTE ARAGUAIA </a:t>
                      </a:r>
                    </a:p>
                  </a:txBody>
                  <a:tcPr marL="6615" marR="6615" marT="66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09941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/ALIMENTAÇÃO DOS INSTRUMENTOS DE GESTÃO - 2019-  TOCANTINS                                                          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09941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MUNICÍPIOS  </a:t>
                      </a:r>
                    </a:p>
                  </a:txBody>
                  <a:tcPr marL="6615" marR="6615" marT="66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PLANO 2018-2021 </a:t>
                      </a:r>
                    </a:p>
                  </a:txBody>
                  <a:tcPr marL="6615" marR="6615" marT="66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PAS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 1ºQUAD </a:t>
                      </a:r>
                    </a:p>
                  </a:txBody>
                  <a:tcPr marL="6615" marR="6615" marT="66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 2ºQUAD </a:t>
                      </a:r>
                    </a:p>
                  </a:txBody>
                  <a:tcPr marL="6615" marR="6615" marT="66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</a:t>
                      </a:r>
                    </a:p>
                  </a:txBody>
                  <a:tcPr marL="6615" marR="6615" marT="66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RAG </a:t>
                      </a:r>
                    </a:p>
                  </a:txBody>
                  <a:tcPr marL="6615" marR="6615" marT="66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19939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3ºQUAD </a:t>
                      </a:r>
                    </a:p>
                  </a:txBody>
                  <a:tcPr marL="6615" marR="6615" marT="66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29878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11 - Muricilândia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3981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12 - Nova Olinda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29878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13 - Pau D'Arco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29878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14 - Piraquê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84976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15 - Santa Fé do Araguaia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10597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16 - Wanderlândia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10597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17 - Xambioá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6615" marR="6615" marT="66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95271">
                <a:tc gridSpan="7"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Fonte: DIGISUS – Consulta em    15 /06/2021                                                                                                        </a:t>
                      </a:r>
                      <a:r>
                        <a:rPr lang="pt-BR" sz="1200" b="0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*</a:t>
                      </a:r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Pendências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6615" marR="6615" marT="661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957093"/>
              </p:ext>
            </p:extLst>
          </p:nvPr>
        </p:nvGraphicFramePr>
        <p:xfrm>
          <a:off x="428595" y="692696"/>
          <a:ext cx="8501123" cy="5490050"/>
        </p:xfrm>
        <a:graphic>
          <a:graphicData uri="http://schemas.openxmlformats.org/drawingml/2006/table">
            <a:tbl>
              <a:tblPr/>
              <a:tblGrid>
                <a:gridCol w="1514479"/>
                <a:gridCol w="1510626"/>
                <a:gridCol w="1098286"/>
                <a:gridCol w="1048190"/>
                <a:gridCol w="1032775"/>
                <a:gridCol w="1079018"/>
                <a:gridCol w="1217749"/>
              </a:tblGrid>
              <a:tr h="396000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    REGIÃO DE SAÚDE  MÉDIO NORTE ARAGUAIA </a:t>
                      </a:r>
                    </a:p>
                  </a:txBody>
                  <a:tcPr marL="6530" marR="6530" marT="65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96000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/ALIMENTAÇÃO DOS INSTRUMENTOS DE GESTÃO - 2020-  TOCANTINS                                                          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9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MUNICÍPIOS 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PLANO 2018-2021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PAS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 1ºQUAD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 2ºQUAD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RDQA 3ºQUAD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RAG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1 -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Aragominas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2 -  Araguaína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  <a:endParaRPr lang="pt-BR" sz="1200" b="1" i="0" u="none" strike="noStrike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3 - 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Araguanã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4 -  Babaçulândia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5 - Barra do Ouro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análise 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6 - Campos Lindos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7 - </a:t>
                      </a:r>
                      <a:r>
                        <a:rPr lang="pt-BR" sz="12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Carmolândia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8 - Darcinópolis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9 - Filadélfia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10 - Goiatins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*EM </a:t>
                      </a:r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ANÁLISE NO CONSELHO DE SAÚDE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Avaliado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6530" marR="6530" marT="65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</a:tbl>
          </a:graphicData>
        </a:graphic>
      </p:graphicFrame>
      <p:sp>
        <p:nvSpPr>
          <p:cNvPr id="2" name="CaixaDeTexto 1"/>
          <p:cNvSpPr txBox="1"/>
          <p:nvPr/>
        </p:nvSpPr>
        <p:spPr>
          <a:xfrm>
            <a:off x="469503" y="6239042"/>
            <a:ext cx="8350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pt-BR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Fonte: DIGISUS – Consulta em     15/06/2021                                                                                                       </a:t>
            </a:r>
            <a:r>
              <a:rPr lang="pt-BR" sz="1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pt-BR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Pendências</a:t>
            </a:r>
            <a:r>
              <a:rPr lang="pt-BR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214282" y="714354"/>
          <a:ext cx="8715436" cy="6143648"/>
        </p:xfrm>
        <a:graphic>
          <a:graphicData uri="http://schemas.openxmlformats.org/drawingml/2006/table">
            <a:tbl>
              <a:tblPr/>
              <a:tblGrid>
                <a:gridCol w="1552659"/>
                <a:gridCol w="1548708"/>
                <a:gridCol w="1125975"/>
                <a:gridCol w="1074613"/>
                <a:gridCol w="1058812"/>
                <a:gridCol w="1106220"/>
                <a:gridCol w="1248449"/>
              </a:tblGrid>
              <a:tr h="319822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    REGIÃO DE SAÚDE  MÉDIO NORTE ARAGUAIA </a:t>
                      </a:r>
                    </a:p>
                  </a:txBody>
                  <a:tcPr marL="8298" marR="8298" marT="82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19822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pt-BR" sz="1200" b="1" i="1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/ALIMENTAÇÃO DOS INSTRUMENTOS DE GESTÃO - 2020-  TOCANTINS                                                          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654876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11 - Muricilândia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54876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12 - Nova Olinda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54876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13 - Pau D'Arco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APROVADO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54876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14 - Piraquê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97469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15 - Santa Fé do Araguaia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54876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16 - Wanderlândia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 </a:t>
                      </a: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54876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17 - Xambioá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*APROVADO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42" marR="4442" marT="44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 </a:t>
                      </a:r>
                    </a:p>
                  </a:txBody>
                  <a:tcPr marL="8298" marR="8298" marT="82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00049">
                <a:tc gridSpan="7">
                  <a:txBody>
                    <a:bodyPr/>
                    <a:lstStyle/>
                    <a:p>
                      <a:pPr algn="l" rtl="0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Fonte: DIGISUS – Consulta em     15/06/2021                                                                                                       </a:t>
                      </a:r>
                      <a:r>
                        <a:rPr lang="pt-BR" sz="1200" b="0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*</a:t>
                      </a:r>
                      <a:r>
                        <a:rPr lang="pt-BR" sz="1200" b="1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Pendências</a:t>
                      </a: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marL="8298" marR="8298" marT="82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12695</TotalTime>
  <Words>1866</Words>
  <Application>Microsoft Office PowerPoint</Application>
  <PresentationFormat>Apresentação na tela (4:3)</PresentationFormat>
  <Paragraphs>555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slides</vt:lpstr>
      </vt:variant>
      <vt:variant>
        <vt:i4>17</vt:i4>
      </vt:variant>
    </vt:vector>
  </HeadingPairs>
  <TitlesOfParts>
    <vt:vector size="20" baseType="lpstr">
      <vt:lpstr>Tema do Office</vt:lpstr>
      <vt:lpstr>1_Personalizar design</vt:lpstr>
      <vt:lpstr>2_Tema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Maria Kappes</dc:creator>
  <cp:lastModifiedBy>05317249139</cp:lastModifiedBy>
  <cp:revision>1027</cp:revision>
  <cp:lastPrinted>2020-11-06T20:36:33Z</cp:lastPrinted>
  <dcterms:created xsi:type="dcterms:W3CDTF">2017-01-24T18:09:13Z</dcterms:created>
  <dcterms:modified xsi:type="dcterms:W3CDTF">2021-07-14T16:50:22Z</dcterms:modified>
</cp:coreProperties>
</file>