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76" r:id="rId1"/>
    <p:sldMasterId id="2147484843" r:id="rId2"/>
    <p:sldMasterId id="2147484869" r:id="rId3"/>
  </p:sldMasterIdLst>
  <p:notesMasterIdLst>
    <p:notesMasterId r:id="rId38"/>
  </p:notesMasterIdLst>
  <p:handoutMasterIdLst>
    <p:handoutMasterId r:id="rId39"/>
  </p:handoutMasterIdLst>
  <p:sldIdLst>
    <p:sldId id="777" r:id="rId4"/>
    <p:sldId id="883" r:id="rId5"/>
    <p:sldId id="884" r:id="rId6"/>
    <p:sldId id="847" r:id="rId7"/>
    <p:sldId id="832" r:id="rId8"/>
    <p:sldId id="848" r:id="rId9"/>
    <p:sldId id="845" r:id="rId10"/>
    <p:sldId id="846" r:id="rId11"/>
    <p:sldId id="849" r:id="rId12"/>
    <p:sldId id="850" r:id="rId13"/>
    <p:sldId id="831" r:id="rId14"/>
    <p:sldId id="874" r:id="rId15"/>
    <p:sldId id="875" r:id="rId16"/>
    <p:sldId id="870" r:id="rId17"/>
    <p:sldId id="871" r:id="rId18"/>
    <p:sldId id="851" r:id="rId19"/>
    <p:sldId id="853" r:id="rId20"/>
    <p:sldId id="856" r:id="rId21"/>
    <p:sldId id="855" r:id="rId22"/>
    <p:sldId id="860" r:id="rId23"/>
    <p:sldId id="880" r:id="rId24"/>
    <p:sldId id="881" r:id="rId25"/>
    <p:sldId id="866" r:id="rId26"/>
    <p:sldId id="882" r:id="rId27"/>
    <p:sldId id="868" r:id="rId28"/>
    <p:sldId id="858" r:id="rId29"/>
    <p:sldId id="859" r:id="rId30"/>
    <p:sldId id="862" r:id="rId31"/>
    <p:sldId id="873" r:id="rId32"/>
    <p:sldId id="841" r:id="rId33"/>
    <p:sldId id="863" r:id="rId34"/>
    <p:sldId id="864" r:id="rId35"/>
    <p:sldId id="844" r:id="rId36"/>
    <p:sldId id="840" r:id="rId37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ADEEC"/>
    <a:srgbClr val="66FFFF"/>
    <a:srgbClr val="00FFFF"/>
    <a:srgbClr val="0000FF"/>
    <a:srgbClr val="FF33CC"/>
    <a:srgbClr val="009900"/>
    <a:srgbClr val="FF0909"/>
    <a:srgbClr val="FFFF99"/>
    <a:srgbClr val="FFCC66"/>
    <a:srgbClr val="DC38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Estilo Médio 1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Estilo Claro 1 - Ênfas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Estilo Médio 4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Estilo Médio 4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AF606853-7671-496A-8E4F-DF71F8EC918B}" styleName="Estilo Escuro 1 - Ênfas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Estilo Escuro 2 - Ênfase 5/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Estilo Escuro 2 - Ênfase 3/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Estilo Escuro 2 - Ênfase 1/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CAF9ED-07DC-4A11-8D7F-57B35C25682E}" styleName="Estilo Médio 1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02" autoAdjust="0"/>
    <p:restoredTop sz="97649" autoAdjust="0"/>
  </p:normalViewPr>
  <p:slideViewPr>
    <p:cSldViewPr>
      <p:cViewPr>
        <p:scale>
          <a:sx n="80" d="100"/>
          <a:sy n="80" d="100"/>
        </p:scale>
        <p:origin x="-2514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8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30A9C9-A560-484C-A4F0-F6F8D21BE40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4D85244D-EB12-4622-9033-A8F8ECCDC309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dirty="0" smtClean="0">
              <a:solidFill>
                <a:schemeClr val="bg1"/>
              </a:solidFill>
              <a:latin typeface="+mn-lt"/>
              <a:cs typeface="Arial" pitchFamily="34" charset="0"/>
            </a:rPr>
            <a:t>ALINHAMENTO E NIVELAMENTO DOS CONCEITOS 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dirty="0" smtClean="0">
              <a:solidFill>
                <a:schemeClr val="bg1"/>
              </a:solidFill>
              <a:latin typeface="+mn-lt"/>
              <a:cs typeface="Arial" pitchFamily="34" charset="0"/>
            </a:rPr>
            <a:t>PARA ELABORAÇÃO DO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dirty="0" smtClean="0">
              <a:solidFill>
                <a:schemeClr val="bg1"/>
              </a:solidFill>
              <a:latin typeface="+mn-lt"/>
            </a:rPr>
            <a:t>PLANEJAMENTO REGIONAL INTEGRADO (PRI) </a:t>
          </a:r>
          <a:r>
            <a:rPr lang="pt-BR" sz="2800" b="1" i="1" dirty="0" smtClean="0">
              <a:solidFill>
                <a:schemeClr val="bg1"/>
              </a:solidFill>
              <a:latin typeface="+mn-lt"/>
              <a:cs typeface="Arial" pitchFamily="34" charset="0"/>
            </a:rPr>
            <a:t>DAS REGIÕES</a:t>
          </a:r>
          <a:endParaRPr lang="pt-BR" sz="2800" b="1" i="1" dirty="0" smtClean="0">
            <a:solidFill>
              <a:schemeClr val="bg1"/>
            </a:solidFill>
            <a:latin typeface="+mn-lt"/>
          </a:endParaRPr>
        </a:p>
      </dgm:t>
    </dgm:pt>
    <dgm:pt modelId="{0EC96BDF-B17E-4A14-A0B3-D6A0683E7095}" type="parTrans" cxnId="{FC79F9FF-B683-4EFD-8FD7-3B34A6480957}">
      <dgm:prSet/>
      <dgm:spPr/>
      <dgm:t>
        <a:bodyPr/>
        <a:lstStyle/>
        <a:p>
          <a:endParaRPr lang="pt-BR" sz="2800">
            <a:solidFill>
              <a:schemeClr val="tx1"/>
            </a:solidFill>
          </a:endParaRPr>
        </a:p>
      </dgm:t>
    </dgm:pt>
    <dgm:pt modelId="{32D76372-765E-4457-AF37-E19CBDE2626F}" type="sibTrans" cxnId="{FC79F9FF-B683-4EFD-8FD7-3B34A6480957}">
      <dgm:prSet/>
      <dgm:spPr/>
      <dgm:t>
        <a:bodyPr/>
        <a:lstStyle/>
        <a:p>
          <a:endParaRPr lang="pt-BR" sz="2800">
            <a:solidFill>
              <a:schemeClr val="tx1"/>
            </a:solidFill>
          </a:endParaRPr>
        </a:p>
      </dgm:t>
    </dgm:pt>
    <dgm:pt modelId="{21FC0084-954A-4C46-AC8F-4C6F875F473F}" type="pres">
      <dgm:prSet presAssocID="{4330A9C9-A560-484C-A4F0-F6F8D21BE4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3541EDED-3EA3-439A-A66B-C37B5474249A}" type="pres">
      <dgm:prSet presAssocID="{4D85244D-EB12-4622-9033-A8F8ECCDC309}" presName="root" presStyleCnt="0"/>
      <dgm:spPr/>
    </dgm:pt>
    <dgm:pt modelId="{D03C5B35-0622-4578-8CD4-1AF61E5F51F7}" type="pres">
      <dgm:prSet presAssocID="{4D85244D-EB12-4622-9033-A8F8ECCDC309}" presName="rootComposite" presStyleCnt="0"/>
      <dgm:spPr/>
    </dgm:pt>
    <dgm:pt modelId="{FE78DF21-6FED-45A2-B4C7-B3EE5314FEB8}" type="pres">
      <dgm:prSet presAssocID="{4D85244D-EB12-4622-9033-A8F8ECCDC309}" presName="rootText" presStyleLbl="node1" presStyleIdx="0" presStyleCnt="1" custScaleX="190564" custLinFactNeighborX="2978" custLinFactNeighborY="-18"/>
      <dgm:spPr/>
      <dgm:t>
        <a:bodyPr/>
        <a:lstStyle/>
        <a:p>
          <a:endParaRPr lang="pt-BR"/>
        </a:p>
      </dgm:t>
    </dgm:pt>
    <dgm:pt modelId="{A288C68A-5E95-47A2-B706-081857AFAEEA}" type="pres">
      <dgm:prSet presAssocID="{4D85244D-EB12-4622-9033-A8F8ECCDC309}" presName="rootConnector" presStyleLbl="node1" presStyleIdx="0" presStyleCnt="1"/>
      <dgm:spPr/>
      <dgm:t>
        <a:bodyPr/>
        <a:lstStyle/>
        <a:p>
          <a:endParaRPr lang="pt-BR"/>
        </a:p>
      </dgm:t>
    </dgm:pt>
    <dgm:pt modelId="{D66DF2B3-0C29-4299-8A65-0CEC53DE7D30}" type="pres">
      <dgm:prSet presAssocID="{4D85244D-EB12-4622-9033-A8F8ECCDC309}" presName="childShape" presStyleCnt="0"/>
      <dgm:spPr/>
    </dgm:pt>
  </dgm:ptLst>
  <dgm:cxnLst>
    <dgm:cxn modelId="{875876C8-C2A7-4153-9D1E-C95CBB1EBEAC}" type="presOf" srcId="{4D85244D-EB12-4622-9033-A8F8ECCDC309}" destId="{FE78DF21-6FED-45A2-B4C7-B3EE5314FEB8}" srcOrd="0" destOrd="0" presId="urn:microsoft.com/office/officeart/2005/8/layout/hierarchy3"/>
    <dgm:cxn modelId="{5E6964E6-C6CC-4621-A089-44DECF103F51}" type="presOf" srcId="{4D85244D-EB12-4622-9033-A8F8ECCDC309}" destId="{A288C68A-5E95-47A2-B706-081857AFAEEA}" srcOrd="1" destOrd="0" presId="urn:microsoft.com/office/officeart/2005/8/layout/hierarchy3"/>
    <dgm:cxn modelId="{FC79F9FF-B683-4EFD-8FD7-3B34A6480957}" srcId="{4330A9C9-A560-484C-A4F0-F6F8D21BE403}" destId="{4D85244D-EB12-4622-9033-A8F8ECCDC309}" srcOrd="0" destOrd="0" parTransId="{0EC96BDF-B17E-4A14-A0B3-D6A0683E7095}" sibTransId="{32D76372-765E-4457-AF37-E19CBDE2626F}"/>
    <dgm:cxn modelId="{705ADB69-20EE-499B-86B0-0AEA6EA79814}" type="presOf" srcId="{4330A9C9-A560-484C-A4F0-F6F8D21BE403}" destId="{21FC0084-954A-4C46-AC8F-4C6F875F473F}" srcOrd="0" destOrd="0" presId="urn:microsoft.com/office/officeart/2005/8/layout/hierarchy3"/>
    <dgm:cxn modelId="{D667D375-6F05-45AE-9437-15AF4E9A49D7}" type="presParOf" srcId="{21FC0084-954A-4C46-AC8F-4C6F875F473F}" destId="{3541EDED-3EA3-439A-A66B-C37B5474249A}" srcOrd="0" destOrd="0" presId="urn:microsoft.com/office/officeart/2005/8/layout/hierarchy3"/>
    <dgm:cxn modelId="{9A149542-0B45-401E-A8E7-9DA0A8C80483}" type="presParOf" srcId="{3541EDED-3EA3-439A-A66B-C37B5474249A}" destId="{D03C5B35-0622-4578-8CD4-1AF61E5F51F7}" srcOrd="0" destOrd="0" presId="urn:microsoft.com/office/officeart/2005/8/layout/hierarchy3"/>
    <dgm:cxn modelId="{914D48E5-BE5D-4D7A-968F-28EDBF7EE70B}" type="presParOf" srcId="{D03C5B35-0622-4578-8CD4-1AF61E5F51F7}" destId="{FE78DF21-6FED-45A2-B4C7-B3EE5314FEB8}" srcOrd="0" destOrd="0" presId="urn:microsoft.com/office/officeart/2005/8/layout/hierarchy3"/>
    <dgm:cxn modelId="{FDB80671-DCFE-4A50-A707-EEA3C958C2F4}" type="presParOf" srcId="{D03C5B35-0622-4578-8CD4-1AF61E5F51F7}" destId="{A288C68A-5E95-47A2-B706-081857AFAEEA}" srcOrd="1" destOrd="0" presId="urn:microsoft.com/office/officeart/2005/8/layout/hierarchy3"/>
    <dgm:cxn modelId="{89174908-8623-4B9E-A537-D75F4CA6A3B6}" type="presParOf" srcId="{3541EDED-3EA3-439A-A66B-C37B5474249A}" destId="{D66DF2B3-0C29-4299-8A65-0CEC53DE7D3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6BE740-81BB-4A5A-9E31-23B943F1BF3A}" type="doc">
      <dgm:prSet loTypeId="urn:microsoft.com/office/officeart/2005/8/layout/radial2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pt-BR"/>
        </a:p>
      </dgm:t>
    </dgm:pt>
    <dgm:pt modelId="{D2EBDD98-972D-4E2A-BA2E-5BFCD80C3B03}" type="pres">
      <dgm:prSet presAssocID="{9E6BE740-81BB-4A5A-9E31-23B943F1BF3A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3A1447F-5150-441A-A869-26412EEFCBD4}" type="pres">
      <dgm:prSet presAssocID="{9E6BE740-81BB-4A5A-9E31-23B943F1BF3A}" presName="cycle" presStyleCnt="0"/>
      <dgm:spPr/>
    </dgm:pt>
  </dgm:ptLst>
  <dgm:cxnLst>
    <dgm:cxn modelId="{BE56A1D1-5584-4231-A733-887F6ADC4AE4}" type="presOf" srcId="{9E6BE740-81BB-4A5A-9E31-23B943F1BF3A}" destId="{D2EBDD98-972D-4E2A-BA2E-5BFCD80C3B03}" srcOrd="0" destOrd="0" presId="urn:microsoft.com/office/officeart/2005/8/layout/radial2"/>
    <dgm:cxn modelId="{DB13CEFA-AE79-444E-A7A7-96126D7B9C3D}" type="presParOf" srcId="{D2EBDD98-972D-4E2A-BA2E-5BFCD80C3B03}" destId="{D3A1447F-5150-441A-A869-26412EEFCBD4}" srcOrd="0" destOrd="0" presId="urn:microsoft.com/office/officeart/2005/8/layout/radial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7A8BDF-9086-4C58-8EC4-D857DE1F951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E7BBA24F-4545-43D8-88FE-6D2153E90C02}">
      <dgm:prSet phldrT="[Texto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BR" sz="2000" b="1" i="0" dirty="0" smtClean="0"/>
            <a:t>Resolução CIT n. 1 que consolida as Resoluções da (CIT) do SUS</a:t>
          </a:r>
        </a:p>
        <a:p>
          <a:r>
            <a:rPr lang="pt-BR" sz="2000" b="1" i="1" u="sng" dirty="0" smtClean="0"/>
            <a:t>Resolução CIT 23/2017 e 37/2018</a:t>
          </a:r>
          <a:r>
            <a:rPr lang="pt-BR" sz="2000" dirty="0" smtClean="0"/>
            <a:t/>
          </a:r>
          <a:br>
            <a:rPr lang="pt-BR" sz="2000" dirty="0" smtClean="0"/>
          </a:br>
          <a:endParaRPr lang="pt-BR" sz="2000" dirty="0"/>
        </a:p>
      </dgm:t>
    </dgm:pt>
    <dgm:pt modelId="{1B76E2A9-D135-4C9C-8E3B-1CA8FFD2BF4A}" type="parTrans" cxnId="{A53E6DD0-A873-41A3-BD09-F0F0C0224F30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 sz="2000"/>
        </a:p>
      </dgm:t>
    </dgm:pt>
    <dgm:pt modelId="{EC6C3FA0-A08C-43B3-85F7-B11FA643EA66}" type="sibTrans" cxnId="{A53E6DD0-A873-41A3-BD09-F0F0C0224F30}">
      <dgm:prSet/>
      <dgm:spPr/>
      <dgm:t>
        <a:bodyPr/>
        <a:lstStyle/>
        <a:p>
          <a:endParaRPr lang="pt-BR" sz="2000"/>
        </a:p>
      </dgm:t>
    </dgm:pt>
    <dgm:pt modelId="{86ECCE52-611D-4B5C-98DD-60F256F24DD3}">
      <dgm:prSet phldrT="[Texto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BR" sz="2000" b="1" i="1" dirty="0" smtClean="0"/>
            <a:t>Projeto PRI – Portaria 1812/2020 e aprovado pela portaria nº 3.065/2020</a:t>
          </a:r>
          <a:r>
            <a:rPr lang="pt-BR" sz="2000" dirty="0" smtClean="0"/>
            <a:t/>
          </a:r>
          <a:br>
            <a:rPr lang="pt-BR" sz="2000" dirty="0" smtClean="0"/>
          </a:br>
          <a:endParaRPr lang="pt-BR" sz="2000" dirty="0"/>
        </a:p>
      </dgm:t>
    </dgm:pt>
    <dgm:pt modelId="{C785A9CF-6027-4067-9287-AA0242562A11}" type="parTrans" cxnId="{131DF48D-433E-4195-8870-78EFC0BF4CF2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 sz="2000"/>
        </a:p>
      </dgm:t>
    </dgm:pt>
    <dgm:pt modelId="{1D5884D4-B064-480C-80E1-B66F0E823886}" type="sibTrans" cxnId="{131DF48D-433E-4195-8870-78EFC0BF4CF2}">
      <dgm:prSet/>
      <dgm:spPr/>
      <dgm:t>
        <a:bodyPr/>
        <a:lstStyle/>
        <a:p>
          <a:endParaRPr lang="pt-BR" sz="2000"/>
        </a:p>
      </dgm:t>
    </dgm:pt>
    <dgm:pt modelId="{AE1BF912-0602-4D06-9A42-70C2A6497ADE}">
      <dgm:prSet phldrT="[Texto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BR" sz="2000" b="1" dirty="0" smtClean="0"/>
            <a:t>Estudos, decisões e metodologias elaborada pelo Grupo Condutor conforme Portaria SES/TO 289/2021 e aprovada pelas comissões</a:t>
          </a:r>
          <a:endParaRPr lang="pt-BR" sz="2000" b="1" dirty="0"/>
        </a:p>
      </dgm:t>
    </dgm:pt>
    <dgm:pt modelId="{B2877053-218F-45B9-AC63-0B9BEF0CF53D}" type="parTrans" cxnId="{3C322916-1EC5-4AFC-8ADA-31EDFE98A1B1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 sz="2000"/>
        </a:p>
      </dgm:t>
    </dgm:pt>
    <dgm:pt modelId="{5A6AF623-29AF-4EE0-BDEB-1C7B8252025E}" type="sibTrans" cxnId="{3C322916-1EC5-4AFC-8ADA-31EDFE98A1B1}">
      <dgm:prSet/>
      <dgm:spPr/>
      <dgm:t>
        <a:bodyPr/>
        <a:lstStyle/>
        <a:p>
          <a:endParaRPr lang="pt-BR" sz="2000"/>
        </a:p>
      </dgm:t>
    </dgm:pt>
    <dgm:pt modelId="{2460DE53-CD76-432C-AC7E-9C270BE22486}">
      <dgm:prSet phldrT="[Texto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pt-BR" sz="2000" dirty="0"/>
        </a:p>
      </dgm:t>
    </dgm:pt>
    <dgm:pt modelId="{1F836530-5BE2-40DE-889A-2CD921CCC64A}" type="sibTrans" cxnId="{5A23D78E-C342-40AF-9D55-DAB94C038780}">
      <dgm:prSet/>
      <dgm:spPr/>
      <dgm:t>
        <a:bodyPr/>
        <a:lstStyle/>
        <a:p>
          <a:endParaRPr lang="pt-BR" sz="2000"/>
        </a:p>
      </dgm:t>
    </dgm:pt>
    <dgm:pt modelId="{EB81B260-2501-437E-A85D-542A947FA2DB}" type="parTrans" cxnId="{5A23D78E-C342-40AF-9D55-DAB94C038780}">
      <dgm:prSet/>
      <dgm:spPr/>
      <dgm:t>
        <a:bodyPr/>
        <a:lstStyle/>
        <a:p>
          <a:endParaRPr lang="pt-BR" sz="2000"/>
        </a:p>
      </dgm:t>
    </dgm:pt>
    <dgm:pt modelId="{02137A38-630B-4C5C-B5D2-F4FF50F6571F}">
      <dgm:prSet/>
      <dgm:spPr/>
      <dgm:t>
        <a:bodyPr/>
        <a:lstStyle/>
        <a:p>
          <a:endParaRPr lang="pt-BR" dirty="0"/>
        </a:p>
      </dgm:t>
    </dgm:pt>
    <dgm:pt modelId="{B31AC9C3-1B18-474A-A812-2E55C51646F9}" type="parTrans" cxnId="{C3C8FE2A-9EA7-492E-978F-748D95A704D0}">
      <dgm:prSet/>
      <dgm:spPr/>
      <dgm:t>
        <a:bodyPr/>
        <a:lstStyle/>
        <a:p>
          <a:endParaRPr lang="pt-BR"/>
        </a:p>
      </dgm:t>
    </dgm:pt>
    <dgm:pt modelId="{EFA8343A-E57C-4556-A403-827B8F0AE939}" type="sibTrans" cxnId="{C3C8FE2A-9EA7-492E-978F-748D95A704D0}">
      <dgm:prSet/>
      <dgm:spPr/>
      <dgm:t>
        <a:bodyPr/>
        <a:lstStyle/>
        <a:p>
          <a:endParaRPr lang="pt-BR"/>
        </a:p>
      </dgm:t>
    </dgm:pt>
    <dgm:pt modelId="{91DA75DD-1954-47F9-BD5C-FE4E52C711A3}">
      <dgm:prSet/>
      <dgm:spPr/>
      <dgm:t>
        <a:bodyPr/>
        <a:lstStyle/>
        <a:p>
          <a:endParaRPr lang="pt-BR" dirty="0"/>
        </a:p>
      </dgm:t>
    </dgm:pt>
    <dgm:pt modelId="{69AA39A2-E2AA-4392-A479-8C6B6FE11B03}" type="parTrans" cxnId="{95049529-80ED-484B-90AB-175894047028}">
      <dgm:prSet/>
      <dgm:spPr/>
      <dgm:t>
        <a:bodyPr/>
        <a:lstStyle/>
        <a:p>
          <a:endParaRPr lang="pt-BR"/>
        </a:p>
      </dgm:t>
    </dgm:pt>
    <dgm:pt modelId="{33B58C8E-3850-45D2-9703-2A22C75CC235}" type="sibTrans" cxnId="{95049529-80ED-484B-90AB-175894047028}">
      <dgm:prSet/>
      <dgm:spPr/>
      <dgm:t>
        <a:bodyPr/>
        <a:lstStyle/>
        <a:p>
          <a:endParaRPr lang="pt-BR"/>
        </a:p>
      </dgm:t>
    </dgm:pt>
    <dgm:pt modelId="{865B0B84-CCF1-4CA6-9B65-B1AC676A2753}">
      <dgm:prSet/>
      <dgm:spPr/>
      <dgm:t>
        <a:bodyPr/>
        <a:lstStyle/>
        <a:p>
          <a:endParaRPr lang="pt-BR" dirty="0"/>
        </a:p>
      </dgm:t>
    </dgm:pt>
    <dgm:pt modelId="{8628C02D-E50B-40E8-AFC8-4CD8E58248EA}" type="parTrans" cxnId="{71DB4696-816E-4F68-A0FF-2841155B9124}">
      <dgm:prSet/>
      <dgm:spPr/>
      <dgm:t>
        <a:bodyPr/>
        <a:lstStyle/>
        <a:p>
          <a:endParaRPr lang="pt-BR"/>
        </a:p>
      </dgm:t>
    </dgm:pt>
    <dgm:pt modelId="{98603F8F-8DF1-4788-84E8-6CAAECC8B9E4}" type="sibTrans" cxnId="{71DB4696-816E-4F68-A0FF-2841155B9124}">
      <dgm:prSet/>
      <dgm:spPr/>
      <dgm:t>
        <a:bodyPr/>
        <a:lstStyle/>
        <a:p>
          <a:endParaRPr lang="pt-BR"/>
        </a:p>
      </dgm:t>
    </dgm:pt>
    <dgm:pt modelId="{1517890E-F53A-4830-BB96-1883DBB85DA5}">
      <dgm:prSet phldrT="[Texto]" custScaleY="119550" custRadScaleRad="100372" custRadScaleInc="-44903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6B648DD8-57E2-4892-B6EF-1A74A605A187}" type="parTrans" cxnId="{E55CDC3E-0EE2-40E5-BDE0-6C2F89B7E49A}">
      <dgm:prSet custLinFactNeighborX="11318" custLinFactNeighborY="28636" custRadScaleRad="280633" custRadScaleInc="-2147483648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80A9350F-4A5F-4EF5-914A-BC4789BB3144}" type="sibTrans" cxnId="{E55CDC3E-0EE2-40E5-BDE0-6C2F89B7E49A}">
      <dgm:prSet/>
      <dgm:spPr/>
      <dgm:t>
        <a:bodyPr/>
        <a:lstStyle/>
        <a:p>
          <a:endParaRPr lang="pt-BR"/>
        </a:p>
      </dgm:t>
    </dgm:pt>
    <dgm:pt modelId="{AB752F80-F7ED-4616-9D51-45314F66A10F}">
      <dgm:prSet custScaleY="119550" custRadScaleRad="100372" custRadScaleInc="-44903"/>
      <dgm:spPr/>
      <dgm:t>
        <a:bodyPr/>
        <a:lstStyle/>
        <a:p>
          <a:endParaRPr lang="pt-BR"/>
        </a:p>
      </dgm:t>
    </dgm:pt>
    <dgm:pt modelId="{5553492A-208D-417D-A31B-1806D56A7217}" type="parTrans" cxnId="{E2E3DDD8-85AA-45A9-A6F7-6B1B5268895F}">
      <dgm:prSet custLinFactNeighborX="11318" custLinFactNeighborY="28636" custRadScaleRad="280633" custRadScaleInc="-2147483648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61D7EB7C-507D-42B3-BE91-E886117F3AF2}" type="sibTrans" cxnId="{E2E3DDD8-85AA-45A9-A6F7-6B1B5268895F}">
      <dgm:prSet/>
      <dgm:spPr/>
      <dgm:t>
        <a:bodyPr/>
        <a:lstStyle/>
        <a:p>
          <a:endParaRPr lang="pt-BR"/>
        </a:p>
      </dgm:t>
    </dgm:pt>
    <dgm:pt modelId="{9FA46815-1991-4479-83D4-7E79A7BF22EE}">
      <dgm:prSet custScaleX="112597" custScaleY="105395" custRadScaleRad="94030" custRadScaleInc="-29380"/>
      <dgm:spPr/>
      <dgm:t>
        <a:bodyPr/>
        <a:lstStyle/>
        <a:p>
          <a:endParaRPr lang="pt-BR"/>
        </a:p>
      </dgm:t>
    </dgm:pt>
    <dgm:pt modelId="{B64D8BB9-DEF7-4E50-908E-C6522F099651}" type="parTrans" cxnId="{CFE17BA3-DF79-41D2-8452-83D46CAB5EAB}">
      <dgm:prSet custScaleX="113103" custLinFactNeighborX="10628" custLinFactNeighborY="-40198" custRadScaleRad="233081" custRadScaleInc="-2147483648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23409DA9-5A69-4C0C-BB24-D2E5CAD48F06}" type="sibTrans" cxnId="{CFE17BA3-DF79-41D2-8452-83D46CAB5EAB}">
      <dgm:prSet/>
      <dgm:spPr/>
      <dgm:t>
        <a:bodyPr/>
        <a:lstStyle/>
        <a:p>
          <a:endParaRPr lang="pt-BR"/>
        </a:p>
      </dgm:t>
    </dgm:pt>
    <dgm:pt modelId="{9D0899D1-03EB-4004-855F-F283F97D4EFC}">
      <dgm:prSet custScaleY="119550" custRadScaleRad="100372" custRadScaleInc="-44903"/>
      <dgm:spPr/>
      <dgm:t>
        <a:bodyPr/>
        <a:lstStyle/>
        <a:p>
          <a:endParaRPr lang="pt-BR"/>
        </a:p>
      </dgm:t>
    </dgm:pt>
    <dgm:pt modelId="{B87493F2-666A-42D1-AA2C-F7314DD15075}" type="parTrans" cxnId="{82F002BA-F85B-4263-BB4F-282BF1573733}">
      <dgm:prSet custLinFactNeighborX="11318" custLinFactNeighborY="28636" custRadScaleRad="280633" custRadScaleInc="-2147483648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B562CAA4-1C36-4F55-B019-51DA5F54113F}" type="sibTrans" cxnId="{82F002BA-F85B-4263-BB4F-282BF1573733}">
      <dgm:prSet/>
      <dgm:spPr/>
      <dgm:t>
        <a:bodyPr/>
        <a:lstStyle/>
        <a:p>
          <a:endParaRPr lang="pt-BR"/>
        </a:p>
      </dgm:t>
    </dgm:pt>
    <dgm:pt modelId="{0FABC464-0433-4427-9D69-AFC5C0D7667C}" type="pres">
      <dgm:prSet presAssocID="{9B7A8BDF-9086-4C58-8EC4-D857DE1F951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A444C3F-D417-4C0B-B3E5-C0DC7789D76E}" type="pres">
      <dgm:prSet presAssocID="{2460DE53-CD76-432C-AC7E-9C270BE22486}" presName="centerShape" presStyleLbl="node0" presStyleIdx="0" presStyleCnt="1" custScaleX="115600" custScaleY="85212" custLinFactNeighborX="2215" custLinFactNeighborY="-4660"/>
      <dgm:spPr/>
      <dgm:t>
        <a:bodyPr/>
        <a:lstStyle/>
        <a:p>
          <a:endParaRPr lang="pt-BR"/>
        </a:p>
      </dgm:t>
    </dgm:pt>
    <dgm:pt modelId="{1F319B9E-AA8B-4324-8352-24FB7B655048}" type="pres">
      <dgm:prSet presAssocID="{1B76E2A9-D135-4C9C-8E3B-1CA8FFD2BF4A}" presName="parTrans" presStyleLbl="bgSibTrans2D1" presStyleIdx="0" presStyleCnt="3" custScaleX="113103" custLinFactNeighborX="10628" custLinFactNeighborY="-40198" custRadScaleRad="233081" custRadScaleInc="-2147483648"/>
      <dgm:spPr/>
      <dgm:t>
        <a:bodyPr/>
        <a:lstStyle/>
        <a:p>
          <a:endParaRPr lang="pt-BR"/>
        </a:p>
      </dgm:t>
    </dgm:pt>
    <dgm:pt modelId="{2483BBA3-3E23-42D7-AA89-CD09543ECF17}" type="pres">
      <dgm:prSet presAssocID="{E7BBA24F-4545-43D8-88FE-6D2153E90C02}" presName="node" presStyleLbl="node1" presStyleIdx="0" presStyleCnt="3" custScaleX="112597" custScaleY="105395" custRadScaleRad="99493" custRadScaleInc="-1379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F0E0D-0592-4AC8-AE0D-7DA9D3ACC30F}" type="pres">
      <dgm:prSet presAssocID="{C785A9CF-6027-4067-9287-AA0242562A11}" presName="parTrans" presStyleLbl="bgSibTrans2D1" presStyleIdx="1" presStyleCnt="3" custScaleX="55882" custLinFactNeighborX="-2144" custLinFactNeighborY="64283" custRadScaleRad="198453" custRadScaleInc="-2147483648"/>
      <dgm:spPr/>
      <dgm:t>
        <a:bodyPr/>
        <a:lstStyle/>
        <a:p>
          <a:endParaRPr lang="pt-BR"/>
        </a:p>
      </dgm:t>
    </dgm:pt>
    <dgm:pt modelId="{F68137AF-F008-47DA-BE42-BF78FA99497A}" type="pres">
      <dgm:prSet presAssocID="{86ECCE52-611D-4B5C-98DD-60F256F24DD3}" presName="node" presStyleLbl="node1" presStyleIdx="1" presStyleCnt="3" custScaleY="97845" custRadScaleRad="99389" custRadScaleInc="-868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507649A-BDDE-46FF-B7E4-CBE4955C1B4E}" type="pres">
      <dgm:prSet presAssocID="{B2877053-218F-45B9-AC63-0B9BEF0CF53D}" presName="parTrans" presStyleLbl="bgSibTrans2D1" presStyleIdx="2" presStyleCnt="3" custLinFactNeighborX="3483" custLinFactNeighborY="17657" custRadScaleRad="280633" custRadScaleInc="-2147483648"/>
      <dgm:spPr/>
      <dgm:t>
        <a:bodyPr/>
        <a:lstStyle/>
        <a:p>
          <a:endParaRPr lang="pt-BR"/>
        </a:p>
      </dgm:t>
    </dgm:pt>
    <dgm:pt modelId="{1344C274-F5DE-4B4C-8A35-848C95064937}" type="pres">
      <dgm:prSet presAssocID="{AE1BF912-0602-4D06-9A42-70C2A6497ADE}" presName="node" presStyleLbl="node1" presStyleIdx="2" presStyleCnt="3" custScaleY="119550" custRadScaleRad="118825" custRadScaleInc="-2717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1DB4696-816E-4F68-A0FF-2841155B9124}" srcId="{9B7A8BDF-9086-4C58-8EC4-D857DE1F9518}" destId="{865B0B84-CCF1-4CA6-9B65-B1AC676A2753}" srcOrd="1" destOrd="0" parTransId="{8628C02D-E50B-40E8-AFC8-4CD8E58248EA}" sibTransId="{98603F8F-8DF1-4788-84E8-6CAAECC8B9E4}"/>
    <dgm:cxn modelId="{E866D545-BA95-44E1-93EC-16036BAB9EE3}" type="presOf" srcId="{2460DE53-CD76-432C-AC7E-9C270BE22486}" destId="{7A444C3F-D417-4C0B-B3E5-C0DC7789D76E}" srcOrd="0" destOrd="0" presId="urn:microsoft.com/office/officeart/2005/8/layout/radial4"/>
    <dgm:cxn modelId="{C3C8FE2A-9EA7-492E-978F-748D95A704D0}" srcId="{9B7A8BDF-9086-4C58-8EC4-D857DE1F9518}" destId="{02137A38-630B-4C5C-B5D2-F4FF50F6571F}" srcOrd="3" destOrd="0" parTransId="{B31AC9C3-1B18-474A-A812-2E55C51646F9}" sibTransId="{EFA8343A-E57C-4556-A403-827B8F0AE939}"/>
    <dgm:cxn modelId="{F9348B92-396D-42F4-985F-942E3DC3B7B7}" type="presOf" srcId="{9B7A8BDF-9086-4C58-8EC4-D857DE1F9518}" destId="{0FABC464-0433-4427-9D69-AFC5C0D7667C}" srcOrd="0" destOrd="0" presId="urn:microsoft.com/office/officeart/2005/8/layout/radial4"/>
    <dgm:cxn modelId="{CFE17BA3-DF79-41D2-8452-83D46CAB5EAB}" srcId="{9B7A8BDF-9086-4C58-8EC4-D857DE1F9518}" destId="{9FA46815-1991-4479-83D4-7E79A7BF22EE}" srcOrd="6" destOrd="0" parTransId="{B64D8BB9-DEF7-4E50-908E-C6522F099651}" sibTransId="{23409DA9-5A69-4C0C-BB24-D2E5CAD48F06}"/>
    <dgm:cxn modelId="{A53E6DD0-A873-41A3-BD09-F0F0C0224F30}" srcId="{2460DE53-CD76-432C-AC7E-9C270BE22486}" destId="{E7BBA24F-4545-43D8-88FE-6D2153E90C02}" srcOrd="0" destOrd="0" parTransId="{1B76E2A9-D135-4C9C-8E3B-1CA8FFD2BF4A}" sibTransId="{EC6C3FA0-A08C-43B3-85F7-B11FA643EA66}"/>
    <dgm:cxn modelId="{E55CDC3E-0EE2-40E5-BDE0-6C2F89B7E49A}" srcId="{9B7A8BDF-9086-4C58-8EC4-D857DE1F9518}" destId="{1517890E-F53A-4830-BB96-1883DBB85DA5}" srcOrd="4" destOrd="0" parTransId="{6B648DD8-57E2-4892-B6EF-1A74A605A187}" sibTransId="{80A9350F-4A5F-4EF5-914A-BC4789BB3144}"/>
    <dgm:cxn modelId="{332B91DE-BC64-4325-A275-F82A1124A6EB}" type="presOf" srcId="{86ECCE52-611D-4B5C-98DD-60F256F24DD3}" destId="{F68137AF-F008-47DA-BE42-BF78FA99497A}" srcOrd="0" destOrd="0" presId="urn:microsoft.com/office/officeart/2005/8/layout/radial4"/>
    <dgm:cxn modelId="{3C322916-1EC5-4AFC-8ADA-31EDFE98A1B1}" srcId="{2460DE53-CD76-432C-AC7E-9C270BE22486}" destId="{AE1BF912-0602-4D06-9A42-70C2A6497ADE}" srcOrd="2" destOrd="0" parTransId="{B2877053-218F-45B9-AC63-0B9BEF0CF53D}" sibTransId="{5A6AF623-29AF-4EE0-BDEB-1C7B8252025E}"/>
    <dgm:cxn modelId="{50997579-3A04-4128-8C44-D1B9932608F2}" type="presOf" srcId="{1B76E2A9-D135-4C9C-8E3B-1CA8FFD2BF4A}" destId="{1F319B9E-AA8B-4324-8352-24FB7B655048}" srcOrd="0" destOrd="0" presId="urn:microsoft.com/office/officeart/2005/8/layout/radial4"/>
    <dgm:cxn modelId="{E2E3DDD8-85AA-45A9-A6F7-6B1B5268895F}" srcId="{9B7A8BDF-9086-4C58-8EC4-D857DE1F9518}" destId="{AB752F80-F7ED-4616-9D51-45314F66A10F}" srcOrd="5" destOrd="0" parTransId="{5553492A-208D-417D-A31B-1806D56A7217}" sibTransId="{61D7EB7C-507D-42B3-BE91-E886117F3AF2}"/>
    <dgm:cxn modelId="{CC27432D-93DE-42CF-B32A-3153DBC6C0D5}" type="presOf" srcId="{B2877053-218F-45B9-AC63-0B9BEF0CF53D}" destId="{1507649A-BDDE-46FF-B7E4-CBE4955C1B4E}" srcOrd="0" destOrd="0" presId="urn:microsoft.com/office/officeart/2005/8/layout/radial4"/>
    <dgm:cxn modelId="{26F9CC2B-304A-4BB4-8980-8AA88035D8C8}" type="presOf" srcId="{C785A9CF-6027-4067-9287-AA0242562A11}" destId="{553F0E0D-0592-4AC8-AE0D-7DA9D3ACC30F}" srcOrd="0" destOrd="0" presId="urn:microsoft.com/office/officeart/2005/8/layout/radial4"/>
    <dgm:cxn modelId="{5A23D78E-C342-40AF-9D55-DAB94C038780}" srcId="{9B7A8BDF-9086-4C58-8EC4-D857DE1F9518}" destId="{2460DE53-CD76-432C-AC7E-9C270BE22486}" srcOrd="0" destOrd="0" parTransId="{EB81B260-2501-437E-A85D-542A947FA2DB}" sibTransId="{1F836530-5BE2-40DE-889A-2CD921CCC64A}"/>
    <dgm:cxn modelId="{131DF48D-433E-4195-8870-78EFC0BF4CF2}" srcId="{2460DE53-CD76-432C-AC7E-9C270BE22486}" destId="{86ECCE52-611D-4B5C-98DD-60F256F24DD3}" srcOrd="1" destOrd="0" parTransId="{C785A9CF-6027-4067-9287-AA0242562A11}" sibTransId="{1D5884D4-B064-480C-80E1-B66F0E823886}"/>
    <dgm:cxn modelId="{7D28DE79-7FFC-4597-83B0-580B296427BE}" type="presOf" srcId="{E7BBA24F-4545-43D8-88FE-6D2153E90C02}" destId="{2483BBA3-3E23-42D7-AA89-CD09543ECF17}" srcOrd="0" destOrd="0" presId="urn:microsoft.com/office/officeart/2005/8/layout/radial4"/>
    <dgm:cxn modelId="{95049529-80ED-484B-90AB-175894047028}" srcId="{9B7A8BDF-9086-4C58-8EC4-D857DE1F9518}" destId="{91DA75DD-1954-47F9-BD5C-FE4E52C711A3}" srcOrd="2" destOrd="0" parTransId="{69AA39A2-E2AA-4392-A479-8C6B6FE11B03}" sibTransId="{33B58C8E-3850-45D2-9703-2A22C75CC235}"/>
    <dgm:cxn modelId="{E55D7324-B49A-4766-BE05-4AF91941628D}" type="presOf" srcId="{AE1BF912-0602-4D06-9A42-70C2A6497ADE}" destId="{1344C274-F5DE-4B4C-8A35-848C95064937}" srcOrd="0" destOrd="0" presId="urn:microsoft.com/office/officeart/2005/8/layout/radial4"/>
    <dgm:cxn modelId="{82F002BA-F85B-4263-BB4F-282BF1573733}" srcId="{9B7A8BDF-9086-4C58-8EC4-D857DE1F9518}" destId="{9D0899D1-03EB-4004-855F-F283F97D4EFC}" srcOrd="7" destOrd="0" parTransId="{B87493F2-666A-42D1-AA2C-F7314DD15075}" sibTransId="{B562CAA4-1C36-4F55-B019-51DA5F54113F}"/>
    <dgm:cxn modelId="{075E5B75-0D14-49B5-9F89-B8741EEF9C21}" type="presParOf" srcId="{0FABC464-0433-4427-9D69-AFC5C0D7667C}" destId="{7A444C3F-D417-4C0B-B3E5-C0DC7789D76E}" srcOrd="0" destOrd="0" presId="urn:microsoft.com/office/officeart/2005/8/layout/radial4"/>
    <dgm:cxn modelId="{212D4E92-C474-4E5E-9818-F5EBE05F97BC}" type="presParOf" srcId="{0FABC464-0433-4427-9D69-AFC5C0D7667C}" destId="{1F319B9E-AA8B-4324-8352-24FB7B655048}" srcOrd="1" destOrd="0" presId="urn:microsoft.com/office/officeart/2005/8/layout/radial4"/>
    <dgm:cxn modelId="{CDB87F35-E76A-43CD-A493-62AE1B605F35}" type="presParOf" srcId="{0FABC464-0433-4427-9D69-AFC5C0D7667C}" destId="{2483BBA3-3E23-42D7-AA89-CD09543ECF17}" srcOrd="2" destOrd="0" presId="urn:microsoft.com/office/officeart/2005/8/layout/radial4"/>
    <dgm:cxn modelId="{652FB2B5-A958-4192-B6FA-B2B154A7066C}" type="presParOf" srcId="{0FABC464-0433-4427-9D69-AFC5C0D7667C}" destId="{553F0E0D-0592-4AC8-AE0D-7DA9D3ACC30F}" srcOrd="3" destOrd="0" presId="urn:microsoft.com/office/officeart/2005/8/layout/radial4"/>
    <dgm:cxn modelId="{085656F4-BBF2-4583-B044-0665CF5F1BC4}" type="presParOf" srcId="{0FABC464-0433-4427-9D69-AFC5C0D7667C}" destId="{F68137AF-F008-47DA-BE42-BF78FA99497A}" srcOrd="4" destOrd="0" presId="urn:microsoft.com/office/officeart/2005/8/layout/radial4"/>
    <dgm:cxn modelId="{D92CE070-F20F-40A2-B4D8-CA5FB0C07C5D}" type="presParOf" srcId="{0FABC464-0433-4427-9D69-AFC5C0D7667C}" destId="{1507649A-BDDE-46FF-B7E4-CBE4955C1B4E}" srcOrd="5" destOrd="0" presId="urn:microsoft.com/office/officeart/2005/8/layout/radial4"/>
    <dgm:cxn modelId="{7A860006-182D-4697-A51E-168EE767E4A7}" type="presParOf" srcId="{0FABC464-0433-4427-9D69-AFC5C0D7667C}" destId="{1344C274-F5DE-4B4C-8A35-848C95064937}" srcOrd="6" destOrd="0" presId="urn:microsoft.com/office/officeart/2005/8/layout/radial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278BA9-E02D-41A3-A01F-E308F9DE1BEC}" type="doc">
      <dgm:prSet loTypeId="urn:microsoft.com/office/officeart/2005/8/layout/hProcess9" loCatId="process" qsTypeId="urn:microsoft.com/office/officeart/2005/8/quickstyle/simple1" qsCatId="simple" csTypeId="urn:microsoft.com/office/officeart/2005/8/colors/accent5_2" csCatId="accent5" phldr="1"/>
      <dgm:spPr/>
    </dgm:pt>
    <dgm:pt modelId="{DE1D1890-7D58-494D-9370-CB6C7B503D14}">
      <dgm:prSet phldrT="[Texto]" custT="1"/>
      <dgm:spPr/>
      <dgm:t>
        <a:bodyPr/>
        <a:lstStyle/>
        <a:p>
          <a:pPr>
            <a:lnSpc>
              <a:spcPct val="100000"/>
            </a:lnSpc>
          </a:pPr>
          <a:r>
            <a:rPr lang="pt-BR" sz="2000" b="1" dirty="0" smtClean="0"/>
            <a:t>PORTARIA DE CONSOLIDAÇÃO nº 1/2017</a:t>
          </a:r>
          <a:r>
            <a:rPr lang="pt-BR" sz="2000" dirty="0" smtClean="0"/>
            <a:t> Consolidação das normas sobre os direitos e deveres dos usuários da saúde, a organização e o funcionamento do Sistema Único de Saúde.</a:t>
          </a:r>
          <a:endParaRPr lang="pt-BR" sz="2000" dirty="0"/>
        </a:p>
      </dgm:t>
    </dgm:pt>
    <dgm:pt modelId="{9EC99672-91FE-4434-BA2E-10DA1C1FDE60}" type="parTrans" cxnId="{4CD9480A-C7B5-4CD3-8D77-56345596D3BA}">
      <dgm:prSet/>
      <dgm:spPr/>
      <dgm:t>
        <a:bodyPr/>
        <a:lstStyle/>
        <a:p>
          <a:endParaRPr lang="pt-BR"/>
        </a:p>
      </dgm:t>
    </dgm:pt>
    <dgm:pt modelId="{FBCBF8DA-C828-4337-9837-5BEFF5254733}" type="sibTrans" cxnId="{4CD9480A-C7B5-4CD3-8D77-56345596D3BA}">
      <dgm:prSet/>
      <dgm:spPr/>
      <dgm:t>
        <a:bodyPr/>
        <a:lstStyle/>
        <a:p>
          <a:endParaRPr lang="pt-BR"/>
        </a:p>
      </dgm:t>
    </dgm:pt>
    <dgm:pt modelId="{69099FD5-2288-4FE4-A008-7159A3EA7CF7}">
      <dgm:prSet phldrT="[Texto]" custT="1"/>
      <dgm:spPr/>
      <dgm:t>
        <a:bodyPr/>
        <a:lstStyle/>
        <a:p>
          <a:pPr>
            <a:lnSpc>
              <a:spcPct val="100000"/>
            </a:lnSpc>
          </a:pPr>
          <a:r>
            <a:rPr lang="pt-BR" sz="2000" b="1" i="0" dirty="0" smtClean="0"/>
            <a:t>CAPÍTULO II</a:t>
          </a:r>
          <a:r>
            <a:rPr lang="pt-BR" sz="2000" dirty="0" smtClean="0"/>
            <a:t/>
          </a:r>
          <a:br>
            <a:rPr lang="pt-BR" sz="2000" dirty="0" smtClean="0"/>
          </a:br>
          <a:r>
            <a:rPr lang="pt-BR" sz="2000" dirty="0" smtClean="0"/>
            <a:t>D</a:t>
          </a:r>
          <a:r>
            <a:rPr lang="pt-BR" sz="2000" b="0" i="0" dirty="0" smtClean="0"/>
            <a:t>os critérios e parâmetros para o planejamento e programação de ações e serviços de saúde no âmbito do sistema único de saúde (parâmetros SUS)</a:t>
          </a:r>
        </a:p>
        <a:p>
          <a:pPr>
            <a:lnSpc>
              <a:spcPct val="100000"/>
            </a:lnSpc>
          </a:pPr>
          <a:r>
            <a:rPr lang="pt-BR" sz="2000" dirty="0" smtClean="0"/>
            <a:t>Origem: PRT MS/GM </a:t>
          </a:r>
          <a:r>
            <a:rPr lang="pt-BR" sz="2000" b="1" dirty="0" smtClean="0"/>
            <a:t>1631/2015</a:t>
          </a:r>
          <a:endParaRPr lang="pt-BR" sz="2000" dirty="0"/>
        </a:p>
      </dgm:t>
    </dgm:pt>
    <dgm:pt modelId="{24C0E12B-8EC8-459D-84DA-0477E4D7CCE5}" type="parTrans" cxnId="{4E4E94F8-D2D6-4532-87DD-3EC67DDE9E2C}">
      <dgm:prSet/>
      <dgm:spPr/>
      <dgm:t>
        <a:bodyPr/>
        <a:lstStyle/>
        <a:p>
          <a:endParaRPr lang="pt-BR"/>
        </a:p>
      </dgm:t>
    </dgm:pt>
    <dgm:pt modelId="{D4300674-EF9D-4CCE-B207-F4144D5C1FAC}" type="sibTrans" cxnId="{4E4E94F8-D2D6-4532-87DD-3EC67DDE9E2C}">
      <dgm:prSet/>
      <dgm:spPr/>
      <dgm:t>
        <a:bodyPr/>
        <a:lstStyle/>
        <a:p>
          <a:endParaRPr lang="pt-BR"/>
        </a:p>
      </dgm:t>
    </dgm:pt>
    <dgm:pt modelId="{749A722E-35EC-4D04-B7CD-E9A3233F0012}">
      <dgm:prSet phldrT="[Texto]" custT="1"/>
      <dgm:spPr/>
      <dgm:t>
        <a:bodyPr/>
        <a:lstStyle/>
        <a:p>
          <a:pPr>
            <a:lnSpc>
              <a:spcPct val="150000"/>
            </a:lnSpc>
          </a:pPr>
          <a:r>
            <a:rPr lang="pt-BR" sz="2000" b="1" u="sng" dirty="0" smtClean="0"/>
            <a:t>E ANEXO </a:t>
          </a:r>
          <a:r>
            <a:rPr lang="pt-BR" sz="2000" u="sng" dirty="0" smtClean="0"/>
            <a:t>PRT MS/GM </a:t>
          </a:r>
          <a:r>
            <a:rPr lang="pt-BR" sz="2000" b="1" u="sng" dirty="0" smtClean="0"/>
            <a:t>1631/2015 </a:t>
          </a:r>
        </a:p>
        <a:p>
          <a:pPr>
            <a:lnSpc>
              <a:spcPct val="150000"/>
            </a:lnSpc>
          </a:pPr>
          <a:r>
            <a:rPr lang="pt-BR" sz="2000" dirty="0" smtClean="0"/>
            <a:t>Critérios e parâmetros para o planejamento PGASS (parâmetros SUS)</a:t>
          </a:r>
          <a:endParaRPr lang="pt-BR" sz="2000" dirty="0"/>
        </a:p>
      </dgm:t>
    </dgm:pt>
    <dgm:pt modelId="{D157BA5F-A663-45D8-87E5-817FF4D8EA24}" type="parTrans" cxnId="{DBAA2265-FD0D-4C91-B7E5-3B6D30B59318}">
      <dgm:prSet/>
      <dgm:spPr/>
      <dgm:t>
        <a:bodyPr/>
        <a:lstStyle/>
        <a:p>
          <a:endParaRPr lang="pt-BR"/>
        </a:p>
      </dgm:t>
    </dgm:pt>
    <dgm:pt modelId="{A82D15DC-7C34-4C5E-BEDD-95F9676B15B7}" type="sibTrans" cxnId="{DBAA2265-FD0D-4C91-B7E5-3B6D30B59318}">
      <dgm:prSet/>
      <dgm:spPr/>
      <dgm:t>
        <a:bodyPr/>
        <a:lstStyle/>
        <a:p>
          <a:endParaRPr lang="pt-BR"/>
        </a:p>
      </dgm:t>
    </dgm:pt>
    <dgm:pt modelId="{034B4CE5-ABDC-4A91-82D5-1A0B0ACA135D}" type="pres">
      <dgm:prSet presAssocID="{03278BA9-E02D-41A3-A01F-E308F9DE1BEC}" presName="CompostProcess" presStyleCnt="0">
        <dgm:presLayoutVars>
          <dgm:dir/>
          <dgm:resizeHandles val="exact"/>
        </dgm:presLayoutVars>
      </dgm:prSet>
      <dgm:spPr/>
    </dgm:pt>
    <dgm:pt modelId="{753D7EE5-CD6A-402D-AD42-C916E3926BB3}" type="pres">
      <dgm:prSet presAssocID="{03278BA9-E02D-41A3-A01F-E308F9DE1BEC}" presName="arrow" presStyleLbl="bgShp" presStyleIdx="0" presStyleCnt="1"/>
      <dgm:spPr/>
    </dgm:pt>
    <dgm:pt modelId="{561EF2A0-A7A5-48D9-AA69-04EE3A8A9998}" type="pres">
      <dgm:prSet presAssocID="{03278BA9-E02D-41A3-A01F-E308F9DE1BEC}" presName="linearProcess" presStyleCnt="0"/>
      <dgm:spPr/>
    </dgm:pt>
    <dgm:pt modelId="{C3EE9EBB-D4E3-4AC0-B260-F982D7D7CEE3}" type="pres">
      <dgm:prSet presAssocID="{DE1D1890-7D58-494D-9370-CB6C7B503D14}" presName="textNode" presStyleLbl="node1" presStyleIdx="0" presStyleCnt="3" custScaleX="115582" custScaleY="18589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D0A2582-04D2-4D92-8E4C-2DEF5B38C570}" type="pres">
      <dgm:prSet presAssocID="{FBCBF8DA-C828-4337-9837-5BEFF5254733}" presName="sibTrans" presStyleCnt="0"/>
      <dgm:spPr/>
    </dgm:pt>
    <dgm:pt modelId="{52C94D82-AA98-445D-8CB5-28B5B6549906}" type="pres">
      <dgm:prSet presAssocID="{69099FD5-2288-4FE4-A008-7159A3EA7CF7}" presName="textNode" presStyleLbl="node1" presStyleIdx="1" presStyleCnt="3" custAng="0" custScaleX="134799" custScaleY="18589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B4C336A-9180-4F26-88FF-A740C6D00C8C}" type="pres">
      <dgm:prSet presAssocID="{D4300674-EF9D-4CCE-B207-F4144D5C1FAC}" presName="sibTrans" presStyleCnt="0"/>
      <dgm:spPr/>
    </dgm:pt>
    <dgm:pt modelId="{4E1546CA-ECDB-4374-8D79-68E8F59F79F2}" type="pres">
      <dgm:prSet presAssocID="{749A722E-35EC-4D04-B7CD-E9A3233F0012}" presName="textNode" presStyleLbl="node1" presStyleIdx="2" presStyleCnt="3" custScaleX="133212" custScaleY="17948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60060FC-FE3E-46B2-8879-078EBA813397}" type="presOf" srcId="{69099FD5-2288-4FE4-A008-7159A3EA7CF7}" destId="{52C94D82-AA98-445D-8CB5-28B5B6549906}" srcOrd="0" destOrd="0" presId="urn:microsoft.com/office/officeart/2005/8/layout/hProcess9"/>
    <dgm:cxn modelId="{4E4E94F8-D2D6-4532-87DD-3EC67DDE9E2C}" srcId="{03278BA9-E02D-41A3-A01F-E308F9DE1BEC}" destId="{69099FD5-2288-4FE4-A008-7159A3EA7CF7}" srcOrd="1" destOrd="0" parTransId="{24C0E12B-8EC8-459D-84DA-0477E4D7CCE5}" sibTransId="{D4300674-EF9D-4CCE-B207-F4144D5C1FAC}"/>
    <dgm:cxn modelId="{DBAA2265-FD0D-4C91-B7E5-3B6D30B59318}" srcId="{03278BA9-E02D-41A3-A01F-E308F9DE1BEC}" destId="{749A722E-35EC-4D04-B7CD-E9A3233F0012}" srcOrd="2" destOrd="0" parTransId="{D157BA5F-A663-45D8-87E5-817FF4D8EA24}" sibTransId="{A82D15DC-7C34-4C5E-BEDD-95F9676B15B7}"/>
    <dgm:cxn modelId="{BDBE83BB-896D-41A0-BAFB-B2BD884FCF20}" type="presOf" srcId="{749A722E-35EC-4D04-B7CD-E9A3233F0012}" destId="{4E1546CA-ECDB-4374-8D79-68E8F59F79F2}" srcOrd="0" destOrd="0" presId="urn:microsoft.com/office/officeart/2005/8/layout/hProcess9"/>
    <dgm:cxn modelId="{8111AEFA-C66B-4940-B8B6-09C5E6353FF6}" type="presOf" srcId="{03278BA9-E02D-41A3-A01F-E308F9DE1BEC}" destId="{034B4CE5-ABDC-4A91-82D5-1A0B0ACA135D}" srcOrd="0" destOrd="0" presId="urn:microsoft.com/office/officeart/2005/8/layout/hProcess9"/>
    <dgm:cxn modelId="{3CF9F3BC-A830-4A23-9A2D-E88BBA66E825}" type="presOf" srcId="{DE1D1890-7D58-494D-9370-CB6C7B503D14}" destId="{C3EE9EBB-D4E3-4AC0-B260-F982D7D7CEE3}" srcOrd="0" destOrd="0" presId="urn:microsoft.com/office/officeart/2005/8/layout/hProcess9"/>
    <dgm:cxn modelId="{4CD9480A-C7B5-4CD3-8D77-56345596D3BA}" srcId="{03278BA9-E02D-41A3-A01F-E308F9DE1BEC}" destId="{DE1D1890-7D58-494D-9370-CB6C7B503D14}" srcOrd="0" destOrd="0" parTransId="{9EC99672-91FE-4434-BA2E-10DA1C1FDE60}" sibTransId="{FBCBF8DA-C828-4337-9837-5BEFF5254733}"/>
    <dgm:cxn modelId="{CC098695-83AD-48BD-8787-5B5714CB0663}" type="presParOf" srcId="{034B4CE5-ABDC-4A91-82D5-1A0B0ACA135D}" destId="{753D7EE5-CD6A-402D-AD42-C916E3926BB3}" srcOrd="0" destOrd="0" presId="urn:microsoft.com/office/officeart/2005/8/layout/hProcess9"/>
    <dgm:cxn modelId="{C2C44C49-2B3E-484B-8D50-2E1EAB2EAE87}" type="presParOf" srcId="{034B4CE5-ABDC-4A91-82D5-1A0B0ACA135D}" destId="{561EF2A0-A7A5-48D9-AA69-04EE3A8A9998}" srcOrd="1" destOrd="0" presId="urn:microsoft.com/office/officeart/2005/8/layout/hProcess9"/>
    <dgm:cxn modelId="{5AD7DDDC-3B5E-444E-90F6-3388B93D6E71}" type="presParOf" srcId="{561EF2A0-A7A5-48D9-AA69-04EE3A8A9998}" destId="{C3EE9EBB-D4E3-4AC0-B260-F982D7D7CEE3}" srcOrd="0" destOrd="0" presId="urn:microsoft.com/office/officeart/2005/8/layout/hProcess9"/>
    <dgm:cxn modelId="{229C83B9-7564-4895-A5B1-A4A32DEA8581}" type="presParOf" srcId="{561EF2A0-A7A5-48D9-AA69-04EE3A8A9998}" destId="{5D0A2582-04D2-4D92-8E4C-2DEF5B38C570}" srcOrd="1" destOrd="0" presId="urn:microsoft.com/office/officeart/2005/8/layout/hProcess9"/>
    <dgm:cxn modelId="{8847860F-7179-4ED7-9748-589EE4DD9678}" type="presParOf" srcId="{561EF2A0-A7A5-48D9-AA69-04EE3A8A9998}" destId="{52C94D82-AA98-445D-8CB5-28B5B6549906}" srcOrd="2" destOrd="0" presId="urn:microsoft.com/office/officeart/2005/8/layout/hProcess9"/>
    <dgm:cxn modelId="{2A2E9E47-0E8C-4019-886E-9408ABB96D88}" type="presParOf" srcId="{561EF2A0-A7A5-48D9-AA69-04EE3A8A9998}" destId="{6B4C336A-9180-4F26-88FF-A740C6D00C8C}" srcOrd="3" destOrd="0" presId="urn:microsoft.com/office/officeart/2005/8/layout/hProcess9"/>
    <dgm:cxn modelId="{288E4C97-55CD-465A-89C5-89F86673711B}" type="presParOf" srcId="{561EF2A0-A7A5-48D9-AA69-04EE3A8A9998}" destId="{4E1546CA-ECDB-4374-8D79-68E8F59F79F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78DF21-6FED-45A2-B4C7-B3EE5314FEB8}">
      <dsp:nvSpPr>
        <dsp:cNvPr id="0" name=""/>
        <dsp:cNvSpPr/>
      </dsp:nvSpPr>
      <dsp:spPr>
        <a:xfrm>
          <a:off x="2808339" y="0"/>
          <a:ext cx="9217011" cy="24183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kern="1200" dirty="0" smtClean="0">
              <a:solidFill>
                <a:schemeClr val="bg1"/>
              </a:solidFill>
              <a:latin typeface="+mn-lt"/>
              <a:cs typeface="Arial" pitchFamily="34" charset="0"/>
            </a:rPr>
            <a:t>ALINHAMENTO E NIVELAMENTO DOS CONCEITOS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kern="1200" dirty="0" smtClean="0">
              <a:solidFill>
                <a:schemeClr val="bg1"/>
              </a:solidFill>
              <a:latin typeface="+mn-lt"/>
              <a:cs typeface="Arial" pitchFamily="34" charset="0"/>
            </a:rPr>
            <a:t>PARA ELABORAÇÃO DO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2800" b="1" i="1" kern="1200" dirty="0" smtClean="0">
              <a:solidFill>
                <a:schemeClr val="bg1"/>
              </a:solidFill>
              <a:latin typeface="+mn-lt"/>
            </a:rPr>
            <a:t>PLANEJAMENTO REGIONAL INTEGRADO (PRI) </a:t>
          </a:r>
          <a:r>
            <a:rPr lang="pt-BR" sz="2800" b="1" i="1" kern="1200" dirty="0" smtClean="0">
              <a:solidFill>
                <a:schemeClr val="bg1"/>
              </a:solidFill>
              <a:latin typeface="+mn-lt"/>
              <a:cs typeface="Arial" pitchFamily="34" charset="0"/>
            </a:rPr>
            <a:t>DAS REGIÕES</a:t>
          </a:r>
          <a:endParaRPr lang="pt-BR" sz="2800" b="1" i="1" kern="1200" dirty="0" smtClean="0">
            <a:solidFill>
              <a:schemeClr val="bg1"/>
            </a:solidFill>
            <a:latin typeface="+mn-lt"/>
          </a:endParaRPr>
        </a:p>
      </dsp:txBody>
      <dsp:txXfrm>
        <a:off x="2879170" y="70831"/>
        <a:ext cx="9075349" cy="2276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3D7EE5-CD6A-402D-AD42-C916E3926BB3}">
      <dsp:nvSpPr>
        <dsp:cNvPr id="0" name=""/>
        <dsp:cNvSpPr/>
      </dsp:nvSpPr>
      <dsp:spPr>
        <a:xfrm>
          <a:off x="669728" y="0"/>
          <a:ext cx="7590260" cy="5572164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EE9EBB-D4E3-4AC0-B260-F982D7D7CEE3}">
      <dsp:nvSpPr>
        <dsp:cNvPr id="0" name=""/>
        <dsp:cNvSpPr/>
      </dsp:nvSpPr>
      <dsp:spPr>
        <a:xfrm>
          <a:off x="211033" y="714384"/>
          <a:ext cx="2400302" cy="414339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/>
            <a:t>PORTARIA DE CONSOLIDAÇÃO nº 1/2017</a:t>
          </a:r>
          <a:r>
            <a:rPr lang="pt-BR" sz="2000" kern="1200" dirty="0" smtClean="0"/>
            <a:t> Consolidação das normas sobre os direitos e deveres dos usuários da saúde, a organização e o funcionamento do Sistema Único de Saúde.</a:t>
          </a:r>
          <a:endParaRPr lang="pt-BR" sz="2000" kern="1200" dirty="0"/>
        </a:p>
      </dsp:txBody>
      <dsp:txXfrm>
        <a:off x="328206" y="831557"/>
        <a:ext cx="2165956" cy="3909048"/>
      </dsp:txXfrm>
    </dsp:sp>
    <dsp:sp modelId="{52C94D82-AA98-445D-8CB5-28B5B6549906}">
      <dsp:nvSpPr>
        <dsp:cNvPr id="0" name=""/>
        <dsp:cNvSpPr/>
      </dsp:nvSpPr>
      <dsp:spPr>
        <a:xfrm>
          <a:off x="2882105" y="714384"/>
          <a:ext cx="2799383" cy="414339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i="0" kern="1200" dirty="0" smtClean="0"/>
            <a:t>CAPÍTULO II</a:t>
          </a:r>
          <a:r>
            <a:rPr lang="pt-BR" sz="2000" kern="1200" dirty="0" smtClean="0"/>
            <a:t/>
          </a:r>
          <a:br>
            <a:rPr lang="pt-BR" sz="2000" kern="1200" dirty="0" smtClean="0"/>
          </a:br>
          <a:r>
            <a:rPr lang="pt-BR" sz="2000" kern="1200" dirty="0" smtClean="0"/>
            <a:t>D</a:t>
          </a:r>
          <a:r>
            <a:rPr lang="pt-BR" sz="2000" b="0" i="0" kern="1200" dirty="0" smtClean="0"/>
            <a:t>os critérios e parâmetros para o planejamento e programação de ações e serviços de saúde no âmbito do sistema único de saúde (parâmetros SUS)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Origem: PRT MS/GM </a:t>
          </a:r>
          <a:r>
            <a:rPr lang="pt-BR" sz="2000" b="1" kern="1200" dirty="0" smtClean="0"/>
            <a:t>1631/2015</a:t>
          </a:r>
          <a:endParaRPr lang="pt-BR" sz="2000" kern="1200" dirty="0"/>
        </a:p>
      </dsp:txBody>
      <dsp:txXfrm>
        <a:off x="3018760" y="851039"/>
        <a:ext cx="2526073" cy="3870084"/>
      </dsp:txXfrm>
    </dsp:sp>
    <dsp:sp modelId="{4E1546CA-ECDB-4374-8D79-68E8F59F79F2}">
      <dsp:nvSpPr>
        <dsp:cNvPr id="0" name=""/>
        <dsp:cNvSpPr/>
      </dsp:nvSpPr>
      <dsp:spPr>
        <a:xfrm>
          <a:off x="5952258" y="785820"/>
          <a:ext cx="2766426" cy="400052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u="sng" kern="1200" dirty="0" smtClean="0"/>
            <a:t>E ANEXO </a:t>
          </a:r>
          <a:r>
            <a:rPr lang="pt-BR" sz="2000" u="sng" kern="1200" dirty="0" smtClean="0"/>
            <a:t>PRT MS/GM </a:t>
          </a:r>
          <a:r>
            <a:rPr lang="pt-BR" sz="2000" b="1" u="sng" kern="1200" dirty="0" smtClean="0"/>
            <a:t>1631/2015 </a:t>
          </a:r>
        </a:p>
        <a:p>
          <a:pPr lvl="0" algn="ctr" defTabSz="8890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pt-BR" sz="2000" kern="1200" dirty="0" smtClean="0"/>
            <a:t>Critérios e parâmetros para o planejamento PGASS (parâmetros SUS)</a:t>
          </a:r>
          <a:endParaRPr lang="pt-BR" sz="2000" kern="1200" dirty="0"/>
        </a:p>
      </dsp:txBody>
      <dsp:txXfrm>
        <a:off x="6087304" y="920866"/>
        <a:ext cx="2496334" cy="37304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3F68E-C95F-4C19-BBED-240A7652ED54}" type="datetimeFigureOut">
              <a:rPr lang="pt-BR" smtClean="0"/>
              <a:pPr/>
              <a:t>21/06/2021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2F34B3-D78E-4C91-AEB4-D5DE9099204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903341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FC06C7-8339-43DC-B757-831E31EBB2F4}" type="datetimeFigureOut">
              <a:rPr lang="pt-BR"/>
              <a:pPr>
                <a:defRPr/>
              </a:pPr>
              <a:t>21/06/2021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564E486-375C-4FE3-9605-F76FDE259F0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269196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64E486-375C-4FE3-9605-F76FDE259F0E}" type="slidenum">
              <a:rPr lang="pt-BR" smtClean="0"/>
              <a:pPr>
                <a:defRPr/>
              </a:pPr>
              <a:t>10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9318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17FC6C-301C-42F5-803F-822C696C474B}" type="slidenum">
              <a:rPr lang="pt-BR" smtClean="0">
                <a:solidFill>
                  <a:srgbClr val="000000"/>
                </a:solidFill>
                <a:cs typeface="Arial" charset="0"/>
              </a:rPr>
              <a:pPr/>
              <a:t>24</a:t>
            </a:fld>
            <a:endParaRPr lang="pt-BR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75CE674-1065-4CE4-8E17-C91EEC20D156}" type="datetime1">
              <a:rPr lang="pt-BR" smtClean="0"/>
              <a:t>21/06/2021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EF84BC0-FE1F-401F-968C-BD6651F96F2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63350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E428419-8678-4F1E-A0F1-33990D5663B8}" type="datetime1">
              <a:rPr lang="pt-BR" smtClean="0"/>
              <a:t>21/06/2021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646277-E125-45F8-84EF-63B93F43C5F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831357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F0E835D-5B15-496C-B8AF-F490A325EF79}" type="datetime1">
              <a:rPr lang="pt-BR" smtClean="0"/>
              <a:t>21/06/2021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9837CFB-C604-4921-8931-7919E2E179E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249779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conteúdo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estre-Fundo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4719"/>
            <a:ext cx="8229600" cy="8731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9E7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defRPr>
            </a:lvl1pPr>
          </a:lstStyle>
          <a:p>
            <a:r>
              <a:rPr lang="x-none" smtClean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7266"/>
            <a:ext cx="8229600" cy="5113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latin typeface="Arial"/>
                <a:cs typeface="Arial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57200" y="123548"/>
            <a:ext cx="6369179" cy="2571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299372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radec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Mestre-Fund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75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3095625" y="6251575"/>
            <a:ext cx="2984500" cy="3079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pt-BR" altLang="pt-BR" sz="1400" i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Local, data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x-none" smtClean="0"/>
              <a:t>Click to edit Master title style</a:t>
            </a:r>
            <a:endParaRPr lang="pt-BR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890083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206686" y="23113"/>
            <a:ext cx="1901825" cy="673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35674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7F2B5-10AC-47A9-9464-4E54BC386E2B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0392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E80F1-0A89-4B46-B0DD-F4EE563BAC32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063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9332D-B747-4878-B637-61FF4C051AD4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2614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2858-C7F6-49E7-8F1F-4CA27C9FCFED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185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FB2-EBFE-4C78-95CA-784B39BDE741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26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1"/>
          <p:cNvGrpSpPr>
            <a:grpSpLocks/>
          </p:cNvGrpSpPr>
          <p:nvPr userDrawn="1"/>
        </p:nvGrpSpPr>
        <p:grpSpPr bwMode="auto">
          <a:xfrm>
            <a:off x="31750" y="19050"/>
            <a:ext cx="9101138" cy="661988"/>
            <a:chOff x="31651" y="18455"/>
            <a:chExt cx="9101237" cy="662583"/>
          </a:xfrm>
        </p:grpSpPr>
        <p:pic>
          <p:nvPicPr>
            <p:cNvPr id="5" name="Imagem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8925" y="19050"/>
              <a:ext cx="1223963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agem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51" y="18455"/>
              <a:ext cx="250507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20CA388-B58F-4759-B36A-F972F79E9663}" type="datetime1">
              <a:rPr lang="pt-BR" smtClean="0"/>
              <a:t>21/06/2021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5E57DC5-EE11-4674-98F6-9BE19466171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054639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718D6-445A-4A94-8A2D-E399D9CFCAB4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9922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4DB42-609D-47D4-A0E8-E43A580FC814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5078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AD2B-9335-4CF2-9CC9-F4982727AAAD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00111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0A36F-1136-46D8-B7ED-0AECEDEB0FB8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0498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EECAE-2608-4E84-9860-998F2009EF4C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8305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6D5B2-8B7D-49DA-94A1-63CDFCAFA3B5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315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20FE-B68C-49B8-8A57-5129B2808BEC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77894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E1343-1F8F-4C53-87EA-46005C017C13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4495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FBAFE-7390-4F47-954B-2E2EE16D9FA1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3731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46AEF-265F-47E4-85D3-49789037066E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38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98D580D-E152-4604-9067-061CAB9C947C}" type="datetime1">
              <a:rPr lang="pt-BR" smtClean="0"/>
              <a:t>21/06/2021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544E533-AC52-4D13-BB04-2E1044F1864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4254621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A81A0-387B-4D1F-AEFB-43097DC02B18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844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0CE41-CB21-483D-A85F-6DDBECEF1B32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7518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B40C3-A553-4F6B-B986-A352AAC4DB32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m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6067" y="17328"/>
            <a:ext cx="277495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69075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0B05F-9F15-4CF0-A32D-32C70C92850A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5210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7946C-AFEB-40C6-95F1-5211D21112B5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0655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71E71-03BE-40A7-8223-B814B0E6D3BA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6014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4BF25-E9E4-4347-8324-7490A2B73E1A}" type="datetime1">
              <a:rPr lang="pt-BR" smtClean="0">
                <a:solidFill>
                  <a:prstClr val="black">
                    <a:tint val="75000"/>
                  </a:prstClr>
                </a:solidFill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71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92F65CC-E5A6-4D77-BDBC-314DFE302019}" type="datetime1">
              <a:rPr lang="pt-BR" smtClean="0"/>
              <a:t>21/06/2021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260A36D-B848-43F9-BE25-DC6FCB3BDFD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96222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124CEA8-BDAD-4D73-ACCA-B55FB5816294}" type="datetime1">
              <a:rPr lang="pt-BR" smtClean="0"/>
              <a:t>21/06/2021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03EA712-5E50-492E-80FC-13CEC537C1E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74903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AC8367C-FEF0-476D-A6CA-008AB7BF6FEC}" type="datetime1">
              <a:rPr lang="pt-BR" smtClean="0"/>
              <a:t>21/06/2021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4F0977B-3E5A-4FCC-8577-C64EE112BCB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50638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CA0B235-247B-4F87-8ABA-EFD86A1AB7B8}" type="datetime1">
              <a:rPr lang="pt-BR" smtClean="0"/>
              <a:t>21/06/2021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F6975B1-F201-4A00-B9D7-9058FC1506A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265785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064D440-48FD-4315-B9CC-BB318B717BEE}" type="datetime1">
              <a:rPr lang="pt-BR" smtClean="0"/>
              <a:t>21/06/2021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9A91633-F860-4186-A083-A0C7C64CD04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445113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95288" y="63817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D54A672-AC8F-4A24-9555-90C0405CF33E}" type="datetime1">
              <a:rPr lang="pt-BR" smtClean="0"/>
              <a:t>21/06/2021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4190BC9-E62D-48A4-92A9-66F69BD8C22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073641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804" r:id="rId1"/>
    <p:sldLayoutId id="2147484805" r:id="rId2"/>
    <p:sldLayoutId id="2147484806" r:id="rId3"/>
    <p:sldLayoutId id="2147484807" r:id="rId4"/>
    <p:sldLayoutId id="2147484808" r:id="rId5"/>
    <p:sldLayoutId id="2147484809" r:id="rId6"/>
    <p:sldLayoutId id="2147484810" r:id="rId7"/>
    <p:sldLayoutId id="2147484811" r:id="rId8"/>
    <p:sldLayoutId id="2147484812" r:id="rId9"/>
    <p:sldLayoutId id="2147484813" r:id="rId10"/>
    <p:sldLayoutId id="2147484814" r:id="rId11"/>
    <p:sldLayoutId id="2147484815" r:id="rId12"/>
    <p:sldLayoutId id="2147484816" r:id="rId13"/>
    <p:sldLayoutId id="2147484855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C17407B-DDDC-4EB6-AD0E-41EB7C5CBD6E}" type="datetime1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38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4" r:id="rId1"/>
    <p:sldLayoutId id="2147484845" r:id="rId2"/>
    <p:sldLayoutId id="2147484846" r:id="rId3"/>
    <p:sldLayoutId id="2147484847" r:id="rId4"/>
    <p:sldLayoutId id="2147484848" r:id="rId5"/>
    <p:sldLayoutId id="2147484849" r:id="rId6"/>
    <p:sldLayoutId id="2147484850" r:id="rId7"/>
    <p:sldLayoutId id="2147484851" r:id="rId8"/>
    <p:sldLayoutId id="2147484852" r:id="rId9"/>
    <p:sldLayoutId id="2147484853" r:id="rId10"/>
    <p:sldLayoutId id="214748485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475947A-7AE1-40BD-AA90-C75A40BF9513}" type="datetime1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t>21/06/2021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114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0" r:id="rId1"/>
    <p:sldLayoutId id="2147484871" r:id="rId2"/>
    <p:sldLayoutId id="2147484872" r:id="rId3"/>
    <p:sldLayoutId id="2147484873" r:id="rId4"/>
    <p:sldLayoutId id="2147484874" r:id="rId5"/>
    <p:sldLayoutId id="2147484875" r:id="rId6"/>
    <p:sldLayoutId id="2147484876" r:id="rId7"/>
    <p:sldLayoutId id="2147484877" r:id="rId8"/>
    <p:sldLayoutId id="2147484878" r:id="rId9"/>
    <p:sldLayoutId id="2147484879" r:id="rId10"/>
    <p:sldLayoutId id="214748488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7.emf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2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xmlns="" val="1404961847"/>
              </p:ext>
            </p:extLst>
          </p:nvPr>
        </p:nvGraphicFramePr>
        <p:xfrm>
          <a:off x="-2844824" y="2593974"/>
          <a:ext cx="14545616" cy="241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tângulo 1"/>
          <p:cNvSpPr/>
          <p:nvPr/>
        </p:nvSpPr>
        <p:spPr>
          <a:xfrm>
            <a:off x="0" y="573325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400" b="1" dirty="0">
                <a:solidFill>
                  <a:prstClr val="black"/>
                </a:solidFill>
                <a:latin typeface="Calibri"/>
                <a:cs typeface="+mn-cs"/>
              </a:rPr>
              <a:t>Reunião Ordinária </a:t>
            </a:r>
            <a:r>
              <a:rPr lang="pt-BR" sz="2400" b="1" dirty="0" smtClean="0">
                <a:solidFill>
                  <a:prstClr val="black"/>
                </a:solidFill>
                <a:latin typeface="Calibri"/>
                <a:cs typeface="+mn-cs"/>
              </a:rPr>
              <a:t>Comissão </a:t>
            </a:r>
            <a:r>
              <a:rPr lang="pt-BR" sz="2400" b="1" dirty="0" err="1" smtClean="0">
                <a:solidFill>
                  <a:prstClr val="black"/>
                </a:solidFill>
                <a:latin typeface="Calibri"/>
                <a:cs typeface="+mn-cs"/>
              </a:rPr>
              <a:t>Intergestores</a:t>
            </a:r>
            <a:r>
              <a:rPr lang="pt-BR" sz="2400" b="1" dirty="0" smtClean="0">
                <a:solidFill>
                  <a:prstClr val="black"/>
                </a:solidFill>
                <a:latin typeface="Calibri"/>
                <a:cs typeface="+mn-cs"/>
              </a:rPr>
              <a:t> Regional – CIR </a:t>
            </a:r>
            <a:endParaRPr lang="pt-BR" sz="2400" b="1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83"/>
          <a:stretch/>
        </p:blipFill>
        <p:spPr bwMode="auto">
          <a:xfrm>
            <a:off x="179512" y="48326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X:\Planejamento\LOGOMARCAS\Logo SUS.b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7339" y="175546"/>
            <a:ext cx="2914821" cy="116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3714744" y="6357958"/>
            <a:ext cx="16069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200" b="1" dirty="0" smtClean="0">
                <a:solidFill>
                  <a:prstClr val="black"/>
                </a:solidFill>
                <a:latin typeface="Calibri"/>
              </a:rPr>
              <a:t>Tocantins/junho/2021</a:t>
            </a:r>
            <a:endParaRPr lang="pt-BR" sz="1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58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0" y="3372967"/>
            <a:ext cx="9144000" cy="34163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+mj-lt"/>
              <a:buAutoNum type="alphaLcParenR"/>
            </a:pPr>
            <a:r>
              <a:rPr lang="pt-BR" sz="2400" dirty="0" smtClean="0"/>
              <a:t>Elaboração da análise da situação de saúde: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lphaLcParenR"/>
            </a:pPr>
            <a:r>
              <a:rPr lang="pt-BR" sz="2400" dirty="0" smtClean="0"/>
              <a:t>Definição de prioridades sanitárias: diretrizes, objetivos, metas, indicadores e prazos de execução;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lphaLcParenR"/>
            </a:pPr>
            <a:r>
              <a:rPr lang="pt-BR" sz="2400" dirty="0" smtClean="0"/>
              <a:t>Organização dos pontos de atenção da RAS;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lphaLcParenR"/>
            </a:pPr>
            <a:r>
              <a:rPr lang="pt-BR" sz="2400" dirty="0" smtClean="0"/>
              <a:t>Elaboração da Programação Geral de Ações e Serviços de Saúde;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lphaLcParenR"/>
            </a:pPr>
            <a:r>
              <a:rPr lang="pt-BR" sz="2400" dirty="0" smtClean="0"/>
              <a:t>Definição dos investimentos necessários. </a:t>
            </a:r>
            <a:endParaRPr lang="pt-BR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0786" y="71414"/>
            <a:ext cx="9133214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schemeClr val="bg1"/>
                </a:solidFill>
              </a:rPr>
              <a:t>PLANEJAMENTO REGIONAL INTEGRADO - PRI</a:t>
            </a:r>
            <a:endParaRPr lang="pt-BR" sz="3200" b="1" dirty="0">
              <a:solidFill>
                <a:schemeClr val="bg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14282" y="928671"/>
            <a:ext cx="878687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1600" b="1" i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endParaRPr lang="pt-BR" b="1" i="1" dirty="0" smtClean="0"/>
          </a:p>
          <a:p>
            <a:pPr algn="just">
              <a:lnSpc>
                <a:spcPct val="150000"/>
              </a:lnSpc>
            </a:pPr>
            <a:r>
              <a:rPr lang="pt-BR" sz="600" dirty="0" smtClean="0"/>
              <a:t/>
            </a:r>
            <a:br>
              <a:rPr lang="pt-BR" sz="600" dirty="0" smtClean="0"/>
            </a:br>
            <a:endParaRPr lang="pt-BR" sz="600" dirty="0"/>
          </a:p>
        </p:txBody>
      </p:sp>
      <p:sp>
        <p:nvSpPr>
          <p:cNvPr id="7" name="Retângulo 6"/>
          <p:cNvSpPr/>
          <p:nvPr/>
        </p:nvSpPr>
        <p:spPr>
          <a:xfrm>
            <a:off x="0" y="548680"/>
            <a:ext cx="65788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000" dirty="0" smtClean="0"/>
              <a:t>O processo de planejamento regional integrado no estado, de acordo com a Resolução CIT 37/18, deverá considerar como elementos fundamentais para sua efetivação: </a:t>
            </a:r>
            <a:r>
              <a:rPr lang="pt-BR" sz="2000" b="1" dirty="0" smtClean="0"/>
              <a:t>a análise dos planos municipais de saúde, a organização das redes de atenção à saúde (RAS), a definição dos territórios e os mecanismos de governança regional.</a:t>
            </a:r>
            <a:endParaRPr lang="pt-BR" sz="2000" b="1" dirty="0"/>
          </a:p>
        </p:txBody>
      </p:sp>
      <p:pic>
        <p:nvPicPr>
          <p:cNvPr id="12290" name="Picture 2" descr="Foto De Pessoas Usando Lapto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8866" y="785794"/>
            <a:ext cx="2565134" cy="2375124"/>
          </a:xfrm>
          <a:prstGeom prst="rect">
            <a:avLst/>
          </a:prstGeom>
          <a:noFill/>
        </p:spPr>
      </p:pic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10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33214" cy="67185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just">
              <a:lnSpc>
                <a:spcPct val="150000"/>
              </a:lnSpc>
              <a:buFont typeface="+mj-lt"/>
              <a:buAutoNum type="alphaLcParenR"/>
            </a:pPr>
            <a:r>
              <a:rPr lang="pt-BR" sz="2800" b="1" dirty="0" smtClean="0"/>
              <a:t>ELABORAÇÃO DA ANÁLISE DA SITUAÇÃO DE SAÚDE: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1438" y="642918"/>
            <a:ext cx="885828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indent="-228600" algn="ctr">
              <a:lnSpc>
                <a:spcPct val="150000"/>
              </a:lnSpc>
            </a:pPr>
            <a:r>
              <a:rPr lang="pt-BR" sz="2400" i="1" dirty="0" smtClean="0">
                <a:latin typeface="+mn-lt"/>
                <a:ea typeface="Times New Roman" pitchFamily="18" charset="0"/>
                <a:cs typeface="Calibri" pitchFamily="34" charset="0"/>
              </a:rPr>
              <a:t>Análise da Situação de Saúde (Carmem Teixeira, 2010) é a </a:t>
            </a:r>
            <a:r>
              <a:rPr lang="pt-BR" sz="2400" b="1" i="1" u="sng" dirty="0" smtClean="0">
                <a:latin typeface="+mn-lt"/>
                <a:ea typeface="Times New Roman" pitchFamily="18" charset="0"/>
                <a:cs typeface="Calibri" pitchFamily="34" charset="0"/>
              </a:rPr>
              <a:t>construção da rede explicativa dos problemas priorizados</a:t>
            </a:r>
            <a:r>
              <a:rPr lang="pt-BR" sz="2400" i="1" dirty="0" smtClean="0">
                <a:latin typeface="+mn-lt"/>
                <a:ea typeface="Times New Roman" pitchFamily="18" charset="0"/>
                <a:cs typeface="Calibri" pitchFamily="34" charset="0"/>
              </a:rPr>
              <a:t>. Para isso, deve-se revisar o conhecimento existente sobre cada um dos problemas da lista de problemas, tratando de identificar se, na situação concreta da população em estudo, observam-se os fatores relatados na literatura</a:t>
            </a:r>
          </a:p>
          <a:p>
            <a:pPr marL="228600" indent="-228600" algn="ctr"/>
            <a:endParaRPr lang="pt-BR" i="1" dirty="0" smtClean="0">
              <a:latin typeface="+mn-lt"/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-32" y="4374917"/>
            <a:ext cx="9144032" cy="255454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2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Uma análise de situação de saúde, seja ela local ou regional, deve incluir o conhecimento da população, das necessidades e demandas, das condições de acesso aos serviços e da qualidade da atenção ao usuário e sua família.</a:t>
            </a:r>
            <a:endParaRPr kumimoji="0" lang="pt-BR" sz="32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11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33214" cy="67185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just">
              <a:lnSpc>
                <a:spcPct val="150000"/>
              </a:lnSpc>
              <a:buFont typeface="+mj-lt"/>
              <a:buAutoNum type="alphaLcParenR"/>
            </a:pPr>
            <a:r>
              <a:rPr lang="pt-BR" sz="2800" b="1" dirty="0" smtClean="0"/>
              <a:t>ELABORAÇÃO DA ANÁLISE DA SITUAÇÃO DE SAÚDE: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1438" y="642918"/>
            <a:ext cx="8858280" cy="62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Calibri" pitchFamily="34" charset="0"/>
              </a:rPr>
              <a:t>1º</a:t>
            </a:r>
            <a:r>
              <a:rPr lang="pt-BR" sz="2200" dirty="0" smtClean="0">
                <a:latin typeface="+mn-lt"/>
                <a:ea typeface="Times New Roman" pitchFamily="18" charset="0"/>
                <a:cs typeface="Calibri" pitchFamily="34" charset="0"/>
              </a:rPr>
              <a:t> - </a:t>
            </a: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Calibri" pitchFamily="34" charset="0"/>
              </a:rPr>
              <a:t>Priorizar os problemas relativos à saúde a serem enfrentados na</a:t>
            </a:r>
            <a:r>
              <a:rPr kumimoji="0" lang="pt-BR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Calibri" pitchFamily="34" charset="0"/>
              </a:rPr>
              <a:t> região de saúde</a:t>
            </a:r>
            <a:r>
              <a:rPr lang="pt-BR" sz="2200" dirty="0" smtClean="0">
                <a:latin typeface="+mn-lt"/>
                <a:ea typeface="Times New Roman" pitchFamily="18" charset="0"/>
                <a:cs typeface="Calibri" pitchFamily="34" charset="0"/>
              </a:rPr>
              <a:t>;</a:t>
            </a:r>
          </a:p>
          <a:p>
            <a:pPr marL="228600" lvl="0" indent="-228600">
              <a:lnSpc>
                <a:spcPct val="150000"/>
              </a:lnSpc>
            </a:pP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Calibri" pitchFamily="34" charset="0"/>
              </a:rPr>
              <a:t>2º - Análise situacional, orientada, dentre outros, pelos seguintes temas contido</a:t>
            </a:r>
            <a:r>
              <a:rPr kumimoji="0" lang="pt-BR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Calibri" pitchFamily="34" charset="0"/>
              </a:rPr>
              <a:t>  no Manual do Planejamento do SUS ( </a:t>
            </a:r>
            <a:r>
              <a:rPr lang="pt-BR" sz="2200" dirty="0" smtClean="0">
                <a:latin typeface="+mn-lt"/>
                <a:ea typeface="Times New Roman" pitchFamily="18" charset="0"/>
                <a:cs typeface="Calibri" pitchFamily="34" charset="0"/>
              </a:rPr>
              <a:t>Portaria consolidação nº 1/2017-</a:t>
            </a:r>
            <a:r>
              <a:rPr kumimoji="0" lang="pt-BR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Calibri" pitchFamily="34" charset="0"/>
              </a:rPr>
              <a:t>original PTR</a:t>
            </a: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Calibri" pitchFamily="34" charset="0"/>
              </a:rPr>
              <a:t> </a:t>
            </a:r>
            <a:r>
              <a:rPr lang="pt-BR" sz="2200" b="0" u="none" dirty="0" smtClean="0">
                <a:latin typeface="+mn-lt"/>
                <a:ea typeface="Times New Roman" pitchFamily="18" charset="0"/>
                <a:cs typeface="Calibri" pitchFamily="34" charset="0"/>
              </a:rPr>
              <a:t> </a:t>
            </a:r>
            <a:r>
              <a:rPr lang="pt-BR" sz="2000" i="1" dirty="0" smtClean="0"/>
              <a:t>MS/GM </a:t>
            </a: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Calibri" pitchFamily="34" charset="0"/>
              </a:rPr>
              <a:t>Nº 2.135/13)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Estrutura do sistema de saúde;</a:t>
            </a:r>
            <a:r>
              <a:rPr lang="pt-BR" sz="2200" dirty="0" smtClean="0">
                <a:latin typeface="+mn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Redes de atenção à saúde;</a:t>
            </a:r>
            <a:r>
              <a:rPr kumimoji="0" lang="pt-BR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lang="pt-BR" sz="2200" dirty="0" smtClean="0">
                <a:latin typeface="+mn-lt"/>
              </a:rPr>
              <a:t>Identificação dos fluxos de acesso; Identificação da capacidade instalada e dos vazios assistenciais;</a:t>
            </a: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Condições sociossanitárias;</a:t>
            </a:r>
            <a:endParaRPr kumimoji="0" lang="pt-B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itchFamily="18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Recursos financeiros;</a:t>
            </a:r>
            <a:endParaRPr lang="pt-BR" sz="2200" dirty="0" smtClean="0">
              <a:latin typeface="+mn-lt"/>
              <a:ea typeface="Times New Roman" pitchFamily="18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Gestão do trabalho e da educação na saúde;</a:t>
            </a:r>
            <a:endParaRPr lang="pt-BR" sz="2200" dirty="0" smtClean="0">
              <a:latin typeface="+mn-lt"/>
              <a:ea typeface="Times New Roman" pitchFamily="18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LcParenR"/>
              <a:tabLst/>
            </a:pPr>
            <a:r>
              <a:rPr kumimoji="0" lang="pt-B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Ciência, tecnologia, produção e inovação em saúde e gestão.</a:t>
            </a:r>
            <a:endParaRPr kumimoji="0" lang="pt-B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12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-24"/>
            <a:ext cx="9133214" cy="58907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just">
              <a:lnSpc>
                <a:spcPct val="150000"/>
              </a:lnSpc>
              <a:buFont typeface="+mj-lt"/>
              <a:buAutoNum type="alphaLcParenR"/>
            </a:pPr>
            <a:r>
              <a:rPr lang="pt-BR" sz="2400" b="1" dirty="0" smtClean="0"/>
              <a:t>ELABORAÇÃO DA ANÁLISE DA SITUAÇÃO DE SAÚDE:</a:t>
            </a: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0" y="1428736"/>
            <a:ext cx="9144032" cy="390350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A análise municipal poderá ser realizada a partir de um consolidado das análises das equipes de saúde, assim como a análise </a:t>
            </a:r>
            <a:r>
              <a:rPr kumimoji="0" lang="pt-BR" sz="28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</a:t>
            </a:r>
            <a:r>
              <a:rPr kumimoji="0" lang="pt-BR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de situação regional e macrorregional com relação à situação dos municípios, sendo necessário agregar a leitura dos indicadores de saúde</a:t>
            </a:r>
            <a:r>
              <a:rPr kumimoji="0" lang="pt-BR" sz="2800" b="1" i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</a:t>
            </a:r>
            <a:r>
              <a:rPr kumimoji="0" lang="pt-BR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disponíveis nos sistemas informatizados e dos levantamentos municipais e regionais.</a:t>
            </a:r>
            <a:endParaRPr kumimoji="0" lang="pt-BR" sz="28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13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0786" y="-24"/>
            <a:ext cx="9133214" cy="67185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>
              <a:lnSpc>
                <a:spcPct val="150000"/>
              </a:lnSpc>
            </a:pPr>
            <a:r>
              <a:rPr lang="pt-BR" sz="2800" b="1" dirty="0" smtClean="0"/>
              <a:t>COMO FAZER UMA ANÁLISE DE SITUAÇÃO DE SAÚDE?</a:t>
            </a:r>
            <a:endParaRPr lang="pt-BR" sz="3200" b="1" dirty="0" smtClean="0"/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114816"/>
          </a:xfrm>
        </p:spPr>
        <p:txBody>
          <a:bodyPr>
            <a:normAutofit/>
          </a:bodyPr>
          <a:lstStyle/>
          <a:p>
            <a:r>
              <a:rPr lang="pt-BR" dirty="0" smtClean="0"/>
              <a:t>Uso de dados da Vigilância em Saúde</a:t>
            </a:r>
          </a:p>
          <a:p>
            <a:r>
              <a:rPr lang="pt-BR" dirty="0" smtClean="0"/>
              <a:t>Análise dos dados dos Sistemas de Informação</a:t>
            </a:r>
          </a:p>
          <a:p>
            <a:r>
              <a:rPr lang="pt-BR" dirty="0" smtClean="0"/>
              <a:t>Análise dos dados demográficos</a:t>
            </a:r>
          </a:p>
          <a:p>
            <a:r>
              <a:rPr lang="pt-BR" dirty="0" smtClean="0"/>
              <a:t>Análise das desigualdades em saúde </a:t>
            </a:r>
          </a:p>
          <a:p>
            <a:r>
              <a:rPr lang="pt-BR" dirty="0" smtClean="0"/>
              <a:t>Análise dos dados epidemiológicos</a:t>
            </a:r>
          </a:p>
          <a:p>
            <a:r>
              <a:rPr lang="pt-BR" dirty="0" smtClean="0"/>
              <a:t>Análise dos componentes das redes de atenção à saúde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0" y="5572140"/>
            <a:ext cx="9144000" cy="123110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2800" dirty="0" err="1" smtClean="0"/>
              <a:t>Obs</a:t>
            </a:r>
            <a:r>
              <a:rPr lang="pt-BR" sz="2800" dirty="0" smtClean="0"/>
              <a:t>: Utilizar tabelas, gráficos, quadros e textos para expressar no Plano de Saúde a situação de saúde do Município</a:t>
            </a:r>
          </a:p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142844" y="2357430"/>
          <a:ext cx="3772535" cy="3560826"/>
        </p:xfrm>
        <a:graphic>
          <a:graphicData uri="http://schemas.openxmlformats.org/drawingml/2006/table">
            <a:tbl>
              <a:tblPr/>
              <a:tblGrid>
                <a:gridCol w="397510"/>
                <a:gridCol w="1230630"/>
                <a:gridCol w="808990"/>
                <a:gridCol w="631190"/>
                <a:gridCol w="704215"/>
              </a:tblGrid>
              <a:tr h="438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Ord.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Município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Distância da Referência (km)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Área (km2)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População*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Brejinho de Nazaré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41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1.724,450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5.475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Chapada da Natividade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1.646,472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3.334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Fátima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65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382,907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3.841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Ipueiras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69 (NP)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815,254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1.977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Mateiros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180 (NP)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9.681,658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2.638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Monte do Carmo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46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3.616,674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7.827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Natividade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149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3.240,715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9.239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Oliveira de Fátima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205,850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1.106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Pindorama do Tocantins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145 (NP)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1.559,086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4.464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Ponte Alta do Tocantins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136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6.491,125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7.961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Porto Nacional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4.449,917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52.700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Santa Rosa do Tocantins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89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1.796,257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4.811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Silvanópolis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1.258,831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5.378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19050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36.869,196</a:t>
                      </a:r>
                      <a:endParaRPr lang="pt-BR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9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110.751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grid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NP - Não Pavimentada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*Estimativa 2018.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Fonte: IBGE, 2019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" name="Amor Perfeito.png" descr="image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539" b="27609"/>
          <a:stretch>
            <a:fillRect/>
          </a:stretch>
        </p:blipFill>
        <p:spPr bwMode="auto">
          <a:xfrm>
            <a:off x="4085613" y="928670"/>
            <a:ext cx="3772535" cy="2319655"/>
          </a:xfrm>
          <a:prstGeom prst="rect">
            <a:avLst/>
          </a:prstGeom>
          <a:noFill/>
          <a:ln w="38160" cap="flat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</p:pic>
      <p:sp>
        <p:nvSpPr>
          <p:cNvPr id="73729" name="Rectangle 80"/>
          <p:cNvSpPr>
            <a:spLocks noChangeArrowheads="1"/>
          </p:cNvSpPr>
          <p:nvPr/>
        </p:nvSpPr>
        <p:spPr bwMode="auto">
          <a:xfrm>
            <a:off x="6835805" y="2500306"/>
            <a:ext cx="2093913" cy="4178300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A Região Amor Perfeito possui uma população de 110.751 habitantes, distribuída em 13 municípios. A Região apresenta uma densidade demográfica de 3 habitantes/km</a:t>
            </a:r>
            <a:r>
              <a:rPr kumimoji="0" lang="pt-BR" sz="1300" b="0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2</a:t>
            </a:r>
            <a:r>
              <a:rPr kumimoji="0" lang="pt-BR" sz="1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, sendo que 7 dos seus municípios possuem população menor que 5.000 habitantes. A Região compreende 7,12% da população do Estado e 13,28% do território tocantinense. O município de referência é Porto Nacional, sendo 41 km a menor distância à referência, 180 km a maior e 78 km a média. </a:t>
            </a:r>
            <a:endParaRPr kumimoji="0" lang="pt-BR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71406" y="500042"/>
            <a:ext cx="8929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39750" algn="l"/>
              </a:tabLst>
            </a:pPr>
            <a:r>
              <a:rPr kumimoji="0" lang="pt-B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Perfil Epidemiológico das Regiões de Saúde</a:t>
            </a:r>
            <a:r>
              <a:rPr kumimoji="0" lang="pt-BR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- </a:t>
            </a:r>
            <a:r>
              <a:rPr lang="pt-BR" b="1" dirty="0" smtClean="0">
                <a:cs typeface="Times New Roman" pitchFamily="18" charset="0"/>
              </a:rPr>
              <a:t>Amor Perfeito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0786" y="-24"/>
            <a:ext cx="9133214" cy="50629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>
              <a:lnSpc>
                <a:spcPct val="150000"/>
              </a:lnSpc>
            </a:pPr>
            <a:r>
              <a:rPr lang="pt-BR" sz="1900" b="1" dirty="0" smtClean="0"/>
              <a:t>EXEMPLO  PARTE DA ANÁLISE SITUACIONAL UTILIZADA NA CONSTRUÇÃO DO</a:t>
            </a:r>
            <a:r>
              <a:rPr lang="pt-BR" sz="2000" b="1" dirty="0" smtClean="0"/>
              <a:t> PES/TO 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-32" y="6072206"/>
            <a:ext cx="6682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Ver Plano Estadual de Saúde da SES-TO em:</a:t>
            </a:r>
          </a:p>
          <a:p>
            <a:r>
              <a:rPr lang="pt-BR" dirty="0" smtClean="0"/>
              <a:t>https://www.to.gov.br/saude/pes-ses-to-2020-2023/58p8899qmm37</a:t>
            </a:r>
            <a:endParaRPr lang="pt-BR" dirty="0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15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-24"/>
            <a:ext cx="9133214" cy="70788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/>
            <a:r>
              <a:rPr lang="pt-BR" sz="2000" b="1" dirty="0" smtClean="0"/>
              <a:t>b) DEFINIÇÃO DE PRIORIDADES SANITÁRIAS: DIRETRIZES, OBJETIVOS, METAS, INDICADORES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42844" y="1249009"/>
            <a:ext cx="8858312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000" dirty="0" smtClean="0"/>
              <a:t>De acordo com a Resolução CIT nº 23, 2017, compete à Comissão </a:t>
            </a:r>
            <a:r>
              <a:rPr lang="pt-BR" sz="2000" dirty="0" err="1" smtClean="0"/>
              <a:t>Intergestores</a:t>
            </a:r>
            <a:r>
              <a:rPr lang="pt-BR" sz="2000" dirty="0" smtClean="0"/>
              <a:t> </a:t>
            </a:r>
            <a:r>
              <a:rPr lang="pt-BR" sz="2000" dirty="0" err="1" smtClean="0"/>
              <a:t>Bipartite</a:t>
            </a:r>
            <a:r>
              <a:rPr lang="pt-BR" sz="2000" dirty="0" smtClean="0"/>
              <a:t> (CIB), com base na análise da situação de saúde nas regiões, </a:t>
            </a:r>
            <a:r>
              <a:rPr lang="pt-BR" sz="2000" b="1" dirty="0" smtClean="0"/>
              <a:t>definir as prioridades sanitárias e as diretrizes para a organização das RAS no espaço macrorregional. </a:t>
            </a:r>
          </a:p>
          <a:p>
            <a:pPr algn="just">
              <a:lnSpc>
                <a:spcPct val="150000"/>
              </a:lnSpc>
            </a:pPr>
            <a:endParaRPr lang="pt-BR" sz="2000" b="1" dirty="0" smtClean="0"/>
          </a:p>
          <a:p>
            <a:pPr algn="just">
              <a:lnSpc>
                <a:spcPct val="150000"/>
              </a:lnSpc>
            </a:pPr>
            <a:r>
              <a:rPr lang="pt-BR" sz="2000" dirty="0" smtClean="0"/>
              <a:t>É importante considerar a magnitude do problema no âmbito da região de saúde/ ou macrorregião, o seu impacto no estado de saúde da população,</a:t>
            </a:r>
            <a:r>
              <a:rPr lang="pt-BR" sz="2000" b="1" dirty="0" smtClean="0">
                <a:solidFill>
                  <a:srgbClr val="FF0000"/>
                </a:solidFill>
              </a:rPr>
              <a:t> </a:t>
            </a:r>
            <a:r>
              <a:rPr lang="pt-BR" sz="2000" dirty="0" smtClean="0"/>
              <a:t>capacidade instalada, recursos financeiro e a expectativa da população por uma </a:t>
            </a:r>
            <a:r>
              <a:rPr lang="pt-BR" sz="2000" b="1" dirty="0" smtClean="0"/>
              <a:t>maior </a:t>
            </a:r>
            <a:r>
              <a:rPr lang="pt-BR" sz="2000" b="1" dirty="0" err="1" smtClean="0"/>
              <a:t>resolutividade</a:t>
            </a:r>
            <a:r>
              <a:rPr lang="pt-BR" sz="2000" b="1" dirty="0" smtClean="0"/>
              <a:t> dos serviços.</a:t>
            </a:r>
          </a:p>
          <a:p>
            <a:pPr algn="just">
              <a:lnSpc>
                <a:spcPct val="150000"/>
              </a:lnSpc>
            </a:pPr>
            <a:endParaRPr lang="pt-BR" sz="1400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71414"/>
            <a:ext cx="9133214" cy="83099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/>
            <a:r>
              <a:rPr lang="pt-BR" sz="2400" b="1" dirty="0" smtClean="0"/>
              <a:t>B) DEFINIÇÃO DE PRIORIDADES SANITÁRIAS: DIRETRIZES, OBJETIVOS, METAS, INDICADORES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1438" y="857232"/>
            <a:ext cx="9001156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pt-BR" sz="2600" b="1" dirty="0" smtClean="0"/>
              <a:t>Diretrizes</a:t>
            </a:r>
            <a:r>
              <a:rPr lang="pt-BR" sz="2600" dirty="0" smtClean="0"/>
              <a:t> — Expressam ideais de realização e orientam escolhas estratégicas e prioritárias. Devem ser definidas em função das características epidemiológicas, da organização dos serviços, do sistema de saúde e dos marcos da Política de Saúde</a:t>
            </a:r>
          </a:p>
          <a:p>
            <a:pPr lvl="0" algn="just"/>
            <a:endParaRPr lang="pt-BR" sz="9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600" dirty="0" smtClean="0"/>
              <a:t> As diretrizes são formulações que indicam as linhas de ação a serem seguidas</a:t>
            </a:r>
          </a:p>
          <a:p>
            <a:pPr algn="just">
              <a:buFont typeface="Wingdings" pitchFamily="2" charset="2"/>
              <a:buChar char="ü"/>
            </a:pPr>
            <a:endParaRPr lang="pt-BR" sz="9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600" dirty="0" smtClean="0"/>
              <a:t>São expressas sob a forma de um enunciado síntese que visa delimitar a estratégia geral e expressar as prioridades do plano de saúde.</a:t>
            </a:r>
          </a:p>
          <a:p>
            <a:endParaRPr lang="pt-BR" sz="9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600" dirty="0" smtClean="0"/>
              <a:t>Devem estar alinhadas às Diretrizes no âmbito estadual e nacional</a:t>
            </a:r>
          </a:p>
        </p:txBody>
      </p:sp>
      <p:sp>
        <p:nvSpPr>
          <p:cNvPr id="4" name="Retângulo 3"/>
          <p:cNvSpPr/>
          <p:nvPr/>
        </p:nvSpPr>
        <p:spPr>
          <a:xfrm>
            <a:off x="0" y="6072206"/>
            <a:ext cx="9144000" cy="8925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2600" b="1" dirty="0" smtClean="0"/>
              <a:t>DIRETRIZES PES: </a:t>
            </a:r>
            <a:r>
              <a:rPr lang="pt-BR" sz="2600" dirty="0" smtClean="0"/>
              <a:t>Fortalecimento da Rede de Atenção às Urgências no Estado do Tocantins</a:t>
            </a:r>
            <a:endParaRPr lang="pt-BR" sz="2600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71414"/>
            <a:ext cx="9133214" cy="95410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/>
            <a:r>
              <a:rPr lang="pt-BR" sz="2800" b="1" dirty="0" smtClean="0"/>
              <a:t>B) DEFINIÇÃO DE PRIORIDADES SANITÁRIAS: DIRETRIZES, OBJETIVOS, METAS, INDICADORES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1438" y="1000108"/>
            <a:ext cx="9001156" cy="4532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pt-BR" sz="2800" b="1" dirty="0" smtClean="0"/>
              <a:t>Objetivo </a:t>
            </a:r>
            <a:r>
              <a:rPr lang="pt-BR" sz="2800" dirty="0" smtClean="0"/>
              <a:t>de cada Diretriz representa(m) os resultados desejados com a Diretriz, “o que se quer”, “o que se pretende” a fim de superar, reduzir, eliminar, prevenir ou controlar os problemas identificados. </a:t>
            </a:r>
          </a:p>
          <a:p>
            <a:pPr lvl="0" algn="just">
              <a:lnSpc>
                <a:spcPct val="150000"/>
              </a:lnSpc>
            </a:pPr>
            <a:endParaRPr lang="pt-BR" sz="1100" dirty="0" smtClean="0"/>
          </a:p>
          <a:p>
            <a:pPr lvl="0" algn="just">
              <a:lnSpc>
                <a:spcPct val="150000"/>
              </a:lnSpc>
            </a:pPr>
            <a:r>
              <a:rPr lang="pt-BR" sz="2800" dirty="0" smtClean="0"/>
              <a:t>Isso em coerência com as políticas de governo e com a viabilidade política, econômica, técnica e institucional.</a:t>
            </a:r>
          </a:p>
          <a:p>
            <a:r>
              <a:rPr lang="pt-BR" sz="2000" b="1" dirty="0" smtClean="0"/>
              <a:t> </a:t>
            </a:r>
            <a:endParaRPr lang="pt-BR" sz="2200" dirty="0" smtClean="0"/>
          </a:p>
        </p:txBody>
      </p:sp>
      <p:sp>
        <p:nvSpPr>
          <p:cNvPr id="4" name="Retângulo 3"/>
          <p:cNvSpPr/>
          <p:nvPr/>
        </p:nvSpPr>
        <p:spPr>
          <a:xfrm>
            <a:off x="-32" y="5500702"/>
            <a:ext cx="9144032" cy="138499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pt-BR" sz="2800" b="1" dirty="0" smtClean="0"/>
              <a:t>OBJETIVO/PES: </a:t>
            </a:r>
            <a:r>
              <a:rPr lang="pt-BR" sz="2800" dirty="0" smtClean="0"/>
              <a:t>Organizar a rede de atenção à urgência e emergência para atendimento qualificado dos pacientes em um dos pontos de atenção à saúde.</a:t>
            </a:r>
            <a:endParaRPr lang="pt-BR" sz="2800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-24"/>
            <a:ext cx="9133214" cy="83099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/>
            <a:r>
              <a:rPr lang="pt-BR" sz="2400" b="1" dirty="0" smtClean="0"/>
              <a:t>B) DEFINIÇÃO DE PRIORIDADES SANITÁRIAS: DIRETRIZES, OBJETIVOS, METAS, INDICADORES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1438" y="929161"/>
            <a:ext cx="9001156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pt-BR" sz="2400" b="1" dirty="0" smtClean="0"/>
              <a:t>Meta </a:t>
            </a:r>
            <a:r>
              <a:rPr lang="pt-BR" sz="2400" dirty="0" smtClean="0"/>
              <a:t>específica a magnitude da mudança desejada ou resultado visado com o Objetivo. Um mesmo Objetivo pode apresentar mais de uma meta, em função da relevância destas para o seu alcance.</a:t>
            </a:r>
          </a:p>
          <a:p>
            <a:pPr lvl="0"/>
            <a:endParaRPr lang="pt-BR" sz="1000" dirty="0" smtClean="0"/>
          </a:p>
          <a:p>
            <a:pPr lvl="0" algn="just"/>
            <a:r>
              <a:rPr lang="pt-BR" sz="2400" dirty="0" smtClean="0"/>
              <a:t> Ao estabelecer uma Meta, deve-se considerar o estágio de referência inicial ou a situação atual que se deseja modificar, o ponto de partida – de onde se está para onde se quer chegar. Isso constitui a </a:t>
            </a:r>
            <a:r>
              <a:rPr lang="pt-BR" sz="2400" b="1" i="1" u="sng" dirty="0" smtClean="0"/>
              <a:t>Linha de Base</a:t>
            </a:r>
            <a:r>
              <a:rPr lang="pt-BR" sz="2400" dirty="0" smtClean="0"/>
              <a:t>.</a:t>
            </a:r>
          </a:p>
          <a:p>
            <a:pPr lvl="0"/>
            <a:endParaRPr lang="pt-BR" sz="500" dirty="0" smtClean="0"/>
          </a:p>
          <a:p>
            <a:pPr lvl="0" algn="just">
              <a:lnSpc>
                <a:spcPct val="150000"/>
              </a:lnSpc>
            </a:pPr>
            <a:r>
              <a:rPr lang="pt-BR" sz="2000" b="1" dirty="0" smtClean="0"/>
              <a:t>Ao estabelecer metas, alguns fatores devem ser considerados: </a:t>
            </a:r>
          </a:p>
          <a:p>
            <a:pPr lvl="0" algn="just">
              <a:buFont typeface="Wingdings" pitchFamily="2" charset="2"/>
              <a:buChar char="ü"/>
            </a:pPr>
            <a:r>
              <a:rPr lang="pt-BR" sz="2000" dirty="0" smtClean="0"/>
              <a:t>desempenhos anteriores - série histórica </a:t>
            </a:r>
          </a:p>
          <a:p>
            <a:pPr lvl="0" algn="just">
              <a:buFont typeface="Wingdings" pitchFamily="2" charset="2"/>
              <a:buChar char="ü"/>
            </a:pPr>
            <a:r>
              <a:rPr lang="pt-BR" sz="2000" dirty="0" smtClean="0"/>
              <a:t>linha de base -  ano de ponto de partida </a:t>
            </a:r>
          </a:p>
          <a:p>
            <a:pPr lvl="0" algn="just">
              <a:buFont typeface="Wingdings" pitchFamily="2" charset="2"/>
              <a:buChar char="ü"/>
            </a:pPr>
            <a:r>
              <a:rPr lang="pt-BR" sz="2000" dirty="0" err="1" smtClean="0"/>
              <a:t>Factibilidade</a:t>
            </a:r>
            <a:r>
              <a:rPr lang="pt-BR" sz="2000" dirty="0" smtClean="0"/>
              <a:t> - disponibilidade dos recursos - condicionantes políticas, econômicas e da capacidade organizacional.</a:t>
            </a:r>
          </a:p>
        </p:txBody>
      </p:sp>
      <p:sp>
        <p:nvSpPr>
          <p:cNvPr id="4" name="Retângulo 3"/>
          <p:cNvSpPr/>
          <p:nvPr/>
        </p:nvSpPr>
        <p:spPr>
          <a:xfrm>
            <a:off x="-32" y="5857892"/>
            <a:ext cx="9144032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pt-BR" sz="2400" b="1" dirty="0" smtClean="0"/>
              <a:t>META/PES: </a:t>
            </a:r>
            <a:r>
              <a:rPr lang="pt-BR" sz="2400" dirty="0" smtClean="0"/>
              <a:t>Reduzir a taxa de mortalidade por doenças cardiovasculares na faixa etária de 0 a 69 anos ate 2023.</a:t>
            </a:r>
            <a:endParaRPr lang="pt-BR" sz="24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-32" y="6642580"/>
            <a:ext cx="49023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00" dirty="0" smtClean="0"/>
              <a:t>Ver Plano Estadual de Saúde da SES-TO em: https://www.to.gov.br/saude/pes-ses-to-2020-2023/58p8899qmm37</a:t>
            </a:r>
            <a:endParaRPr lang="pt-BR" sz="800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/>
        </p:nvGraphicFramePr>
        <p:xfrm>
          <a:off x="285720" y="857232"/>
          <a:ext cx="8715436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/>
        </p:nvGraphicFramePr>
        <p:xfrm>
          <a:off x="142844" y="1000108"/>
          <a:ext cx="8858312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285720" y="630776"/>
            <a:ext cx="885828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pt-BR" b="1" i="1" dirty="0" smtClean="0">
                <a:solidFill>
                  <a:schemeClr val="tx1"/>
                </a:solidFill>
              </a:rPr>
              <a:t>PLANEJAMENTO REGIONAL  INTEGRADO DO TOCANTINS  DEVE SER ORIENTADO:</a:t>
            </a:r>
            <a:endParaRPr lang="pt-BR" b="1" i="1" dirty="0">
              <a:solidFill>
                <a:schemeClr val="tx1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pt-BR" b="1" i="1" dirty="0" smtClean="0">
                <a:solidFill>
                  <a:schemeClr val="tx1"/>
                </a:solidFill>
              </a:rPr>
              <a:t>REGIONALIZAÇÃO SOLIDÁRIA E COOPERATIVA</a:t>
            </a:r>
            <a:endParaRPr lang="pt-BR" b="1" i="1" dirty="0">
              <a:solidFill>
                <a:schemeClr val="tx1"/>
              </a:solidFill>
            </a:endParaRP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6429388" y="4143380"/>
            <a:ext cx="2643174" cy="235745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i="1" u="sng" dirty="0" smtClean="0"/>
              <a:t>COM APOIO - PROADI-SUS</a:t>
            </a:r>
          </a:p>
          <a:p>
            <a:pPr algn="ctr"/>
            <a:r>
              <a:rPr lang="pt-PT" b="1" i="1" dirty="0" smtClean="0"/>
              <a:t>Programa de fortalecimento dos processos de governança, organização e integração da RAS</a:t>
            </a:r>
            <a:endParaRPr lang="pt-BR" dirty="0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71414"/>
            <a:ext cx="9133214" cy="83099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/>
            <a:r>
              <a:rPr lang="pt-BR" sz="2400" b="1" dirty="0" smtClean="0"/>
              <a:t>B) DEFINIÇÃO DE PRIORIDADES SANITÁRIAS: DIRETRIZES, OBJETIVOS, METAS, INDICADORES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0" y="857232"/>
            <a:ext cx="9144000" cy="517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Indicadores</a:t>
            </a:r>
            <a:r>
              <a:rPr lang="pt-BR" sz="2400" dirty="0" smtClean="0"/>
              <a:t> — Conjunto de parâmetros que permite identificar, mensurar, acompanhar e comunicar, de forma simples, a evolução de determinado aspecto da intervenção proposta. Devem ser passíveis de apuração periódica, de forma a possibilitar a avaliação da intervenção.</a:t>
            </a:r>
          </a:p>
          <a:p>
            <a:pPr algn="just"/>
            <a:endParaRPr lang="pt-BR" dirty="0" smtClean="0"/>
          </a:p>
          <a:p>
            <a:pPr lvl="0" algn="just"/>
            <a:r>
              <a:rPr lang="pt-BR" sz="2400" dirty="0" smtClean="0"/>
              <a:t>É</a:t>
            </a:r>
            <a:r>
              <a:rPr lang="pt-BR" sz="2400" b="1" dirty="0" smtClean="0"/>
              <a:t> </a:t>
            </a:r>
            <a:r>
              <a:rPr lang="pt-BR" sz="2400" dirty="0" smtClean="0"/>
              <a:t>uma variável que representa uma meta, permite mensurar as mudanças propostas e acompanhar o alcance das mesmas, essenciais nos processos de monitoramento e avaliação,   em geral numérica:</a:t>
            </a:r>
          </a:p>
          <a:p>
            <a:pPr lvl="0" algn="just"/>
            <a:endParaRPr lang="pt-BR" sz="900" dirty="0" smtClean="0"/>
          </a:p>
          <a:p>
            <a:pPr lvl="0" algn="just">
              <a:buFont typeface="Wingdings" pitchFamily="2" charset="2"/>
              <a:buChar char="ü"/>
            </a:pPr>
            <a:r>
              <a:rPr lang="pt-BR" sz="2400" dirty="0" smtClean="0"/>
              <a:t> </a:t>
            </a:r>
            <a:r>
              <a:rPr lang="pt-BR" sz="2000" dirty="0" smtClean="0"/>
              <a:t>número absoluto</a:t>
            </a:r>
          </a:p>
          <a:p>
            <a:pPr lvl="0" algn="just">
              <a:buFont typeface="Wingdings" pitchFamily="2" charset="2"/>
              <a:buChar char="ü"/>
            </a:pPr>
            <a:r>
              <a:rPr lang="pt-BR" sz="2000" dirty="0" smtClean="0"/>
              <a:t> índice/relação</a:t>
            </a:r>
          </a:p>
          <a:p>
            <a:pPr lvl="0" algn="just">
              <a:buFont typeface="Wingdings" pitchFamily="2" charset="2"/>
              <a:buChar char="ü"/>
            </a:pPr>
            <a:r>
              <a:rPr lang="pt-BR" sz="2000" dirty="0" smtClean="0"/>
              <a:t> percentual </a:t>
            </a:r>
          </a:p>
          <a:p>
            <a:pPr lvl="0" algn="just">
              <a:buFont typeface="Wingdings" pitchFamily="2" charset="2"/>
              <a:buChar char="ü"/>
            </a:pPr>
            <a:r>
              <a:rPr lang="pt-BR" sz="2000" dirty="0" smtClean="0"/>
              <a:t>taxa</a:t>
            </a:r>
          </a:p>
          <a:p>
            <a:pPr lvl="0" algn="just">
              <a:buFont typeface="Wingdings" pitchFamily="2" charset="2"/>
              <a:buChar char="ü"/>
            </a:pPr>
            <a:r>
              <a:rPr lang="pt-BR" sz="2000" dirty="0" smtClean="0"/>
              <a:t>coeficiente </a:t>
            </a:r>
          </a:p>
          <a:p>
            <a:pPr lvl="0" algn="just">
              <a:buFont typeface="Wingdings" pitchFamily="2" charset="2"/>
              <a:buChar char="ü"/>
            </a:pPr>
            <a:r>
              <a:rPr lang="pt-BR" sz="2000" dirty="0" smtClean="0"/>
              <a:t>razão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23767" y="6642580"/>
            <a:ext cx="49023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00" dirty="0" smtClean="0"/>
              <a:t>Ver Plano Estadual de Saúde da SES-TO em: https://www.to.gov.br/saude/pes-ses-to-2020-2023/58p8899qmm37</a:t>
            </a:r>
            <a:endParaRPr lang="pt-BR" sz="800" dirty="0"/>
          </a:p>
        </p:txBody>
      </p:sp>
      <p:sp>
        <p:nvSpPr>
          <p:cNvPr id="5" name="Retângulo 4"/>
          <p:cNvSpPr/>
          <p:nvPr/>
        </p:nvSpPr>
        <p:spPr>
          <a:xfrm>
            <a:off x="0" y="5845750"/>
            <a:ext cx="9144000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2400" b="1" dirty="0" smtClean="0"/>
              <a:t>EX.: INDICADOR/PES:  </a:t>
            </a:r>
            <a:r>
              <a:rPr lang="pt-BR" sz="2400" dirty="0" smtClean="0"/>
              <a:t>Taxa de mortalidade específica por doenças do aparelho circulatório</a:t>
            </a:r>
            <a:endParaRPr lang="pt-BR" sz="2400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-24"/>
            <a:ext cx="9133214" cy="553998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>
              <a:lnSpc>
                <a:spcPct val="150000"/>
              </a:lnSpc>
            </a:pPr>
            <a:r>
              <a:rPr lang="pt-BR" sz="1900" b="1" dirty="0" smtClean="0"/>
              <a:t>EXEMPLO CONSTRUÇÃO DO</a:t>
            </a:r>
            <a:r>
              <a:rPr lang="pt-BR" sz="2000" b="1" dirty="0" smtClean="0"/>
              <a:t> PES/TO 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245192" y="6143644"/>
            <a:ext cx="83987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Ver Plano Estadual de Saúde da SES-TO em: https://www.to.gov.br/saude/pes-ses-to-2020-2023/58p8899qmm37</a:t>
            </a:r>
            <a:endParaRPr lang="pt-BR" sz="1400" dirty="0"/>
          </a:p>
        </p:txBody>
      </p:sp>
      <p:sp>
        <p:nvSpPr>
          <p:cNvPr id="8" name="Retângulo 7"/>
          <p:cNvSpPr/>
          <p:nvPr/>
        </p:nvSpPr>
        <p:spPr>
          <a:xfrm>
            <a:off x="214282" y="523475"/>
            <a:ext cx="87154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 smtClean="0"/>
              <a:t>DIRETRIZES PES:  </a:t>
            </a:r>
            <a:r>
              <a:rPr lang="pt-BR" sz="2800" dirty="0" smtClean="0"/>
              <a:t>Fortalecimento da Rede de Atenção às Urgências no Estado do Tocantins</a:t>
            </a:r>
          </a:p>
          <a:p>
            <a:pPr algn="just"/>
            <a:endParaRPr lang="pt-BR" sz="2800" dirty="0" smtClean="0"/>
          </a:p>
          <a:p>
            <a:pPr algn="just"/>
            <a:r>
              <a:rPr lang="pt-BR" sz="2800" b="1" dirty="0" smtClean="0"/>
              <a:t>OBJETIVO/PES:  </a:t>
            </a:r>
            <a:r>
              <a:rPr lang="pt-BR" sz="2800" dirty="0" smtClean="0"/>
              <a:t>Organizar a rede de atenção à urgência e emergência para atendimento qualificado dos pacientes em um dos pontos de atenção à saúde.</a:t>
            </a:r>
          </a:p>
          <a:p>
            <a:pPr algn="just"/>
            <a:endParaRPr lang="pt-BR" sz="2800" dirty="0" smtClean="0"/>
          </a:p>
          <a:p>
            <a:pPr algn="just"/>
            <a:r>
              <a:rPr lang="pt-BR" sz="2800" b="1" dirty="0" smtClean="0"/>
              <a:t>META/PES:  </a:t>
            </a:r>
            <a:r>
              <a:rPr lang="pt-BR" sz="2800" dirty="0" smtClean="0"/>
              <a:t>Reduzir a taxa de mortalidade por doenças cardiovasculares na faixa etária de 0 a 69 anos ate 2023.</a:t>
            </a:r>
          </a:p>
          <a:p>
            <a:pPr algn="just"/>
            <a:endParaRPr lang="pt-BR" sz="2800" dirty="0" smtClean="0"/>
          </a:p>
          <a:p>
            <a:pPr algn="just"/>
            <a:r>
              <a:rPr lang="pt-BR" sz="2800" b="1" dirty="0" smtClean="0"/>
              <a:t>INDICADOR/PES:  </a:t>
            </a:r>
            <a:r>
              <a:rPr lang="pt-BR" sz="2800" dirty="0" smtClean="0"/>
              <a:t>Taxa de mortalidade específica por doenças do aparelho circulatório</a:t>
            </a:r>
            <a:endParaRPr lang="pt-BR" sz="2800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21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71414"/>
            <a:ext cx="9133214" cy="40011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/>
            <a:r>
              <a:rPr lang="pt-BR" sz="2000" b="1" dirty="0" smtClean="0"/>
              <a:t>C) ORGANIZAÇÃO DOS PONTOS DE ATENÇÃO DA RAS</a:t>
            </a:r>
          </a:p>
        </p:txBody>
      </p:sp>
      <p:sp>
        <p:nvSpPr>
          <p:cNvPr id="5" name="Retângulo 4"/>
          <p:cNvSpPr/>
          <p:nvPr/>
        </p:nvSpPr>
        <p:spPr>
          <a:xfrm>
            <a:off x="214282" y="1316070"/>
            <a:ext cx="87868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400" b="1" i="1" u="sng" dirty="0" smtClean="0"/>
              <a:t>Na organização da Rede de Atenção a Saúde  - uma visão territorial partilhada </a:t>
            </a:r>
          </a:p>
          <a:p>
            <a:pPr algn="just">
              <a:lnSpc>
                <a:spcPct val="150000"/>
              </a:lnSpc>
            </a:pPr>
            <a:r>
              <a:rPr lang="pt-BR" sz="2400" b="1" i="1" dirty="0" smtClean="0"/>
              <a:t>A regionalização </a:t>
            </a:r>
            <a:r>
              <a:rPr lang="pt-BR" sz="2400" dirty="0" smtClean="0"/>
              <a:t>e hierarquização compõem o modelo organizativo do SUS como estratégias de ordenamento do acesso às ações e serviços de saúde e construção de espaço político do debate decisório regional, buscando efetivar uma gestão solidária e cooperativa. </a:t>
            </a:r>
            <a:endParaRPr lang="pt-BR" sz="24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-24"/>
            <a:ext cx="9133214" cy="46166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/>
            <a:r>
              <a:rPr lang="pt-BR" sz="2400" b="1" dirty="0" smtClean="0"/>
              <a:t>C) ORGANIZAÇÃO DOS PONTOS DE ATENÇÃO DA RAS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1438" y="1107121"/>
            <a:ext cx="900115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Regionalização - organização da RAS exige: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400" dirty="0" smtClean="0"/>
              <a:t> a definição do território - estabelecer os seus limites geográficos, sua população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8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400" dirty="0" smtClean="0"/>
              <a:t>Rol de ações e serviços que serão ofertados nesta região de saúde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8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400" dirty="0" smtClean="0"/>
              <a:t>As competências e responsabilidades dos pontos de atenção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8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400" dirty="0" smtClean="0"/>
              <a:t>acessibilidade e escala para conformação de serviços, devendo ser observadas as </a:t>
            </a:r>
            <a:r>
              <a:rPr lang="pt-BR" sz="2400" dirty="0" err="1" smtClean="0"/>
              <a:t>pactuações</a:t>
            </a:r>
            <a:r>
              <a:rPr lang="pt-BR" sz="2400" dirty="0" smtClean="0"/>
              <a:t> entre o estado e o município para o processo de regionalização e parâmetros de escala e acesso.</a:t>
            </a:r>
            <a:endParaRPr lang="pt-BR" sz="2400" dirty="0"/>
          </a:p>
        </p:txBody>
      </p:sp>
      <p:sp>
        <p:nvSpPr>
          <p:cNvPr id="5" name="Retângulo 4"/>
          <p:cNvSpPr/>
          <p:nvPr/>
        </p:nvSpPr>
        <p:spPr>
          <a:xfrm>
            <a:off x="142844" y="428604"/>
            <a:ext cx="878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400" b="1" i="1" u="sng" dirty="0" smtClean="0"/>
              <a:t>Na organização da RAS - uma visão territorial partilhada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71463" y="476672"/>
            <a:ext cx="8763000" cy="649287"/>
          </a:xfrm>
          <a:prstGeom prst="rect">
            <a:avLst/>
          </a:prstGeom>
          <a:ln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457200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914400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1371600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1828800" algn="ct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defRPr/>
            </a:pPr>
            <a:r>
              <a:rPr lang="pt-BR" sz="2400" kern="0" dirty="0" smtClean="0">
                <a:solidFill>
                  <a:schemeClr val="bg1"/>
                </a:solidFill>
              </a:rPr>
              <a:t>DIFERENÇA ENTRE REGIÃO X REGIONALIZAÇÃO </a:t>
            </a: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3714744" y="3786190"/>
            <a:ext cx="928686" cy="357190"/>
          </a:xfrm>
          <a:prstGeom prst="leftRightArrow">
            <a:avLst>
              <a:gd name="adj1" fmla="val 50000"/>
              <a:gd name="adj2" fmla="val 75000"/>
            </a:avLst>
          </a:prstGeom>
          <a:ln>
            <a:headEnd/>
            <a:tailEnd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pt-BR" sz="4000" b="1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28596" y="1766879"/>
            <a:ext cx="3071834" cy="519113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pt-BR" sz="2800" b="1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REGIÃO</a:t>
            </a:r>
            <a:endParaRPr lang="pt-BR" sz="2800" b="1" kern="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6329" name="Text Box 14"/>
          <p:cNvSpPr txBox="1">
            <a:spLocks noChangeArrowheads="1"/>
          </p:cNvSpPr>
          <p:nvPr/>
        </p:nvSpPr>
        <p:spPr bwMode="auto">
          <a:xfrm>
            <a:off x="357158" y="2894484"/>
            <a:ext cx="3286148" cy="267765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pt-BR" sz="2800" b="1" i="1" dirty="0">
                <a:solidFill>
                  <a:schemeClr val="bg1"/>
                </a:solidFill>
              </a:rPr>
              <a:t>Encontro das identidades que se estabelecem num espaço territorial com o poder político-institucional</a:t>
            </a:r>
          </a:p>
        </p:txBody>
      </p:sp>
      <p:sp>
        <p:nvSpPr>
          <p:cNvPr id="56330" name="Text Box 15"/>
          <p:cNvSpPr txBox="1">
            <a:spLocks noChangeArrowheads="1"/>
          </p:cNvSpPr>
          <p:nvPr/>
        </p:nvSpPr>
        <p:spPr bwMode="auto">
          <a:xfrm>
            <a:off x="4714876" y="2680170"/>
            <a:ext cx="4286248" cy="312085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pt-BR" sz="2800" b="1" i="1" dirty="0" smtClean="0">
                <a:solidFill>
                  <a:schemeClr val="bg1"/>
                </a:solidFill>
              </a:rPr>
              <a:t>Processo </a:t>
            </a:r>
            <a:r>
              <a:rPr lang="pt-BR" sz="2800" b="1" i="1" dirty="0">
                <a:solidFill>
                  <a:schemeClr val="bg1"/>
                </a:solidFill>
              </a:rPr>
              <a:t>de organização de uma rede de ações e serviços de saúde  numa região com o objetivo de garantir a integralidade e </a:t>
            </a:r>
            <a:r>
              <a:rPr lang="pt-BR" sz="2800" b="1" i="1" dirty="0" err="1">
                <a:solidFill>
                  <a:schemeClr val="bg1"/>
                </a:solidFill>
              </a:rPr>
              <a:t>resolutividade</a:t>
            </a:r>
            <a:r>
              <a:rPr lang="pt-BR" sz="2800" b="1" i="1" dirty="0">
                <a:solidFill>
                  <a:schemeClr val="bg1"/>
                </a:solidFill>
              </a:rPr>
              <a:t> da  </a:t>
            </a:r>
            <a:r>
              <a:rPr lang="pt-BR" sz="2800" b="1" i="1" dirty="0" smtClean="0">
                <a:solidFill>
                  <a:schemeClr val="bg1"/>
                </a:solidFill>
              </a:rPr>
              <a:t>atenção</a:t>
            </a:r>
          </a:p>
          <a:p>
            <a:pPr algn="ctr" eaLnBrk="1" hangingPunct="1">
              <a:spcBef>
                <a:spcPct val="20000"/>
              </a:spcBef>
            </a:pPr>
            <a:r>
              <a:rPr lang="pt-BR" sz="2400" b="1" i="1" u="sng" dirty="0" smtClean="0"/>
              <a:t>“SOLIDÁRIA E COOPERATIVA”</a:t>
            </a:r>
            <a:endParaRPr lang="pt-BR" sz="2400" b="1" i="1" u="sng" dirty="0">
              <a:solidFill>
                <a:schemeClr val="bg1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714876" y="1691334"/>
            <a:ext cx="4214842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800" b="1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REGIONALIZAÇÃO</a:t>
            </a:r>
          </a:p>
        </p:txBody>
      </p:sp>
      <p:sp>
        <p:nvSpPr>
          <p:cNvPr id="17" name="Seta para baixo 16"/>
          <p:cNvSpPr/>
          <p:nvPr/>
        </p:nvSpPr>
        <p:spPr>
          <a:xfrm>
            <a:off x="1643042" y="2285992"/>
            <a:ext cx="428628" cy="571504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Seta para baixo 17"/>
          <p:cNvSpPr/>
          <p:nvPr/>
        </p:nvSpPr>
        <p:spPr>
          <a:xfrm flipH="1">
            <a:off x="6572264" y="2214554"/>
            <a:ext cx="428626" cy="428628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24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-24"/>
            <a:ext cx="9133214" cy="46166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/>
            <a:r>
              <a:rPr lang="pt-BR" sz="2400" b="1" dirty="0" smtClean="0"/>
              <a:t>C) ORGANIZAÇÃO DOS PONTOS DE ATENÇÃO DA RAS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1438" y="481685"/>
            <a:ext cx="900115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b="1" dirty="0" smtClean="0"/>
              <a:t>Governança nas Redes de Atenção à Saúde</a:t>
            </a:r>
            <a:r>
              <a:rPr lang="pt-BR" sz="2400" dirty="0" smtClean="0"/>
              <a:t> - o arranjo organizativo que permite a gestão de todos os componentes dessas redes, a gestão das relações entre a Atenção Primária em Saúde, os pontos de atenção secundário e terciário, os sistemas de apoio e os sistemas logísticos. </a:t>
            </a:r>
          </a:p>
          <a:p>
            <a:pPr algn="just"/>
            <a:endParaRPr lang="pt-BR" sz="2400" dirty="0" smtClean="0"/>
          </a:p>
          <a:p>
            <a:pPr algn="just">
              <a:lnSpc>
                <a:spcPct val="150000"/>
              </a:lnSpc>
            </a:pPr>
            <a:endParaRPr lang="pt-BR" sz="900" dirty="0" smtClean="0"/>
          </a:p>
          <a:p>
            <a:pPr algn="just"/>
            <a:r>
              <a:rPr lang="pt-BR" sz="2400" b="1" dirty="0" smtClean="0"/>
              <a:t>Governança</a:t>
            </a:r>
            <a:r>
              <a:rPr lang="pt-BR" sz="2400" dirty="0" smtClean="0"/>
              <a:t> tem sido entendida como um mecanismo de tomada de decisões onde gestores dos três esferas de gestão discutem e pactuam objetivos, metas e procedimentos</a:t>
            </a:r>
          </a:p>
          <a:p>
            <a:pPr algn="just"/>
            <a:endParaRPr lang="pt-BR" sz="900" dirty="0" smtClean="0"/>
          </a:p>
          <a:p>
            <a:pPr>
              <a:lnSpc>
                <a:spcPct val="150000"/>
              </a:lnSpc>
            </a:pPr>
            <a:endParaRPr lang="pt-BR" sz="900" dirty="0" smtClean="0"/>
          </a:p>
          <a:p>
            <a:pPr algn="just"/>
            <a:r>
              <a:rPr lang="pt-BR" sz="2400" dirty="0" smtClean="0"/>
              <a:t>A prática da governança no SUS precisa ser fortalecida, na lógica de inclusão de todos os atores que estão atuando nas regiões de saúde, território que é referência para a organização das ações e serviços de saúde e para a transferência de recursos entre os entes federativos, como decorrência das normas do SUS.</a:t>
            </a:r>
          </a:p>
        </p:txBody>
      </p:sp>
      <p:sp>
        <p:nvSpPr>
          <p:cNvPr id="5" name="Retângulo 4"/>
          <p:cNvSpPr/>
          <p:nvPr/>
        </p:nvSpPr>
        <p:spPr>
          <a:xfrm>
            <a:off x="214282" y="3300241"/>
            <a:ext cx="8643998" cy="464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dirty="0" smtClean="0"/>
              <a:t>. </a:t>
            </a:r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0" y="6072206"/>
            <a:ext cx="9144000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pt-BR" sz="2400" b="1" i="1" dirty="0" smtClean="0"/>
              <a:t>É importante estabelecer sistema de governança único para a rede com o objetivo de monitorar, acompanhar, avaliar e propor soluções para o adequado funcionamento das RAS</a:t>
            </a:r>
            <a:endParaRPr lang="pt-BR" sz="2400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71414"/>
            <a:ext cx="9133214" cy="40011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/>
            <a:r>
              <a:rPr lang="pt-BR" sz="2000" b="1" dirty="0" smtClean="0"/>
              <a:t>C) ORGANIZAÇÃO DOS PONTOS DE ATENÇÃO DA RAS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1406" y="571480"/>
            <a:ext cx="9001156" cy="5955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i="1" u="sng" dirty="0" smtClean="0"/>
              <a:t>Quanto à modelagem da RAS - parte integrante do processo Consolidação nº 3, de 28/09/17 ( Origem: PRT MS/GM 4.279/2010).</a:t>
            </a:r>
          </a:p>
          <a:p>
            <a:pPr algn="just"/>
            <a:endParaRPr lang="pt-BR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PRI - devem ser observados os planos de saúde dos municípios;</a:t>
            </a:r>
          </a:p>
          <a:p>
            <a:pPr algn="just">
              <a:lnSpc>
                <a:spcPct val="150000"/>
              </a:lnSpc>
            </a:pPr>
            <a:endParaRPr lang="pt-BR" sz="10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A análise da situação de saúde nas regiões, a fim de estabelecer os critérios para a estratificação de risco e priorização das redes temáticas, permite a organização dos serviços para oferecer o recurso assistencial mais adequado para quem mais necessita;</a:t>
            </a:r>
          </a:p>
          <a:p>
            <a:pPr algn="just">
              <a:lnSpc>
                <a:spcPct val="150000"/>
              </a:lnSpc>
            </a:pPr>
            <a:endParaRPr lang="pt-BR" sz="10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As diretrizes do Planejamento Regional Integrado devem ser aprovadas na Comissão </a:t>
            </a:r>
            <a:r>
              <a:rPr lang="pt-BR" sz="2000" dirty="0" err="1" smtClean="0"/>
              <a:t>Intergestores</a:t>
            </a:r>
            <a:r>
              <a:rPr lang="pt-BR" sz="2000" dirty="0" smtClean="0"/>
              <a:t> </a:t>
            </a:r>
            <a:r>
              <a:rPr lang="pt-BR" sz="2000" dirty="0" err="1" smtClean="0"/>
              <a:t>Bipartite</a:t>
            </a:r>
            <a:r>
              <a:rPr lang="pt-BR" sz="2000" dirty="0" smtClean="0"/>
              <a:t>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10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O instrumento de apoio à modelagem da rede, será construído junto ao grupo condutor e validado nas Comissões </a:t>
            </a:r>
            <a:r>
              <a:rPr lang="pt-BR" sz="2000" dirty="0" err="1" smtClean="0"/>
              <a:t>Intergestores</a:t>
            </a:r>
            <a:r>
              <a:rPr lang="pt-BR" sz="2000" dirty="0" smtClean="0"/>
              <a:t> Regionais.</a:t>
            </a:r>
            <a:endParaRPr lang="pt-BR" sz="2000" b="1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-24"/>
            <a:ext cx="9133214" cy="553998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indent="-457200" algn="ctr">
              <a:lnSpc>
                <a:spcPct val="150000"/>
              </a:lnSpc>
            </a:pPr>
            <a:r>
              <a:rPr lang="pt-BR" sz="2000" b="1" i="1" dirty="0" smtClean="0"/>
              <a:t>C) ORGANIZAÇÃO DOS PONTOS DE ATENÇÃO DA RAS - </a:t>
            </a:r>
            <a:r>
              <a:rPr lang="pt-BR" sz="2000" b="1" i="1" u="sng" dirty="0" smtClean="0"/>
              <a:t>PTR CONSOLIDAÇÃO Nº 3/17 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1406" y="998870"/>
            <a:ext cx="900115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/>
              <a:t>A rede de atenção se consolida a partir da implantação dos seus cinco componentes, conforme</a:t>
            </a:r>
          </a:p>
          <a:p>
            <a:pPr algn="just">
              <a:lnSpc>
                <a:spcPct val="150000"/>
              </a:lnSpc>
            </a:pPr>
            <a:r>
              <a:rPr lang="pt-BR" sz="800" dirty="0" smtClean="0"/>
              <a:t> </a:t>
            </a:r>
          </a:p>
          <a:p>
            <a:pPr lvl="0" algn="just"/>
            <a:r>
              <a:rPr lang="pt-BR" sz="2000" b="1" i="1" dirty="0" smtClean="0"/>
              <a:t>Na Atenção Primária </a:t>
            </a:r>
            <a:r>
              <a:rPr lang="pt-BR" sz="2000" dirty="0" smtClean="0"/>
              <a:t>- identificar os pontos de atenção e a cobertura populacional na atenção primária</a:t>
            </a:r>
          </a:p>
          <a:p>
            <a:pPr lvl="0" algn="just"/>
            <a:endParaRPr lang="pt-BR" sz="800" dirty="0" smtClean="0"/>
          </a:p>
          <a:p>
            <a:pPr lvl="0" algn="just"/>
            <a:r>
              <a:rPr lang="pt-BR" sz="2000" b="1" i="1" dirty="0" smtClean="0"/>
              <a:t>Na Atenção Secundária e Terciária </a:t>
            </a:r>
            <a:r>
              <a:rPr lang="pt-BR" sz="2000" dirty="0" smtClean="0"/>
              <a:t>– identificar os pontos de atenção de diferentes densidades tecnológicas para a realização de ações especializadas ambulatorial e hospitalar</a:t>
            </a:r>
          </a:p>
          <a:p>
            <a:pPr lvl="0" algn="just"/>
            <a:endParaRPr lang="pt-BR" sz="800" dirty="0" smtClean="0"/>
          </a:p>
          <a:p>
            <a:pPr lvl="0" algn="just"/>
            <a:r>
              <a:rPr lang="pt-BR" sz="2000" b="1" dirty="0" smtClean="0"/>
              <a:t>Nos Sistemas de Apoio Diagnóstico </a:t>
            </a:r>
            <a:r>
              <a:rPr lang="pt-BR" sz="2000" dirty="0" smtClean="0"/>
              <a:t>- indicar como serão garantidos os exames e insumos necessários para o apoio diagnóstico e terapêutico e os sistemas de informação em saúde.</a:t>
            </a:r>
          </a:p>
          <a:p>
            <a:pPr lvl="0" algn="just"/>
            <a:endParaRPr lang="pt-BR" sz="800" dirty="0" smtClean="0"/>
          </a:p>
          <a:p>
            <a:pPr lvl="0" algn="just"/>
            <a:r>
              <a:rPr lang="pt-BR" sz="2000" b="1" i="1" dirty="0" smtClean="0"/>
              <a:t>Nos Sistemas Logísticos </a:t>
            </a:r>
            <a:r>
              <a:rPr lang="pt-BR" sz="2000" dirty="0" smtClean="0"/>
              <a:t>- transporte sanitário, identificação e acompanhamento dos usuários.</a:t>
            </a:r>
          </a:p>
          <a:p>
            <a:pPr lvl="0" algn="just"/>
            <a:r>
              <a:rPr lang="pt-BR" sz="2000" b="1" i="1" dirty="0" smtClean="0"/>
              <a:t>No Sistema de Governança </a:t>
            </a:r>
            <a:r>
              <a:rPr lang="pt-BR" sz="2000" dirty="0" smtClean="0"/>
              <a:t>- onde será realizada a governança e se haverá capacitação de profissionais, como será o monitoramento de cada rede, etc.</a:t>
            </a:r>
            <a:endParaRPr lang="pt-BR" sz="20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-24"/>
            <a:ext cx="9133214" cy="50783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</a:pPr>
            <a:r>
              <a:rPr lang="pt-BR" sz="1800" b="1" dirty="0" smtClean="0"/>
              <a:t>C) ORGANIZAÇÃO DOS PONTOS DE ATENÇÃO DA RAS </a:t>
            </a:r>
            <a:r>
              <a:rPr lang="pt-BR" sz="1800" dirty="0" smtClean="0"/>
              <a:t>- Portaria Consolidação nº 3/17 </a:t>
            </a:r>
          </a:p>
        </p:txBody>
      </p:sp>
      <p:pic>
        <p:nvPicPr>
          <p:cNvPr id="4" name="Imagem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57232"/>
            <a:ext cx="9143999" cy="5572164"/>
          </a:xfrm>
          <a:prstGeom prst="rect">
            <a:avLst/>
          </a:prstGeom>
          <a:noFill/>
        </p:spPr>
      </p:pic>
      <p:sp>
        <p:nvSpPr>
          <p:cNvPr id="7" name="CaixaDeTexto 6"/>
          <p:cNvSpPr txBox="1"/>
          <p:nvPr/>
        </p:nvSpPr>
        <p:spPr>
          <a:xfrm>
            <a:off x="71406" y="6500834"/>
            <a:ext cx="30718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smtClean="0"/>
              <a:t>Fonte: Mendes (2011)</a:t>
            </a:r>
            <a:endParaRPr lang="pt-BR" sz="12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2000232" y="500042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 Estrutura operacional da RAS</a:t>
            </a:r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44032" cy="120032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>
              <a:lnSpc>
                <a:spcPct val="150000"/>
              </a:lnSpc>
            </a:pPr>
            <a:r>
              <a:rPr lang="pt-BR" sz="2000" b="1" dirty="0" smtClean="0"/>
              <a:t>D) </a:t>
            </a:r>
            <a:r>
              <a:rPr lang="pt-BR" sz="2400" b="1" dirty="0" smtClean="0"/>
              <a:t>ELABORAÇÃO DA PROGRAMAÇÃO GERAL DE AÇÕES E SERVIÇOS DE SAÚDE – PGASS – BASE LEGAL</a:t>
            </a:r>
          </a:p>
        </p:txBody>
      </p:sp>
      <p:graphicFrame>
        <p:nvGraphicFramePr>
          <p:cNvPr id="5" name="Diagrama 4"/>
          <p:cNvGraphicFramePr/>
          <p:nvPr/>
        </p:nvGraphicFramePr>
        <p:xfrm>
          <a:off x="71438" y="1285860"/>
          <a:ext cx="8929718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0" y="6429396"/>
            <a:ext cx="914400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b="1" i="1" dirty="0" smtClean="0"/>
              <a:t>PROCESSO COORDENADO PELA SECRETARIA ESTADUAL E PACTUADO NA BIPARTITE</a:t>
            </a:r>
            <a:endParaRPr lang="pt-BR" b="1" i="1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29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4535521"/>
            <a:ext cx="9144000" cy="22510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 smtClean="0"/>
              <a:t>Adesão da SES/TO  ao projeto “fortalecimento dos processos de governança,organização e integração da rede de atenção à saúde (regionalização)</a:t>
            </a:r>
            <a:r>
              <a:rPr lang="pt-PT" sz="2400" i="1" dirty="0" smtClean="0"/>
              <a:t>” com </a:t>
            </a:r>
            <a:r>
              <a:rPr lang="pt-PT" sz="2400" dirty="0" smtClean="0"/>
              <a:t>a </a:t>
            </a:r>
            <a:r>
              <a:rPr lang="pt-PT" sz="2400" b="1" dirty="0" smtClean="0"/>
              <a:t>REAL BENEMÉRITA PORTUGUESA DE SÃO PAULO (BP)</a:t>
            </a:r>
            <a:endParaRPr lang="pt-BR" sz="24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630776"/>
            <a:ext cx="914400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pt-BR" b="1" i="1" dirty="0" smtClean="0">
                <a:solidFill>
                  <a:schemeClr val="tx1"/>
                </a:solidFill>
              </a:rPr>
              <a:t>COOPERAÇÃO AO TOCANTINS  PARA ELABORAÇÃO DO PLANEJAMENTO REGIONAL  INTEGRADO</a:t>
            </a:r>
            <a:endParaRPr lang="pt-BR" b="1" i="1" dirty="0">
              <a:solidFill>
                <a:schemeClr val="tx1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0" y="1358144"/>
            <a:ext cx="9144000" cy="181588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pt-PT" sz="2200" b="1" i="1" u="sng" dirty="0" smtClean="0"/>
              <a:t>Programa de fortalecimento dos processos de governança, organização e integração da rede de atenção à saúde  - </a:t>
            </a:r>
            <a:r>
              <a:rPr lang="pt-PT" sz="2400" b="1" i="1" u="sng" dirty="0" smtClean="0"/>
              <a:t>PROADI-SUS</a:t>
            </a:r>
            <a:endParaRPr lang="pt-PT" sz="2200" b="1" i="1" u="sng" dirty="0" smtClean="0"/>
          </a:p>
          <a:p>
            <a:pPr algn="just">
              <a:buFont typeface="Wingdings" pitchFamily="2" charset="2"/>
              <a:buChar char="ü"/>
            </a:pPr>
            <a:r>
              <a:rPr lang="pt-PT" sz="2200" dirty="0" smtClean="0"/>
              <a:t>Ministério da Saúde</a:t>
            </a:r>
          </a:p>
          <a:p>
            <a:pPr algn="just">
              <a:buFont typeface="Wingdings" pitchFamily="2" charset="2"/>
              <a:buChar char="ü"/>
            </a:pPr>
            <a:r>
              <a:rPr lang="pt-PT" sz="2200" dirty="0" smtClean="0"/>
              <a:t>Conselho Nacional de Secretários de Saúde (CONASS) </a:t>
            </a:r>
          </a:p>
          <a:p>
            <a:pPr algn="just">
              <a:buFont typeface="Wingdings" pitchFamily="2" charset="2"/>
              <a:buChar char="ü"/>
            </a:pPr>
            <a:r>
              <a:rPr lang="pt-PT" sz="2200" dirty="0" smtClean="0"/>
              <a:t>Conselho Nacional de Secretários Municipais de Saúde (CONASEMS)</a:t>
            </a:r>
            <a:endParaRPr lang="pt-BR" sz="2200" dirty="0"/>
          </a:p>
        </p:txBody>
      </p:sp>
      <p:sp>
        <p:nvSpPr>
          <p:cNvPr id="7" name="Seta para baixo 6"/>
          <p:cNvSpPr/>
          <p:nvPr/>
        </p:nvSpPr>
        <p:spPr>
          <a:xfrm>
            <a:off x="4071934" y="3214686"/>
            <a:ext cx="428628" cy="35719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/>
          <p:cNvSpPr txBox="1"/>
          <p:nvPr/>
        </p:nvSpPr>
        <p:spPr>
          <a:xfrm>
            <a:off x="0" y="3641055"/>
            <a:ext cx="9144000" cy="4308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2200" b="1" i="1" u="sng" dirty="0" smtClean="0"/>
              <a:t>REAL E BENEMÉRITA ASSOCIAÇÃO PORTUGUESA DE BENEFICÊNCIA (BP)</a:t>
            </a:r>
            <a:endParaRPr lang="pt-BR" sz="2200" b="1" i="1" u="sng" dirty="0"/>
          </a:p>
        </p:txBody>
      </p:sp>
      <p:sp>
        <p:nvSpPr>
          <p:cNvPr id="9" name="Seta para baixo 8"/>
          <p:cNvSpPr/>
          <p:nvPr/>
        </p:nvSpPr>
        <p:spPr>
          <a:xfrm>
            <a:off x="4071934" y="4143380"/>
            <a:ext cx="428628" cy="35719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44032" cy="120032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>
              <a:lnSpc>
                <a:spcPct val="150000"/>
              </a:lnSpc>
            </a:pPr>
            <a:r>
              <a:rPr lang="pt-BR" sz="2000" b="1" dirty="0" smtClean="0"/>
              <a:t>D) </a:t>
            </a:r>
            <a:r>
              <a:rPr lang="pt-BR" sz="2400" b="1" dirty="0" smtClean="0"/>
              <a:t>ELABORAÇÃO DA PROGRAMAÇÃO GERAL DE AÇÕES E SERVIÇOS DE SAÚDE - PGASS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1438" y="1142984"/>
            <a:ext cx="88582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000" dirty="0" smtClean="0"/>
              <a:t>A </a:t>
            </a:r>
            <a:r>
              <a:rPr lang="pt-BR" sz="2000" b="1" dirty="0" smtClean="0"/>
              <a:t>Programação Geral das Ações e Serviços de Saúde</a:t>
            </a:r>
            <a:r>
              <a:rPr lang="pt-BR" sz="2000" dirty="0" smtClean="0"/>
              <a:t> consiste em um processo de negociação e </a:t>
            </a:r>
            <a:r>
              <a:rPr lang="pt-BR" sz="2000" b="1" u="sng" dirty="0" err="1" smtClean="0"/>
              <a:t>pactuação</a:t>
            </a:r>
            <a:r>
              <a:rPr lang="pt-BR" sz="2000" b="1" u="sng" dirty="0" smtClean="0"/>
              <a:t> entre os gestores</a:t>
            </a:r>
            <a:r>
              <a:rPr lang="pt-BR" sz="2000" dirty="0" smtClean="0"/>
              <a:t>, em que são definidos os quantitativos físicos e financeiros das ações e serviços públicos de saúde - </a:t>
            </a:r>
            <a:r>
              <a:rPr lang="pt-BR" sz="2000" b="1" dirty="0" smtClean="0"/>
              <a:t>ASPS</a:t>
            </a:r>
            <a:r>
              <a:rPr lang="pt-BR" sz="2000" dirty="0" smtClean="0"/>
              <a:t> a serem desenvolvidos, no âmbito da Macrorregião de Saúde, contribuindo para a conformação e organização da RAS. </a:t>
            </a:r>
          </a:p>
          <a:p>
            <a:pPr algn="just">
              <a:lnSpc>
                <a:spcPct val="150000"/>
              </a:lnSpc>
            </a:pPr>
            <a:endParaRPr lang="pt-BR" sz="800" dirty="0" smtClean="0"/>
          </a:p>
          <a:p>
            <a:pPr algn="just">
              <a:lnSpc>
                <a:spcPct val="150000"/>
              </a:lnSpc>
            </a:pPr>
            <a:r>
              <a:rPr lang="pt-BR" sz="2000" dirty="0" smtClean="0"/>
              <a:t>Abrange as ações de: </a:t>
            </a:r>
          </a:p>
          <a:p>
            <a:pPr algn="just">
              <a:lnSpc>
                <a:spcPct val="150000"/>
              </a:lnSpc>
            </a:pPr>
            <a:r>
              <a:rPr lang="pt-BR" sz="2000" b="1" u="sng" dirty="0" smtClean="0"/>
              <a:t>assistência à saúde </a:t>
            </a:r>
            <a:r>
              <a:rPr lang="pt-BR" sz="2000" dirty="0" smtClean="0"/>
              <a:t>- atenção primária, urgência e emergência, atenção psicossocial e atenção ambulatorial especializada e hospitalar </a:t>
            </a:r>
          </a:p>
          <a:p>
            <a:pPr algn="just">
              <a:lnSpc>
                <a:spcPct val="150000"/>
              </a:lnSpc>
            </a:pPr>
            <a:r>
              <a:rPr lang="pt-BR" sz="2000" b="1" i="1" u="sng" dirty="0" smtClean="0"/>
              <a:t>Promoção, de vigilância</a:t>
            </a:r>
            <a:r>
              <a:rPr lang="pt-BR" sz="2000" b="1" i="1" dirty="0" smtClean="0"/>
              <a:t> - </a:t>
            </a:r>
            <a:r>
              <a:rPr lang="pt-BR" sz="2000" dirty="0" smtClean="0"/>
              <a:t>sanitária, epidemiológica, trabalhador e ambiental </a:t>
            </a:r>
          </a:p>
          <a:p>
            <a:pPr algn="just">
              <a:lnSpc>
                <a:spcPct val="150000"/>
              </a:lnSpc>
            </a:pPr>
            <a:r>
              <a:rPr lang="pt-BR" sz="2000" b="1" i="1" u="sng" dirty="0" smtClean="0"/>
              <a:t>Assistência farmacêutica</a:t>
            </a:r>
            <a:r>
              <a:rPr lang="pt-BR" sz="2000" b="1" i="1" dirty="0" smtClean="0"/>
              <a:t> - </a:t>
            </a:r>
            <a:r>
              <a:rPr lang="pt-BR" sz="2000" dirty="0" smtClean="0"/>
              <a:t>RENASES e na RENAME</a:t>
            </a:r>
            <a:endParaRPr lang="pt-BR" sz="20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30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44032" cy="114307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>
              <a:lnSpc>
                <a:spcPct val="150000"/>
              </a:lnSpc>
            </a:pPr>
            <a:r>
              <a:rPr lang="pt-BR" sz="2400" b="1" dirty="0" smtClean="0"/>
              <a:t>D) ELABORAÇÃO DA PROGRAMAÇÃO GERAL DE AÇÕES E SERVIÇOS DE SAÚDE - PGASS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1438" y="1245620"/>
            <a:ext cx="88582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400" b="1" dirty="0" smtClean="0"/>
              <a:t>PGASS</a:t>
            </a:r>
            <a:r>
              <a:rPr lang="pt-BR" sz="2400" dirty="0" smtClean="0"/>
              <a:t> – É o planejamento integrado que mantém estreita coerência com as prioridades, objetivos e metas estabelecidos no âmbito das regiões de saúde, com a harmonização dos compromissos e metas regionais no âmbito dos Estados;</a:t>
            </a:r>
          </a:p>
          <a:p>
            <a:pPr algn="just">
              <a:lnSpc>
                <a:spcPct val="150000"/>
              </a:lnSpc>
            </a:pPr>
            <a:endParaRPr lang="pt-BR" sz="24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400" dirty="0" smtClean="0"/>
              <a:t>A PGASS é o instrumento que possibilita a harmonização dos </a:t>
            </a:r>
            <a:r>
              <a:rPr lang="pt-BR" sz="2400" b="1" dirty="0" smtClean="0"/>
              <a:t>quantitativos físicos e financeiros das ações e serviços de saúde a serem desenvolvidos no âmbito da região. </a:t>
            </a:r>
            <a:endParaRPr lang="pt-BR" sz="2400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31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44032" cy="58907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ctr">
              <a:lnSpc>
                <a:spcPct val="150000"/>
              </a:lnSpc>
            </a:pPr>
            <a:r>
              <a:rPr lang="pt-BR" sz="2400" b="1" dirty="0" smtClean="0"/>
              <a:t>E) DEFINIÇÃO DOS INVESTIMENTOS NECESSÁRIOS</a:t>
            </a:r>
            <a:r>
              <a:rPr lang="pt-BR" sz="2000" dirty="0" smtClean="0"/>
              <a:t>. </a:t>
            </a:r>
            <a:endParaRPr lang="pt-B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71438" y="642918"/>
            <a:ext cx="88582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400" dirty="0" smtClean="0"/>
              <a:t> Com a definição das intervenções prioritárias, que contempla a definição das responsabilidades e metas de cada ente federado na execução das ações e serviços na região de saúde - </a:t>
            </a:r>
            <a:r>
              <a:rPr lang="pt-BR" sz="2400" b="1" i="1" u="sng" dirty="0" smtClean="0"/>
              <a:t>definição das responsabilidades orçamentárias e financeiras;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24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400" dirty="0" smtClean="0"/>
              <a:t> A identificação dos vazios assistenciais e eventual sobreposição de serviços devem orientar a alocação dos recursos de investimento e custeio da União, do Estado, e dos Municípios, bem como aqueles decorrentes de emendas parlamentares.</a:t>
            </a:r>
            <a:endParaRPr lang="pt-BR" sz="24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Após a elaboração do PRI ficarão evidenciadas no Plano as responsabilidades financeiras de cada ente em relação às ações e serviços ofertados.</a:t>
            </a:r>
            <a:endParaRPr lang="pt-BR" sz="2400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32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4282" y="571480"/>
            <a:ext cx="8606190" cy="535531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pt-BR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ATENÇÃO!!!</a:t>
            </a:r>
          </a:p>
          <a:p>
            <a:pPr lvl="0" algn="ctr">
              <a:lnSpc>
                <a:spcPct val="150000"/>
              </a:lnSpc>
            </a:pPr>
            <a:endParaRPr lang="pt-BR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pt-B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 PRÓXIMA REUNIÃO DE CIR AGOSTO</a:t>
            </a:r>
          </a:p>
          <a:p>
            <a:pPr lvl="0" algn="ctr">
              <a:lnSpc>
                <a:spcPct val="150000"/>
              </a:lnSpc>
            </a:pPr>
            <a:endParaRPr lang="pt-BR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pt-B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Compartilhamento do cronograma de execução do projeto do planejamento regional integrado aprovado pela CIB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endParaRPr lang="pt-BR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pt-B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Apresentação da proposta da metodologia elaborada pelo grupo condutor </a:t>
            </a:r>
          </a:p>
          <a:p>
            <a:pPr lvl="0" algn="ctr">
              <a:lnSpc>
                <a:spcPct val="150000"/>
              </a:lnSpc>
            </a:pPr>
            <a:r>
              <a:rPr lang="pt-B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pt-B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54262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1"/>
          <p:cNvSpPr>
            <a:spLocks noChangeArrowheads="1"/>
          </p:cNvSpPr>
          <p:nvPr/>
        </p:nvSpPr>
        <p:spPr bwMode="auto">
          <a:xfrm>
            <a:off x="1071538" y="1857364"/>
            <a:ext cx="7143800" cy="4955203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OBRIGADA !!!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Superintendência de Gestão e Acompanhamento Estratégico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Luiza Regina Dias </a:t>
            </a:r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Noleto</a:t>
            </a:r>
            <a:endParaRPr lang="pt-B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Diretoria  de Desenvolvimento e Políticas de Saúde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Ana Maria </a:t>
            </a:r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Kappes</a:t>
            </a:r>
            <a:endParaRPr lang="pt-B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hangingPunct="0"/>
            <a:r>
              <a:rPr lang="pt-B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Diretoria de Instrumento e Planejamento para Gestão do SUS</a:t>
            </a:r>
          </a:p>
          <a:p>
            <a:pPr algn="r" eaLnBrk="0" hangingPunct="0"/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Mísia</a:t>
            </a: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Saldanha </a:t>
            </a:r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Figueredo</a:t>
            </a:r>
            <a:endParaRPr lang="pt-B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Equipe técnica:</a:t>
            </a:r>
          </a:p>
          <a:p>
            <a:pPr algn="r">
              <a:buNone/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Claudia</a:t>
            </a:r>
          </a:p>
          <a:p>
            <a:pPr algn="r"/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 Alzira </a:t>
            </a:r>
          </a:p>
          <a:p>
            <a:pPr algn="r">
              <a:buNone/>
            </a:pPr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Marilene</a:t>
            </a:r>
            <a:endParaRPr lang="pt-B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Marleide</a:t>
            </a:r>
            <a:endParaRPr lang="pt-B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Telefones</a:t>
            </a:r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(63) </a:t>
            </a: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3218-1025/ </a:t>
            </a:r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1737 / </a:t>
            </a: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2806</a:t>
            </a: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e-mail:   planejamento.saude.to@gmail.com</a:t>
            </a: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X:\Planejamento\LOGOMARCAS\Logo SUS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5547"/>
            <a:ext cx="1383009" cy="55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 de texto 4"/>
          <p:cNvSpPr txBox="1">
            <a:spLocks noChangeArrowheads="1"/>
          </p:cNvSpPr>
          <p:nvPr/>
        </p:nvSpPr>
        <p:spPr bwMode="auto">
          <a:xfrm>
            <a:off x="6301804" y="821476"/>
            <a:ext cx="2806700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Pra</a:t>
            </a:r>
            <a:r>
              <a:rPr lang="pt-BR" altLang="pt-BR" sz="900" dirty="0" smtClean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ç</a:t>
            </a: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a dos Girass</a:t>
            </a:r>
            <a:r>
              <a:rPr lang="pt-BR" altLang="pt-BR" sz="900" dirty="0" smtClean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ó</a:t>
            </a: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is, Esplanada das Secretarias, S/N</a:t>
            </a:r>
            <a:endParaRPr lang="pt-BR" altLang="pt-BR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Palmas </a:t>
            </a:r>
            <a:r>
              <a:rPr lang="pt-BR" altLang="pt-BR" sz="900" dirty="0" smtClean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–</a:t>
            </a: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Tocantins </a:t>
            </a:r>
            <a:r>
              <a:rPr lang="pt-BR" altLang="pt-BR" sz="900" dirty="0" smtClean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–</a:t>
            </a: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CEP: 77.015-007</a:t>
            </a:r>
            <a:endParaRPr lang="pt-BR" altLang="pt-BR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Tel.: +55 63 3218-1700</a:t>
            </a:r>
            <a:endParaRPr lang="pt-BR" altLang="pt-BR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saude.to.gov.br </a:t>
            </a:r>
            <a:endParaRPr lang="pt-BR" altLang="pt-BR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83"/>
          <a:stretch/>
        </p:blipFill>
        <p:spPr bwMode="auto">
          <a:xfrm>
            <a:off x="251520" y="44624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304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-23"/>
            <a:ext cx="9133214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dirty="0" smtClean="0"/>
              <a:t>TERRITORIO – REGIÃO DE SAÚDE </a:t>
            </a:r>
            <a:endParaRPr lang="pt-BR" sz="3200" b="1" dirty="0">
              <a:solidFill>
                <a:prstClr val="black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1438" y="642919"/>
            <a:ext cx="900115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200" b="1" dirty="0" smtClean="0"/>
              <a:t>REGIÃO DE SAÚDE </a:t>
            </a:r>
            <a:r>
              <a:rPr lang="pt-BR" sz="2200" dirty="0" smtClean="0"/>
              <a:t>São recortes territoriais inseridos em espaços geográficos contínuos. </a:t>
            </a:r>
          </a:p>
          <a:p>
            <a:pPr algn="just">
              <a:lnSpc>
                <a:spcPct val="150000"/>
              </a:lnSpc>
            </a:pPr>
            <a:endParaRPr lang="pt-BR" sz="1400" dirty="0" smtClean="0"/>
          </a:p>
          <a:p>
            <a:pPr algn="just"/>
            <a:r>
              <a:rPr lang="pt-BR" sz="2200" b="1" dirty="0" smtClean="0"/>
              <a:t> Tendo como base a existência:</a:t>
            </a:r>
          </a:p>
          <a:p>
            <a:pPr algn="just"/>
            <a:endParaRPr lang="pt-BR" sz="22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200" dirty="0" smtClean="0"/>
              <a:t>Identidades culturais, </a:t>
            </a:r>
          </a:p>
          <a:p>
            <a:pPr algn="just">
              <a:buFont typeface="Wingdings" pitchFamily="2" charset="2"/>
              <a:buChar char="ü"/>
            </a:pPr>
            <a:r>
              <a:rPr lang="pt-BR" sz="2200" dirty="0" smtClean="0"/>
              <a:t>econômicas e sociais, </a:t>
            </a:r>
          </a:p>
          <a:p>
            <a:pPr algn="just">
              <a:buFont typeface="Wingdings" pitchFamily="2" charset="2"/>
              <a:buChar char="ü"/>
            </a:pPr>
            <a:r>
              <a:rPr lang="pt-BR" sz="2200" dirty="0" smtClean="0"/>
              <a:t> comunicação, </a:t>
            </a:r>
          </a:p>
          <a:p>
            <a:pPr algn="just">
              <a:buFont typeface="Wingdings" pitchFamily="2" charset="2"/>
              <a:buChar char="ü"/>
            </a:pPr>
            <a:r>
              <a:rPr lang="pt-BR" sz="2200" dirty="0" err="1" smtClean="0"/>
              <a:t>infraestrutura</a:t>
            </a:r>
            <a:r>
              <a:rPr lang="pt-BR" sz="2200" dirty="0" smtClean="0"/>
              <a:t>,</a:t>
            </a:r>
          </a:p>
          <a:p>
            <a:pPr algn="just">
              <a:buFont typeface="Wingdings" pitchFamily="2" charset="2"/>
              <a:buChar char="ü"/>
            </a:pPr>
            <a:r>
              <a:rPr lang="pt-BR" sz="2200" dirty="0" smtClean="0"/>
              <a:t> transportes e saúde.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9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900" dirty="0" smtClean="0"/>
          </a:p>
          <a:p>
            <a:pPr algn="just"/>
            <a:r>
              <a:rPr lang="pt-BR" sz="2200" dirty="0" smtClean="0"/>
              <a:t>Nessas regiões, as ações e serviços devem ser organizados com o objetivo de atender às demandas das populações dos municípios a elas vinculados, garantindo o acesso, a equidade e a integralidade do cuidado com a saúde local.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14282" y="6429396"/>
            <a:ext cx="857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Fonte: Livro serie Pacto pela saúde/2006– Regionalização</a:t>
            </a:r>
            <a:endParaRPr lang="pt-BR" sz="1000" b="1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4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6000760" y="272456"/>
            <a:ext cx="3000396" cy="193899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2000" dirty="0" smtClean="0"/>
              <a:t>REGIÕES DE SAÚDE DO TOCANTINS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pt-BR" sz="2000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2000" dirty="0" smtClean="0"/>
              <a:t>Resolução Nº 161/2012 – conforme  Decreto 7508/2011 </a:t>
            </a:r>
            <a:endParaRPr lang="pt-BR" sz="2000" b="1" dirty="0">
              <a:solidFill>
                <a:prstClr val="black"/>
              </a:solidFill>
            </a:endParaRPr>
          </a:p>
        </p:txBody>
      </p:sp>
      <p:pic>
        <p:nvPicPr>
          <p:cNvPr id="4" name="Imagem 3" descr="S:\Planejamento\Planejamento2\MAPAS REGIOES SAÚDE Toc\MAPA 2020\Mapa_Geral (CIR's)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-1"/>
            <a:ext cx="540004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5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-24"/>
            <a:ext cx="9144000" cy="24622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1000" dirty="0" smtClean="0"/>
              <a:t>REGIÕES DE SAÚDE DO TOCANTINS  Resolução Nº 161/2012 – conforme  Decreto 7508/2011 </a:t>
            </a:r>
            <a:endParaRPr lang="pt-BR" sz="1000" b="1" dirty="0">
              <a:solidFill>
                <a:prstClr val="black"/>
              </a:solidFill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71438" y="214290"/>
          <a:ext cx="9001156" cy="6551922"/>
        </p:xfrm>
        <a:graphic>
          <a:graphicData uri="http://schemas.openxmlformats.org/drawingml/2006/table">
            <a:tbl>
              <a:tblPr/>
              <a:tblGrid>
                <a:gridCol w="2280066"/>
                <a:gridCol w="2033343"/>
                <a:gridCol w="2688435"/>
                <a:gridCol w="1999312"/>
              </a:tblGrid>
              <a:tr h="126098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REGIÕES DE SAÚDE DO TOCANTINS</a:t>
                      </a:r>
                    </a:p>
                  </a:txBody>
                  <a:tcPr marL="2443" marR="2443" marT="244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2609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FFFFFF"/>
                          </a:solidFill>
                          <a:latin typeface="+mn-lt"/>
                        </a:rPr>
                        <a:t>BICO DO PAPAGAIO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FFFFFF"/>
                          </a:solidFill>
                          <a:latin typeface="+mn-lt"/>
                        </a:rPr>
                        <a:t>MÉDIO NORTE ARAGUAIA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FFFFFF"/>
                          </a:solidFill>
                          <a:latin typeface="+mn-lt"/>
                        </a:rPr>
                        <a:t>CERRADO TOCANTINS ARAGUAIA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FFFFFF"/>
                          </a:solidFill>
                          <a:latin typeface="+mn-lt"/>
                        </a:rPr>
                        <a:t>CAPIM DOURADO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1 - Aguiarnópolis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1 - Aragominas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1 - Arapoema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1 - Aparecida do Rio Negro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2 - Ananás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2 -  Araguaína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2 - Bandeirantes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2 - Lagoa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3 -Angico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3 -  Araguanã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3 - Bernardo Sayão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3 - Lajeado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4 - Araguatins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4 -  Babaçulândia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4 - Bom Jesus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4 - Lizarda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5 - Augustinópolis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5 - Barra do Ouro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5 - Brasilândia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5 - Miracema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6 - Axixá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6 - Campos Lindos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6 - Centenário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6 - Miranorte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7 - Buriti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7 - Carmolândia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7 - Colinas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7 - Novo Acordo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8 - Cachoeirinha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8 - Darcinópolis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8 - Colméia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8 - Palmas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9 - Carrasco Bonito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9 - Filadélfia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9 - Couto Magalhães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9 - Rio dos Bois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10 - Esperantina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10 - Goiatins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10 - Goianorte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10 - Rio Sono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7534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11 - Itaguatins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11 - Muricilândia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11 - Guaraí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11 - Santa Tereza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12 - Luzinópolis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12 - Nova Olinda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12 - Itacajá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12 - São Félix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13 - Maurilândia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13 - Pau D'Arco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13 - Itapiratins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13 - Tabocão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14 - Nazaré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14 - Piraquê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14 - Itaporã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14 - Tocantínia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15 - Palmeiras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15 - Santa Fé do Araguaia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15 - Juarina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 Hosp. Geral de Palmas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16 - Praia Norte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16 - Wanderlândia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16 - Palmeirante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 Hosp. Infantil de Palmas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7534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17 - Riachinho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17 - Xambioá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17 - Pedro Afonso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3. Hosp. e Maternidade Dona Regina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7534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18 - Sampaio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 Hosp de Referência de Xambioá.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18 - Pequizeiro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4. Hosp. Rgegional de Miracema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7534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19 - Santa Terezinha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 Hosp de Referência de Araguaína.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19 - Presidente Kennedy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7534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20 - São Bento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20 - Recursolândia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21 - São Miguel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21 - Santa Maria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22 - São Sebastião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22 - Tupirama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23 - Sítio Novo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23 - Tupiratins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24 - Tocantinópolis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 Hosp. Rgegional  de Pedro Afonso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7534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 Hosp Rgegional de Augustinópolis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 Hosp. Rgegional de Guaraí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3. Hosp. Rgegional de Arapoema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609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FFFFFF"/>
                          </a:solidFill>
                          <a:latin typeface="+mn-lt"/>
                        </a:rPr>
                        <a:t>CANTÃO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FFFFFF"/>
                          </a:solidFill>
                          <a:latin typeface="+mn-lt"/>
                        </a:rPr>
                        <a:t>AMOR PERFEITO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FFFFFF"/>
                          </a:solidFill>
                          <a:latin typeface="+mn-lt"/>
                        </a:rPr>
                        <a:t>ILHA DO BANANAL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1" i="0" u="none" strike="noStrike">
                          <a:solidFill>
                            <a:srgbClr val="FFFFFF"/>
                          </a:solidFill>
                          <a:latin typeface="+mn-lt"/>
                        </a:rPr>
                        <a:t>SUDESTE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1 - Abreulândia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1 - Brejinho de Nazaré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1 - Aliança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1 - Almas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2 - Araguacema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2 - Chapada da Natividade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2 - Alvorada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2 - Arraias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3 - Barrolândia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3 - Fátima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3 - Araguaçu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3 - Aurora do Tocantins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4 - Caseara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4 - Ipueiras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4 - Cariri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4 - Combinado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5 - Chapada de Areia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5 - Mateiros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5 - Crixás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5 - Conceição do Tocantins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6 - Cristalândia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6 - Monte do Carmo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6 - Dueré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6 - Dianópolis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7 - Divinópolis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7 - Natividade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7 - Figueirópolis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7 -  Lavandeira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8 - Dois Irmãos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8 - Oliveira de Fátima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8 - Formoso do Araguaia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8 - Novo Alegre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9 - Lagoa da Confusão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9 - Pindorama do Tocantins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9 - Gurupi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9 - Novo Jardim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10 - Marianópolis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10 - Ponte Alta do Tocantins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10 - Jaú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10 - Paranã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11 - Monte Santo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11 - Porto Nacional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11 - Palmeirópolis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11 -  Ponte Alta do Bom Jesus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12 - Nova Rosalândia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12 - Santa Rosa do Tocantins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12 - Peixe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12 - Porto Alegre do Tocantins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13 - Paraíso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13 - Silvanópolis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13 - Sandolândia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13 - Rio da Conceição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164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14 - Pium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 Hosp. Rgegional de Porto Nacional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14 - Santa Rita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14 - Taguatinga</a:t>
                      </a:r>
                    </a:p>
                  </a:txBody>
                  <a:tcPr marL="2443" marR="2443" marT="24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059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15 - Pugmil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 Hosp. Rgegional  de Materno Infantil - Porto Nacional (Tia Dede)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15 - São Salvador do Tocantins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15 - Taipas do Tocantins</a:t>
                      </a:r>
                    </a:p>
                  </a:txBody>
                  <a:tcPr marL="2443" marR="2443" marT="244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7534"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 Hosp. Rgegional de Paraíso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16 - São Valério da Natividade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 Hosp Rgegional  de Arraias.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5012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17 - Sucupira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 Hosp.Referência de Dianópolis.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18 - Talismã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 Hospital Rgegional  de Alvorada.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 Hospital Rgegional de Araguaçu.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1220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3. </a:t>
                      </a:r>
                      <a:r>
                        <a:rPr lang="pt-BR" sz="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Hosp</a:t>
                      </a:r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. Referência de </a:t>
                      </a:r>
                      <a:r>
                        <a:rPr lang="pt-BR" sz="800" b="1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Gurupi</a:t>
                      </a:r>
                      <a:endParaRPr lang="pt-BR" sz="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2443" marR="2443" marT="24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6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1"/>
            <a:ext cx="9133214" cy="58477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dirty="0" smtClean="0"/>
              <a:t>TERRITORIO – MACRORREGIONAL  </a:t>
            </a:r>
            <a:endParaRPr lang="pt-BR" sz="3200" b="1" dirty="0">
              <a:solidFill>
                <a:prstClr val="black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214282" y="857232"/>
            <a:ext cx="8786874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 Macrorregiões de Saúde são arranjos territoriais que agregam mais de uma Região de Saúde, de qualquer modalidade, com o objetivo de que elas organizem,</a:t>
            </a:r>
            <a:br>
              <a:rPr lang="pt-BR" sz="2000" dirty="0" smtClean="0"/>
            </a:br>
            <a:r>
              <a:rPr lang="pt-BR" sz="2000" dirty="0" smtClean="0"/>
              <a:t>entre si, ações e serviços de média e alta complexidade, complementando desse modo a atenção à saúde das populações desses territórios. </a:t>
            </a:r>
          </a:p>
          <a:p>
            <a:pPr algn="just">
              <a:lnSpc>
                <a:spcPct val="150000"/>
              </a:lnSpc>
            </a:pPr>
            <a:endParaRPr lang="pt-BR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 A identificação das Macrorregiões de Saúde deve considerar, também, os critérios de acessibilidade entre as regiões agregadas.</a:t>
            </a:r>
          </a:p>
          <a:p>
            <a:pPr algn="just">
              <a:lnSpc>
                <a:spcPct val="150000"/>
              </a:lnSpc>
            </a:pPr>
            <a:endParaRPr lang="pt-BR" sz="20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 A Macrorregião de Saúde corresponde ao espaço regional ampliado, composto por uma ou mais regiões, e seus respectivos municípios.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214282" y="6429396"/>
            <a:ext cx="8572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Fonte: Livro serie Pacto pela saúde/2016 – Regionalização</a:t>
            </a:r>
            <a:endParaRPr lang="pt-BR" sz="1000" b="1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7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5715008" y="2341899"/>
            <a:ext cx="3286148" cy="120032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000" dirty="0" smtClean="0"/>
              <a:t>TERRITORIO – MACRORREGIONAL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1200" dirty="0" smtClean="0"/>
              <a:t>Resolução CIB Nº 143/2018  </a:t>
            </a:r>
            <a:endParaRPr lang="pt-BR" sz="1200" b="1" dirty="0">
              <a:solidFill>
                <a:prstClr val="black"/>
              </a:solidFill>
            </a:endParaRPr>
          </a:p>
        </p:txBody>
      </p:sp>
      <p:pic>
        <p:nvPicPr>
          <p:cNvPr id="7" name="Imagem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0"/>
            <a:ext cx="5628978" cy="691480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8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71438" y="71414"/>
            <a:ext cx="9001156" cy="76944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000" dirty="0" smtClean="0">
                <a:solidFill>
                  <a:schemeClr val="bg1"/>
                </a:solidFill>
              </a:rPr>
              <a:t>TERRITORIO – MACRORREGIONAL</a:t>
            </a:r>
          </a:p>
          <a:p>
            <a:pPr algn="ctr" fontAlgn="ctr"/>
            <a:r>
              <a:rPr lang="pt-BR" sz="1400" b="1" i="1" dirty="0" smtClean="0">
                <a:solidFill>
                  <a:schemeClr val="bg1"/>
                </a:solidFill>
              </a:rPr>
              <a:t>CONFORMAÇÃO ATUAL DAS MACRORREGIÕES CONFORME RESOLUÇÃO CIB nº 143/2018</a:t>
            </a:r>
            <a:endParaRPr lang="pt-BR" sz="1400" b="1" i="1" dirty="0">
              <a:solidFill>
                <a:schemeClr val="bg1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0557975"/>
              </p:ext>
            </p:extLst>
          </p:nvPr>
        </p:nvGraphicFramePr>
        <p:xfrm>
          <a:off x="142844" y="1071548"/>
          <a:ext cx="8858312" cy="5377044"/>
        </p:xfrm>
        <a:graphic>
          <a:graphicData uri="http://schemas.openxmlformats.org/drawingml/2006/table">
            <a:tbl>
              <a:tblPr/>
              <a:tblGrid>
                <a:gridCol w="3648051"/>
                <a:gridCol w="5210261"/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NOME DA MACRORREGIÃO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DE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BR" sz="32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pt-BR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NOME DA REGIÃO</a:t>
                      </a:r>
                    </a:p>
                    <a:p>
                      <a:pPr algn="ctr" fontAlgn="ctr"/>
                      <a:endParaRPr lang="pt-BR" sz="3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DEEC"/>
                    </a:solidFill>
                  </a:tcPr>
                </a:tc>
              </a:tr>
              <a:tr h="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MACROREGIÃO DE </a:t>
                      </a:r>
                      <a:r>
                        <a:rPr lang="pt-BR" sz="3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SAÚDE </a:t>
                      </a:r>
                    </a:p>
                    <a:p>
                      <a:pPr algn="ctr" fontAlgn="ctr"/>
                      <a:r>
                        <a:rPr lang="pt-BR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NORTE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Bico do Papagaio</a:t>
                      </a: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Médio Norte Araguaia</a:t>
                      </a: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Cerrado Tocantins Araguaia</a:t>
                      </a: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MACROREGIÃO DE SAÚDE </a:t>
                      </a:r>
                      <a:endParaRPr lang="pt-BR" sz="32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pt-BR" sz="3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CENTRO SUL</a:t>
                      </a:r>
                      <a:endParaRPr lang="pt-BR" sz="3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Cantão</a:t>
                      </a: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Capim Dourado</a:t>
                      </a: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Amor Perfeito </a:t>
                      </a: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Ilha do Bananal</a:t>
                      </a: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fontAlgn="ctr"/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3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Sudeste</a:t>
                      </a:r>
                    </a:p>
                  </a:txBody>
                  <a:tcPr marL="1396" marR="1396" marT="13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6975B1-F201-4A00-B9D7-9058FC1506A3}" type="slidenum">
              <a:rPr lang="pt-BR" smtClean="0"/>
              <a:pPr>
                <a:defRPr/>
              </a:pPr>
              <a:t>9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13412</TotalTime>
  <Words>3511</Words>
  <Application>Microsoft Office PowerPoint</Application>
  <PresentationFormat>Apresentação na tela (4:3)</PresentationFormat>
  <Paragraphs>570</Paragraphs>
  <Slides>34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slides</vt:lpstr>
      </vt:variant>
      <vt:variant>
        <vt:i4>34</vt:i4>
      </vt:variant>
    </vt:vector>
  </HeadingPairs>
  <TitlesOfParts>
    <vt:vector size="37" baseType="lpstr">
      <vt:lpstr>Tema do Office</vt:lpstr>
      <vt:lpstr>1_Personalizar design</vt:lpstr>
      <vt:lpstr>2_Tema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Maria Kappes</dc:creator>
  <cp:lastModifiedBy>marleidesilva</cp:lastModifiedBy>
  <cp:revision>1127</cp:revision>
  <cp:lastPrinted>2020-11-06T20:36:33Z</cp:lastPrinted>
  <dcterms:created xsi:type="dcterms:W3CDTF">2017-01-24T18:09:13Z</dcterms:created>
  <dcterms:modified xsi:type="dcterms:W3CDTF">2021-06-21T12:40:57Z</dcterms:modified>
</cp:coreProperties>
</file>