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301" r:id="rId2"/>
    <p:sldId id="296" r:id="rId3"/>
    <p:sldId id="297" r:id="rId4"/>
    <p:sldId id="270" r:id="rId5"/>
    <p:sldId id="293" r:id="rId6"/>
    <p:sldId id="300" r:id="rId7"/>
    <p:sldId id="298" r:id="rId8"/>
    <p:sldId id="299" r:id="rId9"/>
    <p:sldId id="303" r:id="rId10"/>
    <p:sldId id="277" r:id="rId11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-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191BB-D638-42DE-8ACD-5159E2BCC174}" type="datetimeFigureOut">
              <a:rPr lang="pt-BR" smtClean="0"/>
              <a:t>25/08/2021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B9373-3FA2-4A7C-8297-A9252FA3CCA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1326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DDEB0-E6C6-47BD-9D2D-7215EFCFDB43}" type="datetimeFigureOut">
              <a:rPr lang="pt-BR" smtClean="0"/>
              <a:t>25/08/2021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6D35D-9322-489F-977C-08274B1D59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714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2CB1-367A-4B0D-BB00-A8B8B530A5F3}" type="datetimeFigureOut">
              <a:rPr lang="pt-BR" smtClean="0"/>
              <a:t>25/08/2021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7525-A785-4C00-A9B0-897F0781C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3749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2CB1-367A-4B0D-BB00-A8B8B530A5F3}" type="datetimeFigureOut">
              <a:rPr lang="pt-BR" smtClean="0"/>
              <a:t>25/08/2021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7525-A785-4C00-A9B0-897F0781C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917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2CB1-367A-4B0D-BB00-A8B8B530A5F3}" type="datetimeFigureOut">
              <a:rPr lang="pt-BR" smtClean="0"/>
              <a:t>25/08/2021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7525-A785-4C00-A9B0-897F0781C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3951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2CB1-367A-4B0D-BB00-A8B8B530A5F3}" type="datetimeFigureOut">
              <a:rPr lang="pt-BR" smtClean="0"/>
              <a:t>25/08/2021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7525-A785-4C00-A9B0-897F0781CAB1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3286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Katia Gomes\Downloads\DIRETORIA - DICAP\DICAP-UNICET\DICAP 2021.1\LOGOS\Slide Unicet - brasã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7176" cy="514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 userDrawn="1"/>
        </p:nvSpPr>
        <p:spPr>
          <a:xfrm>
            <a:off x="3743908" y="1045109"/>
            <a:ext cx="1836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utura BT" pitchFamily="34" charset="0"/>
              </a:rPr>
              <a:t>Realização</a:t>
            </a:r>
            <a:endParaRPr lang="pt-BR" b="0" dirty="0">
              <a:solidFill>
                <a:schemeClr val="tx1">
                  <a:lumMod val="65000"/>
                  <a:lumOff val="35000"/>
                </a:schemeClr>
              </a:solidFill>
              <a:latin typeface="Futura B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38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9502"/>
            <a:ext cx="8280920" cy="723726"/>
          </a:xfrm>
          <a:prstGeom prst="rect">
            <a:avLst/>
          </a:prstGeom>
        </p:spPr>
        <p:txBody>
          <a:bodyPr/>
          <a:lstStyle>
            <a:lvl1pPr>
              <a:defRPr sz="3600" b="1" cap="all" baseline="0">
                <a:solidFill>
                  <a:srgbClr val="0000FF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00150"/>
            <a:ext cx="8280920" cy="353183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2CB1-367A-4B0D-BB00-A8B8B530A5F3}" type="datetimeFigureOut">
              <a:rPr lang="pt-BR" smtClean="0"/>
              <a:t>25/08/2021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7525-A785-4C00-A9B0-897F0781C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370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2CB1-367A-4B0D-BB00-A8B8B530A5F3}" type="datetimeFigureOut">
              <a:rPr lang="pt-BR" smtClean="0"/>
              <a:t>25/08/2021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7525-A785-4C00-A9B0-897F0781C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750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2CB1-367A-4B0D-BB00-A8B8B530A5F3}" type="datetimeFigureOut">
              <a:rPr lang="pt-BR" smtClean="0"/>
              <a:t>25/08/2021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7525-A785-4C00-A9B0-897F0781C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210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2CB1-367A-4B0D-BB00-A8B8B530A5F3}" type="datetimeFigureOut">
              <a:rPr lang="pt-BR" smtClean="0"/>
              <a:t>25/08/2021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7525-A785-4C00-A9B0-897F0781C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352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2CB1-367A-4B0D-BB00-A8B8B530A5F3}" type="datetimeFigureOut">
              <a:rPr lang="pt-BR" smtClean="0"/>
              <a:t>25/08/2021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7525-A785-4C00-A9B0-897F0781C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219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2CB1-367A-4B0D-BB00-A8B8B530A5F3}" type="datetimeFigureOut">
              <a:rPr lang="pt-BR" smtClean="0"/>
              <a:t>25/08/2021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7525-A785-4C00-A9B0-897F0781C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609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2CB1-367A-4B0D-BB00-A8B8B530A5F3}" type="datetimeFigureOut">
              <a:rPr lang="pt-BR" smtClean="0"/>
              <a:t>25/08/2021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7525-A785-4C00-A9B0-897F0781C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374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F2CB1-367A-4B0D-BB00-A8B8B530A5F3}" type="datetimeFigureOut">
              <a:rPr lang="pt-BR" smtClean="0"/>
              <a:t>25/08/2021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F7525-A785-4C00-A9B0-897F0781CAB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126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F2CB1-367A-4B0D-BB00-A8B8B530A5F3}" type="datetimeFigureOut">
              <a:rPr lang="pt-BR" smtClean="0"/>
              <a:t>25/08/2021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F7525-A785-4C00-A9B0-897F0781CAB1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15" name="Retângulo 14"/>
          <p:cNvSpPr/>
          <p:nvPr userDrawn="1"/>
        </p:nvSpPr>
        <p:spPr>
          <a:xfrm>
            <a:off x="467544" y="195486"/>
            <a:ext cx="8208912" cy="4392488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 userDrawn="1"/>
        </p:nvSpPr>
        <p:spPr>
          <a:xfrm>
            <a:off x="467544" y="347886"/>
            <a:ext cx="8280920" cy="4392488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AB7F2D56-4900-4367-B551-F50CF1F7B28E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" y="0"/>
            <a:ext cx="9138926" cy="5143500"/>
          </a:xfrm>
          <a:prstGeom prst="rect">
            <a:avLst/>
          </a:prstGeom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A540733C-8233-4603-BE34-3264EF061446}"/>
              </a:ext>
            </a:extLst>
          </p:cNvPr>
          <p:cNvSpPr/>
          <p:nvPr userDrawn="1"/>
        </p:nvSpPr>
        <p:spPr>
          <a:xfrm>
            <a:off x="467544" y="411510"/>
            <a:ext cx="8280920" cy="4392488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074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3" r:id="rId12"/>
    <p:sldLayoutId id="214748370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Katia Gomes\Downloads\DIRETORIA - DICAP\DICAP-UNICET\DICAP 2021.1\LOGOS\Slide Unicet - brasã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7176" cy="514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2844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6829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26058"/>
            <a:ext cx="8239944" cy="56557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0000CC"/>
                </a:solidFill>
              </a:rPr>
              <a:t>DIGITE AQUI O NOME DO CURSO</a:t>
            </a:r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467544" y="2064247"/>
            <a:ext cx="8229600" cy="137159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b="1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pt-BR" sz="2800" b="1" dirty="0"/>
              <a:t>Prof. Esp.: Digite aqui o nome do Professor(a)</a:t>
            </a:r>
            <a:endParaRPr lang="pt-BR" b="1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57200" y="3939902"/>
            <a:ext cx="8239944" cy="64807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2800" b="1" dirty="0"/>
              <a:t>Aula 1</a:t>
            </a:r>
          </a:p>
          <a:p>
            <a:pPr marL="0" indent="0" algn="r">
              <a:buFont typeface="Arial" panose="020B0604020202020204" pitchFamily="34" charset="0"/>
              <a:buNone/>
            </a:pP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301840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11510"/>
            <a:ext cx="8280920" cy="651718"/>
          </a:xfrm>
        </p:spPr>
        <p:txBody>
          <a:bodyPr/>
          <a:lstStyle/>
          <a:p>
            <a:r>
              <a:rPr lang="pt-BR" sz="3600" b="1" dirty="0">
                <a:solidFill>
                  <a:srgbClr val="0000CC"/>
                </a:solidFill>
              </a:rPr>
              <a:t>TÍTULOS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200150"/>
            <a:ext cx="8280920" cy="3603847"/>
          </a:xfrm>
        </p:spPr>
        <p:txBody>
          <a:bodyPr/>
          <a:lstStyle/>
          <a:p>
            <a:pPr algn="just"/>
            <a:r>
              <a:rPr lang="pt-BR" sz="2800" dirty="0"/>
              <a:t>Os títulos devem ficar em </a:t>
            </a:r>
            <a:r>
              <a:rPr lang="pt-BR" sz="2800" b="1" dirty="0"/>
              <a:t>CAIXA ALTA</a:t>
            </a:r>
            <a:r>
              <a:rPr lang="pt-BR" sz="2800" dirty="0"/>
              <a:t>, </a:t>
            </a:r>
            <a:r>
              <a:rPr lang="pt-BR" sz="2800" b="1" dirty="0"/>
              <a:t>negrito</a:t>
            </a:r>
            <a:r>
              <a:rPr lang="pt-BR" sz="2800" dirty="0"/>
              <a:t> e </a:t>
            </a:r>
            <a:r>
              <a:rPr lang="pt-BR" sz="2800" b="1" dirty="0">
                <a:solidFill>
                  <a:srgbClr val="0000CC"/>
                </a:solidFill>
              </a:rPr>
              <a:t>cor azul</a:t>
            </a:r>
            <a:r>
              <a:rPr lang="pt-BR" sz="2800" dirty="0"/>
              <a:t>. </a:t>
            </a:r>
          </a:p>
          <a:p>
            <a:pPr algn="just"/>
            <a:r>
              <a:rPr lang="pt-BR" sz="2800" dirty="0"/>
              <a:t>Tamanho </a:t>
            </a:r>
            <a:r>
              <a:rPr lang="pt-BR" sz="2800" b="1" dirty="0">
                <a:solidFill>
                  <a:srgbClr val="0000CC"/>
                </a:solidFill>
              </a:rPr>
              <a:t>36</a:t>
            </a:r>
            <a:r>
              <a:rPr lang="pt-BR" sz="2800" dirty="0"/>
              <a:t> e </a:t>
            </a:r>
            <a:r>
              <a:rPr lang="pt-BR" sz="2800" u="sng" dirty="0"/>
              <a:t>centralizado</a:t>
            </a:r>
            <a:r>
              <a:rPr lang="pt-BR" sz="2800" dirty="0"/>
              <a:t>.</a:t>
            </a:r>
          </a:p>
          <a:p>
            <a:pPr algn="just"/>
            <a:r>
              <a:rPr lang="pt-BR" sz="2800" dirty="0"/>
              <a:t>Não utilizar sombreamento nos títulos.</a:t>
            </a:r>
          </a:p>
        </p:txBody>
      </p:sp>
    </p:spTree>
    <p:extLst>
      <p:ext uri="{BB962C8B-B14F-4D97-AF65-F5344CB8AC3E}">
        <p14:creationId xmlns:p14="http://schemas.microsoft.com/office/powerpoint/2010/main" val="3414173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11510"/>
            <a:ext cx="8280920" cy="651718"/>
          </a:xfrm>
        </p:spPr>
        <p:txBody>
          <a:bodyPr/>
          <a:lstStyle/>
          <a:p>
            <a:r>
              <a:rPr lang="pt-BR" sz="3600" b="1" dirty="0">
                <a:solidFill>
                  <a:srgbClr val="0000CC"/>
                </a:solidFill>
              </a:rPr>
              <a:t>CORPO DO TEXTO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800" dirty="0"/>
              <a:t>Adicione aqui o seu texto e/ou ilustração.</a:t>
            </a:r>
          </a:p>
          <a:p>
            <a:pPr algn="just"/>
            <a:r>
              <a:rPr lang="pt-BR" sz="2800" dirty="0"/>
              <a:t>Fonte: </a:t>
            </a:r>
            <a:r>
              <a:rPr lang="pt-BR" sz="2800" dirty="0" err="1"/>
              <a:t>Calibri</a:t>
            </a:r>
            <a:r>
              <a:rPr lang="pt-BR" sz="2800" dirty="0"/>
              <a:t> ou Arial (padronizar em todo material).</a:t>
            </a:r>
          </a:p>
          <a:p>
            <a:pPr algn="just"/>
            <a:r>
              <a:rPr lang="pt-BR" sz="2800" dirty="0"/>
              <a:t>Texto </a:t>
            </a:r>
            <a:r>
              <a:rPr lang="pt-BR" sz="2800" u="sng" dirty="0"/>
              <a:t>justificado</a:t>
            </a:r>
            <a:r>
              <a:rPr lang="pt-BR" sz="2800" dirty="0"/>
              <a:t>.</a:t>
            </a:r>
          </a:p>
          <a:p>
            <a:pPr algn="just"/>
            <a:r>
              <a:rPr lang="pt-BR" sz="2800" dirty="0"/>
              <a:t>Tamanho da fonte recomendado: </a:t>
            </a:r>
            <a:r>
              <a:rPr lang="pt-BR" sz="3600" b="1" cap="all" dirty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32</a:t>
            </a:r>
            <a:r>
              <a:rPr lang="pt-BR" sz="2800" dirty="0"/>
              <a:t>, </a:t>
            </a:r>
            <a:r>
              <a:rPr lang="pt-BR" sz="3600" b="1" cap="all" dirty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28</a:t>
            </a:r>
            <a:r>
              <a:rPr lang="pt-BR" sz="2800" dirty="0"/>
              <a:t> ou </a:t>
            </a:r>
            <a:r>
              <a:rPr lang="pt-BR" sz="3600" b="1" cap="all" dirty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24</a:t>
            </a:r>
            <a:r>
              <a:rPr lang="pt-BR" sz="2800" dirty="0"/>
              <a:t>.</a:t>
            </a:r>
          </a:p>
          <a:p>
            <a:pPr marL="457200" lvl="1" indent="0" algn="just">
              <a:buNone/>
            </a:pPr>
            <a:r>
              <a:rPr lang="pt-BR" sz="2400" dirty="0">
                <a:solidFill>
                  <a:srgbClr val="0000FF"/>
                </a:solidFill>
              </a:rPr>
              <a:t>Observação: </a:t>
            </a:r>
            <a:r>
              <a:rPr lang="pt-BR" sz="2400" dirty="0"/>
              <a:t>não ultrapassar o limite da margem.</a:t>
            </a:r>
          </a:p>
        </p:txBody>
      </p:sp>
    </p:spTree>
    <p:extLst>
      <p:ext uri="{BB962C8B-B14F-4D97-AF65-F5344CB8AC3E}">
        <p14:creationId xmlns:p14="http://schemas.microsoft.com/office/powerpoint/2010/main" val="3216061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11510"/>
            <a:ext cx="8280920" cy="651718"/>
          </a:xfrm>
        </p:spPr>
        <p:txBody>
          <a:bodyPr/>
          <a:lstStyle/>
          <a:p>
            <a:r>
              <a:rPr lang="pt-BR" sz="3600" b="1" dirty="0">
                <a:solidFill>
                  <a:srgbClr val="0000CC"/>
                </a:solidFill>
              </a:rPr>
              <a:t>ILUSTRAÇÃO</a:t>
            </a: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5076056" y="1203598"/>
            <a:ext cx="3528392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pt-BR" sz="2800" dirty="0"/>
              <a:t>Escolha imagens com boa qualidade de resolução e nitidez, devendo observar a relação com o conteúdo produzido.</a:t>
            </a:r>
          </a:p>
          <a:p>
            <a:pPr algn="just"/>
            <a:endParaRPr lang="pt-BR" sz="28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042814" y="3685986"/>
            <a:ext cx="143180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000" dirty="0"/>
              <a:t>Fonte: </a:t>
            </a:r>
            <a:r>
              <a:rPr lang="pt-BR" sz="1050" dirty="0"/>
              <a:t>Tocantins</a:t>
            </a:r>
            <a:r>
              <a:rPr lang="pt-BR" sz="1000" dirty="0"/>
              <a:t>, 2021.</a:t>
            </a:r>
          </a:p>
        </p:txBody>
      </p:sp>
      <p:pic>
        <p:nvPicPr>
          <p:cNvPr id="1030" name="Picture 6" descr="https://central.to.gov.br/image/251573?w=753&amp;h=4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814" y="1467574"/>
            <a:ext cx="3588096" cy="221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140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11510"/>
            <a:ext cx="8280920" cy="651718"/>
          </a:xfrm>
        </p:spPr>
        <p:txBody>
          <a:bodyPr/>
          <a:lstStyle/>
          <a:p>
            <a:r>
              <a:rPr lang="pt-BR" dirty="0">
                <a:solidFill>
                  <a:srgbClr val="0000CC"/>
                </a:solidFill>
              </a:rPr>
              <a:t>ILUSTRAÇÃO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4283968" y="1419622"/>
            <a:ext cx="4355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/>
              <a:t>A fonte deve ser inserida em qualquer imagem, tabela, gráfico entre outros, mesmo que seja de autoria própria.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43608" y="2989283"/>
            <a:ext cx="36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/>
              <a:t>Fonte: UNICET, 2021.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7654"/>
            <a:ext cx="2725737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7060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11510"/>
            <a:ext cx="8280920" cy="651718"/>
          </a:xfrm>
        </p:spPr>
        <p:txBody>
          <a:bodyPr/>
          <a:lstStyle/>
          <a:p>
            <a:r>
              <a:rPr lang="pt-BR" sz="3600" b="1" dirty="0">
                <a:solidFill>
                  <a:srgbClr val="0000CC"/>
                </a:solidFill>
              </a:rPr>
              <a:t>DICAS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Novo slide tecle </a:t>
            </a:r>
            <a:r>
              <a:rPr lang="pt-BR" b="1" dirty="0" err="1"/>
              <a:t>Ctrl</a:t>
            </a:r>
            <a:r>
              <a:rPr lang="pt-BR" dirty="0" err="1"/>
              <a:t>+</a:t>
            </a:r>
            <a:r>
              <a:rPr lang="pt-BR" b="1" dirty="0" err="1"/>
              <a:t>M</a:t>
            </a:r>
            <a:endParaRPr lang="pt-BR" b="1" dirty="0"/>
          </a:p>
          <a:p>
            <a:r>
              <a:rPr lang="pt-BR" dirty="0"/>
              <a:t>Duplicar slide tecle </a:t>
            </a:r>
            <a:r>
              <a:rPr lang="pt-BR" b="1" dirty="0" err="1"/>
              <a:t>Ctrl</a:t>
            </a:r>
            <a:r>
              <a:rPr lang="pt-BR" dirty="0" err="1"/>
              <a:t>+</a:t>
            </a:r>
            <a:r>
              <a:rPr lang="pt-BR" b="1" dirty="0" err="1"/>
              <a:t>D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505132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11510"/>
            <a:ext cx="8280920" cy="651718"/>
          </a:xfrm>
        </p:spPr>
        <p:txBody>
          <a:bodyPr/>
          <a:lstStyle/>
          <a:p>
            <a:r>
              <a:rPr lang="pt-BR" dirty="0">
                <a:solidFill>
                  <a:srgbClr val="0000CC"/>
                </a:solidFill>
              </a:rPr>
              <a:t>REFERÊNCIAS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15566"/>
            <a:ext cx="8280920" cy="3679057"/>
          </a:xfrm>
        </p:spPr>
        <p:txBody>
          <a:bodyPr/>
          <a:lstStyle/>
          <a:p>
            <a:pPr marL="0" indent="0" algn="just">
              <a:buNone/>
            </a:pPr>
            <a:r>
              <a:rPr lang="pt-BR" sz="2800" dirty="0"/>
              <a:t>As referências devem ser relacionadas ao conteúdo produzido e utilizadas em cada aula, bem como inseridas em ordem alfabética.</a:t>
            </a:r>
          </a:p>
          <a:p>
            <a:pPr marL="0" indent="0" algn="just">
              <a:buNone/>
            </a:pPr>
            <a:r>
              <a:rPr lang="pt-BR" sz="2800" dirty="0"/>
              <a:t>Independente do tamanho da fonte, preferencialmente inseri-las no mesmo slide (página).</a:t>
            </a:r>
          </a:p>
          <a:p>
            <a:pPr marL="0" indent="0">
              <a:buNone/>
            </a:pPr>
            <a:r>
              <a:rPr lang="pt-BR" sz="2800" dirty="0"/>
              <a:t>Ex.: FERREIRA, Leslie. </a:t>
            </a:r>
            <a:r>
              <a:rPr lang="pt-BR" sz="2800" b="1" dirty="0"/>
              <a:t>O fonoaudiólogo e a escola</a:t>
            </a:r>
            <a:r>
              <a:rPr lang="pt-BR" sz="2800" dirty="0"/>
              <a:t>. São Paulo: </a:t>
            </a:r>
            <a:r>
              <a:rPr lang="pt-BR" sz="2800" dirty="0" err="1"/>
              <a:t>Summus</a:t>
            </a:r>
            <a:r>
              <a:rPr lang="pt-BR" sz="2800" dirty="0"/>
              <a:t>, 2011. Disponível em: www.ferreira.com.br. Acesso em: 10 jan. 2021.</a:t>
            </a:r>
          </a:p>
        </p:txBody>
      </p:sp>
    </p:spTree>
    <p:extLst>
      <p:ext uri="{BB962C8B-B14F-4D97-AF65-F5344CB8AC3E}">
        <p14:creationId xmlns:p14="http://schemas.microsoft.com/office/powerpoint/2010/main" val="2259225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67544" y="915566"/>
            <a:ext cx="8280920" cy="367905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3600" b="1" dirty="0">
                <a:solidFill>
                  <a:srgbClr val="0000CC"/>
                </a:solidFill>
              </a:rPr>
              <a:t>BONS ESTUDOS!</a:t>
            </a:r>
          </a:p>
        </p:txBody>
      </p:sp>
    </p:spTree>
    <p:extLst>
      <p:ext uri="{BB962C8B-B14F-4D97-AF65-F5344CB8AC3E}">
        <p14:creationId xmlns:p14="http://schemas.microsoft.com/office/powerpoint/2010/main" val="6690412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1550</TotalTime>
  <Words>224</Words>
  <Application>Microsoft Office PowerPoint</Application>
  <PresentationFormat>Apresentação na tela (16:9)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Apresentação do PowerPoint</vt:lpstr>
      <vt:lpstr>DIGITE AQUI O NOME DO CURSO</vt:lpstr>
      <vt:lpstr>TÍTULOS</vt:lpstr>
      <vt:lpstr>CORPO DO TEXTO</vt:lpstr>
      <vt:lpstr>ILUSTRAÇÃO</vt:lpstr>
      <vt:lpstr>ILUSTRAÇÃO</vt:lpstr>
      <vt:lpstr>DICAS</vt:lpstr>
      <vt:lpstr>REFERÊNCIAS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AO SERVIÇOS PÚBLICO</dc:title>
  <dc:creator>Alexandre Antonio de Oliveira Andrade</dc:creator>
  <cp:lastModifiedBy>unicet</cp:lastModifiedBy>
  <cp:revision>240</cp:revision>
  <dcterms:created xsi:type="dcterms:W3CDTF">2016-03-21T19:21:03Z</dcterms:created>
  <dcterms:modified xsi:type="dcterms:W3CDTF">2021-08-25T19:17:20Z</dcterms:modified>
</cp:coreProperties>
</file>