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8" r:id="rId1"/>
  </p:sldMasterIdLst>
  <p:notesMasterIdLst>
    <p:notesMasterId r:id="rId20"/>
  </p:notesMasterIdLst>
  <p:sldIdLst>
    <p:sldId id="256" r:id="rId2"/>
    <p:sldId id="260" r:id="rId3"/>
    <p:sldId id="259" r:id="rId4"/>
    <p:sldId id="284" r:id="rId5"/>
    <p:sldId id="273" r:id="rId6"/>
    <p:sldId id="285" r:id="rId7"/>
    <p:sldId id="286" r:id="rId8"/>
    <p:sldId id="264" r:id="rId9"/>
    <p:sldId id="287" r:id="rId10"/>
    <p:sldId id="288" r:id="rId11"/>
    <p:sldId id="272" r:id="rId12"/>
    <p:sldId id="289" r:id="rId13"/>
    <p:sldId id="290" r:id="rId14"/>
    <p:sldId id="291" r:id="rId15"/>
    <p:sldId id="292" r:id="rId16"/>
    <p:sldId id="293" r:id="rId17"/>
    <p:sldId id="294" r:id="rId18"/>
    <p:sldId id="278" r:id="rId19"/>
  </p:sldIdLst>
  <p:sldSz cx="9144000" cy="5143500" type="screen16x9"/>
  <p:notesSz cx="6858000" cy="9144000"/>
  <p:embeddedFontLst>
    <p:embeddedFont>
      <p:font typeface="Poppins" charset="0"/>
      <p:regular r:id="rId21"/>
      <p:bold r:id="rId22"/>
      <p:italic r:id="rId23"/>
      <p:boldItalic r:id="rId24"/>
    </p:embeddedFont>
    <p:embeddedFont>
      <p:font typeface="Montserrat" charset="0"/>
      <p:regular r:id="rId25"/>
      <p:bold r:id="rId26"/>
      <p:italic r:id="rId27"/>
      <p:boldItalic r:id="rId28"/>
    </p:embeddedFont>
    <p:embeddedFont>
      <p:font typeface="Montserrat Light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F5E45263-24FA-485E-B058-2A983AE68261}">
  <a:tblStyle styleId="{F5E45263-24FA-485E-B058-2A983AE6826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-786" y="-4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59817738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16129026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681170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g35ed75ccf_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4" name="Google Shape;464;g35ed75ccf_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9129555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g35ed75ccf_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4" name="Google Shape;464;g35ed75ccf_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9129555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681170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681170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681170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681170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681170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3" name="Google Shape;553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955285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1322234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681170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68117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2" name="Google Shape;502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9746294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2" name="Google Shape;502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9746294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681170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8" name="Google Shape;378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4237902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68117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 flipH="1">
            <a:off x="912725" y="0"/>
            <a:ext cx="8231275" cy="4331550"/>
            <a:chOff x="0" y="0"/>
            <a:chExt cx="8231275" cy="4331550"/>
          </a:xfrm>
        </p:grpSpPr>
        <p:pic>
          <p:nvPicPr>
            <p:cNvPr id="11" name="Google Shape;11;p2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85975" y="3434875"/>
              <a:ext cx="1371975" cy="896675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2" name="Google Shape;12;p2"/>
            <p:cNvGrpSpPr/>
            <p:nvPr/>
          </p:nvGrpSpPr>
          <p:grpSpPr>
            <a:xfrm>
              <a:off x="0" y="2747250"/>
              <a:ext cx="3429750" cy="896675"/>
              <a:chOff x="0" y="0"/>
              <a:chExt cx="3429750" cy="896675"/>
            </a:xfrm>
          </p:grpSpPr>
          <p:pic>
            <p:nvPicPr>
              <p:cNvPr id="13" name="Google Shape;13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" name="Google Shape;14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5" name="Google Shape;15;p2"/>
            <p:cNvGrpSpPr/>
            <p:nvPr/>
          </p:nvGrpSpPr>
          <p:grpSpPr>
            <a:xfrm>
              <a:off x="685975" y="2061250"/>
              <a:ext cx="3429750" cy="896675"/>
              <a:chOff x="0" y="0"/>
              <a:chExt cx="3429750" cy="896675"/>
            </a:xfrm>
          </p:grpSpPr>
          <p:pic>
            <p:nvPicPr>
              <p:cNvPr id="16" name="Google Shape;16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7" name="Google Shape;17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8" name="Google Shape;18;p2"/>
            <p:cNvGrpSpPr/>
            <p:nvPr/>
          </p:nvGrpSpPr>
          <p:grpSpPr>
            <a:xfrm>
              <a:off x="0" y="1373625"/>
              <a:ext cx="3429750" cy="896675"/>
              <a:chOff x="0" y="0"/>
              <a:chExt cx="3429750" cy="896675"/>
            </a:xfrm>
          </p:grpSpPr>
          <p:pic>
            <p:nvPicPr>
              <p:cNvPr id="19" name="Google Shape;19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0" name="Google Shape;20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1" name="Google Shape;21;p2"/>
            <p:cNvGrpSpPr/>
            <p:nvPr/>
          </p:nvGrpSpPr>
          <p:grpSpPr>
            <a:xfrm>
              <a:off x="685975" y="687625"/>
              <a:ext cx="7545300" cy="896675"/>
              <a:chOff x="0" y="0"/>
              <a:chExt cx="7545300" cy="896675"/>
            </a:xfrm>
          </p:grpSpPr>
          <p:pic>
            <p:nvPicPr>
              <p:cNvPr id="22" name="Google Shape;22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" name="Google Shape;23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" name="Google Shape;24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" name="Google Shape;25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6" name="Google Shape;26;p2"/>
            <p:cNvGrpSpPr/>
            <p:nvPr/>
          </p:nvGrpSpPr>
          <p:grpSpPr>
            <a:xfrm>
              <a:off x="0" y="0"/>
              <a:ext cx="7545300" cy="896675"/>
              <a:chOff x="0" y="0"/>
              <a:chExt cx="7545300" cy="896675"/>
            </a:xfrm>
          </p:grpSpPr>
          <p:pic>
            <p:nvPicPr>
              <p:cNvPr id="27" name="Google Shape;27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8" name="Google Shape;28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" name="Google Shape;29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0" name="Google Shape;30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31" name="Google Shape;31;p2"/>
          <p:cNvSpPr txBox="1">
            <a:spLocks noGrp="1"/>
          </p:cNvSpPr>
          <p:nvPr>
            <p:ph type="ctrTitle"/>
          </p:nvPr>
        </p:nvSpPr>
        <p:spPr>
          <a:xfrm>
            <a:off x="2027622" y="1953315"/>
            <a:ext cx="5073300" cy="1159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32" name="Google Shape;32;p2"/>
          <p:cNvGrpSpPr/>
          <p:nvPr/>
        </p:nvGrpSpPr>
        <p:grpSpPr>
          <a:xfrm flipH="1">
            <a:off x="0" y="3088098"/>
            <a:ext cx="4115725" cy="2270300"/>
            <a:chOff x="4115550" y="2061250"/>
            <a:chExt cx="4115725" cy="2270300"/>
          </a:xfrm>
        </p:grpSpPr>
        <p:grpSp>
          <p:nvGrpSpPr>
            <p:cNvPr id="33" name="Google Shape;33;p2"/>
            <p:cNvGrpSpPr/>
            <p:nvPr/>
          </p:nvGrpSpPr>
          <p:grpSpPr>
            <a:xfrm>
              <a:off x="4801525" y="3434875"/>
              <a:ext cx="3429750" cy="896675"/>
              <a:chOff x="4115550" y="0"/>
              <a:chExt cx="3429750" cy="896675"/>
            </a:xfrm>
          </p:grpSpPr>
          <p:pic>
            <p:nvPicPr>
              <p:cNvPr id="34" name="Google Shape;34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5" name="Google Shape;35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6" name="Google Shape;36;p2"/>
            <p:cNvGrpSpPr/>
            <p:nvPr/>
          </p:nvGrpSpPr>
          <p:grpSpPr>
            <a:xfrm>
              <a:off x="4115550" y="2747250"/>
              <a:ext cx="3429750" cy="896675"/>
              <a:chOff x="4115550" y="0"/>
              <a:chExt cx="3429750" cy="896675"/>
            </a:xfrm>
          </p:grpSpPr>
          <p:pic>
            <p:nvPicPr>
              <p:cNvPr id="37" name="Google Shape;37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8" name="Google Shape;38;p2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39" name="Google Shape;39;p2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859300" y="2061250"/>
              <a:ext cx="1371975" cy="8966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oogle Shape;41;p3"/>
          <p:cNvGrpSpPr/>
          <p:nvPr/>
        </p:nvGrpSpPr>
        <p:grpSpPr>
          <a:xfrm flipH="1">
            <a:off x="912725" y="0"/>
            <a:ext cx="8231275" cy="4331550"/>
            <a:chOff x="0" y="0"/>
            <a:chExt cx="8231275" cy="4331550"/>
          </a:xfrm>
        </p:grpSpPr>
        <p:pic>
          <p:nvPicPr>
            <p:cNvPr id="42" name="Google Shape;42;p3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85975" y="3434875"/>
              <a:ext cx="1371975" cy="896675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3" name="Google Shape;43;p3"/>
            <p:cNvGrpSpPr/>
            <p:nvPr/>
          </p:nvGrpSpPr>
          <p:grpSpPr>
            <a:xfrm>
              <a:off x="0" y="2747250"/>
              <a:ext cx="3429750" cy="896675"/>
              <a:chOff x="0" y="0"/>
              <a:chExt cx="3429750" cy="896675"/>
            </a:xfrm>
          </p:grpSpPr>
          <p:pic>
            <p:nvPicPr>
              <p:cNvPr id="44" name="Google Shape;44;p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5" name="Google Shape;45;p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6" name="Google Shape;46;p3"/>
            <p:cNvGrpSpPr/>
            <p:nvPr/>
          </p:nvGrpSpPr>
          <p:grpSpPr>
            <a:xfrm>
              <a:off x="685975" y="2061250"/>
              <a:ext cx="3429750" cy="896675"/>
              <a:chOff x="0" y="0"/>
              <a:chExt cx="3429750" cy="896675"/>
            </a:xfrm>
          </p:grpSpPr>
          <p:pic>
            <p:nvPicPr>
              <p:cNvPr id="47" name="Google Shape;47;p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8" name="Google Shape;48;p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9" name="Google Shape;49;p3"/>
            <p:cNvGrpSpPr/>
            <p:nvPr/>
          </p:nvGrpSpPr>
          <p:grpSpPr>
            <a:xfrm>
              <a:off x="0" y="1373625"/>
              <a:ext cx="3429750" cy="896675"/>
              <a:chOff x="0" y="0"/>
              <a:chExt cx="3429750" cy="896675"/>
            </a:xfrm>
          </p:grpSpPr>
          <p:pic>
            <p:nvPicPr>
              <p:cNvPr id="50" name="Google Shape;50;p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1" name="Google Shape;51;p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2" name="Google Shape;52;p3"/>
            <p:cNvGrpSpPr/>
            <p:nvPr/>
          </p:nvGrpSpPr>
          <p:grpSpPr>
            <a:xfrm>
              <a:off x="685975" y="687625"/>
              <a:ext cx="7545300" cy="896675"/>
              <a:chOff x="0" y="0"/>
              <a:chExt cx="7545300" cy="896675"/>
            </a:xfrm>
          </p:grpSpPr>
          <p:pic>
            <p:nvPicPr>
              <p:cNvPr id="53" name="Google Shape;53;p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4" name="Google Shape;54;p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5" name="Google Shape;55;p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6" name="Google Shape;56;p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7" name="Google Shape;57;p3"/>
            <p:cNvGrpSpPr/>
            <p:nvPr/>
          </p:nvGrpSpPr>
          <p:grpSpPr>
            <a:xfrm>
              <a:off x="0" y="0"/>
              <a:ext cx="7545300" cy="896675"/>
              <a:chOff x="0" y="0"/>
              <a:chExt cx="7545300" cy="896675"/>
            </a:xfrm>
          </p:grpSpPr>
          <p:pic>
            <p:nvPicPr>
              <p:cNvPr id="58" name="Google Shape;58;p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9" name="Google Shape;59;p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0" name="Google Shape;60;p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1" name="Google Shape;61;p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62" name="Google Shape;62;p3"/>
          <p:cNvGrpSpPr/>
          <p:nvPr/>
        </p:nvGrpSpPr>
        <p:grpSpPr>
          <a:xfrm flipH="1">
            <a:off x="0" y="3088098"/>
            <a:ext cx="4115725" cy="2270300"/>
            <a:chOff x="4115550" y="2061250"/>
            <a:chExt cx="4115725" cy="2270300"/>
          </a:xfrm>
        </p:grpSpPr>
        <p:grpSp>
          <p:nvGrpSpPr>
            <p:cNvPr id="63" name="Google Shape;63;p3"/>
            <p:cNvGrpSpPr/>
            <p:nvPr/>
          </p:nvGrpSpPr>
          <p:grpSpPr>
            <a:xfrm>
              <a:off x="4801525" y="3434875"/>
              <a:ext cx="3429750" cy="896675"/>
              <a:chOff x="4115550" y="0"/>
              <a:chExt cx="3429750" cy="896675"/>
            </a:xfrm>
          </p:grpSpPr>
          <p:pic>
            <p:nvPicPr>
              <p:cNvPr id="64" name="Google Shape;64;p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5" name="Google Shape;65;p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66" name="Google Shape;66;p3"/>
            <p:cNvGrpSpPr/>
            <p:nvPr/>
          </p:nvGrpSpPr>
          <p:grpSpPr>
            <a:xfrm>
              <a:off x="4115550" y="2747250"/>
              <a:ext cx="3429750" cy="896675"/>
              <a:chOff x="4115550" y="0"/>
              <a:chExt cx="3429750" cy="896675"/>
            </a:xfrm>
          </p:grpSpPr>
          <p:pic>
            <p:nvPicPr>
              <p:cNvPr id="67" name="Google Shape;67;p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8" name="Google Shape;68;p3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69" name="Google Shape;69;p3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859300" y="2061250"/>
              <a:ext cx="1371975" cy="8966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0" name="Google Shape;70;p3"/>
          <p:cNvSpPr txBox="1">
            <a:spLocks noGrp="1"/>
          </p:cNvSpPr>
          <p:nvPr>
            <p:ph type="ctrTitle"/>
          </p:nvPr>
        </p:nvSpPr>
        <p:spPr>
          <a:xfrm>
            <a:off x="2027625" y="1629397"/>
            <a:ext cx="5088600" cy="1159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71" name="Google Shape;71;p3"/>
          <p:cNvSpPr txBox="1">
            <a:spLocks noGrp="1"/>
          </p:cNvSpPr>
          <p:nvPr>
            <p:ph type="subTitle" idx="1"/>
          </p:nvPr>
        </p:nvSpPr>
        <p:spPr>
          <a:xfrm>
            <a:off x="2027625" y="2886101"/>
            <a:ext cx="5088600" cy="78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None/>
              <a:defRPr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oogle Shape;73;p4"/>
          <p:cNvGrpSpPr/>
          <p:nvPr/>
        </p:nvGrpSpPr>
        <p:grpSpPr>
          <a:xfrm>
            <a:off x="4363774" y="-3213"/>
            <a:ext cx="4780226" cy="2524130"/>
            <a:chOff x="4363774" y="-3213"/>
            <a:chExt cx="4780226" cy="2524130"/>
          </a:xfrm>
        </p:grpSpPr>
        <p:pic>
          <p:nvPicPr>
            <p:cNvPr id="74" name="Google Shape;74;p4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flipH="1">
              <a:off x="7948921" y="2000218"/>
              <a:ext cx="796706" cy="52069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5" name="Google Shape;75;p4"/>
            <p:cNvGrpSpPr/>
            <p:nvPr/>
          </p:nvGrpSpPr>
          <p:grpSpPr>
            <a:xfrm flipH="1">
              <a:off x="7152344" y="1600887"/>
              <a:ext cx="1991656" cy="520699"/>
              <a:chOff x="0" y="0"/>
              <a:chExt cx="3429750" cy="896675"/>
            </a:xfrm>
          </p:grpSpPr>
          <p:pic>
            <p:nvPicPr>
              <p:cNvPr id="76" name="Google Shape;76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7" name="Google Shape;77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78" name="Google Shape;78;p4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flipH="1">
              <a:off x="7948921" y="1198193"/>
              <a:ext cx="796706" cy="52069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9" name="Google Shape;79;p4"/>
            <p:cNvGrpSpPr/>
            <p:nvPr/>
          </p:nvGrpSpPr>
          <p:grpSpPr>
            <a:xfrm flipH="1">
              <a:off x="5957394" y="798862"/>
              <a:ext cx="3186606" cy="520699"/>
              <a:chOff x="0" y="0"/>
              <a:chExt cx="5487525" cy="896675"/>
            </a:xfrm>
          </p:grpSpPr>
          <p:pic>
            <p:nvPicPr>
              <p:cNvPr id="80" name="Google Shape;80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1" name="Google Shape;81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2" name="Google Shape;82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83" name="Google Shape;83;p4"/>
            <p:cNvGrpSpPr/>
            <p:nvPr/>
          </p:nvGrpSpPr>
          <p:grpSpPr>
            <a:xfrm flipH="1">
              <a:off x="4363774" y="396118"/>
              <a:ext cx="4381854" cy="520735"/>
              <a:chOff x="0" y="0"/>
              <a:chExt cx="7545300" cy="896675"/>
            </a:xfrm>
          </p:grpSpPr>
          <p:pic>
            <p:nvPicPr>
              <p:cNvPr id="84" name="Google Shape;84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5" name="Google Shape;85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6" name="Google Shape;86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7" name="Google Shape;87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88" name="Google Shape;88;p4"/>
            <p:cNvGrpSpPr/>
            <p:nvPr/>
          </p:nvGrpSpPr>
          <p:grpSpPr>
            <a:xfrm flipH="1">
              <a:off x="4762146" y="-3213"/>
              <a:ext cx="4381854" cy="520735"/>
              <a:chOff x="0" y="0"/>
              <a:chExt cx="7545300" cy="896675"/>
            </a:xfrm>
          </p:grpSpPr>
          <p:pic>
            <p:nvPicPr>
              <p:cNvPr id="89" name="Google Shape;89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0" name="Google Shape;90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1" name="Google Shape;91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2" name="Google Shape;92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93" name="Google Shape;93;p4"/>
          <p:cNvGrpSpPr/>
          <p:nvPr/>
        </p:nvGrpSpPr>
        <p:grpSpPr>
          <a:xfrm>
            <a:off x="-3" y="2743188"/>
            <a:ext cx="4381556" cy="2524130"/>
            <a:chOff x="4364072" y="-3213"/>
            <a:chExt cx="4381556" cy="2524130"/>
          </a:xfrm>
        </p:grpSpPr>
        <p:grpSp>
          <p:nvGrpSpPr>
            <p:cNvPr id="94" name="Google Shape;94;p4"/>
            <p:cNvGrpSpPr/>
            <p:nvPr/>
          </p:nvGrpSpPr>
          <p:grpSpPr>
            <a:xfrm flipH="1">
              <a:off x="4364072" y="2000218"/>
              <a:ext cx="4381556" cy="520699"/>
              <a:chOff x="0" y="0"/>
              <a:chExt cx="7545300" cy="896675"/>
            </a:xfrm>
          </p:grpSpPr>
          <p:pic>
            <p:nvPicPr>
              <p:cNvPr id="95" name="Google Shape;95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6" name="Google Shape;96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7" name="Google Shape;97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8" name="Google Shape;98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99" name="Google Shape;99;p4"/>
            <p:cNvGrpSpPr/>
            <p:nvPr/>
          </p:nvGrpSpPr>
          <p:grpSpPr>
            <a:xfrm flipH="1">
              <a:off x="4762444" y="1600887"/>
              <a:ext cx="3186606" cy="520699"/>
              <a:chOff x="2057775" y="0"/>
              <a:chExt cx="5487525" cy="896675"/>
            </a:xfrm>
          </p:grpSpPr>
          <p:pic>
            <p:nvPicPr>
              <p:cNvPr id="100" name="Google Shape;100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01" name="Google Shape;101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02" name="Google Shape;102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03" name="Google Shape;103;p4"/>
            <p:cNvGrpSpPr/>
            <p:nvPr/>
          </p:nvGrpSpPr>
          <p:grpSpPr>
            <a:xfrm flipH="1">
              <a:off x="4364072" y="1198193"/>
              <a:ext cx="3186606" cy="520699"/>
              <a:chOff x="2057775" y="0"/>
              <a:chExt cx="5487525" cy="896675"/>
            </a:xfrm>
          </p:grpSpPr>
          <p:pic>
            <p:nvPicPr>
              <p:cNvPr id="104" name="Google Shape;104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05" name="Google Shape;105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06" name="Google Shape;106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07" name="Google Shape;107;p4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flipH="1">
              <a:off x="4762444" y="798862"/>
              <a:ext cx="796706" cy="52069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08" name="Google Shape;108;p4"/>
            <p:cNvGrpSpPr/>
            <p:nvPr/>
          </p:nvGrpSpPr>
          <p:grpSpPr>
            <a:xfrm flipH="1">
              <a:off x="4364072" y="396118"/>
              <a:ext cx="1991656" cy="520699"/>
              <a:chOff x="4115550" y="0"/>
              <a:chExt cx="3429750" cy="896675"/>
            </a:xfrm>
          </p:grpSpPr>
          <p:pic>
            <p:nvPicPr>
              <p:cNvPr id="109" name="Google Shape;109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10" name="Google Shape;110;p4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11" name="Google Shape;111;p4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flipH="1">
              <a:off x="4762444" y="-3213"/>
              <a:ext cx="796706" cy="52069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2" name="Google Shape;112;p4"/>
          <p:cNvSpPr txBox="1">
            <a:spLocks noGrp="1"/>
          </p:cNvSpPr>
          <p:nvPr>
            <p:ph type="body" idx="1"/>
          </p:nvPr>
        </p:nvSpPr>
        <p:spPr>
          <a:xfrm>
            <a:off x="2487650" y="1218025"/>
            <a:ext cx="4168800" cy="2707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Montserrat"/>
              <a:buChar char="❑"/>
              <a:defRPr sz="2400" b="1"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Montserrat"/>
              <a:buChar char="❏"/>
              <a:defRPr sz="2400" b="1"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Montserrat"/>
              <a:buChar char="❏"/>
              <a:defRPr sz="2400" b="1"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Montserrat"/>
              <a:buChar char="❏"/>
              <a:defRPr sz="2400" b="1"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Montserrat"/>
              <a:buChar char="❏"/>
              <a:defRPr sz="2400" b="1"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Montserrat"/>
              <a:buChar char="❏"/>
              <a:defRPr sz="2400" b="1"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Montserrat"/>
              <a:buChar char="❏"/>
              <a:defRPr sz="2400" b="1"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Montserrat"/>
              <a:buChar char="❏"/>
              <a:defRPr sz="2400" b="1"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81000" algn="ctr">
              <a:spcBef>
                <a:spcPts val="600"/>
              </a:spcBef>
              <a:spcAft>
                <a:spcPts val="0"/>
              </a:spcAft>
              <a:buSzPts val="2400"/>
              <a:buFont typeface="Montserrat"/>
              <a:buChar char="❏"/>
              <a:defRPr sz="24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13" name="Google Shape;113;p4"/>
          <p:cNvSpPr txBox="1">
            <a:spLocks noGrp="1"/>
          </p:cNvSpPr>
          <p:nvPr>
            <p:ph type="sldNum" idx="12"/>
          </p:nvPr>
        </p:nvSpPr>
        <p:spPr>
          <a:xfrm>
            <a:off x="8729400" y="4734075"/>
            <a:ext cx="414600" cy="40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" name="Google Shape;174;p7"/>
          <p:cNvGrpSpPr/>
          <p:nvPr/>
        </p:nvGrpSpPr>
        <p:grpSpPr>
          <a:xfrm flipH="1">
            <a:off x="4363774" y="-3213"/>
            <a:ext cx="4780226" cy="2116171"/>
            <a:chOff x="0" y="0"/>
            <a:chExt cx="5072935" cy="2245751"/>
          </a:xfrm>
        </p:grpSpPr>
        <p:pic>
          <p:nvPicPr>
            <p:cNvPr id="175" name="Google Shape;175;p7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0" y="1693130"/>
              <a:ext cx="845548" cy="5526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6" name="Google Shape;176;p7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422766" y="1270348"/>
              <a:ext cx="845548" cy="552621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77" name="Google Shape;177;p7"/>
            <p:cNvGrpSpPr/>
            <p:nvPr/>
          </p:nvGrpSpPr>
          <p:grpSpPr>
            <a:xfrm>
              <a:off x="0" y="846565"/>
              <a:ext cx="3381962" cy="552621"/>
              <a:chOff x="0" y="0"/>
              <a:chExt cx="5487525" cy="896675"/>
            </a:xfrm>
          </p:grpSpPr>
          <p:pic>
            <p:nvPicPr>
              <p:cNvPr id="178" name="Google Shape;178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79" name="Google Shape;179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0" name="Google Shape;180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81" name="Google Shape;181;p7"/>
            <p:cNvGrpSpPr/>
            <p:nvPr/>
          </p:nvGrpSpPr>
          <p:grpSpPr>
            <a:xfrm>
              <a:off x="422766" y="423783"/>
              <a:ext cx="4650168" cy="552621"/>
              <a:chOff x="0" y="0"/>
              <a:chExt cx="7545300" cy="896675"/>
            </a:xfrm>
          </p:grpSpPr>
          <p:pic>
            <p:nvPicPr>
              <p:cNvPr id="182" name="Google Shape;182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3" name="Google Shape;183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4" name="Google Shape;184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5" name="Google Shape;185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86" name="Google Shape;186;p7"/>
            <p:cNvGrpSpPr/>
            <p:nvPr/>
          </p:nvGrpSpPr>
          <p:grpSpPr>
            <a:xfrm>
              <a:off x="0" y="0"/>
              <a:ext cx="4650168" cy="552621"/>
              <a:chOff x="0" y="0"/>
              <a:chExt cx="7545300" cy="896675"/>
            </a:xfrm>
          </p:grpSpPr>
          <p:pic>
            <p:nvPicPr>
              <p:cNvPr id="187" name="Google Shape;187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8" name="Google Shape;188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9" name="Google Shape;189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90" name="Google Shape;190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91" name="Google Shape;191;p7"/>
          <p:cNvGrpSpPr/>
          <p:nvPr/>
        </p:nvGrpSpPr>
        <p:grpSpPr>
          <a:xfrm flipH="1">
            <a:off x="6" y="3953174"/>
            <a:ext cx="2390164" cy="1318453"/>
            <a:chOff x="6607482" y="3879952"/>
            <a:chExt cx="2536521" cy="1399186"/>
          </a:xfrm>
        </p:grpSpPr>
        <p:grpSp>
          <p:nvGrpSpPr>
            <p:cNvPr id="192" name="Google Shape;192;p7"/>
            <p:cNvGrpSpPr/>
            <p:nvPr/>
          </p:nvGrpSpPr>
          <p:grpSpPr>
            <a:xfrm>
              <a:off x="6607482" y="4726517"/>
              <a:ext cx="2113755" cy="552621"/>
              <a:chOff x="2057775" y="0"/>
              <a:chExt cx="3429750" cy="896675"/>
            </a:xfrm>
          </p:grpSpPr>
          <p:pic>
            <p:nvPicPr>
              <p:cNvPr id="193" name="Google Shape;193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94" name="Google Shape;194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95" name="Google Shape;195;p7"/>
            <p:cNvGrpSpPr/>
            <p:nvPr/>
          </p:nvGrpSpPr>
          <p:grpSpPr>
            <a:xfrm>
              <a:off x="7030248" y="4303735"/>
              <a:ext cx="2113755" cy="552621"/>
              <a:chOff x="2057775" y="0"/>
              <a:chExt cx="3429750" cy="896675"/>
            </a:xfrm>
          </p:grpSpPr>
          <p:pic>
            <p:nvPicPr>
              <p:cNvPr id="196" name="Google Shape;196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97" name="Google Shape;197;p7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98" name="Google Shape;198;p7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7875688" y="3879952"/>
              <a:ext cx="845548" cy="55262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99" name="Google Shape;199;p7"/>
          <p:cNvSpPr txBox="1">
            <a:spLocks noGrp="1"/>
          </p:cNvSpPr>
          <p:nvPr>
            <p:ph type="title"/>
          </p:nvPr>
        </p:nvSpPr>
        <p:spPr>
          <a:xfrm>
            <a:off x="776450" y="402700"/>
            <a:ext cx="3587400" cy="856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7"/>
          <p:cNvSpPr txBox="1">
            <a:spLocks noGrp="1"/>
          </p:cNvSpPr>
          <p:nvPr>
            <p:ph type="body" idx="1"/>
          </p:nvPr>
        </p:nvSpPr>
        <p:spPr>
          <a:xfrm>
            <a:off x="776450" y="1524375"/>
            <a:ext cx="2327700" cy="30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Char char="❑"/>
              <a:defRPr sz="1600"/>
            </a:lvl1pPr>
            <a:lvl2pPr marL="914400" lvl="1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2pPr>
            <a:lvl3pPr marL="1371600" lvl="2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3pPr>
            <a:lvl4pPr marL="1828800" lvl="3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4pPr>
            <a:lvl5pPr marL="2286000" lvl="4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5pPr>
            <a:lvl6pPr marL="2743200" lvl="5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6pPr>
            <a:lvl7pPr marL="3200400" lvl="6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7pPr>
            <a:lvl8pPr marL="3657600" lvl="7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8pPr>
            <a:lvl9pPr marL="4114800" lvl="8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9pPr>
          </a:lstStyle>
          <a:p>
            <a:endParaRPr/>
          </a:p>
        </p:txBody>
      </p:sp>
      <p:sp>
        <p:nvSpPr>
          <p:cNvPr id="201" name="Google Shape;201;p7"/>
          <p:cNvSpPr txBox="1">
            <a:spLocks noGrp="1"/>
          </p:cNvSpPr>
          <p:nvPr>
            <p:ph type="body" idx="2"/>
          </p:nvPr>
        </p:nvSpPr>
        <p:spPr>
          <a:xfrm>
            <a:off x="3376062" y="1524375"/>
            <a:ext cx="2327700" cy="30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Char char="❑"/>
              <a:defRPr sz="1600"/>
            </a:lvl1pPr>
            <a:lvl2pPr marL="914400" lvl="1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2pPr>
            <a:lvl3pPr marL="1371600" lvl="2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3pPr>
            <a:lvl4pPr marL="1828800" lvl="3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4pPr>
            <a:lvl5pPr marL="2286000" lvl="4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5pPr>
            <a:lvl6pPr marL="2743200" lvl="5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6pPr>
            <a:lvl7pPr marL="3200400" lvl="6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7pPr>
            <a:lvl8pPr marL="3657600" lvl="7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8pPr>
            <a:lvl9pPr marL="4114800" lvl="8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9pPr>
          </a:lstStyle>
          <a:p>
            <a:endParaRPr/>
          </a:p>
        </p:txBody>
      </p:sp>
      <p:sp>
        <p:nvSpPr>
          <p:cNvPr id="202" name="Google Shape;202;p7"/>
          <p:cNvSpPr txBox="1">
            <a:spLocks noGrp="1"/>
          </p:cNvSpPr>
          <p:nvPr>
            <p:ph type="body" idx="3"/>
          </p:nvPr>
        </p:nvSpPr>
        <p:spPr>
          <a:xfrm>
            <a:off x="5975674" y="1524375"/>
            <a:ext cx="2327700" cy="30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Char char="❑"/>
              <a:defRPr sz="1600"/>
            </a:lvl1pPr>
            <a:lvl2pPr marL="914400" lvl="1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2pPr>
            <a:lvl3pPr marL="1371600" lvl="2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3pPr>
            <a:lvl4pPr marL="1828800" lvl="3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4pPr>
            <a:lvl5pPr marL="2286000" lvl="4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5pPr>
            <a:lvl6pPr marL="2743200" lvl="5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6pPr>
            <a:lvl7pPr marL="3200400" lvl="6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7pPr>
            <a:lvl8pPr marL="3657600" lvl="7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8pPr>
            <a:lvl9pPr marL="4114800" lvl="8" indent="-330200" rtl="0">
              <a:spcBef>
                <a:spcPts val="600"/>
              </a:spcBef>
              <a:spcAft>
                <a:spcPts val="0"/>
              </a:spcAft>
              <a:buSzPts val="1600"/>
              <a:buChar char="❏"/>
              <a:defRPr sz="1600"/>
            </a:lvl9pPr>
          </a:lstStyle>
          <a:p>
            <a:endParaRPr/>
          </a:p>
        </p:txBody>
      </p:sp>
      <p:sp>
        <p:nvSpPr>
          <p:cNvPr id="203" name="Google Shape;203;p7"/>
          <p:cNvSpPr txBox="1">
            <a:spLocks noGrp="1"/>
          </p:cNvSpPr>
          <p:nvPr>
            <p:ph type="sldNum" idx="12"/>
          </p:nvPr>
        </p:nvSpPr>
        <p:spPr>
          <a:xfrm>
            <a:off x="8729400" y="4734075"/>
            <a:ext cx="414600" cy="40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" name="Google Shape;205;p8"/>
          <p:cNvGrpSpPr/>
          <p:nvPr/>
        </p:nvGrpSpPr>
        <p:grpSpPr>
          <a:xfrm flipH="1">
            <a:off x="4363774" y="-3213"/>
            <a:ext cx="4780226" cy="2116171"/>
            <a:chOff x="0" y="0"/>
            <a:chExt cx="5072935" cy="2245751"/>
          </a:xfrm>
        </p:grpSpPr>
        <p:pic>
          <p:nvPicPr>
            <p:cNvPr id="206" name="Google Shape;206;p8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0" y="1693130"/>
              <a:ext cx="845548" cy="5526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7" name="Google Shape;207;p8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422766" y="1270348"/>
              <a:ext cx="845548" cy="552621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08" name="Google Shape;208;p8"/>
            <p:cNvGrpSpPr/>
            <p:nvPr/>
          </p:nvGrpSpPr>
          <p:grpSpPr>
            <a:xfrm>
              <a:off x="0" y="846565"/>
              <a:ext cx="3381962" cy="552621"/>
              <a:chOff x="0" y="0"/>
              <a:chExt cx="5487525" cy="896675"/>
            </a:xfrm>
          </p:grpSpPr>
          <p:pic>
            <p:nvPicPr>
              <p:cNvPr id="209" name="Google Shape;209;p8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10" name="Google Shape;210;p8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11" name="Google Shape;211;p8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12" name="Google Shape;212;p8"/>
            <p:cNvGrpSpPr/>
            <p:nvPr/>
          </p:nvGrpSpPr>
          <p:grpSpPr>
            <a:xfrm>
              <a:off x="422766" y="423783"/>
              <a:ext cx="4650168" cy="552621"/>
              <a:chOff x="0" y="0"/>
              <a:chExt cx="7545300" cy="896675"/>
            </a:xfrm>
          </p:grpSpPr>
          <p:pic>
            <p:nvPicPr>
              <p:cNvPr id="213" name="Google Shape;213;p8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14" name="Google Shape;214;p8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15" name="Google Shape;215;p8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16" name="Google Shape;216;p8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17" name="Google Shape;217;p8"/>
            <p:cNvGrpSpPr/>
            <p:nvPr/>
          </p:nvGrpSpPr>
          <p:grpSpPr>
            <a:xfrm>
              <a:off x="0" y="0"/>
              <a:ext cx="4650168" cy="552621"/>
              <a:chOff x="0" y="0"/>
              <a:chExt cx="7545300" cy="896675"/>
            </a:xfrm>
          </p:grpSpPr>
          <p:pic>
            <p:nvPicPr>
              <p:cNvPr id="218" name="Google Shape;218;p8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19" name="Google Shape;219;p8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20" name="Google Shape;220;p8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21" name="Google Shape;221;p8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222" name="Google Shape;222;p8"/>
          <p:cNvGrpSpPr/>
          <p:nvPr/>
        </p:nvGrpSpPr>
        <p:grpSpPr>
          <a:xfrm flipH="1">
            <a:off x="6" y="3953174"/>
            <a:ext cx="2390164" cy="1318453"/>
            <a:chOff x="6607482" y="3879952"/>
            <a:chExt cx="2536521" cy="1399186"/>
          </a:xfrm>
        </p:grpSpPr>
        <p:grpSp>
          <p:nvGrpSpPr>
            <p:cNvPr id="223" name="Google Shape;223;p8"/>
            <p:cNvGrpSpPr/>
            <p:nvPr/>
          </p:nvGrpSpPr>
          <p:grpSpPr>
            <a:xfrm>
              <a:off x="6607482" y="4726517"/>
              <a:ext cx="2113755" cy="552621"/>
              <a:chOff x="2057775" y="0"/>
              <a:chExt cx="3429750" cy="896675"/>
            </a:xfrm>
          </p:grpSpPr>
          <p:pic>
            <p:nvPicPr>
              <p:cNvPr id="224" name="Google Shape;224;p8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25" name="Google Shape;225;p8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26" name="Google Shape;226;p8"/>
            <p:cNvGrpSpPr/>
            <p:nvPr/>
          </p:nvGrpSpPr>
          <p:grpSpPr>
            <a:xfrm>
              <a:off x="7030248" y="4303735"/>
              <a:ext cx="2113755" cy="552621"/>
              <a:chOff x="2057775" y="0"/>
              <a:chExt cx="3429750" cy="896675"/>
            </a:xfrm>
          </p:grpSpPr>
          <p:pic>
            <p:nvPicPr>
              <p:cNvPr id="227" name="Google Shape;227;p8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28" name="Google Shape;228;p8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29" name="Google Shape;229;p8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7875688" y="3879952"/>
              <a:ext cx="845548" cy="55262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30" name="Google Shape;230;p8"/>
          <p:cNvSpPr txBox="1">
            <a:spLocks noGrp="1"/>
          </p:cNvSpPr>
          <p:nvPr>
            <p:ph type="title"/>
          </p:nvPr>
        </p:nvSpPr>
        <p:spPr>
          <a:xfrm>
            <a:off x="776450" y="402700"/>
            <a:ext cx="3587400" cy="856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31" name="Google Shape;231;p8"/>
          <p:cNvSpPr txBox="1">
            <a:spLocks noGrp="1"/>
          </p:cNvSpPr>
          <p:nvPr>
            <p:ph type="sldNum" idx="12"/>
          </p:nvPr>
        </p:nvSpPr>
        <p:spPr>
          <a:xfrm>
            <a:off x="8729400" y="4734075"/>
            <a:ext cx="414600" cy="40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big emboss" type="blank">
  <p:cSld name="BLANK"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0"/>
          <p:cNvSpPr txBox="1">
            <a:spLocks noGrp="1"/>
          </p:cNvSpPr>
          <p:nvPr>
            <p:ph type="sldNum" idx="12"/>
          </p:nvPr>
        </p:nvSpPr>
        <p:spPr>
          <a:xfrm>
            <a:off x="8729400" y="4734075"/>
            <a:ext cx="414600" cy="40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  <p:grpSp>
        <p:nvGrpSpPr>
          <p:cNvPr id="262" name="Google Shape;262;p10"/>
          <p:cNvGrpSpPr/>
          <p:nvPr/>
        </p:nvGrpSpPr>
        <p:grpSpPr>
          <a:xfrm flipH="1">
            <a:off x="5714250" y="0"/>
            <a:ext cx="3429750" cy="3643925"/>
            <a:chOff x="0" y="0"/>
            <a:chExt cx="3429750" cy="3643925"/>
          </a:xfrm>
        </p:grpSpPr>
        <p:pic>
          <p:nvPicPr>
            <p:cNvPr id="263" name="Google Shape;263;p10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0" y="2747250"/>
              <a:ext cx="1371975" cy="8966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4" name="Google Shape;264;p10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85975" y="2061250"/>
              <a:ext cx="1371975" cy="8966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5" name="Google Shape;265;p10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0" y="1373625"/>
              <a:ext cx="1371975" cy="8966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" name="Google Shape;266;p10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85975" y="687625"/>
              <a:ext cx="1371975" cy="896675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67" name="Google Shape;267;p10"/>
            <p:cNvGrpSpPr/>
            <p:nvPr/>
          </p:nvGrpSpPr>
          <p:grpSpPr>
            <a:xfrm>
              <a:off x="0" y="0"/>
              <a:ext cx="3429750" cy="896675"/>
              <a:chOff x="0" y="0"/>
              <a:chExt cx="3429750" cy="896675"/>
            </a:xfrm>
          </p:grpSpPr>
          <p:pic>
            <p:nvPicPr>
              <p:cNvPr id="268" name="Google Shape;268;p10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9" name="Google Shape;269;p10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270" name="Google Shape;270;p10"/>
          <p:cNvGrpSpPr/>
          <p:nvPr/>
        </p:nvGrpSpPr>
        <p:grpSpPr>
          <a:xfrm flipH="1">
            <a:off x="0" y="3095415"/>
            <a:ext cx="5487525" cy="2270300"/>
            <a:chOff x="2743750" y="2061250"/>
            <a:chExt cx="5487525" cy="2270300"/>
          </a:xfrm>
        </p:grpSpPr>
        <p:grpSp>
          <p:nvGrpSpPr>
            <p:cNvPr id="271" name="Google Shape;271;p10"/>
            <p:cNvGrpSpPr/>
            <p:nvPr/>
          </p:nvGrpSpPr>
          <p:grpSpPr>
            <a:xfrm>
              <a:off x="2743750" y="3434875"/>
              <a:ext cx="5487525" cy="896675"/>
              <a:chOff x="2057775" y="0"/>
              <a:chExt cx="5487525" cy="896675"/>
            </a:xfrm>
          </p:grpSpPr>
          <p:pic>
            <p:nvPicPr>
              <p:cNvPr id="272" name="Google Shape;272;p10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205777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3" name="Google Shape;273;p10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4" name="Google Shape;274;p10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75" name="Google Shape;275;p10"/>
            <p:cNvGrpSpPr/>
            <p:nvPr/>
          </p:nvGrpSpPr>
          <p:grpSpPr>
            <a:xfrm>
              <a:off x="4115550" y="2747250"/>
              <a:ext cx="3429750" cy="896675"/>
              <a:chOff x="4115550" y="0"/>
              <a:chExt cx="3429750" cy="896675"/>
            </a:xfrm>
          </p:grpSpPr>
          <p:pic>
            <p:nvPicPr>
              <p:cNvPr id="276" name="Google Shape;276;p10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4115550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7" name="Google Shape;277;p10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6173325" y="0"/>
                <a:ext cx="1371975" cy="8966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78" name="Google Shape;278;p10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6859300" y="2061250"/>
              <a:ext cx="1371975" cy="8966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gradFill>
          <a:gsLst>
            <a:gs pos="0">
              <a:schemeClr val="lt1"/>
            </a:gs>
            <a:gs pos="44000">
              <a:schemeClr val="lt2"/>
            </a:gs>
            <a:gs pos="72000">
              <a:schemeClr val="lt2"/>
            </a:gs>
            <a:gs pos="100000">
              <a:srgbClr val="D0D8E5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76450" y="402700"/>
            <a:ext cx="3587400" cy="8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oppins"/>
              <a:buNone/>
              <a:defRPr sz="1800"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oppins"/>
              <a:buNone/>
              <a:defRPr sz="1800"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oppins"/>
              <a:buNone/>
              <a:defRPr sz="1800"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oppins"/>
              <a:buNone/>
              <a:defRPr sz="1800"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oppins"/>
              <a:buNone/>
              <a:defRPr sz="1800"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oppins"/>
              <a:buNone/>
              <a:defRPr sz="1800"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oppins"/>
              <a:buNone/>
              <a:defRPr sz="1800"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oppins"/>
              <a:buNone/>
              <a:defRPr sz="1800"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oppins"/>
              <a:buNone/>
              <a:defRPr sz="1800"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76450" y="1524375"/>
            <a:ext cx="7591200" cy="293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Montserrat Light"/>
              <a:buChar char="❑"/>
              <a:defRPr sz="2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marL="914400" lvl="1" indent="-3556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Montserrat Light"/>
              <a:buChar char="❏"/>
              <a:defRPr sz="2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lvl="2" indent="-3556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Montserrat Light"/>
              <a:buChar char="❏"/>
              <a:defRPr sz="2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1828800" lvl="3" indent="-3556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Montserrat Light"/>
              <a:buChar char="❏"/>
              <a:defRPr sz="2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2286000" lvl="4" indent="-3556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Montserrat Light"/>
              <a:buChar char="❏"/>
              <a:defRPr sz="2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2743200" lvl="5" indent="-3556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Montserrat Light"/>
              <a:buChar char="❏"/>
              <a:defRPr sz="2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lvl="6" indent="-3556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Montserrat Light"/>
              <a:buChar char="❏"/>
              <a:defRPr sz="2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lvl="7" indent="-3556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Montserrat Light"/>
              <a:buChar char="❏"/>
              <a:defRPr sz="2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lvl="8" indent="-3556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Montserrat Light"/>
              <a:buChar char="❏"/>
              <a:defRPr sz="20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729400" y="4734075"/>
            <a:ext cx="414600" cy="4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buNone/>
              <a:defRPr sz="13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algn="ctr">
              <a:buNone/>
              <a:defRPr sz="13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lvl="2" algn="ctr">
              <a:buNone/>
              <a:defRPr sz="13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lvl="3" algn="ctr">
              <a:buNone/>
              <a:defRPr sz="13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lvl="4" algn="ctr">
              <a:buNone/>
              <a:defRPr sz="13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lvl="5" algn="ctr">
              <a:buNone/>
              <a:defRPr sz="13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lvl="6" algn="ctr">
              <a:buNone/>
              <a:defRPr sz="13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lvl="7" algn="ctr">
              <a:buNone/>
              <a:defRPr sz="13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lvl="8" algn="ctr">
              <a:buNone/>
              <a:defRPr sz="1300">
                <a:solidFill>
                  <a:schemeClr val="dk2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3" r:id="rId4"/>
    <p:sldLayoutId id="2147483654" r:id="rId5"/>
    <p:sldLayoutId id="2147483656" r:id="rId6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12"/>
          <p:cNvSpPr txBox="1">
            <a:spLocks noGrp="1"/>
          </p:cNvSpPr>
          <p:nvPr>
            <p:ph type="ctrTitle"/>
          </p:nvPr>
        </p:nvSpPr>
        <p:spPr>
          <a:xfrm>
            <a:off x="754633" y="2437409"/>
            <a:ext cx="5861320" cy="1159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r>
              <a:rPr lang="pt-BR" sz="1800" dirty="0" smtClean="0"/>
              <a:t>NOTA TÉCNICA N º 01/2021 – SES/SPAS/DAE/GRAPS</a:t>
            </a:r>
            <a:endParaRPr lang="pt-BR" sz="1800" dirty="0"/>
          </a:p>
        </p:txBody>
      </p:sp>
      <p:sp>
        <p:nvSpPr>
          <p:cNvPr id="4" name="Google Shape;334;p15"/>
          <p:cNvSpPr txBox="1">
            <a:spLocks/>
          </p:cNvSpPr>
          <p:nvPr/>
        </p:nvSpPr>
        <p:spPr>
          <a:xfrm>
            <a:off x="808424" y="878007"/>
            <a:ext cx="6919152" cy="152453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pt-BR" sz="3200" b="1" dirty="0" smtClean="0">
                <a:solidFill>
                  <a:schemeClr val="accent2">
                    <a:lumMod val="75000"/>
                  </a:schemeClr>
                </a:solidFill>
              </a:rPr>
              <a:t>Equipe Multiprofissional de Atenção Especializada em Saúde Mental - AMENT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image2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5940436" y="3853359"/>
            <a:ext cx="2785386" cy="986806"/>
          </a:xfrm>
          <a:prstGeom prst="rect">
            <a:avLst/>
          </a:prstGeom>
          <a:ln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5"/>
          <p:cNvSpPr txBox="1">
            <a:spLocks noGrp="1"/>
          </p:cNvSpPr>
          <p:nvPr>
            <p:ph type="ctrTitle"/>
          </p:nvPr>
        </p:nvSpPr>
        <p:spPr>
          <a:xfrm>
            <a:off x="1005646" y="374339"/>
            <a:ext cx="6937083" cy="1159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solidFill>
                  <a:schemeClr val="accent2"/>
                </a:solidFill>
              </a:rPr>
              <a:t>4. </a:t>
            </a:r>
            <a:r>
              <a:rPr lang="en" dirty="0" smtClean="0"/>
              <a:t>Cadastramento CNES</a:t>
            </a:r>
            <a:endParaRPr dirty="0"/>
          </a:p>
        </p:txBody>
      </p:sp>
      <p:sp>
        <p:nvSpPr>
          <p:cNvPr id="3" name="Google Shape;346;p17"/>
          <p:cNvSpPr txBox="1">
            <a:spLocks/>
          </p:cNvSpPr>
          <p:nvPr/>
        </p:nvSpPr>
        <p:spPr>
          <a:xfrm>
            <a:off x="812309" y="1811246"/>
            <a:ext cx="7591200" cy="14160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pt-BR" sz="2000" dirty="0" smtClean="0"/>
              <a:t>Equipe tipo 1: código 57 - eMAESM1 </a:t>
            </a:r>
          </a:p>
          <a:p>
            <a:r>
              <a:rPr lang="pt-BR" sz="2000" dirty="0" smtClean="0"/>
              <a:t>Equipe tipo 2: código 58 - eMAESM2 </a:t>
            </a:r>
          </a:p>
          <a:p>
            <a:r>
              <a:rPr lang="pt-BR" sz="2000" dirty="0" smtClean="0"/>
              <a:t>Equipe tipo 3: código 59 - eMAESM3</a:t>
            </a:r>
          </a:p>
          <a:p>
            <a:endParaRPr lang="pt-BR" sz="2000" dirty="0" smtClean="0"/>
          </a:p>
          <a:p>
            <a:endParaRPr lang="pt-BR" sz="2000" dirty="0" smtClean="0"/>
          </a:p>
          <a:p>
            <a:r>
              <a:rPr lang="pt-BR" sz="1600" dirty="0" smtClean="0"/>
              <a:t>Estas Equipes poderão ser cadastradas em Hospitais (Hospitais Gerais e Hospitais Psiquiátricos), Clínicas e Ambulatórios (pré-existentes ou novos). As </a:t>
            </a:r>
            <a:r>
              <a:rPr lang="pt-BR" sz="1600" dirty="0" err="1" smtClean="0"/>
              <a:t>AMENTs</a:t>
            </a:r>
            <a:r>
              <a:rPr lang="pt-BR" sz="1600" dirty="0" smtClean="0"/>
              <a:t> podem ser localizadas em Clínicas e Ambulatórios Gerais ou Especializados em Saúde Mental.</a:t>
            </a:r>
          </a:p>
          <a:p>
            <a:r>
              <a:rPr lang="pt-BR" sz="2000" dirty="0" smtClean="0"/>
              <a:t> </a:t>
            </a:r>
          </a:p>
          <a:p>
            <a:pPr marL="457200" marR="0" lvl="0" indent="-355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Montserrat Light"/>
              <a:buNone/>
              <a:tabLst/>
              <a:defRPr/>
            </a:pPr>
            <a:endParaRPr kumimoji="0" lang="pt-BR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28"/>
          <p:cNvSpPr txBox="1">
            <a:spLocks noGrp="1"/>
          </p:cNvSpPr>
          <p:nvPr>
            <p:ph type="sldNum" idx="12"/>
          </p:nvPr>
        </p:nvSpPr>
        <p:spPr>
          <a:xfrm>
            <a:off x="8729400" y="4734075"/>
            <a:ext cx="414600" cy="40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11</a:t>
            </a:fld>
            <a:endParaRPr/>
          </a:p>
        </p:txBody>
      </p:sp>
      <p:grpSp>
        <p:nvGrpSpPr>
          <p:cNvPr id="468" name="Google Shape;468;p28"/>
          <p:cNvGrpSpPr/>
          <p:nvPr/>
        </p:nvGrpSpPr>
        <p:grpSpPr>
          <a:xfrm>
            <a:off x="4513729" y="1631843"/>
            <a:ext cx="2498073" cy="1961936"/>
            <a:chOff x="4526679" y="1624717"/>
            <a:chExt cx="2498073" cy="1961936"/>
          </a:xfrm>
        </p:grpSpPr>
        <p:sp>
          <p:nvSpPr>
            <p:cNvPr id="469" name="Google Shape;469;p28"/>
            <p:cNvSpPr/>
            <p:nvPr/>
          </p:nvSpPr>
          <p:spPr>
            <a:xfrm>
              <a:off x="4849302" y="3079475"/>
              <a:ext cx="1958400" cy="133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70" name="Google Shape;470;p28"/>
            <p:cNvGrpSpPr/>
            <p:nvPr/>
          </p:nvGrpSpPr>
          <p:grpSpPr>
            <a:xfrm>
              <a:off x="4526679" y="1624717"/>
              <a:ext cx="2498073" cy="1961936"/>
              <a:chOff x="4526679" y="1624717"/>
              <a:chExt cx="2498073" cy="1961936"/>
            </a:xfrm>
          </p:grpSpPr>
          <p:grpSp>
            <p:nvGrpSpPr>
              <p:cNvPr id="471" name="Google Shape;471;p28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472" name="Google Shape;472;p28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473" name="Google Shape;473;p28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74" name="Google Shape;474;p28"/>
              <p:cNvSpPr txBox="1"/>
              <p:nvPr/>
            </p:nvSpPr>
            <p:spPr>
              <a:xfrm>
                <a:off x="4526679" y="3215253"/>
                <a:ext cx="692700" cy="371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lnSpc>
                    <a:spcPct val="115000"/>
                  </a:lnSpc>
                  <a:spcBef>
                    <a:spcPts val="0"/>
                  </a:spcBef>
                  <a:spcAft>
                    <a:spcPts val="1600"/>
                  </a:spcAft>
                  <a:buNone/>
                </a:pPr>
                <a:r>
                  <a:rPr lang="en" sz="1200" b="1" dirty="0" smtClean="0">
                    <a:solidFill>
                      <a:schemeClr val="dk2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03</a:t>
                </a:r>
                <a:endParaRPr sz="1200" b="1" dirty="0">
                  <a:solidFill>
                    <a:schemeClr val="dk2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475" name="Google Shape;475;p28"/>
              <p:cNvSpPr txBox="1"/>
              <p:nvPr/>
            </p:nvSpPr>
            <p:spPr>
              <a:xfrm>
                <a:off x="4771152" y="1624717"/>
                <a:ext cx="2253600" cy="943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r>
                  <a:rPr lang="pt-BR" sz="1600" dirty="0" smtClean="0"/>
                  <a:t>Aprovar a proposta da implantação da AMENT no Conselho Municipal de Saúde.</a:t>
                </a:r>
                <a:endParaRPr lang="pt-BR" sz="1600" dirty="0"/>
              </a:p>
            </p:txBody>
          </p:sp>
        </p:grpSp>
      </p:grpSp>
      <p:grpSp>
        <p:nvGrpSpPr>
          <p:cNvPr id="476" name="Google Shape;476;p28"/>
          <p:cNvGrpSpPr/>
          <p:nvPr/>
        </p:nvGrpSpPr>
        <p:grpSpPr>
          <a:xfrm>
            <a:off x="5898776" y="2709722"/>
            <a:ext cx="3245224" cy="1735654"/>
            <a:chOff x="5911726" y="2702596"/>
            <a:chExt cx="3245224" cy="1735654"/>
          </a:xfrm>
        </p:grpSpPr>
        <p:sp>
          <p:nvSpPr>
            <p:cNvPr id="477" name="Google Shape;477;p28"/>
            <p:cNvSpPr/>
            <p:nvPr/>
          </p:nvSpPr>
          <p:spPr>
            <a:xfrm>
              <a:off x="6807650" y="3079475"/>
              <a:ext cx="2349300" cy="1335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78" name="Google Shape;478;p28"/>
            <p:cNvGrpSpPr/>
            <p:nvPr/>
          </p:nvGrpSpPr>
          <p:grpSpPr>
            <a:xfrm>
              <a:off x="5911726" y="2702596"/>
              <a:ext cx="3018647" cy="1735654"/>
              <a:chOff x="5911726" y="2702596"/>
              <a:chExt cx="3018647" cy="1735654"/>
            </a:xfrm>
          </p:grpSpPr>
          <p:grpSp>
            <p:nvGrpSpPr>
              <p:cNvPr id="479" name="Google Shape;479;p28"/>
              <p:cNvGrpSpPr/>
              <p:nvPr/>
            </p:nvGrpSpPr>
            <p:grpSpPr>
              <a:xfrm rot="10800000">
                <a:off x="6760035" y="3079467"/>
                <a:ext cx="92400" cy="411825"/>
                <a:chOff x="2070100" y="2563700"/>
                <a:chExt cx="92400" cy="411825"/>
              </a:xfrm>
            </p:grpSpPr>
            <p:cxnSp>
              <p:nvCxnSpPr>
                <p:cNvPr id="480" name="Google Shape;480;p28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481" name="Google Shape;481;p28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82" name="Google Shape;482;p28"/>
              <p:cNvSpPr txBox="1"/>
              <p:nvPr/>
            </p:nvSpPr>
            <p:spPr>
              <a:xfrm>
                <a:off x="6435810" y="2702596"/>
                <a:ext cx="745800" cy="371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lnSpc>
                    <a:spcPct val="115000"/>
                  </a:lnSpc>
                  <a:spcBef>
                    <a:spcPts val="0"/>
                  </a:spcBef>
                  <a:spcAft>
                    <a:spcPts val="1600"/>
                  </a:spcAft>
                  <a:buNone/>
                </a:pPr>
                <a:r>
                  <a:rPr lang="en" sz="1200" b="1" dirty="0" smtClean="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04</a:t>
                </a:r>
                <a:endParaRPr sz="1200" b="1" dirty="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483" name="Google Shape;483;p28"/>
              <p:cNvSpPr txBox="1"/>
              <p:nvPr/>
            </p:nvSpPr>
            <p:spPr>
              <a:xfrm>
                <a:off x="5911726" y="3494450"/>
                <a:ext cx="3018647" cy="943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lvl="0">
                  <a:spcAft>
                    <a:spcPts val="1600"/>
                  </a:spcAft>
                </a:pPr>
                <a:r>
                  <a:rPr lang="pt-BR" sz="1600" dirty="0" smtClean="0"/>
                  <a:t>Pactuar a seguir, em Comissão Intergestores Regional (CIR) e, posteriormente, em Comissão Intergestores </a:t>
                </a:r>
                <a:r>
                  <a:rPr lang="pt-BR" sz="1600" dirty="0" err="1" smtClean="0"/>
                  <a:t>Bipartite</a:t>
                </a:r>
                <a:r>
                  <a:rPr lang="pt-BR" sz="1600" dirty="0" smtClean="0"/>
                  <a:t> (CIB).</a:t>
                </a:r>
                <a:endParaRPr sz="1600" b="1" dirty="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484" name="Google Shape;484;p28"/>
          <p:cNvGrpSpPr/>
          <p:nvPr/>
        </p:nvGrpSpPr>
        <p:grpSpPr>
          <a:xfrm>
            <a:off x="483041" y="1434353"/>
            <a:ext cx="3084913" cy="2159436"/>
            <a:chOff x="495991" y="1427227"/>
            <a:chExt cx="3084913" cy="2159436"/>
          </a:xfrm>
        </p:grpSpPr>
        <p:sp>
          <p:nvSpPr>
            <p:cNvPr id="485" name="Google Shape;485;p28"/>
            <p:cNvSpPr/>
            <p:nvPr/>
          </p:nvSpPr>
          <p:spPr>
            <a:xfrm>
              <a:off x="932600" y="3079475"/>
              <a:ext cx="1958400" cy="1335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86" name="Google Shape;486;p28"/>
            <p:cNvGrpSpPr/>
            <p:nvPr/>
          </p:nvGrpSpPr>
          <p:grpSpPr>
            <a:xfrm>
              <a:off x="495991" y="1427227"/>
              <a:ext cx="3084913" cy="2159436"/>
              <a:chOff x="495991" y="1427227"/>
              <a:chExt cx="3084913" cy="2159436"/>
            </a:xfrm>
          </p:grpSpPr>
          <p:sp>
            <p:nvSpPr>
              <p:cNvPr id="487" name="Google Shape;487;p28"/>
              <p:cNvSpPr txBox="1"/>
              <p:nvPr/>
            </p:nvSpPr>
            <p:spPr>
              <a:xfrm>
                <a:off x="495991" y="3215263"/>
                <a:ext cx="871200" cy="371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lnSpc>
                    <a:spcPct val="115000"/>
                  </a:lnSpc>
                  <a:spcBef>
                    <a:spcPts val="0"/>
                  </a:spcBef>
                  <a:spcAft>
                    <a:spcPts val="1600"/>
                  </a:spcAft>
                  <a:buNone/>
                </a:pPr>
                <a:r>
                  <a:rPr lang="en" sz="1200" b="1" dirty="0" smtClean="0">
                    <a:solidFill>
                      <a:schemeClr val="accent6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01</a:t>
                </a:r>
                <a:endParaRPr sz="1200" b="1" dirty="0">
                  <a:solidFill>
                    <a:schemeClr val="accent6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grpSp>
            <p:nvGrpSpPr>
              <p:cNvPr id="488" name="Google Shape;488;p28"/>
              <p:cNvGrpSpPr/>
              <p:nvPr/>
            </p:nvGrpSpPr>
            <p:grpSpPr>
              <a:xfrm>
                <a:off x="881025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489" name="Google Shape;489;p28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490" name="Google Shape;490;p28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91" name="Google Shape;491;p28"/>
              <p:cNvSpPr txBox="1"/>
              <p:nvPr/>
            </p:nvSpPr>
            <p:spPr>
              <a:xfrm>
                <a:off x="841052" y="1427227"/>
                <a:ext cx="2739852" cy="11054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lvl="0"/>
                <a:r>
                  <a:rPr lang="pt-BR" sz="1600" dirty="0" smtClean="0"/>
                  <a:t>Apresentar </a:t>
                </a:r>
                <a:r>
                  <a:rPr lang="pt-BR" sz="1600" dirty="0" smtClean="0">
                    <a:solidFill>
                      <a:schemeClr val="tx1"/>
                    </a:solidFill>
                  </a:rPr>
                  <a:t>Projeto Técnico Institucional da </a:t>
                </a:r>
                <a:r>
                  <a:rPr lang="pt-BR" sz="1600" dirty="0" smtClean="0">
                    <a:solidFill>
                      <a:schemeClr val="tx1"/>
                    </a:solidFill>
                  </a:rPr>
                  <a:t>Equipe </a:t>
                </a:r>
                <a:r>
                  <a:rPr lang="pt-BR" sz="1600" dirty="0" smtClean="0">
                    <a:solidFill>
                      <a:schemeClr val="tx1"/>
                    </a:solidFill>
                  </a:rPr>
                  <a:t>Multiprofissional de Atenção Especializada em Saúde Mental à SMS.</a:t>
                </a:r>
                <a:endParaRPr sz="1600" dirty="0">
                  <a:solidFill>
                    <a:schemeClr val="tx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492" name="Google Shape;492;p28"/>
          <p:cNvGrpSpPr/>
          <p:nvPr/>
        </p:nvGrpSpPr>
        <p:grpSpPr>
          <a:xfrm>
            <a:off x="2437670" y="2709722"/>
            <a:ext cx="2398732" cy="1771513"/>
            <a:chOff x="2450620" y="2702596"/>
            <a:chExt cx="2398732" cy="1771513"/>
          </a:xfrm>
        </p:grpSpPr>
        <p:sp>
          <p:nvSpPr>
            <p:cNvPr id="493" name="Google Shape;493;p28"/>
            <p:cNvSpPr/>
            <p:nvPr/>
          </p:nvSpPr>
          <p:spPr>
            <a:xfrm>
              <a:off x="2890952" y="3079475"/>
              <a:ext cx="1958400" cy="13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94" name="Google Shape;494;p28"/>
            <p:cNvGrpSpPr/>
            <p:nvPr/>
          </p:nvGrpSpPr>
          <p:grpSpPr>
            <a:xfrm>
              <a:off x="2450620" y="2702596"/>
              <a:ext cx="2253600" cy="1771513"/>
              <a:chOff x="2450620" y="2702596"/>
              <a:chExt cx="2253600" cy="1771513"/>
            </a:xfrm>
          </p:grpSpPr>
          <p:sp>
            <p:nvSpPr>
              <p:cNvPr id="495" name="Google Shape;495;p28"/>
              <p:cNvSpPr txBox="1"/>
              <p:nvPr/>
            </p:nvSpPr>
            <p:spPr>
              <a:xfrm>
                <a:off x="2525595" y="2702596"/>
                <a:ext cx="745800" cy="371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lnSpc>
                    <a:spcPct val="115000"/>
                  </a:lnSpc>
                  <a:spcBef>
                    <a:spcPts val="0"/>
                  </a:spcBef>
                  <a:spcAft>
                    <a:spcPts val="1600"/>
                  </a:spcAft>
                  <a:buNone/>
                </a:pPr>
                <a:r>
                  <a:rPr lang="en" sz="1200" b="1" dirty="0" smtClean="0">
                    <a:solidFill>
                      <a:schemeClr val="accent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02</a:t>
                </a:r>
                <a:endParaRPr sz="1200" b="1" dirty="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grpSp>
            <p:nvGrpSpPr>
              <p:cNvPr id="496" name="Google Shape;496;p28"/>
              <p:cNvGrpSpPr/>
              <p:nvPr/>
            </p:nvGrpSpPr>
            <p:grpSpPr>
              <a:xfrm rot="10800000">
                <a:off x="2849073" y="3079467"/>
                <a:ext cx="92400" cy="411825"/>
                <a:chOff x="2070100" y="2563700"/>
                <a:chExt cx="92400" cy="411825"/>
              </a:xfrm>
            </p:grpSpPr>
            <p:cxnSp>
              <p:nvCxnSpPr>
                <p:cNvPr id="497" name="Google Shape;497;p28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498" name="Google Shape;498;p28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99" name="Google Shape;499;p28"/>
              <p:cNvSpPr txBox="1"/>
              <p:nvPr/>
            </p:nvSpPr>
            <p:spPr>
              <a:xfrm>
                <a:off x="2450620" y="3530309"/>
                <a:ext cx="2253600" cy="943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lvl="0"/>
                <a:r>
                  <a:rPr lang="pt-BR" sz="1600" dirty="0" smtClean="0"/>
                  <a:t>Apresentar o projeto à área Técnica da Saúde Mental da SES para parecer.</a:t>
                </a:r>
                <a:endParaRPr sz="1600" b="1" dirty="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sp>
        <p:nvSpPr>
          <p:cNvPr id="36" name="Google Shape;333;p15"/>
          <p:cNvSpPr txBox="1">
            <a:spLocks/>
          </p:cNvSpPr>
          <p:nvPr/>
        </p:nvSpPr>
        <p:spPr>
          <a:xfrm>
            <a:off x="933930" y="304800"/>
            <a:ext cx="5088600" cy="6735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oppins"/>
              <a:buNone/>
              <a:tabLst/>
              <a:defRPr/>
            </a:pPr>
            <a:r>
              <a:rPr lang="pt-BR" sz="2800" b="1" dirty="0" smtClean="0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rPr>
              <a:t>5</a:t>
            </a:r>
            <a:r>
              <a:rPr kumimoji="0" lang="pt-BR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Poppins"/>
                <a:ea typeface="Poppins"/>
                <a:cs typeface="Poppins"/>
                <a:sym typeface="Poppins"/>
              </a:rPr>
              <a:t>. </a:t>
            </a:r>
            <a:r>
              <a:rPr kumimoji="0" lang="pt-BR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Poppins"/>
                <a:ea typeface="Poppins"/>
                <a:cs typeface="Poppins"/>
                <a:sym typeface="Poppins"/>
              </a:rPr>
              <a:t>Fluxo de Habilitação</a:t>
            </a:r>
            <a:endParaRPr kumimoji="0" lang="pt-BR" sz="3600" b="1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28"/>
          <p:cNvSpPr txBox="1">
            <a:spLocks noGrp="1"/>
          </p:cNvSpPr>
          <p:nvPr>
            <p:ph type="sldNum" idx="12"/>
          </p:nvPr>
        </p:nvSpPr>
        <p:spPr>
          <a:xfrm>
            <a:off x="8729400" y="4734075"/>
            <a:ext cx="414600" cy="40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12</a:t>
            </a:fld>
            <a:endParaRPr/>
          </a:p>
        </p:txBody>
      </p:sp>
      <p:grpSp>
        <p:nvGrpSpPr>
          <p:cNvPr id="2" name="Google Shape;468;p28"/>
          <p:cNvGrpSpPr/>
          <p:nvPr/>
        </p:nvGrpSpPr>
        <p:grpSpPr>
          <a:xfrm>
            <a:off x="-1" y="1628134"/>
            <a:ext cx="3621741" cy="1875998"/>
            <a:chOff x="4526679" y="1710655"/>
            <a:chExt cx="2480144" cy="1875998"/>
          </a:xfrm>
        </p:grpSpPr>
        <p:sp>
          <p:nvSpPr>
            <p:cNvPr id="469" name="Google Shape;469;p28"/>
            <p:cNvSpPr/>
            <p:nvPr/>
          </p:nvSpPr>
          <p:spPr>
            <a:xfrm>
              <a:off x="4849302" y="3079475"/>
              <a:ext cx="1958400" cy="1335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" name="Google Shape;470;p28"/>
            <p:cNvGrpSpPr/>
            <p:nvPr/>
          </p:nvGrpSpPr>
          <p:grpSpPr>
            <a:xfrm>
              <a:off x="4526679" y="1710655"/>
              <a:ext cx="2480144" cy="1875998"/>
              <a:chOff x="4526679" y="1710655"/>
              <a:chExt cx="2480144" cy="1875998"/>
            </a:xfrm>
          </p:grpSpPr>
          <p:grpSp>
            <p:nvGrpSpPr>
              <p:cNvPr id="4" name="Google Shape;471;p28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472" name="Google Shape;472;p28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473" name="Google Shape;473;p28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74" name="Google Shape;474;p28"/>
              <p:cNvSpPr txBox="1"/>
              <p:nvPr/>
            </p:nvSpPr>
            <p:spPr>
              <a:xfrm>
                <a:off x="4526679" y="3215253"/>
                <a:ext cx="692700" cy="371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lnSpc>
                    <a:spcPct val="115000"/>
                  </a:lnSpc>
                  <a:spcBef>
                    <a:spcPts val="0"/>
                  </a:spcBef>
                  <a:spcAft>
                    <a:spcPts val="1600"/>
                  </a:spcAft>
                  <a:buNone/>
                </a:pPr>
                <a:r>
                  <a:rPr lang="en" sz="1200" b="1" dirty="0" smtClean="0">
                    <a:solidFill>
                      <a:schemeClr val="dk2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05</a:t>
                </a:r>
                <a:endParaRPr sz="1200" b="1" dirty="0">
                  <a:solidFill>
                    <a:schemeClr val="dk2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475" name="Google Shape;475;p28"/>
              <p:cNvSpPr txBox="1"/>
              <p:nvPr/>
            </p:nvSpPr>
            <p:spPr>
              <a:xfrm>
                <a:off x="4753223" y="1710655"/>
                <a:ext cx="2253600" cy="943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r>
                  <a:rPr lang="pt-BR" dirty="0" smtClean="0"/>
                  <a:t>Inserir a(s) equipe(s) no Cadastro Nacional de Estabelecimentos de Saúde (CNES) da unidade onde será implantada a equipe. </a:t>
                </a:r>
                <a:endParaRPr lang="pt-BR" dirty="0"/>
              </a:p>
            </p:txBody>
          </p:sp>
        </p:grpSp>
      </p:grpSp>
      <p:grpSp>
        <p:nvGrpSpPr>
          <p:cNvPr id="5" name="Google Shape;476;p28"/>
          <p:cNvGrpSpPr/>
          <p:nvPr/>
        </p:nvGrpSpPr>
        <p:grpSpPr>
          <a:xfrm>
            <a:off x="2854906" y="2620075"/>
            <a:ext cx="3492105" cy="1735654"/>
            <a:chOff x="6435810" y="2702596"/>
            <a:chExt cx="2721140" cy="1735654"/>
          </a:xfrm>
        </p:grpSpPr>
        <p:sp>
          <p:nvSpPr>
            <p:cNvPr id="477" name="Google Shape;477;p28"/>
            <p:cNvSpPr/>
            <p:nvPr/>
          </p:nvSpPr>
          <p:spPr>
            <a:xfrm>
              <a:off x="6807650" y="3079475"/>
              <a:ext cx="2349300" cy="1335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" name="Google Shape;478;p28"/>
            <p:cNvGrpSpPr/>
            <p:nvPr/>
          </p:nvGrpSpPr>
          <p:grpSpPr>
            <a:xfrm>
              <a:off x="6435810" y="2702596"/>
              <a:ext cx="2494563" cy="1735654"/>
              <a:chOff x="6435810" y="2702596"/>
              <a:chExt cx="2494563" cy="1735654"/>
            </a:xfrm>
          </p:grpSpPr>
          <p:grpSp>
            <p:nvGrpSpPr>
              <p:cNvPr id="7" name="Google Shape;479;p28"/>
              <p:cNvGrpSpPr/>
              <p:nvPr/>
            </p:nvGrpSpPr>
            <p:grpSpPr>
              <a:xfrm rot="10800000">
                <a:off x="6760035" y="3079467"/>
                <a:ext cx="92400" cy="411825"/>
                <a:chOff x="2070100" y="2563700"/>
                <a:chExt cx="92400" cy="411825"/>
              </a:xfrm>
            </p:grpSpPr>
            <p:cxnSp>
              <p:nvCxnSpPr>
                <p:cNvPr id="480" name="Google Shape;480;p28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481" name="Google Shape;481;p28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82" name="Google Shape;482;p28"/>
              <p:cNvSpPr txBox="1"/>
              <p:nvPr/>
            </p:nvSpPr>
            <p:spPr>
              <a:xfrm>
                <a:off x="6435810" y="2702596"/>
                <a:ext cx="745800" cy="371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lnSpc>
                    <a:spcPct val="115000"/>
                  </a:lnSpc>
                  <a:spcBef>
                    <a:spcPts val="0"/>
                  </a:spcBef>
                  <a:spcAft>
                    <a:spcPts val="1600"/>
                  </a:spcAft>
                  <a:buNone/>
                </a:pPr>
                <a:r>
                  <a:rPr lang="en" sz="1200" b="1" dirty="0" smtClean="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06</a:t>
                </a:r>
                <a:endParaRPr sz="1200" b="1" dirty="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483" name="Google Shape;483;p28"/>
              <p:cNvSpPr txBox="1"/>
              <p:nvPr/>
            </p:nvSpPr>
            <p:spPr>
              <a:xfrm>
                <a:off x="6676773" y="3494450"/>
                <a:ext cx="2253600" cy="943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lvl="0">
                  <a:spcAft>
                    <a:spcPts val="1600"/>
                  </a:spcAft>
                </a:pPr>
                <a:r>
                  <a:rPr lang="pt-BR" dirty="0" smtClean="0"/>
                  <a:t>Inserir a proposta de habilitação da(s) equipe(s) junto ao MS no Sistema de Apoio à Implementação de Políticas em Saúde (SAIPS). </a:t>
                </a:r>
                <a:endParaRPr b="1" dirty="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5"/>
          <p:cNvSpPr txBox="1">
            <a:spLocks noGrp="1"/>
          </p:cNvSpPr>
          <p:nvPr>
            <p:ph type="ctrTitle"/>
          </p:nvPr>
        </p:nvSpPr>
        <p:spPr>
          <a:xfrm>
            <a:off x="629129" y="340658"/>
            <a:ext cx="7600472" cy="61974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 smtClean="0">
                <a:solidFill>
                  <a:schemeClr val="accent2"/>
                </a:solidFill>
              </a:rPr>
              <a:t>6. </a:t>
            </a:r>
            <a:r>
              <a:rPr lang="en" sz="3200" dirty="0" smtClean="0"/>
              <a:t>Organização da Assistência</a:t>
            </a:r>
            <a:endParaRPr sz="3200" dirty="0"/>
          </a:p>
        </p:txBody>
      </p:sp>
      <p:sp>
        <p:nvSpPr>
          <p:cNvPr id="3" name="Google Shape;346;p17"/>
          <p:cNvSpPr txBox="1">
            <a:spLocks/>
          </p:cNvSpPr>
          <p:nvPr/>
        </p:nvSpPr>
        <p:spPr>
          <a:xfrm>
            <a:off x="758519" y="1219575"/>
            <a:ext cx="8044821" cy="3585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55600">
              <a:lnSpc>
                <a:spcPct val="120000"/>
              </a:lnSpc>
              <a:buClr>
                <a:schemeClr val="accent2"/>
              </a:buClr>
              <a:buSzPts val="2000"/>
            </a:pPr>
            <a:r>
              <a:rPr lang="pt-BR" sz="2200" dirty="0" smtClean="0"/>
              <a:t>Atenção Básica (AB) deve realizar </a:t>
            </a:r>
            <a:r>
              <a:rPr lang="pt-BR" sz="2200" b="1" dirty="0" smtClean="0">
                <a:solidFill>
                  <a:schemeClr val="accent2">
                    <a:lumMod val="75000"/>
                  </a:schemeClr>
                </a:solidFill>
              </a:rPr>
              <a:t>a avaliação e a classificação </a:t>
            </a:r>
            <a:r>
              <a:rPr lang="pt-BR" sz="2200" dirty="0" smtClean="0"/>
              <a:t>das necessidades clínicas para determinar casos a serem referenciados para a AMENT.</a:t>
            </a:r>
          </a:p>
          <a:p>
            <a:pPr marL="457200" indent="-355600">
              <a:lnSpc>
                <a:spcPct val="120000"/>
              </a:lnSpc>
              <a:buClr>
                <a:schemeClr val="accent2"/>
              </a:buClr>
              <a:buSzPts val="2000"/>
            </a:pPr>
            <a:r>
              <a:rPr lang="pt-BR" sz="2200" dirty="0" smtClean="0"/>
              <a:t>Devem ser levados em conta os </a:t>
            </a:r>
            <a:r>
              <a:rPr lang="pt-BR" sz="2200" b="1" dirty="0" smtClean="0">
                <a:solidFill>
                  <a:schemeClr val="accent2">
                    <a:lumMod val="75000"/>
                  </a:schemeClr>
                </a:solidFill>
              </a:rPr>
              <a:t>perfis biopsicossociais </a:t>
            </a:r>
            <a:r>
              <a:rPr lang="pt-BR" sz="2200" dirty="0" smtClean="0"/>
              <a:t>do usuário, considerando seu </a:t>
            </a:r>
            <a:r>
              <a:rPr lang="pt-BR" sz="2200" b="1" dirty="0" smtClean="0">
                <a:solidFill>
                  <a:schemeClr val="accent2">
                    <a:lumMod val="75000"/>
                  </a:schemeClr>
                </a:solidFill>
              </a:rPr>
              <a:t>histórico de saúde e clínico</a:t>
            </a:r>
            <a:r>
              <a:rPr lang="pt-BR" sz="2200" dirty="0" smtClean="0"/>
              <a:t>, bem como suas </a:t>
            </a:r>
            <a:r>
              <a:rPr lang="pt-BR" sz="2200" b="1" dirty="0" smtClean="0">
                <a:solidFill>
                  <a:schemeClr val="accent2">
                    <a:lumMod val="75000"/>
                  </a:schemeClr>
                </a:solidFill>
              </a:rPr>
              <a:t>vulnerabilidades, redes de apoio e suporte familiar e social.</a:t>
            </a:r>
          </a:p>
          <a:p>
            <a:pPr marL="457200" indent="-355600">
              <a:lnSpc>
                <a:spcPct val="120000"/>
              </a:lnSpc>
              <a:buClr>
                <a:schemeClr val="accent2"/>
              </a:buClr>
              <a:buSzPts val="2000"/>
            </a:pPr>
            <a:r>
              <a:rPr lang="pt-BR" sz="2200" dirty="0" smtClean="0"/>
              <a:t>A AMENT pode estar atuando como </a:t>
            </a:r>
            <a:r>
              <a:rPr lang="pt-BR" sz="2200" b="1" dirty="0" err="1" smtClean="0">
                <a:solidFill>
                  <a:schemeClr val="accent2">
                    <a:lumMod val="75000"/>
                  </a:schemeClr>
                </a:solidFill>
              </a:rPr>
              <a:t>matriciadora</a:t>
            </a:r>
            <a:r>
              <a:rPr lang="pt-BR" sz="2200" dirty="0" smtClean="0"/>
              <a:t> da AB.</a:t>
            </a:r>
          </a:p>
          <a:p>
            <a:pPr marL="457200" lvl="0" indent="-355600">
              <a:lnSpc>
                <a:spcPct val="120000"/>
              </a:lnSpc>
              <a:buClr>
                <a:schemeClr val="accent2"/>
              </a:buClr>
              <a:buSzPts val="2000"/>
            </a:pPr>
            <a:endParaRPr kumimoji="0" lang="pt-BR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5"/>
          <p:cNvSpPr txBox="1">
            <a:spLocks noGrp="1"/>
          </p:cNvSpPr>
          <p:nvPr>
            <p:ph type="ctrTitle"/>
          </p:nvPr>
        </p:nvSpPr>
        <p:spPr>
          <a:xfrm>
            <a:off x="629129" y="340658"/>
            <a:ext cx="7600472" cy="61974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 smtClean="0">
                <a:solidFill>
                  <a:schemeClr val="accent2"/>
                </a:solidFill>
              </a:rPr>
              <a:t>7. </a:t>
            </a:r>
            <a:r>
              <a:rPr lang="en" sz="3200" dirty="0" smtClean="0"/>
              <a:t>Referência e Contrareferência</a:t>
            </a:r>
            <a:endParaRPr sz="3200" dirty="0"/>
          </a:p>
        </p:txBody>
      </p:sp>
      <p:sp>
        <p:nvSpPr>
          <p:cNvPr id="3" name="Google Shape;346;p17"/>
          <p:cNvSpPr txBox="1">
            <a:spLocks/>
          </p:cNvSpPr>
          <p:nvPr/>
        </p:nvSpPr>
        <p:spPr>
          <a:xfrm>
            <a:off x="758519" y="1219575"/>
            <a:ext cx="8044821" cy="3585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55600">
              <a:lnSpc>
                <a:spcPct val="120000"/>
              </a:lnSpc>
              <a:buClr>
                <a:schemeClr val="accent2"/>
              </a:buClr>
              <a:buSzPts val="2000"/>
            </a:pPr>
            <a:r>
              <a:rPr lang="pt-BR" sz="2000" dirty="0" smtClean="0"/>
              <a:t>É importante os serviços estabelecerem </a:t>
            </a:r>
            <a:r>
              <a:rPr lang="pt-BR" sz="2000" b="1" dirty="0" smtClean="0">
                <a:solidFill>
                  <a:schemeClr val="accent2">
                    <a:lumMod val="75000"/>
                  </a:schemeClr>
                </a:solidFill>
              </a:rPr>
              <a:t>os critérios e fluxos de </a:t>
            </a:r>
            <a:r>
              <a:rPr lang="pt-BR" sz="2000" b="1" dirty="0" err="1" smtClean="0">
                <a:solidFill>
                  <a:schemeClr val="accent2">
                    <a:lumMod val="75000"/>
                  </a:schemeClr>
                </a:solidFill>
              </a:rPr>
              <a:t>referenciamento</a:t>
            </a:r>
            <a:r>
              <a:rPr lang="pt-BR" sz="2000" dirty="0" smtClean="0"/>
              <a:t>.</a:t>
            </a:r>
          </a:p>
          <a:p>
            <a:pPr marL="457200" lvl="0" indent="-355600">
              <a:lnSpc>
                <a:spcPct val="120000"/>
              </a:lnSpc>
              <a:buClr>
                <a:schemeClr val="accent2"/>
              </a:buClr>
              <a:buSzPts val="2000"/>
            </a:pPr>
            <a:r>
              <a:rPr lang="pt-BR" sz="2000" dirty="0" smtClean="0"/>
              <a:t>Cabe </a:t>
            </a:r>
            <a:r>
              <a:rPr lang="pt-BR" sz="2000" dirty="0" smtClean="0"/>
              <a:t>à AB acompanhar todos os casos, responsabilizando-se de forma mais independente pelos transtornos mentais leves, de baixo risco, embora considerando que qualquer caso deverá ser acolhido, independentemente da gravidade, tomadas as devidas ações para o encaminhamento em situações de urgência ou emergência. </a:t>
            </a:r>
            <a:endParaRPr kumimoji="0" lang="pt-BR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46;p17"/>
          <p:cNvSpPr txBox="1">
            <a:spLocks/>
          </p:cNvSpPr>
          <p:nvPr/>
        </p:nvSpPr>
        <p:spPr>
          <a:xfrm>
            <a:off x="769030" y="830692"/>
            <a:ext cx="8044821" cy="3585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55600">
              <a:lnSpc>
                <a:spcPct val="120000"/>
              </a:lnSpc>
              <a:buClr>
                <a:schemeClr val="accent2"/>
              </a:buClr>
              <a:buSzPts val="2000"/>
            </a:pPr>
            <a:r>
              <a:rPr lang="pt-BR" sz="2400" dirty="0" smtClean="0"/>
              <a:t>As equipes de AMENT </a:t>
            </a:r>
            <a:r>
              <a:rPr lang="pt-BR" sz="2400" b="1" dirty="0" smtClean="0">
                <a:solidFill>
                  <a:schemeClr val="accent2">
                    <a:lumMod val="75000"/>
                  </a:schemeClr>
                </a:solidFill>
              </a:rPr>
              <a:t>não se enquadram na modalidade de porta-aberta.</a:t>
            </a:r>
          </a:p>
          <a:p>
            <a:pPr marL="457200" indent="-355600">
              <a:lnSpc>
                <a:spcPct val="120000"/>
              </a:lnSpc>
              <a:buClr>
                <a:schemeClr val="accent2"/>
              </a:buClr>
              <a:buSzPts val="2000"/>
            </a:pPr>
            <a:r>
              <a:rPr lang="pt-BR" sz="2400" dirty="0" smtClean="0"/>
              <a:t>Sugere-se que a </a:t>
            </a:r>
            <a:r>
              <a:rPr lang="pt-BR" sz="2400" b="1" dirty="0" smtClean="0">
                <a:solidFill>
                  <a:schemeClr val="accent2">
                    <a:lumMod val="75000"/>
                  </a:schemeClr>
                </a:solidFill>
              </a:rPr>
              <a:t>definição da complexidade </a:t>
            </a:r>
            <a:r>
              <a:rPr lang="pt-BR" sz="2400" dirty="0" smtClean="0"/>
              <a:t>dos casos deve ser discutida nas atividades de </a:t>
            </a:r>
            <a:r>
              <a:rPr lang="pt-BR" sz="2400" dirty="0" err="1" smtClean="0"/>
              <a:t>matriciamento</a:t>
            </a:r>
            <a:r>
              <a:rPr lang="pt-BR" sz="2400" dirty="0" smtClean="0"/>
              <a:t>, com o intuito de referenciar apenas os casos de transtorno mental moderados, consonantes às atribuições dessas equipes. </a:t>
            </a:r>
          </a:p>
          <a:p>
            <a:pPr marL="457200" indent="-355600">
              <a:lnSpc>
                <a:spcPct val="120000"/>
              </a:lnSpc>
              <a:buClr>
                <a:schemeClr val="accent2"/>
              </a:buClr>
              <a:buSzPts val="2000"/>
            </a:pPr>
            <a:endParaRPr lang="pt-BR" sz="2400" dirty="0" smtClean="0"/>
          </a:p>
          <a:p>
            <a:pPr marL="457200" lvl="0" indent="-355600">
              <a:lnSpc>
                <a:spcPct val="120000"/>
              </a:lnSpc>
              <a:buClr>
                <a:schemeClr val="accent2"/>
              </a:buClr>
              <a:buSzPts val="2000"/>
            </a:pPr>
            <a:endParaRPr lang="pt-BR" sz="2400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46;p17"/>
          <p:cNvSpPr txBox="1">
            <a:spLocks/>
          </p:cNvSpPr>
          <p:nvPr/>
        </p:nvSpPr>
        <p:spPr>
          <a:xfrm>
            <a:off x="611375" y="652016"/>
            <a:ext cx="8044821" cy="3585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55600">
              <a:lnSpc>
                <a:spcPct val="120000"/>
              </a:lnSpc>
              <a:buClr>
                <a:schemeClr val="accent2"/>
              </a:buClr>
              <a:buSzPts val="2000"/>
            </a:pPr>
            <a:r>
              <a:rPr lang="pt-BR" sz="2000" dirty="0" smtClean="0"/>
              <a:t>Recomenda-se recorrer aos encaminhamentos para os </a:t>
            </a:r>
            <a:r>
              <a:rPr lang="pt-BR" sz="2000" b="1" dirty="0" smtClean="0">
                <a:solidFill>
                  <a:schemeClr val="accent2">
                    <a:lumMod val="75000"/>
                  </a:schemeClr>
                </a:solidFill>
              </a:rPr>
              <a:t>CAPS</a:t>
            </a:r>
          </a:p>
          <a:p>
            <a:pPr marL="457200" indent="-355600">
              <a:lnSpc>
                <a:spcPct val="120000"/>
              </a:lnSpc>
              <a:buClr>
                <a:schemeClr val="accent2"/>
              </a:buClr>
              <a:buSzPts val="2000"/>
            </a:pPr>
            <a:r>
              <a:rPr lang="pt-BR" sz="2000" b="1" dirty="0" smtClean="0">
                <a:solidFill>
                  <a:schemeClr val="accent2">
                    <a:lumMod val="75000"/>
                  </a:schemeClr>
                </a:solidFill>
              </a:rPr>
              <a:t>apenas em casos mais graves</a:t>
            </a:r>
            <a:r>
              <a:rPr lang="pt-BR" sz="2000" dirty="0" smtClean="0"/>
              <a:t>, quando as possibilidades de</a:t>
            </a:r>
          </a:p>
          <a:p>
            <a:pPr marL="457200" indent="-355600">
              <a:lnSpc>
                <a:spcPct val="120000"/>
              </a:lnSpc>
              <a:buClr>
                <a:schemeClr val="accent2"/>
              </a:buClr>
              <a:buSzPts val="2000"/>
            </a:pPr>
            <a:r>
              <a:rPr lang="pt-BR" sz="2000" dirty="0" smtClean="0"/>
              <a:t>intervenção conjunta da AB ou das equipes AMENT não forem</a:t>
            </a:r>
          </a:p>
          <a:p>
            <a:pPr marL="457200" indent="-355600">
              <a:lnSpc>
                <a:spcPct val="120000"/>
              </a:lnSpc>
              <a:buClr>
                <a:schemeClr val="accent2"/>
              </a:buClr>
              <a:buSzPts val="2000"/>
            </a:pPr>
            <a:r>
              <a:rPr lang="pt-BR" sz="2000" dirty="0" smtClean="0"/>
              <a:t>suficientes.</a:t>
            </a:r>
          </a:p>
          <a:p>
            <a:pPr marL="457200" indent="-355600">
              <a:lnSpc>
                <a:spcPct val="120000"/>
              </a:lnSpc>
              <a:buClr>
                <a:schemeClr val="accent2"/>
              </a:buClr>
              <a:buSzPts val="2000"/>
            </a:pPr>
            <a:endParaRPr lang="pt-BR" sz="2000" dirty="0" smtClean="0"/>
          </a:p>
          <a:p>
            <a:pPr>
              <a:lnSpc>
                <a:spcPct val="120000"/>
              </a:lnSpc>
            </a:pPr>
            <a:r>
              <a:rPr lang="pt-BR" sz="2000" dirty="0" smtClean="0"/>
              <a:t> Recomenda-se </a:t>
            </a:r>
            <a:r>
              <a:rPr lang="pt-BR" sz="2000" dirty="0" smtClean="0"/>
              <a:t>equipes AMENT destinar, no mínimo, 20%       da sua </a:t>
            </a:r>
            <a:r>
              <a:rPr lang="pt-BR" sz="2000" dirty="0" smtClean="0"/>
              <a:t>  carga </a:t>
            </a:r>
            <a:r>
              <a:rPr lang="pt-BR" sz="2000" dirty="0" smtClean="0"/>
              <a:t>horária para o </a:t>
            </a:r>
            <a:r>
              <a:rPr lang="pt-BR" sz="2000" b="1" dirty="0" err="1" smtClean="0">
                <a:solidFill>
                  <a:schemeClr val="accent2">
                    <a:lumMod val="75000"/>
                  </a:schemeClr>
                </a:solidFill>
              </a:rPr>
              <a:t>matriciamento</a:t>
            </a:r>
            <a:r>
              <a:rPr lang="pt-BR" sz="2000" dirty="0" smtClean="0"/>
              <a:t>.</a:t>
            </a:r>
          </a:p>
          <a:p>
            <a:pPr>
              <a:lnSpc>
                <a:spcPct val="120000"/>
              </a:lnSpc>
            </a:pPr>
            <a:endParaRPr lang="pt-BR" sz="2000" dirty="0" smtClean="0"/>
          </a:p>
          <a:p>
            <a:pPr>
              <a:lnSpc>
                <a:spcPct val="120000"/>
              </a:lnSpc>
            </a:pPr>
            <a:r>
              <a:rPr lang="pt-BR" sz="2000" dirty="0" smtClean="0"/>
              <a:t> A </a:t>
            </a:r>
            <a:r>
              <a:rPr lang="pt-BR" sz="2000" dirty="0" smtClean="0"/>
              <a:t>assistência ao usuário pela AMENT não exclui, caso necessário, o </a:t>
            </a:r>
            <a:r>
              <a:rPr lang="pt-BR" sz="2000" dirty="0" smtClean="0"/>
              <a:t>   atendimento </a:t>
            </a:r>
            <a:r>
              <a:rPr lang="pt-BR" sz="2000" dirty="0" smtClean="0"/>
              <a:t>em outros serviços da Rede.</a:t>
            </a:r>
          </a:p>
          <a:p>
            <a:pPr marL="457200" indent="-355600">
              <a:lnSpc>
                <a:spcPct val="120000"/>
              </a:lnSpc>
              <a:buClr>
                <a:schemeClr val="accent2"/>
              </a:buClr>
              <a:buSzPts val="2000"/>
            </a:pPr>
            <a:endParaRPr lang="pt-BR" sz="2000" dirty="0" smtClean="0"/>
          </a:p>
          <a:p>
            <a:pPr marL="457200" indent="-355600">
              <a:lnSpc>
                <a:spcPct val="120000"/>
              </a:lnSpc>
              <a:buClr>
                <a:schemeClr val="accent2"/>
              </a:buClr>
              <a:buSzPts val="2000"/>
            </a:pPr>
            <a:endParaRPr lang="pt-BR" sz="2400" dirty="0" smtClean="0"/>
          </a:p>
          <a:p>
            <a:pPr marL="457200" lvl="0" indent="-355600">
              <a:lnSpc>
                <a:spcPct val="120000"/>
              </a:lnSpc>
              <a:buClr>
                <a:schemeClr val="accent2"/>
              </a:buClr>
              <a:buSzPts val="2000"/>
            </a:pPr>
            <a:endParaRPr lang="pt-BR" sz="2400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5"/>
          <p:cNvSpPr txBox="1">
            <a:spLocks noGrp="1"/>
          </p:cNvSpPr>
          <p:nvPr>
            <p:ph type="ctrTitle"/>
          </p:nvPr>
        </p:nvSpPr>
        <p:spPr>
          <a:xfrm>
            <a:off x="629129" y="340658"/>
            <a:ext cx="7600472" cy="61974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 smtClean="0">
                <a:solidFill>
                  <a:schemeClr val="accent2"/>
                </a:solidFill>
              </a:rPr>
              <a:t>8. </a:t>
            </a:r>
            <a:r>
              <a:rPr lang="en" sz="3200" dirty="0" smtClean="0"/>
              <a:t>Referências</a:t>
            </a:r>
            <a:endParaRPr sz="3200" dirty="0"/>
          </a:p>
        </p:txBody>
      </p:sp>
      <p:sp>
        <p:nvSpPr>
          <p:cNvPr id="3" name="Google Shape;346;p17"/>
          <p:cNvSpPr txBox="1">
            <a:spLocks/>
          </p:cNvSpPr>
          <p:nvPr/>
        </p:nvSpPr>
        <p:spPr>
          <a:xfrm>
            <a:off x="758519" y="1219575"/>
            <a:ext cx="8044821" cy="3585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pt-BR" sz="1600" dirty="0" smtClean="0"/>
              <a:t>BRASIL. PORTARIA SAS/MS Nº 99, DE 7 DE FEVEREIRO DE 2020. Redefine registro das Equipes de Atenção Primária e Saúde Mental no Cadastro Nacional de Estabelecimentos de Saúde (CNES). Brasília, DF; 2020. </a:t>
            </a:r>
          </a:p>
          <a:p>
            <a:r>
              <a:rPr lang="pt-BR" sz="1600" dirty="0" smtClean="0"/>
              <a:t>BRASIL. PORTARIA GM/MS Nº 3.588, DE 21 DE DEZEMBRO DE 2017. Altera as Portarias de Consolidação no 3 e nº 6, de 28 de setembro de 2017, para dispor sobre a Rede de Atenção Psicossocial. Brasília, DF; 2017. </a:t>
            </a:r>
          </a:p>
          <a:p>
            <a:r>
              <a:rPr lang="pt-BR" sz="1600" dirty="0" smtClean="0"/>
              <a:t>BRASIL. PORTARIA GM/MS Nº 3.992, DE 28 DE DEZEMBRO DE 2017. Altera a Portaria de Consolidação nº 6/GM/MS, de 28 de setembro de 2017, para dispor sobre o financiamento e a transferência dos recursos federais para as ações e os serviços públicos de saúde do Sistema Único de Saúde. Brasília, DF; 2017. </a:t>
            </a:r>
          </a:p>
          <a:p>
            <a:r>
              <a:rPr lang="pt-BR" sz="1600" dirty="0" smtClean="0"/>
              <a:t>BRASIL. PORTARIA DE CONSOLIDAÇÃO Nº 6/GM/MS, DE 28 DE SETEMBRO DE 2017. Consolidação das normas sobre o financiamento e a transferência dos recursos federais para as ações e os serviços de saúde do Sistema Único de Saúde. Brasília, DF; 2017.</a:t>
            </a:r>
          </a:p>
          <a:p>
            <a:pPr>
              <a:lnSpc>
                <a:spcPct val="150000"/>
              </a:lnSpc>
            </a:pPr>
            <a:endParaRPr lang="pt-BR" sz="2000" dirty="0" smtClean="0"/>
          </a:p>
          <a:p>
            <a:pPr marL="457200" indent="-355600">
              <a:lnSpc>
                <a:spcPct val="120000"/>
              </a:lnSpc>
              <a:buClr>
                <a:schemeClr val="accent2"/>
              </a:buClr>
              <a:buSzPts val="2000"/>
            </a:pPr>
            <a:endParaRPr lang="pt-BR" sz="2000" dirty="0" smtClean="0"/>
          </a:p>
          <a:p>
            <a:pPr marL="457200" indent="-355600">
              <a:lnSpc>
                <a:spcPct val="120000"/>
              </a:lnSpc>
              <a:buClr>
                <a:schemeClr val="accent2"/>
              </a:buClr>
              <a:buSzPts val="2000"/>
            </a:pPr>
            <a:endParaRPr lang="pt-BR" sz="2400" dirty="0" smtClean="0"/>
          </a:p>
          <a:p>
            <a:pPr marL="457200" lvl="0" indent="-355600">
              <a:lnSpc>
                <a:spcPct val="120000"/>
              </a:lnSpc>
              <a:buClr>
                <a:schemeClr val="accent2"/>
              </a:buClr>
              <a:buSzPts val="2000"/>
            </a:pPr>
            <a:endParaRPr lang="pt-BR" sz="2400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34"/>
          <p:cNvSpPr txBox="1">
            <a:spLocks noGrp="1"/>
          </p:cNvSpPr>
          <p:nvPr>
            <p:ph type="sldNum" idx="12"/>
          </p:nvPr>
        </p:nvSpPr>
        <p:spPr>
          <a:xfrm>
            <a:off x="8729400" y="4734075"/>
            <a:ext cx="414600" cy="40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18</a:t>
            </a:fld>
            <a:endParaRPr/>
          </a:p>
        </p:txBody>
      </p:sp>
      <p:sp>
        <p:nvSpPr>
          <p:cNvPr id="556" name="Google Shape;556;p34"/>
          <p:cNvSpPr txBox="1">
            <a:spLocks noGrp="1"/>
          </p:cNvSpPr>
          <p:nvPr>
            <p:ph type="ctrTitle" idx="4294967295"/>
          </p:nvPr>
        </p:nvSpPr>
        <p:spPr>
          <a:xfrm>
            <a:off x="1170300" y="612131"/>
            <a:ext cx="5535299" cy="861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 smtClean="0">
                <a:solidFill>
                  <a:schemeClr val="accent2"/>
                </a:solidFill>
              </a:rPr>
              <a:t>Obrigada!</a:t>
            </a:r>
            <a:endParaRPr sz="5400" dirty="0">
              <a:solidFill>
                <a:schemeClr val="accent2"/>
              </a:solidFill>
            </a:endParaRPr>
          </a:p>
        </p:txBody>
      </p:sp>
      <p:sp>
        <p:nvSpPr>
          <p:cNvPr id="5" name="Google Shape;332;p36"/>
          <p:cNvSpPr txBox="1">
            <a:spLocks/>
          </p:cNvSpPr>
          <p:nvPr/>
        </p:nvSpPr>
        <p:spPr>
          <a:xfrm>
            <a:off x="1116614" y="1605946"/>
            <a:ext cx="7061700" cy="1018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200"/>
              <a:buFont typeface="Frank Ruhl Libre Light"/>
              <a:buChar char="▫"/>
              <a:defRPr sz="2200" b="0" i="0" u="none" strike="noStrike" cap="none">
                <a:solidFill>
                  <a:schemeClr val="dk1"/>
                </a:solidFill>
                <a:latin typeface="Frank Ruhl Libre Light"/>
                <a:ea typeface="Frank Ruhl Libre Light"/>
                <a:cs typeface="Frank Ruhl Libre Light"/>
                <a:sym typeface="Frank Ruhl Libre Light"/>
              </a:defRPr>
            </a:lvl1pPr>
            <a:lvl2pPr marL="914400" marR="0" lvl="1" indent="-3683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2200"/>
              <a:buFont typeface="Frank Ruhl Libre Light"/>
              <a:buChar char="⬝"/>
              <a:defRPr sz="2200" b="0" i="0" u="none" strike="noStrike" cap="none">
                <a:solidFill>
                  <a:schemeClr val="dk1"/>
                </a:solidFill>
                <a:latin typeface="Frank Ruhl Libre Light"/>
                <a:ea typeface="Frank Ruhl Libre Light"/>
                <a:cs typeface="Frank Ruhl Libre Light"/>
                <a:sym typeface="Frank Ruhl Libre Light"/>
              </a:defRPr>
            </a:lvl2pPr>
            <a:lvl3pPr marL="1371600" marR="0" lvl="2" indent="-3683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2200"/>
              <a:buFont typeface="Frank Ruhl Libre Light"/>
              <a:buChar char="⬝"/>
              <a:defRPr sz="2200" b="0" i="0" u="none" strike="noStrike" cap="none">
                <a:solidFill>
                  <a:schemeClr val="dk1"/>
                </a:solidFill>
                <a:latin typeface="Frank Ruhl Libre Light"/>
                <a:ea typeface="Frank Ruhl Libre Light"/>
                <a:cs typeface="Frank Ruhl Libre Light"/>
                <a:sym typeface="Frank Ruhl Libre Light"/>
              </a:defRPr>
            </a:lvl3pPr>
            <a:lvl4pPr marL="1828800" marR="0" lvl="3" indent="-3683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Frank Ruhl Libre Light"/>
              <a:buChar char="●"/>
              <a:defRPr sz="2200" b="0" i="0" u="none" strike="noStrike" cap="none">
                <a:solidFill>
                  <a:schemeClr val="dk1"/>
                </a:solidFill>
                <a:latin typeface="Frank Ruhl Libre Light"/>
                <a:ea typeface="Frank Ruhl Libre Light"/>
                <a:cs typeface="Frank Ruhl Libre Light"/>
                <a:sym typeface="Frank Ruhl Libre Light"/>
              </a:defRPr>
            </a:lvl4pPr>
            <a:lvl5pPr marL="2286000" marR="0" lvl="4" indent="-3683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Frank Ruhl Libre Light"/>
              <a:buChar char="○"/>
              <a:defRPr sz="2200" b="0" i="0" u="none" strike="noStrike" cap="none">
                <a:solidFill>
                  <a:schemeClr val="dk1"/>
                </a:solidFill>
                <a:latin typeface="Frank Ruhl Libre Light"/>
                <a:ea typeface="Frank Ruhl Libre Light"/>
                <a:cs typeface="Frank Ruhl Libre Light"/>
                <a:sym typeface="Frank Ruhl Libre Light"/>
              </a:defRPr>
            </a:lvl5pPr>
            <a:lvl6pPr marL="2743200" marR="0" lvl="5" indent="-3683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Frank Ruhl Libre Light"/>
              <a:buChar char="■"/>
              <a:defRPr sz="2200" b="0" i="0" u="none" strike="noStrike" cap="none">
                <a:solidFill>
                  <a:schemeClr val="dk1"/>
                </a:solidFill>
                <a:latin typeface="Frank Ruhl Libre Light"/>
                <a:ea typeface="Frank Ruhl Libre Light"/>
                <a:cs typeface="Frank Ruhl Libre Light"/>
                <a:sym typeface="Frank Ruhl Libre Light"/>
              </a:defRPr>
            </a:lvl6pPr>
            <a:lvl7pPr marL="3200400" marR="0" lvl="6" indent="-3683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Frank Ruhl Libre Light"/>
              <a:buChar char="●"/>
              <a:defRPr sz="2200" b="0" i="0" u="none" strike="noStrike" cap="none">
                <a:solidFill>
                  <a:schemeClr val="dk1"/>
                </a:solidFill>
                <a:latin typeface="Frank Ruhl Libre Light"/>
                <a:ea typeface="Frank Ruhl Libre Light"/>
                <a:cs typeface="Frank Ruhl Libre Light"/>
                <a:sym typeface="Frank Ruhl Libre Light"/>
              </a:defRPr>
            </a:lvl7pPr>
            <a:lvl8pPr marL="3657600" marR="0" lvl="7" indent="-3683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Frank Ruhl Libre Light"/>
              <a:buChar char="○"/>
              <a:defRPr sz="2200" b="0" i="0" u="none" strike="noStrike" cap="none">
                <a:solidFill>
                  <a:schemeClr val="dk1"/>
                </a:solidFill>
                <a:latin typeface="Frank Ruhl Libre Light"/>
                <a:ea typeface="Frank Ruhl Libre Light"/>
                <a:cs typeface="Frank Ruhl Libre Light"/>
                <a:sym typeface="Frank Ruhl Libre Light"/>
              </a:defRPr>
            </a:lvl8pPr>
            <a:lvl9pPr marL="4114800" marR="0" lvl="8" indent="-368300" algn="l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2200"/>
              <a:buFont typeface="Frank Ruhl Libre Light"/>
              <a:buChar char="■"/>
              <a:defRPr sz="2200" b="0" i="0" u="none" strike="noStrike" cap="none">
                <a:solidFill>
                  <a:schemeClr val="dk1"/>
                </a:solidFill>
                <a:latin typeface="Frank Ruhl Libre Light"/>
                <a:ea typeface="Frank Ruhl Libre Light"/>
                <a:cs typeface="Frank Ruhl Libre Light"/>
                <a:sym typeface="Frank Ruhl Libre Light"/>
              </a:defRPr>
            </a:lvl9pPr>
          </a:lstStyle>
          <a:p>
            <a:pPr marL="0" indent="0">
              <a:buFont typeface="Muli"/>
              <a:buNone/>
            </a:pPr>
            <a:r>
              <a:rPr lang="pt-BR" sz="1600" b="1" dirty="0"/>
              <a:t>Gerente da RAPS</a:t>
            </a:r>
          </a:p>
          <a:p>
            <a:pPr marL="0" indent="0">
              <a:buFont typeface="Muli"/>
              <a:buNone/>
            </a:pPr>
            <a:r>
              <a:rPr lang="pt-BR" sz="1600" dirty="0"/>
              <a:t>Maria de Fátima Silva Vieira</a:t>
            </a:r>
          </a:p>
        </p:txBody>
      </p:sp>
      <p:sp>
        <p:nvSpPr>
          <p:cNvPr id="6" name="Google Shape;332;p36"/>
          <p:cNvSpPr txBox="1">
            <a:spLocks/>
          </p:cNvSpPr>
          <p:nvPr/>
        </p:nvSpPr>
        <p:spPr>
          <a:xfrm>
            <a:off x="1115378" y="2315400"/>
            <a:ext cx="7061700" cy="175457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pt-B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Equipe Técnica:</a:t>
            </a:r>
          </a:p>
          <a:p>
            <a:pPr>
              <a:spcBef>
                <a:spcPts val="600"/>
              </a:spcBef>
              <a:defRPr/>
            </a:pPr>
            <a:r>
              <a:rPr lang="pt-BR" sz="1600" dirty="0" smtClean="0"/>
              <a:t>Lincoln José </a:t>
            </a:r>
            <a:r>
              <a:rPr lang="pt-BR" sz="1600" dirty="0" err="1" smtClean="0"/>
              <a:t>Cueto</a:t>
            </a:r>
            <a:r>
              <a:rPr lang="pt-BR" sz="1600" dirty="0" smtClean="0"/>
              <a:t> de Almeida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pt-BR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Marluce</a:t>
            </a:r>
            <a:r>
              <a:rPr kumimoji="0" lang="pt-B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Vasconcelos Calazans </a:t>
            </a:r>
            <a:r>
              <a:rPr kumimoji="0" lang="pt-BR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Pilger</a:t>
            </a:r>
            <a:endParaRPr kumimoji="0" lang="pt-BR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pt-B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Olívia de </a:t>
            </a:r>
            <a:r>
              <a:rPr kumimoji="0" lang="pt-BR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Kássia</a:t>
            </a:r>
            <a:r>
              <a:rPr kumimoji="0" lang="pt-B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Alves Rodrigues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pt-B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Rafael Mota </a:t>
            </a:r>
            <a:r>
              <a:rPr kumimoji="0" lang="pt-BR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Balduíno</a:t>
            </a:r>
            <a:r>
              <a:rPr kumimoji="0" lang="pt-B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dos Santos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pt-B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Selma </a:t>
            </a:r>
            <a:r>
              <a:rPr kumimoji="0" lang="pt-BR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Neres</a:t>
            </a:r>
            <a:r>
              <a:rPr kumimoji="0" lang="pt-B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dos Santos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pt-BR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Zeli</a:t>
            </a:r>
            <a:r>
              <a:rPr kumimoji="0" lang="pt-B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Pereira da Silva</a:t>
            </a:r>
            <a:endParaRPr kumimoji="0" lang="pt-BR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4F7FF"/>
            </a:gs>
            <a:gs pos="62000">
              <a:srgbClr val="CCD4EB"/>
            </a:gs>
            <a:gs pos="100000">
              <a:schemeClr val="accent2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16"/>
          <p:cNvSpPr txBox="1">
            <a:spLocks noGrp="1"/>
          </p:cNvSpPr>
          <p:nvPr>
            <p:ph type="body" idx="1"/>
          </p:nvPr>
        </p:nvSpPr>
        <p:spPr>
          <a:xfrm>
            <a:off x="1792941" y="1164237"/>
            <a:ext cx="5701553" cy="2707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indent="0">
              <a:buNone/>
            </a:pPr>
            <a:r>
              <a:rPr lang="en" dirty="0" smtClean="0"/>
              <a:t>“</a:t>
            </a:r>
            <a:r>
              <a:rPr lang="pt-BR" dirty="0" smtClean="0"/>
              <a:t>É um novo ponto de atenção dentro do componente de Atenção Psicossocial constituindo-se como estratégia para atenção integral à pessoa com transtornos mentais moderados</a:t>
            </a:r>
            <a:r>
              <a:rPr lang="en" dirty="0" smtClean="0"/>
              <a:t>”</a:t>
            </a:r>
            <a:endParaRPr dirty="0"/>
          </a:p>
        </p:txBody>
      </p:sp>
      <p:sp>
        <p:nvSpPr>
          <p:cNvPr id="340" name="Google Shape;340;p16"/>
          <p:cNvSpPr txBox="1">
            <a:spLocks noGrp="1"/>
          </p:cNvSpPr>
          <p:nvPr>
            <p:ph type="sldNum" idx="12"/>
          </p:nvPr>
        </p:nvSpPr>
        <p:spPr>
          <a:xfrm>
            <a:off x="8729400" y="4734075"/>
            <a:ext cx="414600" cy="40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5"/>
          <p:cNvSpPr txBox="1">
            <a:spLocks noGrp="1"/>
          </p:cNvSpPr>
          <p:nvPr>
            <p:ph type="ctrTitle"/>
          </p:nvPr>
        </p:nvSpPr>
        <p:spPr>
          <a:xfrm>
            <a:off x="969789" y="338479"/>
            <a:ext cx="5088600" cy="1159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solidFill>
                  <a:schemeClr val="accent2"/>
                </a:solidFill>
              </a:rPr>
              <a:t>1. </a:t>
            </a:r>
            <a:r>
              <a:rPr lang="en" dirty="0" smtClean="0"/>
              <a:t>Objetivo</a:t>
            </a:r>
            <a:endParaRPr dirty="0"/>
          </a:p>
        </p:txBody>
      </p:sp>
      <p:sp>
        <p:nvSpPr>
          <p:cNvPr id="334" name="Google Shape;334;p15"/>
          <p:cNvSpPr txBox="1">
            <a:spLocks noGrp="1"/>
          </p:cNvSpPr>
          <p:nvPr>
            <p:ph type="subTitle" idx="1"/>
          </p:nvPr>
        </p:nvSpPr>
        <p:spPr>
          <a:xfrm>
            <a:off x="878542" y="1756548"/>
            <a:ext cx="7100046" cy="78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/>
            <a:r>
              <a:rPr lang="pt-BR" b="1" dirty="0" smtClean="0">
                <a:solidFill>
                  <a:schemeClr val="tx1"/>
                </a:solidFill>
              </a:rPr>
              <a:t>Prestar </a:t>
            </a:r>
            <a:r>
              <a:rPr lang="pt-BR" b="1" dirty="0" smtClean="0">
                <a:solidFill>
                  <a:schemeClr val="accent2">
                    <a:lumMod val="75000"/>
                  </a:schemeClr>
                </a:solidFill>
              </a:rPr>
              <a:t>atenção multiprofissional </a:t>
            </a:r>
            <a:r>
              <a:rPr lang="pt-BR" b="1" dirty="0" smtClean="0">
                <a:solidFill>
                  <a:schemeClr val="tx1"/>
                </a:solidFill>
              </a:rPr>
              <a:t>em saúde mental, respondendo à necessidade de atendimento especializado identificado pela Atenção Básica, integrando-se aos demais serviços das redes de atenção à saúde. A assistência será </a:t>
            </a:r>
            <a:r>
              <a:rPr lang="pt-BR" b="1" dirty="0" smtClean="0">
                <a:solidFill>
                  <a:schemeClr val="accent2">
                    <a:lumMod val="75000"/>
                  </a:schemeClr>
                </a:solidFill>
              </a:rPr>
              <a:t>organizada a partir da Atenção Básica</a:t>
            </a:r>
            <a:r>
              <a:rPr lang="pt-BR" b="1" dirty="0" smtClean="0">
                <a:solidFill>
                  <a:schemeClr val="tx1"/>
                </a:solidFill>
              </a:rPr>
              <a:t>, que fará a estratificação de risco para determinar casos a serem referenciados.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5"/>
          <p:cNvSpPr txBox="1">
            <a:spLocks noGrp="1"/>
          </p:cNvSpPr>
          <p:nvPr>
            <p:ph type="ctrTitle"/>
          </p:nvPr>
        </p:nvSpPr>
        <p:spPr>
          <a:xfrm>
            <a:off x="1023577" y="1521820"/>
            <a:ext cx="5088600" cy="1159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solidFill>
                  <a:schemeClr val="accent2"/>
                </a:solidFill>
              </a:rPr>
              <a:t>2. </a:t>
            </a:r>
            <a:r>
              <a:rPr lang="en" dirty="0" smtClean="0"/>
              <a:t>Competência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29"/>
          <p:cNvSpPr txBox="1">
            <a:spLocks noGrp="1"/>
          </p:cNvSpPr>
          <p:nvPr>
            <p:ph type="body" idx="1"/>
          </p:nvPr>
        </p:nvSpPr>
        <p:spPr>
          <a:xfrm>
            <a:off x="919884" y="986492"/>
            <a:ext cx="3150093" cy="1548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buNone/>
            </a:pPr>
            <a:r>
              <a:rPr lang="pt-BR" sz="1800" dirty="0" smtClean="0"/>
              <a:t>Ampliar a oferta e o acesso à assistência em Saúde Mental para pessoas de todas as faixas etárias com transtornos mentais mais prevalentes, como transtornos de humor, dependência química, transtornos de ansiedade</a:t>
            </a:r>
            <a:endParaRPr sz="1800" dirty="0"/>
          </a:p>
        </p:txBody>
      </p:sp>
      <p:sp>
        <p:nvSpPr>
          <p:cNvPr id="506" name="Google Shape;506;p29"/>
          <p:cNvSpPr txBox="1">
            <a:spLocks noGrp="1"/>
          </p:cNvSpPr>
          <p:nvPr>
            <p:ph type="body" idx="2"/>
          </p:nvPr>
        </p:nvSpPr>
        <p:spPr>
          <a:xfrm>
            <a:off x="5043497" y="1972610"/>
            <a:ext cx="3042668" cy="1548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buNone/>
            </a:pPr>
            <a:r>
              <a:rPr lang="pt-BR" sz="1800" dirty="0" smtClean="0"/>
              <a:t>Prestar assistência multiprofissional às pessoas com transtornos mentais moderados, encaminhados pela Atenção Básica</a:t>
            </a:r>
            <a:endParaRPr sz="1800" dirty="0"/>
          </a:p>
        </p:txBody>
      </p:sp>
      <p:sp>
        <p:nvSpPr>
          <p:cNvPr id="508" name="Google Shape;508;p29"/>
          <p:cNvSpPr txBox="1">
            <a:spLocks noGrp="1"/>
          </p:cNvSpPr>
          <p:nvPr>
            <p:ph type="sldNum" idx="12"/>
          </p:nvPr>
        </p:nvSpPr>
        <p:spPr>
          <a:xfrm>
            <a:off x="8729400" y="4734075"/>
            <a:ext cx="414600" cy="40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29"/>
          <p:cNvSpPr txBox="1">
            <a:spLocks noGrp="1"/>
          </p:cNvSpPr>
          <p:nvPr>
            <p:ph type="body" idx="3"/>
          </p:nvPr>
        </p:nvSpPr>
        <p:spPr>
          <a:xfrm>
            <a:off x="3429698" y="1524376"/>
            <a:ext cx="2327700" cy="1548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buNone/>
            </a:pPr>
            <a:r>
              <a:rPr lang="pt-BR" sz="1800" dirty="0" smtClean="0"/>
              <a:t>Constituir preferencialmente referência regional para a assistência ambulatorial especializada em saúde mental</a:t>
            </a:r>
            <a:endParaRPr sz="1800" dirty="0"/>
          </a:p>
        </p:txBody>
      </p:sp>
      <p:sp>
        <p:nvSpPr>
          <p:cNvPr id="508" name="Google Shape;508;p29"/>
          <p:cNvSpPr txBox="1">
            <a:spLocks noGrp="1"/>
          </p:cNvSpPr>
          <p:nvPr>
            <p:ph type="sldNum" idx="12"/>
          </p:nvPr>
        </p:nvSpPr>
        <p:spPr>
          <a:xfrm>
            <a:off x="8729400" y="4734075"/>
            <a:ext cx="414600" cy="40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/>
          </a:p>
        </p:txBody>
      </p:sp>
      <p:sp>
        <p:nvSpPr>
          <p:cNvPr id="510" name="Google Shape;510;p29"/>
          <p:cNvSpPr txBox="1">
            <a:spLocks noGrp="1"/>
          </p:cNvSpPr>
          <p:nvPr>
            <p:ph type="body" idx="2"/>
          </p:nvPr>
        </p:nvSpPr>
        <p:spPr>
          <a:xfrm>
            <a:off x="6190978" y="2254213"/>
            <a:ext cx="2327700" cy="1548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buNone/>
            </a:pPr>
            <a:r>
              <a:rPr lang="pt-BR" sz="1800" dirty="0" smtClean="0"/>
              <a:t>Trabalhar de maneira integrada com outros pontos de atenção das redes SUS</a:t>
            </a:r>
            <a:endParaRPr sz="1800" dirty="0"/>
          </a:p>
        </p:txBody>
      </p:sp>
      <p:sp>
        <p:nvSpPr>
          <p:cNvPr id="511" name="Google Shape;511;p29"/>
          <p:cNvSpPr txBox="1">
            <a:spLocks noGrp="1"/>
          </p:cNvSpPr>
          <p:nvPr>
            <p:ph type="body" idx="3"/>
          </p:nvPr>
        </p:nvSpPr>
        <p:spPr>
          <a:xfrm>
            <a:off x="543063" y="855720"/>
            <a:ext cx="2327700" cy="1548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buNone/>
            </a:pPr>
            <a:r>
              <a:rPr lang="pt-BR" sz="1800" dirty="0" smtClean="0"/>
              <a:t>Estabelecer articulação com demais serviços do SUS e com o SUAS, de forma a garantir direitos de cidadania, cuidado </a:t>
            </a:r>
            <a:r>
              <a:rPr lang="pt-BR" sz="1800" dirty="0" err="1" smtClean="0"/>
              <a:t>transdisciplinar</a:t>
            </a:r>
            <a:r>
              <a:rPr lang="pt-BR" sz="1800" dirty="0" smtClean="0"/>
              <a:t> e ação intersetorial</a:t>
            </a:r>
            <a:endParaRPr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5"/>
          <p:cNvSpPr txBox="1">
            <a:spLocks noGrp="1"/>
          </p:cNvSpPr>
          <p:nvPr>
            <p:ph type="ctrTitle"/>
          </p:nvPr>
        </p:nvSpPr>
        <p:spPr>
          <a:xfrm>
            <a:off x="1023577" y="1199091"/>
            <a:ext cx="5088600" cy="1159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solidFill>
                  <a:schemeClr val="accent2"/>
                </a:solidFill>
              </a:rPr>
              <a:t>3. </a:t>
            </a:r>
            <a:r>
              <a:rPr lang="en" dirty="0" smtClean="0"/>
              <a:t>Composição</a:t>
            </a: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20"/>
          <p:cNvSpPr txBox="1">
            <a:spLocks noGrp="1"/>
          </p:cNvSpPr>
          <p:nvPr>
            <p:ph type="title"/>
          </p:nvPr>
        </p:nvSpPr>
        <p:spPr>
          <a:xfrm>
            <a:off x="776449" y="402700"/>
            <a:ext cx="7489009" cy="856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r>
              <a:rPr lang="pt-BR" dirty="0" smtClean="0"/>
              <a:t>Deverão ter um caráter multiprofissional mínimo, definindo sua composição da seguinte forma:</a:t>
            </a:r>
            <a:endParaRPr lang="pt-BR" dirty="0"/>
          </a:p>
        </p:txBody>
      </p:sp>
      <p:sp>
        <p:nvSpPr>
          <p:cNvPr id="381" name="Google Shape;381;p20"/>
          <p:cNvSpPr txBox="1">
            <a:spLocks noGrp="1"/>
          </p:cNvSpPr>
          <p:nvPr>
            <p:ph type="body" idx="1"/>
          </p:nvPr>
        </p:nvSpPr>
        <p:spPr>
          <a:xfrm>
            <a:off x="382002" y="1506446"/>
            <a:ext cx="2594279" cy="30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None/>
            </a:pPr>
            <a:r>
              <a:rPr lang="pt-BR" b="1" dirty="0" smtClean="0"/>
              <a:t>Equipe tipo 1</a:t>
            </a:r>
            <a:endParaRPr lang="pt-BR" dirty="0" smtClean="0"/>
          </a:p>
          <a:p>
            <a:pPr>
              <a:buNone/>
            </a:pPr>
            <a:r>
              <a:rPr lang="pt-BR" dirty="0" smtClean="0"/>
              <a:t>1  médico espec.  em psiquiatria ou com experiência em psiquiatria (10 h/sem),</a:t>
            </a:r>
          </a:p>
          <a:p>
            <a:pPr>
              <a:buNone/>
            </a:pPr>
            <a:r>
              <a:rPr lang="pt-BR" dirty="0" smtClean="0"/>
              <a:t>1 psicólogo (30 h/sem) </a:t>
            </a:r>
          </a:p>
          <a:p>
            <a:pPr>
              <a:buNone/>
            </a:pPr>
            <a:r>
              <a:rPr lang="pt-BR" dirty="0" smtClean="0"/>
              <a:t>1 assistente social (30 h/sem).</a:t>
            </a:r>
            <a:endParaRPr lang="pt-BR" dirty="0"/>
          </a:p>
        </p:txBody>
      </p:sp>
      <p:sp>
        <p:nvSpPr>
          <p:cNvPr id="382" name="Google Shape;382;p20"/>
          <p:cNvSpPr txBox="1">
            <a:spLocks noGrp="1"/>
          </p:cNvSpPr>
          <p:nvPr>
            <p:ph type="body" idx="2"/>
          </p:nvPr>
        </p:nvSpPr>
        <p:spPr>
          <a:xfrm>
            <a:off x="3196768" y="1542304"/>
            <a:ext cx="2486856" cy="30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buNone/>
            </a:pPr>
            <a:r>
              <a:rPr lang="pt-BR" b="1" dirty="0" smtClean="0"/>
              <a:t>Equipe tipo 2</a:t>
            </a:r>
            <a:endParaRPr lang="pt-BR" dirty="0" smtClean="0"/>
          </a:p>
          <a:p>
            <a:pPr>
              <a:buNone/>
            </a:pPr>
            <a:r>
              <a:rPr lang="pt-BR" dirty="0" smtClean="0"/>
              <a:t>1  médico espec.  em psiquiatria (20 h/sem),</a:t>
            </a:r>
          </a:p>
          <a:p>
            <a:pPr>
              <a:buNone/>
            </a:pPr>
            <a:r>
              <a:rPr lang="pt-BR" dirty="0" smtClean="0"/>
              <a:t>2 psicólogos (60 h/sem) </a:t>
            </a:r>
          </a:p>
          <a:p>
            <a:pPr>
              <a:buNone/>
            </a:pPr>
            <a:r>
              <a:rPr lang="pt-BR" dirty="0" smtClean="0"/>
              <a:t>1 assistente social (30 h/sem).</a:t>
            </a:r>
            <a:endParaRPr lang="pt-BR" dirty="0"/>
          </a:p>
        </p:txBody>
      </p:sp>
      <p:sp>
        <p:nvSpPr>
          <p:cNvPr id="383" name="Google Shape;383;p20"/>
          <p:cNvSpPr txBox="1">
            <a:spLocks noGrp="1"/>
          </p:cNvSpPr>
          <p:nvPr>
            <p:ph type="body" idx="3"/>
          </p:nvPr>
        </p:nvSpPr>
        <p:spPr>
          <a:xfrm>
            <a:off x="5975674" y="1524375"/>
            <a:ext cx="2738020" cy="30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None/>
            </a:pPr>
            <a:r>
              <a:rPr lang="pt-BR" b="1" dirty="0" smtClean="0"/>
              <a:t>Equipe tipo 3</a:t>
            </a:r>
            <a:endParaRPr lang="pt-BR" dirty="0" smtClean="0"/>
          </a:p>
          <a:p>
            <a:pPr>
              <a:buNone/>
            </a:pPr>
            <a:r>
              <a:rPr lang="pt-BR" dirty="0" smtClean="0"/>
              <a:t>1  médico espec.  em psiquiatria (30 h/sem),</a:t>
            </a:r>
          </a:p>
          <a:p>
            <a:pPr>
              <a:buNone/>
            </a:pPr>
            <a:r>
              <a:rPr lang="pt-BR" dirty="0" smtClean="0"/>
              <a:t>2 psicólogos (60 h/sem) </a:t>
            </a:r>
          </a:p>
          <a:p>
            <a:pPr>
              <a:buNone/>
            </a:pPr>
            <a:r>
              <a:rPr lang="pt-BR" dirty="0" smtClean="0"/>
              <a:t>1 assistente social (30 h/sem)</a:t>
            </a:r>
          </a:p>
          <a:p>
            <a:pPr>
              <a:buNone/>
            </a:pPr>
            <a:r>
              <a:rPr lang="pt-BR" dirty="0" smtClean="0"/>
              <a:t>1 profissional nível superior (30 h/sem).</a:t>
            </a:r>
          </a:p>
          <a:p>
            <a:pPr algn="just">
              <a:buNone/>
            </a:pPr>
            <a:endParaRPr lang="pt-BR" dirty="0" smtClean="0"/>
          </a:p>
          <a:p>
            <a:pPr algn="just">
              <a:buNone/>
            </a:pPr>
            <a:endParaRPr lang="pt-BR" dirty="0" smtClean="0"/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84" name="Google Shape;384;p20"/>
          <p:cNvSpPr txBox="1">
            <a:spLocks noGrp="1"/>
          </p:cNvSpPr>
          <p:nvPr>
            <p:ph type="sldNum" idx="12"/>
          </p:nvPr>
        </p:nvSpPr>
        <p:spPr>
          <a:xfrm>
            <a:off x="8729400" y="4734075"/>
            <a:ext cx="414600" cy="409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5"/>
          <p:cNvSpPr txBox="1">
            <a:spLocks noGrp="1"/>
          </p:cNvSpPr>
          <p:nvPr>
            <p:ph type="ctrTitle"/>
          </p:nvPr>
        </p:nvSpPr>
        <p:spPr>
          <a:xfrm>
            <a:off x="1005647" y="374339"/>
            <a:ext cx="5088600" cy="1159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solidFill>
                  <a:schemeClr val="accent2"/>
                </a:solidFill>
              </a:rPr>
              <a:t>4. </a:t>
            </a:r>
            <a:r>
              <a:rPr lang="en" dirty="0" smtClean="0"/>
              <a:t>Custeio</a:t>
            </a:r>
            <a:endParaRPr dirty="0"/>
          </a:p>
        </p:txBody>
      </p:sp>
      <p:sp>
        <p:nvSpPr>
          <p:cNvPr id="3" name="Google Shape;346;p17"/>
          <p:cNvSpPr txBox="1">
            <a:spLocks/>
          </p:cNvSpPr>
          <p:nvPr/>
        </p:nvSpPr>
        <p:spPr>
          <a:xfrm>
            <a:off x="812309" y="2080187"/>
            <a:ext cx="7591200" cy="14160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marR="0" lvl="0" indent="-355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Montserrat Light"/>
              <a:buNone/>
              <a:tabLst/>
              <a:defRPr/>
            </a:pPr>
            <a:r>
              <a:rPr kumimoji="0" lang="pt-BR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 Light"/>
                <a:ea typeface="Montserrat Light"/>
                <a:cs typeface="Montserrat Light"/>
                <a:sym typeface="Montserrat Light"/>
              </a:rPr>
              <a:t>Equipe tipo 1: R$ 12.000,00 (doze mil reais) mensais </a:t>
            </a:r>
          </a:p>
          <a:p>
            <a:pPr marL="457200" marR="0" lvl="0" indent="-355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Montserrat Light"/>
              <a:buNone/>
              <a:tabLst/>
              <a:defRPr/>
            </a:pPr>
            <a:r>
              <a:rPr kumimoji="0" lang="pt-BR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 Light"/>
                <a:ea typeface="Montserrat Light"/>
                <a:cs typeface="Montserrat Light"/>
                <a:sym typeface="Montserrat Light"/>
              </a:rPr>
              <a:t>Equipe tipo 2: R$ 21.000,00 (vinte e um mil reais) mensais</a:t>
            </a:r>
          </a:p>
          <a:p>
            <a:pPr marL="457200" marR="0" lvl="0" indent="-355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Montserrat Light"/>
              <a:buNone/>
              <a:tabLst/>
              <a:defRPr/>
            </a:pPr>
            <a:r>
              <a:rPr kumimoji="0" lang="pt-BR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 Light"/>
                <a:ea typeface="Montserrat Light"/>
                <a:cs typeface="Montserrat Light"/>
                <a:sym typeface="Montserrat Light"/>
              </a:rPr>
              <a:t>Equipe tipo 3: R$ 30.000,00 (trinta mil reais) mensais.</a:t>
            </a:r>
            <a:endParaRPr kumimoji="0" lang="pt-BR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Volsce template">
  <a:themeElements>
    <a:clrScheme name="Custom 347">
      <a:dk1>
        <a:srgbClr val="252831"/>
      </a:dk1>
      <a:lt1>
        <a:srgbClr val="FFFFFF"/>
      </a:lt1>
      <a:dk2>
        <a:srgbClr val="68728D"/>
      </a:dk2>
      <a:lt2>
        <a:srgbClr val="E9EDF3"/>
      </a:lt2>
      <a:accent1>
        <a:srgbClr val="7D89AC"/>
      </a:accent1>
      <a:accent2>
        <a:srgbClr val="728CD8"/>
      </a:accent2>
      <a:accent3>
        <a:srgbClr val="72D8D8"/>
      </a:accent3>
      <a:accent4>
        <a:srgbClr val="B1D872"/>
      </a:accent4>
      <a:accent5>
        <a:srgbClr val="F8D067"/>
      </a:accent5>
      <a:accent6>
        <a:srgbClr val="BDC3D3"/>
      </a:accent6>
      <a:hlink>
        <a:srgbClr val="7D89A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1043</Words>
  <Application>Microsoft Office PowerPoint</Application>
  <PresentationFormat>Apresentação na tela (16:9)</PresentationFormat>
  <Paragraphs>94</Paragraphs>
  <Slides>18</Slides>
  <Notes>18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25" baseType="lpstr">
      <vt:lpstr>Arial</vt:lpstr>
      <vt:lpstr>Poppins</vt:lpstr>
      <vt:lpstr>Montserrat</vt:lpstr>
      <vt:lpstr>Montserrat Light</vt:lpstr>
      <vt:lpstr>Frank Ruhl Libre Light</vt:lpstr>
      <vt:lpstr>Muli</vt:lpstr>
      <vt:lpstr>Volsce template</vt:lpstr>
      <vt:lpstr>NOTA TÉCNICA N º 01/2021 – SES/SPAS/DAE/GRAPS</vt:lpstr>
      <vt:lpstr>Slide 2</vt:lpstr>
      <vt:lpstr>1. Objetivo</vt:lpstr>
      <vt:lpstr>2. Competência</vt:lpstr>
      <vt:lpstr>Slide 5</vt:lpstr>
      <vt:lpstr>Slide 6</vt:lpstr>
      <vt:lpstr>3. Composição</vt:lpstr>
      <vt:lpstr>Deverão ter um caráter multiprofissional mínimo, definindo sua composição da seguinte forma:</vt:lpstr>
      <vt:lpstr>4. Custeio</vt:lpstr>
      <vt:lpstr>4. Cadastramento CNES</vt:lpstr>
      <vt:lpstr>Slide 11</vt:lpstr>
      <vt:lpstr>Slide 12</vt:lpstr>
      <vt:lpstr>6. Organização da Assistência</vt:lpstr>
      <vt:lpstr>7. Referência e Contrareferência</vt:lpstr>
      <vt:lpstr>Slide 15</vt:lpstr>
      <vt:lpstr>Slide 16</vt:lpstr>
      <vt:lpstr>8. Referências</vt:lpstr>
      <vt:lpstr>Obrigada!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Marluce Vasconcelos Calazans Pilger</dc:creator>
  <cp:lastModifiedBy>74930419204</cp:lastModifiedBy>
  <cp:revision>17</cp:revision>
  <dcterms:modified xsi:type="dcterms:W3CDTF">2021-09-10T17:42:31Z</dcterms:modified>
</cp:coreProperties>
</file>