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43" r:id="rId1"/>
    <p:sldMasterId id="2147484869" r:id="rId2"/>
  </p:sldMasterIdLst>
  <p:notesMasterIdLst>
    <p:notesMasterId r:id="rId14"/>
  </p:notesMasterIdLst>
  <p:sldIdLst>
    <p:sldId id="842" r:id="rId3"/>
    <p:sldId id="843" r:id="rId4"/>
    <p:sldId id="844" r:id="rId5"/>
    <p:sldId id="837" r:id="rId6"/>
    <p:sldId id="841" r:id="rId7"/>
    <p:sldId id="839" r:id="rId8"/>
    <p:sldId id="840" r:id="rId9"/>
    <p:sldId id="849" r:id="rId10"/>
    <p:sldId id="850" r:id="rId11"/>
    <p:sldId id="851" r:id="rId12"/>
    <p:sldId id="852" r:id="rId13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00FF"/>
    <a:srgbClr val="009900"/>
    <a:srgbClr val="FF0909"/>
    <a:srgbClr val="FFFF99"/>
    <a:srgbClr val="FFCC66"/>
    <a:srgbClr val="DC3853"/>
    <a:srgbClr val="3FE14E"/>
    <a:srgbClr val="007E3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4399" autoAdjust="0"/>
    <p:restoredTop sz="98235" autoAdjust="0"/>
  </p:normalViewPr>
  <p:slideViewPr>
    <p:cSldViewPr>
      <p:cViewPr>
        <p:scale>
          <a:sx n="80" d="100"/>
          <a:sy n="80" d="100"/>
        </p:scale>
        <p:origin x="-1074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pPr algn="ctr"/>
          <a:r>
            <a:rPr lang="pt-B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Status do Sistema  </a:t>
          </a:r>
          <a:r>
            <a:rPr lang="pt-BR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DigiSUS</a:t>
          </a:r>
          <a:r>
            <a:rPr lang="pt-BR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referente a Pactuação Interfederativa </a:t>
          </a:r>
          <a:endParaRPr lang="pt-BR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 custScaleX="163766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D55D406C-C574-4AE0-BBF1-3DB862122B84}" type="presOf" srcId="{4330A9C9-A560-484C-A4F0-F6F8D21BE403}" destId="{21FC0084-954A-4C46-AC8F-4C6F875F473F}" srcOrd="0" destOrd="0" presId="urn:microsoft.com/office/officeart/2005/8/layout/hierarchy3"/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A5B80BB5-4BC7-4F66-BA43-EA33487A3EA5}" type="presOf" srcId="{AC81A181-F5C9-496A-B428-6FA642C3A6D7}" destId="{56E3FB61-79B1-45F3-A216-DFA5FE7BED82}" srcOrd="0" destOrd="0" presId="urn:microsoft.com/office/officeart/2005/8/layout/hierarchy3"/>
    <dgm:cxn modelId="{560F6161-DC3F-4DFC-A835-67E710680E30}" type="presOf" srcId="{AC81A181-F5C9-496A-B428-6FA642C3A6D7}" destId="{8B119942-1CFF-4DB5-8875-DB21D1C90150}" srcOrd="1" destOrd="0" presId="urn:microsoft.com/office/officeart/2005/8/layout/hierarchy3"/>
    <dgm:cxn modelId="{1243FB9F-E334-4A44-8BF4-1BA7BC894F47}" type="presParOf" srcId="{21FC0084-954A-4C46-AC8F-4C6F875F473F}" destId="{E15193B0-EA41-4EA2-8582-D9274906F038}" srcOrd="0" destOrd="0" presId="urn:microsoft.com/office/officeart/2005/8/layout/hierarchy3"/>
    <dgm:cxn modelId="{97FC9D87-B632-411C-9F25-0B9384DF4783}" type="presParOf" srcId="{E15193B0-EA41-4EA2-8582-D9274906F038}" destId="{3842E534-D30B-4169-8C6B-93334A278E4E}" srcOrd="0" destOrd="0" presId="urn:microsoft.com/office/officeart/2005/8/layout/hierarchy3"/>
    <dgm:cxn modelId="{AC8D2135-6527-4DC1-A7A4-7CD542B511C1}" type="presParOf" srcId="{3842E534-D30B-4169-8C6B-93334A278E4E}" destId="{56E3FB61-79B1-45F3-A216-DFA5FE7BED82}" srcOrd="0" destOrd="0" presId="urn:microsoft.com/office/officeart/2005/8/layout/hierarchy3"/>
    <dgm:cxn modelId="{2220CEA6-45B0-4FC3-A77A-120B64633208}" type="presParOf" srcId="{3842E534-D30B-4169-8C6B-93334A278E4E}" destId="{8B119942-1CFF-4DB5-8875-DB21D1C90150}" srcOrd="1" destOrd="0" presId="urn:microsoft.com/office/officeart/2005/8/layout/hierarchy3"/>
    <dgm:cxn modelId="{A04B153F-82C5-4946-ACD0-DE98403F738A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r>
            <a:rPr lang="pt-BR" smtClean="0"/>
            <a:t>OBRIGADA!!!</a:t>
          </a:r>
          <a:endParaRPr lang="pt-BR" dirty="0"/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 custLinFactNeighborX="-1671" custLinFactNeighborY="-937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ABAEB1BD-0CCE-4BA4-A63E-65CA045BE24E}" type="presOf" srcId="{AC81A181-F5C9-496A-B428-6FA642C3A6D7}" destId="{56E3FB61-79B1-45F3-A216-DFA5FE7BED82}" srcOrd="0" destOrd="0" presId="urn:microsoft.com/office/officeart/2005/8/layout/hierarchy3"/>
    <dgm:cxn modelId="{916D5C0D-7F97-40BD-82DC-98A7A6C21BC5}" type="presOf" srcId="{AC81A181-F5C9-496A-B428-6FA642C3A6D7}" destId="{8B119942-1CFF-4DB5-8875-DB21D1C90150}" srcOrd="1" destOrd="0" presId="urn:microsoft.com/office/officeart/2005/8/layout/hierarchy3"/>
    <dgm:cxn modelId="{54425F60-E1A8-499F-9623-995B83BBC2E3}" type="presOf" srcId="{4330A9C9-A560-484C-A4F0-F6F8D21BE403}" destId="{21FC0084-954A-4C46-AC8F-4C6F875F473F}" srcOrd="0" destOrd="0" presId="urn:microsoft.com/office/officeart/2005/8/layout/hierarchy3"/>
    <dgm:cxn modelId="{95EEB3A3-1A58-4B4A-BE7A-97F80E2650A0}" type="presParOf" srcId="{21FC0084-954A-4C46-AC8F-4C6F875F473F}" destId="{E15193B0-EA41-4EA2-8582-D9274906F038}" srcOrd="0" destOrd="0" presId="urn:microsoft.com/office/officeart/2005/8/layout/hierarchy3"/>
    <dgm:cxn modelId="{F5F8B33E-E45A-4803-A526-69DFACE8E8C2}" type="presParOf" srcId="{E15193B0-EA41-4EA2-8582-D9274906F038}" destId="{3842E534-D30B-4169-8C6B-93334A278E4E}" srcOrd="0" destOrd="0" presId="urn:microsoft.com/office/officeart/2005/8/layout/hierarchy3"/>
    <dgm:cxn modelId="{33DDB6CC-EDE8-4AA1-BBD5-C2B13DA6EC3F}" type="presParOf" srcId="{3842E534-D30B-4169-8C6B-93334A278E4E}" destId="{56E3FB61-79B1-45F3-A216-DFA5FE7BED82}" srcOrd="0" destOrd="0" presId="urn:microsoft.com/office/officeart/2005/8/layout/hierarchy3"/>
    <dgm:cxn modelId="{F1D8D053-F9B2-4E45-A736-068160ACE6FE}" type="presParOf" srcId="{3842E534-D30B-4169-8C6B-93334A278E4E}" destId="{8B119942-1CFF-4DB5-8875-DB21D1C90150}" srcOrd="1" destOrd="0" presId="urn:microsoft.com/office/officeart/2005/8/layout/hierarchy3"/>
    <dgm:cxn modelId="{ACB652C1-D3E4-4A69-B93E-177B946B72F0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3FB61-79B1-45F3-A216-DFA5FE7BED82}">
      <dsp:nvSpPr>
        <dsp:cNvPr id="0" name=""/>
        <dsp:cNvSpPr/>
      </dsp:nvSpPr>
      <dsp:spPr>
        <a:xfrm>
          <a:off x="3312371" y="425"/>
          <a:ext cx="7920872" cy="24183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51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Status do Sistema  </a:t>
          </a:r>
          <a:r>
            <a:rPr lang="pt-BR" sz="5100" i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DigiSUS</a:t>
          </a:r>
          <a:r>
            <a:rPr lang="pt-BR" sz="51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referente a Pactuação Interfederativa </a:t>
          </a:r>
          <a:endParaRPr lang="pt-BR" sz="510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3202" y="71256"/>
        <a:ext cx="7779210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3FB61-79B1-45F3-A216-DFA5FE7BED82}">
      <dsp:nvSpPr>
        <dsp:cNvPr id="0" name=""/>
        <dsp:cNvSpPr/>
      </dsp:nvSpPr>
      <dsp:spPr>
        <a:xfrm>
          <a:off x="4773636" y="0"/>
          <a:ext cx="4836701" cy="24183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smtClean="0"/>
            <a:t>OBRIGADA!!!</a:t>
          </a:r>
          <a:endParaRPr lang="pt-BR" sz="6500" kern="1200" dirty="0"/>
        </a:p>
      </dsp:txBody>
      <dsp:txXfrm>
        <a:off x="4844467" y="70831"/>
        <a:ext cx="4695039" cy="2276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21/09/2021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2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30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15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89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49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3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89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4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51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07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10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3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65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4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1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3997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14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85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22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78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1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21/09/2021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49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21/09/2021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21/09/2021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  <p:sldLayoutId id="214748488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sispacto.to@gmail.com" TargetMode="Externa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2.xm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2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emf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02164325"/>
              </p:ext>
            </p:extLst>
          </p:nvPr>
        </p:nvGraphicFramePr>
        <p:xfrm>
          <a:off x="-2803187" y="2420888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15719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>
                <a:solidFill>
                  <a:prstClr val="black"/>
                </a:solidFill>
                <a:latin typeface="Calibri"/>
                <a:cs typeface="+mn-cs"/>
              </a:rPr>
              <a:t>Reunião 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Comissão </a:t>
            </a:r>
            <a:r>
              <a:rPr lang="pt-BR" sz="3200" b="1" dirty="0" err="1" smtClean="0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 Regional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+mn-cs"/>
              </a:rPr>
              <a:t>Amor Perfeito</a:t>
            </a:r>
            <a:endParaRPr lang="pt-BR" sz="3200" b="1" i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116996" y="6355698"/>
            <a:ext cx="86344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Tocantins, setembro/2021</a:t>
            </a:r>
            <a:endParaRPr lang="pt-BR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25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701085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INFORMAÇÕES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42844" y="1421391"/>
            <a:ext cx="864399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000" dirty="0" smtClean="0"/>
          </a:p>
          <a:p>
            <a:r>
              <a:rPr lang="pt-BR" sz="2000" dirty="0" smtClean="0"/>
              <a:t>Plano de Saúde;</a:t>
            </a:r>
          </a:p>
          <a:p>
            <a:r>
              <a:rPr lang="pt-BR" sz="2000" dirty="0" smtClean="0"/>
              <a:t>Programação Anual de Saúde; </a:t>
            </a:r>
          </a:p>
          <a:p>
            <a:r>
              <a:rPr lang="pt-BR" sz="2000" dirty="0" smtClean="0"/>
              <a:t>Relatório Detalhado do Quadrimestre Anterior – RDQA;</a:t>
            </a:r>
          </a:p>
          <a:p>
            <a:r>
              <a:rPr lang="pt-BR" sz="2000" dirty="0" smtClean="0"/>
              <a:t>Relatório Anual de Gestão – RAG</a:t>
            </a:r>
          </a:p>
          <a:p>
            <a:r>
              <a:rPr lang="pt-BR" sz="2000" b="1" u="sng" dirty="0" smtClean="0"/>
              <a:t>CADASTRO NO SCPA – LIBERAÇÃO DE ACESSO AO DIGISUS</a:t>
            </a:r>
          </a:p>
          <a:p>
            <a:r>
              <a:rPr lang="pt-BR" sz="2000" b="1" dirty="0" smtClean="0"/>
              <a:t>Nadir, </a:t>
            </a:r>
            <a:r>
              <a:rPr lang="pt-BR" sz="2000" b="1" dirty="0" err="1" smtClean="0"/>
              <a:t>Tanha</a:t>
            </a:r>
            <a:r>
              <a:rPr lang="pt-BR" sz="2000" b="1" dirty="0" smtClean="0"/>
              <a:t>, Patrícia, </a:t>
            </a:r>
            <a:r>
              <a:rPr lang="pt-BR" sz="2000" b="1" dirty="0" err="1" smtClean="0"/>
              <a:t>Mísia</a:t>
            </a:r>
            <a:r>
              <a:rPr lang="pt-BR" sz="2000" b="1" dirty="0" smtClean="0"/>
              <a:t>  e Hortência.</a:t>
            </a:r>
          </a:p>
          <a:p>
            <a:r>
              <a:rPr lang="pt-BR" sz="2000" b="1" dirty="0" err="1" smtClean="0"/>
              <a:t>Email</a:t>
            </a:r>
            <a:r>
              <a:rPr lang="pt-BR" sz="2000" b="1" dirty="0" smtClean="0"/>
              <a:t>: </a:t>
            </a:r>
            <a:r>
              <a:rPr lang="pt-BR" sz="2000" b="1" dirty="0" smtClean="0">
                <a:hlinkClick r:id="rId2"/>
              </a:rPr>
              <a:t>planejamento.saude.to@gmail.com</a:t>
            </a:r>
            <a:endParaRPr lang="pt-BR" sz="2000" b="1" dirty="0" smtClean="0"/>
          </a:p>
          <a:p>
            <a:r>
              <a:rPr lang="pt-BR" sz="2000" b="1" dirty="0" smtClean="0"/>
              <a:t>3218-5520 e 3218-1737</a:t>
            </a:r>
          </a:p>
          <a:p>
            <a:endParaRPr lang="pt-BR" sz="2000" b="1" dirty="0" smtClean="0"/>
          </a:p>
          <a:p>
            <a:endParaRPr lang="pt-BR" sz="2000" b="1" dirty="0" smtClean="0"/>
          </a:p>
          <a:p>
            <a:r>
              <a:rPr lang="pt-BR" sz="2000" dirty="0" smtClean="0"/>
              <a:t>Pactuação Interfederativa de Indicadores</a:t>
            </a:r>
          </a:p>
          <a:p>
            <a:r>
              <a:rPr lang="pt-BR" sz="2000" b="1" dirty="0" smtClean="0"/>
              <a:t>Giovanna Mourão, Maria Alzira e Marilene.</a:t>
            </a:r>
          </a:p>
          <a:p>
            <a:r>
              <a:rPr lang="pt-BR" sz="2000" b="1" dirty="0" err="1" smtClean="0"/>
              <a:t>Emai</a:t>
            </a:r>
            <a:r>
              <a:rPr lang="pt-BR" sz="2000" b="1" dirty="0" smtClean="0"/>
              <a:t>: </a:t>
            </a:r>
            <a:r>
              <a:rPr lang="pt-BR" sz="2000" b="1" dirty="0" smtClean="0">
                <a:hlinkClick r:id="rId3"/>
              </a:rPr>
              <a:t>sispacto.to@gmail.com</a:t>
            </a:r>
            <a:endParaRPr lang="pt-BR" sz="2000" b="1" dirty="0" smtClean="0"/>
          </a:p>
          <a:p>
            <a:r>
              <a:rPr lang="pt-BR" sz="2000" b="1" dirty="0" smtClean="0"/>
              <a:t>3218- 1025 ou 3218-2806</a:t>
            </a:r>
          </a:p>
          <a:p>
            <a:endParaRPr lang="pt-BR" sz="2000" b="1" dirty="0" smtClean="0"/>
          </a:p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48458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35496" y="5085184"/>
            <a:ext cx="40324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/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Superintendência 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de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Gestão e Acompanhamento Estratégico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Luiza Regina Dias </a:t>
            </a:r>
            <a:r>
              <a:rPr lang="pt-BR" sz="1200" dirty="0" err="1">
                <a:solidFill>
                  <a:prstClr val="black"/>
                </a:solidFill>
                <a:cs typeface="Times New Roman" pitchFamily="18" charset="0"/>
              </a:rPr>
              <a:t>Noleto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Telefones: (63) 3218-3265 / 1737 / 2806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/1025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e-mail:   </a:t>
            </a:r>
            <a:r>
              <a:rPr lang="pt-BR" sz="1200" dirty="0" smtClean="0">
                <a:solidFill>
                  <a:prstClr val="black"/>
                </a:solidFill>
                <a:latin typeface="Arial" charset="0"/>
                <a:cs typeface="Times New Roman" pitchFamily="18" charset="0"/>
                <a:hlinkClick r:id="rId2"/>
              </a:rPr>
              <a:t>planejamento.saude.to@gmail.com</a:t>
            </a:r>
            <a:endParaRPr lang="pt-BR" sz="1200" dirty="0" smtClean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  <a:p>
            <a:pPr eaLnBrk="0" hangingPunct="0"/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/>
            <a:r>
              <a:rPr lang="pt-BR" sz="1200" b="1" dirty="0" smtClean="0">
                <a:solidFill>
                  <a:prstClr val="black"/>
                </a:solidFill>
                <a:cs typeface="Times New Roman" pitchFamily="18" charset="0"/>
              </a:rPr>
              <a:t>Contatos Assessoria de Políticas: </a:t>
            </a:r>
            <a:endParaRPr lang="pt-BR" sz="1200" b="1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Telefones: (63) 3218-1025 OU 5520</a:t>
            </a:r>
          </a:p>
          <a:p>
            <a:pPr eaLnBrk="0" hangingPunct="0"/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769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11"/>
          <p:cNvSpPr>
            <a:spLocks noChangeArrowheads="1"/>
          </p:cNvSpPr>
          <p:nvPr/>
        </p:nvSpPr>
        <p:spPr bwMode="auto">
          <a:xfrm>
            <a:off x="107505" y="2542252"/>
            <a:ext cx="9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endParaRPr lang="pt-BR" sz="1600" b="1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 smtClean="0">
              <a:solidFill>
                <a:prstClr val="black"/>
              </a:solidFill>
              <a:latin typeface="Arial Rounded MT Bold" pitchFamily="34" charset="0"/>
            </a:endParaRPr>
          </a:p>
        </p:txBody>
      </p:sp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ç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ó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kumimoji="0" lang="pt-BR" alt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600064879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9594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5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43692" y="1828404"/>
            <a:ext cx="739471" cy="755374"/>
          </a:xfrm>
          <a:prstGeom prst="rect">
            <a:avLst/>
          </a:prstGeom>
        </p:spPr>
      </p:pic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3180903" y="2972699"/>
            <a:ext cx="460375" cy="198438"/>
            <a:chOff x="2577" y="216"/>
            <a:chExt cx="724" cy="312"/>
          </a:xfrm>
        </p:grpSpPr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620387" y="3582197"/>
            <a:ext cx="29636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Define as metas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Pactua na CIR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4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Submete ao CMS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Insere no sistema Digisus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400" dirty="0" smtClean="0">
                <a:latin typeface="Arial" pitchFamily="34" charset="0"/>
                <a:cs typeface="Arial" pitchFamily="34" charset="0"/>
              </a:rPr>
              <a:t>Envia para o CMS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Monitora até a homologação 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985819" y="2834943"/>
            <a:ext cx="1855215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Município </a:t>
            </a:r>
            <a:endParaRPr lang="pt-BR" sz="1400" b="1" dirty="0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608241" y="1796654"/>
            <a:ext cx="804863" cy="749300"/>
            <a:chOff x="3320" y="357"/>
            <a:chExt cx="1268" cy="1180"/>
          </a:xfrm>
        </p:grpSpPr>
        <p:sp>
          <p:nvSpPr>
            <p:cNvPr id="3092" name="AutoShape 20"/>
            <p:cNvSpPr>
              <a:spLocks/>
            </p:cNvSpPr>
            <p:nvPr/>
          </p:nvSpPr>
          <p:spPr bwMode="auto">
            <a:xfrm>
              <a:off x="3700" y="1175"/>
              <a:ext cx="500" cy="362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66" y="56"/>
                </a:cxn>
                <a:cxn ang="0">
                  <a:pos x="39" y="73"/>
                </a:cxn>
                <a:cxn ang="0">
                  <a:pos x="18" y="96"/>
                </a:cxn>
                <a:cxn ang="0">
                  <a:pos x="5" y="125"/>
                </a:cxn>
                <a:cxn ang="0">
                  <a:pos x="0" y="156"/>
                </a:cxn>
                <a:cxn ang="0">
                  <a:pos x="0" y="357"/>
                </a:cxn>
                <a:cxn ang="0">
                  <a:pos x="5" y="361"/>
                </a:cxn>
                <a:cxn ang="0">
                  <a:pos x="16" y="361"/>
                </a:cxn>
                <a:cxn ang="0">
                  <a:pos x="20" y="357"/>
                </a:cxn>
                <a:cxn ang="0">
                  <a:pos x="20" y="156"/>
                </a:cxn>
                <a:cxn ang="0">
                  <a:pos x="24" y="130"/>
                </a:cxn>
                <a:cxn ang="0">
                  <a:pos x="35" y="107"/>
                </a:cxn>
                <a:cxn ang="0">
                  <a:pos x="52" y="88"/>
                </a:cxn>
                <a:cxn ang="0">
                  <a:pos x="74" y="74"/>
                </a:cxn>
                <a:cxn ang="0">
                  <a:pos x="187" y="24"/>
                </a:cxn>
                <a:cxn ang="0">
                  <a:pos x="217" y="24"/>
                </a:cxn>
                <a:cxn ang="0">
                  <a:pos x="209" y="18"/>
                </a:cxn>
                <a:cxn ang="0">
                  <a:pos x="199" y="7"/>
                </a:cxn>
                <a:cxn ang="0">
                  <a:pos x="197" y="2"/>
                </a:cxn>
                <a:cxn ang="0">
                  <a:pos x="191" y="0"/>
                </a:cxn>
                <a:cxn ang="0">
                  <a:pos x="363" y="24"/>
                </a:cxn>
                <a:cxn ang="0">
                  <a:pos x="314" y="24"/>
                </a:cxn>
                <a:cxn ang="0">
                  <a:pos x="427" y="74"/>
                </a:cxn>
                <a:cxn ang="0">
                  <a:pos x="449" y="88"/>
                </a:cxn>
                <a:cxn ang="0">
                  <a:pos x="466" y="107"/>
                </a:cxn>
                <a:cxn ang="0">
                  <a:pos x="477" y="131"/>
                </a:cxn>
                <a:cxn ang="0">
                  <a:pos x="480" y="156"/>
                </a:cxn>
                <a:cxn ang="0">
                  <a:pos x="480" y="357"/>
                </a:cxn>
                <a:cxn ang="0">
                  <a:pos x="485" y="361"/>
                </a:cxn>
                <a:cxn ang="0">
                  <a:pos x="496" y="361"/>
                </a:cxn>
                <a:cxn ang="0">
                  <a:pos x="500" y="357"/>
                </a:cxn>
                <a:cxn ang="0">
                  <a:pos x="500" y="156"/>
                </a:cxn>
                <a:cxn ang="0">
                  <a:pos x="496" y="125"/>
                </a:cxn>
                <a:cxn ang="0">
                  <a:pos x="483" y="96"/>
                </a:cxn>
                <a:cxn ang="0">
                  <a:pos x="462" y="73"/>
                </a:cxn>
                <a:cxn ang="0">
                  <a:pos x="435" y="56"/>
                </a:cxn>
                <a:cxn ang="0">
                  <a:pos x="363" y="24"/>
                </a:cxn>
                <a:cxn ang="0">
                  <a:pos x="217" y="24"/>
                </a:cxn>
                <a:cxn ang="0">
                  <a:pos x="187" y="24"/>
                </a:cxn>
                <a:cxn ang="0">
                  <a:pos x="200" y="36"/>
                </a:cxn>
                <a:cxn ang="0">
                  <a:pos x="215" y="45"/>
                </a:cxn>
                <a:cxn ang="0">
                  <a:pos x="232" y="51"/>
                </a:cxn>
                <a:cxn ang="0">
                  <a:pos x="250" y="53"/>
                </a:cxn>
                <a:cxn ang="0">
                  <a:pos x="269" y="51"/>
                </a:cxn>
                <a:cxn ang="0">
                  <a:pos x="285" y="45"/>
                </a:cxn>
                <a:cxn ang="0">
                  <a:pos x="301" y="36"/>
                </a:cxn>
                <a:cxn ang="0">
                  <a:pos x="304" y="33"/>
                </a:cxn>
                <a:cxn ang="0">
                  <a:pos x="250" y="33"/>
                </a:cxn>
                <a:cxn ang="0">
                  <a:pos x="235" y="31"/>
                </a:cxn>
                <a:cxn ang="0">
                  <a:pos x="221" y="26"/>
                </a:cxn>
                <a:cxn ang="0">
                  <a:pos x="217" y="24"/>
                </a:cxn>
                <a:cxn ang="0">
                  <a:pos x="310" y="0"/>
                </a:cxn>
                <a:cxn ang="0">
                  <a:pos x="305" y="2"/>
                </a:cxn>
                <a:cxn ang="0">
                  <a:pos x="302" y="6"/>
                </a:cxn>
                <a:cxn ang="0">
                  <a:pos x="292" y="17"/>
                </a:cxn>
                <a:cxn ang="0">
                  <a:pos x="280" y="26"/>
                </a:cxn>
                <a:cxn ang="0">
                  <a:pos x="266" y="31"/>
                </a:cxn>
                <a:cxn ang="0">
                  <a:pos x="250" y="33"/>
                </a:cxn>
                <a:cxn ang="0">
                  <a:pos x="304" y="33"/>
                </a:cxn>
                <a:cxn ang="0">
                  <a:pos x="314" y="24"/>
                </a:cxn>
                <a:cxn ang="0">
                  <a:pos x="363" y="24"/>
                </a:cxn>
                <a:cxn ang="0">
                  <a:pos x="310" y="0"/>
                </a:cxn>
              </a:cxnLst>
              <a:rect l="0" t="0" r="r" b="b"/>
              <a:pathLst>
                <a:path w="500" h="362">
                  <a:moveTo>
                    <a:pt x="191" y="0"/>
                  </a:moveTo>
                  <a:lnTo>
                    <a:pt x="66" y="56"/>
                  </a:lnTo>
                  <a:lnTo>
                    <a:pt x="39" y="73"/>
                  </a:lnTo>
                  <a:lnTo>
                    <a:pt x="18" y="96"/>
                  </a:lnTo>
                  <a:lnTo>
                    <a:pt x="5" y="125"/>
                  </a:lnTo>
                  <a:lnTo>
                    <a:pt x="0" y="156"/>
                  </a:lnTo>
                  <a:lnTo>
                    <a:pt x="0" y="357"/>
                  </a:lnTo>
                  <a:lnTo>
                    <a:pt x="5" y="361"/>
                  </a:lnTo>
                  <a:lnTo>
                    <a:pt x="16" y="361"/>
                  </a:lnTo>
                  <a:lnTo>
                    <a:pt x="20" y="357"/>
                  </a:lnTo>
                  <a:lnTo>
                    <a:pt x="20" y="156"/>
                  </a:lnTo>
                  <a:lnTo>
                    <a:pt x="24" y="130"/>
                  </a:lnTo>
                  <a:lnTo>
                    <a:pt x="35" y="107"/>
                  </a:lnTo>
                  <a:lnTo>
                    <a:pt x="52" y="88"/>
                  </a:lnTo>
                  <a:lnTo>
                    <a:pt x="74" y="74"/>
                  </a:lnTo>
                  <a:lnTo>
                    <a:pt x="187" y="24"/>
                  </a:lnTo>
                  <a:lnTo>
                    <a:pt x="217" y="24"/>
                  </a:lnTo>
                  <a:lnTo>
                    <a:pt x="209" y="18"/>
                  </a:lnTo>
                  <a:lnTo>
                    <a:pt x="199" y="7"/>
                  </a:lnTo>
                  <a:lnTo>
                    <a:pt x="197" y="2"/>
                  </a:lnTo>
                  <a:lnTo>
                    <a:pt x="191" y="0"/>
                  </a:lnTo>
                  <a:close/>
                  <a:moveTo>
                    <a:pt x="363" y="24"/>
                  </a:moveTo>
                  <a:lnTo>
                    <a:pt x="314" y="24"/>
                  </a:lnTo>
                  <a:lnTo>
                    <a:pt x="427" y="74"/>
                  </a:lnTo>
                  <a:lnTo>
                    <a:pt x="449" y="88"/>
                  </a:lnTo>
                  <a:lnTo>
                    <a:pt x="466" y="107"/>
                  </a:lnTo>
                  <a:lnTo>
                    <a:pt x="477" y="131"/>
                  </a:lnTo>
                  <a:lnTo>
                    <a:pt x="480" y="156"/>
                  </a:lnTo>
                  <a:lnTo>
                    <a:pt x="480" y="357"/>
                  </a:lnTo>
                  <a:lnTo>
                    <a:pt x="485" y="361"/>
                  </a:lnTo>
                  <a:lnTo>
                    <a:pt x="496" y="361"/>
                  </a:lnTo>
                  <a:lnTo>
                    <a:pt x="500" y="357"/>
                  </a:lnTo>
                  <a:lnTo>
                    <a:pt x="500" y="156"/>
                  </a:lnTo>
                  <a:lnTo>
                    <a:pt x="496" y="125"/>
                  </a:lnTo>
                  <a:lnTo>
                    <a:pt x="483" y="96"/>
                  </a:lnTo>
                  <a:lnTo>
                    <a:pt x="462" y="73"/>
                  </a:lnTo>
                  <a:lnTo>
                    <a:pt x="435" y="56"/>
                  </a:lnTo>
                  <a:lnTo>
                    <a:pt x="363" y="24"/>
                  </a:lnTo>
                  <a:close/>
                  <a:moveTo>
                    <a:pt x="217" y="24"/>
                  </a:moveTo>
                  <a:lnTo>
                    <a:pt x="187" y="24"/>
                  </a:lnTo>
                  <a:lnTo>
                    <a:pt x="200" y="36"/>
                  </a:lnTo>
                  <a:lnTo>
                    <a:pt x="215" y="45"/>
                  </a:lnTo>
                  <a:lnTo>
                    <a:pt x="232" y="51"/>
                  </a:lnTo>
                  <a:lnTo>
                    <a:pt x="250" y="53"/>
                  </a:lnTo>
                  <a:lnTo>
                    <a:pt x="269" y="51"/>
                  </a:lnTo>
                  <a:lnTo>
                    <a:pt x="285" y="45"/>
                  </a:lnTo>
                  <a:lnTo>
                    <a:pt x="301" y="36"/>
                  </a:lnTo>
                  <a:lnTo>
                    <a:pt x="304" y="33"/>
                  </a:lnTo>
                  <a:lnTo>
                    <a:pt x="250" y="33"/>
                  </a:lnTo>
                  <a:lnTo>
                    <a:pt x="235" y="31"/>
                  </a:lnTo>
                  <a:lnTo>
                    <a:pt x="221" y="26"/>
                  </a:lnTo>
                  <a:lnTo>
                    <a:pt x="217" y="24"/>
                  </a:lnTo>
                  <a:close/>
                  <a:moveTo>
                    <a:pt x="310" y="0"/>
                  </a:moveTo>
                  <a:lnTo>
                    <a:pt x="305" y="2"/>
                  </a:lnTo>
                  <a:lnTo>
                    <a:pt x="302" y="6"/>
                  </a:lnTo>
                  <a:lnTo>
                    <a:pt x="292" y="17"/>
                  </a:lnTo>
                  <a:lnTo>
                    <a:pt x="280" y="26"/>
                  </a:lnTo>
                  <a:lnTo>
                    <a:pt x="266" y="31"/>
                  </a:lnTo>
                  <a:lnTo>
                    <a:pt x="250" y="33"/>
                  </a:lnTo>
                  <a:lnTo>
                    <a:pt x="304" y="33"/>
                  </a:lnTo>
                  <a:lnTo>
                    <a:pt x="314" y="24"/>
                  </a:lnTo>
                  <a:lnTo>
                    <a:pt x="363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93" name="AutoShape 21"/>
            <p:cNvSpPr>
              <a:spLocks/>
            </p:cNvSpPr>
            <p:nvPr/>
          </p:nvSpPr>
          <p:spPr bwMode="auto">
            <a:xfrm>
              <a:off x="3780" y="837"/>
              <a:ext cx="340" cy="34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14" y="236"/>
                </a:cxn>
                <a:cxn ang="0">
                  <a:pos x="50" y="290"/>
                </a:cxn>
                <a:cxn ang="0">
                  <a:pos x="104" y="327"/>
                </a:cxn>
                <a:cxn ang="0">
                  <a:pos x="170" y="340"/>
                </a:cxn>
                <a:cxn ang="0">
                  <a:pos x="236" y="327"/>
                </a:cxn>
                <a:cxn ang="0">
                  <a:pos x="246" y="320"/>
                </a:cxn>
                <a:cxn ang="0">
                  <a:pos x="170" y="320"/>
                </a:cxn>
                <a:cxn ang="0">
                  <a:pos x="112" y="308"/>
                </a:cxn>
                <a:cxn ang="0">
                  <a:pos x="64" y="276"/>
                </a:cxn>
                <a:cxn ang="0">
                  <a:pos x="32" y="229"/>
                </a:cxn>
                <a:cxn ang="0">
                  <a:pos x="20" y="170"/>
                </a:cxn>
                <a:cxn ang="0">
                  <a:pos x="32" y="112"/>
                </a:cxn>
                <a:cxn ang="0">
                  <a:pos x="64" y="64"/>
                </a:cxn>
                <a:cxn ang="0">
                  <a:pos x="112" y="32"/>
                </a:cxn>
                <a:cxn ang="0">
                  <a:pos x="170" y="20"/>
                </a:cxn>
                <a:cxn ang="0">
                  <a:pos x="246" y="20"/>
                </a:cxn>
                <a:cxn ang="0">
                  <a:pos x="236" y="14"/>
                </a:cxn>
                <a:cxn ang="0">
                  <a:pos x="170" y="0"/>
                </a:cxn>
                <a:cxn ang="0">
                  <a:pos x="246" y="20"/>
                </a:cxn>
                <a:cxn ang="0">
                  <a:pos x="170" y="20"/>
                </a:cxn>
                <a:cxn ang="0">
                  <a:pos x="229" y="32"/>
                </a:cxn>
                <a:cxn ang="0">
                  <a:pos x="276" y="64"/>
                </a:cxn>
                <a:cxn ang="0">
                  <a:pos x="309" y="112"/>
                </a:cxn>
                <a:cxn ang="0">
                  <a:pos x="320" y="170"/>
                </a:cxn>
                <a:cxn ang="0">
                  <a:pos x="309" y="229"/>
                </a:cxn>
                <a:cxn ang="0">
                  <a:pos x="276" y="276"/>
                </a:cxn>
                <a:cxn ang="0">
                  <a:pos x="229" y="308"/>
                </a:cxn>
                <a:cxn ang="0">
                  <a:pos x="170" y="320"/>
                </a:cxn>
                <a:cxn ang="0">
                  <a:pos x="246" y="320"/>
                </a:cxn>
                <a:cxn ang="0">
                  <a:pos x="290" y="290"/>
                </a:cxn>
                <a:cxn ang="0">
                  <a:pos x="327" y="236"/>
                </a:cxn>
                <a:cxn ang="0">
                  <a:pos x="340" y="170"/>
                </a:cxn>
                <a:cxn ang="0">
                  <a:pos x="327" y="104"/>
                </a:cxn>
                <a:cxn ang="0">
                  <a:pos x="290" y="50"/>
                </a:cxn>
                <a:cxn ang="0">
                  <a:pos x="246" y="20"/>
                </a:cxn>
              </a:cxnLst>
              <a:rect l="0" t="0" r="r" b="b"/>
              <a:pathLst>
                <a:path w="340" h="34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14" y="236"/>
                  </a:lnTo>
                  <a:lnTo>
                    <a:pt x="50" y="290"/>
                  </a:lnTo>
                  <a:lnTo>
                    <a:pt x="104" y="327"/>
                  </a:lnTo>
                  <a:lnTo>
                    <a:pt x="170" y="340"/>
                  </a:lnTo>
                  <a:lnTo>
                    <a:pt x="236" y="327"/>
                  </a:lnTo>
                  <a:lnTo>
                    <a:pt x="246" y="320"/>
                  </a:lnTo>
                  <a:lnTo>
                    <a:pt x="170" y="320"/>
                  </a:lnTo>
                  <a:lnTo>
                    <a:pt x="112" y="308"/>
                  </a:lnTo>
                  <a:lnTo>
                    <a:pt x="64" y="276"/>
                  </a:lnTo>
                  <a:lnTo>
                    <a:pt x="32" y="229"/>
                  </a:lnTo>
                  <a:lnTo>
                    <a:pt x="20" y="170"/>
                  </a:lnTo>
                  <a:lnTo>
                    <a:pt x="32" y="112"/>
                  </a:lnTo>
                  <a:lnTo>
                    <a:pt x="64" y="64"/>
                  </a:lnTo>
                  <a:lnTo>
                    <a:pt x="112" y="32"/>
                  </a:lnTo>
                  <a:lnTo>
                    <a:pt x="170" y="20"/>
                  </a:lnTo>
                  <a:lnTo>
                    <a:pt x="246" y="20"/>
                  </a:lnTo>
                  <a:lnTo>
                    <a:pt x="236" y="14"/>
                  </a:lnTo>
                  <a:lnTo>
                    <a:pt x="170" y="0"/>
                  </a:lnTo>
                  <a:close/>
                  <a:moveTo>
                    <a:pt x="246" y="20"/>
                  </a:moveTo>
                  <a:lnTo>
                    <a:pt x="170" y="20"/>
                  </a:lnTo>
                  <a:lnTo>
                    <a:pt x="229" y="32"/>
                  </a:lnTo>
                  <a:lnTo>
                    <a:pt x="276" y="64"/>
                  </a:lnTo>
                  <a:lnTo>
                    <a:pt x="309" y="112"/>
                  </a:lnTo>
                  <a:lnTo>
                    <a:pt x="320" y="170"/>
                  </a:lnTo>
                  <a:lnTo>
                    <a:pt x="309" y="229"/>
                  </a:lnTo>
                  <a:lnTo>
                    <a:pt x="276" y="276"/>
                  </a:lnTo>
                  <a:lnTo>
                    <a:pt x="229" y="308"/>
                  </a:lnTo>
                  <a:lnTo>
                    <a:pt x="170" y="320"/>
                  </a:lnTo>
                  <a:lnTo>
                    <a:pt x="246" y="320"/>
                  </a:lnTo>
                  <a:lnTo>
                    <a:pt x="290" y="290"/>
                  </a:lnTo>
                  <a:lnTo>
                    <a:pt x="327" y="236"/>
                  </a:lnTo>
                  <a:lnTo>
                    <a:pt x="340" y="170"/>
                  </a:lnTo>
                  <a:lnTo>
                    <a:pt x="327" y="104"/>
                  </a:lnTo>
                  <a:lnTo>
                    <a:pt x="290" y="50"/>
                  </a:lnTo>
                  <a:lnTo>
                    <a:pt x="246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94" name="AutoShape 22"/>
            <p:cNvSpPr>
              <a:spLocks/>
            </p:cNvSpPr>
            <p:nvPr/>
          </p:nvSpPr>
          <p:spPr bwMode="auto">
            <a:xfrm>
              <a:off x="3780" y="837"/>
              <a:ext cx="304" cy="18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0" y="176"/>
                </a:cxn>
                <a:cxn ang="0">
                  <a:pos x="5" y="180"/>
                </a:cxn>
                <a:cxn ang="0">
                  <a:pos x="25" y="180"/>
                </a:cxn>
                <a:cxn ang="0">
                  <a:pos x="96" y="174"/>
                </a:cxn>
                <a:cxn ang="0">
                  <a:pos x="148" y="160"/>
                </a:cxn>
                <a:cxn ang="0">
                  <a:pos x="21" y="160"/>
                </a:cxn>
                <a:cxn ang="0">
                  <a:pos x="35" y="105"/>
                </a:cxn>
                <a:cxn ang="0">
                  <a:pos x="68" y="61"/>
                </a:cxn>
                <a:cxn ang="0">
                  <a:pos x="114" y="31"/>
                </a:cxn>
                <a:cxn ang="0">
                  <a:pos x="170" y="20"/>
                </a:cxn>
                <a:cxn ang="0">
                  <a:pos x="249" y="20"/>
                </a:cxn>
                <a:cxn ang="0">
                  <a:pos x="242" y="16"/>
                </a:cxn>
                <a:cxn ang="0">
                  <a:pos x="207" y="4"/>
                </a:cxn>
                <a:cxn ang="0">
                  <a:pos x="170" y="0"/>
                </a:cxn>
                <a:cxn ang="0">
                  <a:pos x="249" y="20"/>
                </a:cxn>
                <a:cxn ang="0">
                  <a:pos x="170" y="20"/>
                </a:cxn>
                <a:cxn ang="0">
                  <a:pos x="201" y="23"/>
                </a:cxn>
                <a:cxn ang="0">
                  <a:pos x="229" y="32"/>
                </a:cxn>
                <a:cxn ang="0">
                  <a:pos x="256" y="47"/>
                </a:cxn>
                <a:cxn ang="0">
                  <a:pos x="279" y="67"/>
                </a:cxn>
                <a:cxn ang="0">
                  <a:pos x="275" y="70"/>
                </a:cxn>
                <a:cxn ang="0">
                  <a:pos x="219" y="109"/>
                </a:cxn>
                <a:cxn ang="0">
                  <a:pos x="158" y="137"/>
                </a:cxn>
                <a:cxn ang="0">
                  <a:pos x="93" y="154"/>
                </a:cxn>
                <a:cxn ang="0">
                  <a:pos x="25" y="160"/>
                </a:cxn>
                <a:cxn ang="0">
                  <a:pos x="148" y="160"/>
                </a:cxn>
                <a:cxn ang="0">
                  <a:pos x="165" y="156"/>
                </a:cxn>
                <a:cxn ang="0">
                  <a:pos x="229" y="126"/>
                </a:cxn>
                <a:cxn ang="0">
                  <a:pos x="288" y="85"/>
                </a:cxn>
                <a:cxn ang="0">
                  <a:pos x="302" y="74"/>
                </a:cxn>
                <a:cxn ang="0">
                  <a:pos x="303" y="71"/>
                </a:cxn>
                <a:cxn ang="0">
                  <a:pos x="303" y="66"/>
                </a:cxn>
                <a:cxn ang="0">
                  <a:pos x="303" y="63"/>
                </a:cxn>
                <a:cxn ang="0">
                  <a:pos x="301" y="61"/>
                </a:cxn>
                <a:cxn ang="0">
                  <a:pos x="274" y="35"/>
                </a:cxn>
                <a:cxn ang="0">
                  <a:pos x="249" y="20"/>
                </a:cxn>
              </a:cxnLst>
              <a:rect l="0" t="0" r="r" b="b"/>
              <a:pathLst>
                <a:path w="304" h="18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0" y="176"/>
                  </a:lnTo>
                  <a:lnTo>
                    <a:pt x="5" y="180"/>
                  </a:lnTo>
                  <a:lnTo>
                    <a:pt x="25" y="180"/>
                  </a:lnTo>
                  <a:lnTo>
                    <a:pt x="96" y="174"/>
                  </a:lnTo>
                  <a:lnTo>
                    <a:pt x="148" y="160"/>
                  </a:lnTo>
                  <a:lnTo>
                    <a:pt x="21" y="160"/>
                  </a:lnTo>
                  <a:lnTo>
                    <a:pt x="35" y="105"/>
                  </a:lnTo>
                  <a:lnTo>
                    <a:pt x="68" y="61"/>
                  </a:lnTo>
                  <a:lnTo>
                    <a:pt x="114" y="31"/>
                  </a:lnTo>
                  <a:lnTo>
                    <a:pt x="170" y="20"/>
                  </a:lnTo>
                  <a:lnTo>
                    <a:pt x="249" y="20"/>
                  </a:lnTo>
                  <a:lnTo>
                    <a:pt x="242" y="16"/>
                  </a:lnTo>
                  <a:lnTo>
                    <a:pt x="207" y="4"/>
                  </a:lnTo>
                  <a:lnTo>
                    <a:pt x="170" y="0"/>
                  </a:lnTo>
                  <a:close/>
                  <a:moveTo>
                    <a:pt x="249" y="20"/>
                  </a:moveTo>
                  <a:lnTo>
                    <a:pt x="170" y="20"/>
                  </a:lnTo>
                  <a:lnTo>
                    <a:pt x="201" y="23"/>
                  </a:lnTo>
                  <a:lnTo>
                    <a:pt x="229" y="32"/>
                  </a:lnTo>
                  <a:lnTo>
                    <a:pt x="256" y="47"/>
                  </a:lnTo>
                  <a:lnTo>
                    <a:pt x="279" y="67"/>
                  </a:lnTo>
                  <a:lnTo>
                    <a:pt x="275" y="70"/>
                  </a:lnTo>
                  <a:lnTo>
                    <a:pt x="219" y="109"/>
                  </a:lnTo>
                  <a:lnTo>
                    <a:pt x="158" y="137"/>
                  </a:lnTo>
                  <a:lnTo>
                    <a:pt x="93" y="154"/>
                  </a:lnTo>
                  <a:lnTo>
                    <a:pt x="25" y="160"/>
                  </a:lnTo>
                  <a:lnTo>
                    <a:pt x="148" y="160"/>
                  </a:lnTo>
                  <a:lnTo>
                    <a:pt x="165" y="156"/>
                  </a:lnTo>
                  <a:lnTo>
                    <a:pt x="229" y="126"/>
                  </a:lnTo>
                  <a:lnTo>
                    <a:pt x="288" y="85"/>
                  </a:lnTo>
                  <a:lnTo>
                    <a:pt x="302" y="74"/>
                  </a:lnTo>
                  <a:lnTo>
                    <a:pt x="303" y="71"/>
                  </a:lnTo>
                  <a:lnTo>
                    <a:pt x="303" y="66"/>
                  </a:lnTo>
                  <a:lnTo>
                    <a:pt x="303" y="63"/>
                  </a:lnTo>
                  <a:lnTo>
                    <a:pt x="301" y="61"/>
                  </a:lnTo>
                  <a:lnTo>
                    <a:pt x="274" y="35"/>
                  </a:lnTo>
                  <a:lnTo>
                    <a:pt x="249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95" name="Line 23"/>
            <p:cNvSpPr>
              <a:spLocks noChangeShapeType="1"/>
            </p:cNvSpPr>
            <p:nvPr/>
          </p:nvSpPr>
          <p:spPr bwMode="auto">
            <a:xfrm>
              <a:off x="381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96" name="Line 24"/>
            <p:cNvSpPr>
              <a:spLocks noChangeShapeType="1"/>
            </p:cNvSpPr>
            <p:nvPr/>
          </p:nvSpPr>
          <p:spPr bwMode="auto">
            <a:xfrm>
              <a:off x="409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097" name="AutoShape 25"/>
            <p:cNvSpPr>
              <a:spLocks/>
            </p:cNvSpPr>
            <p:nvPr/>
          </p:nvSpPr>
          <p:spPr bwMode="auto">
            <a:xfrm>
              <a:off x="3880" y="1143"/>
              <a:ext cx="140" cy="8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1" y="47"/>
                </a:cxn>
                <a:cxn ang="0">
                  <a:pos x="2" y="49"/>
                </a:cxn>
                <a:cxn ang="0">
                  <a:pos x="15" y="64"/>
                </a:cxn>
                <a:cxn ang="0">
                  <a:pos x="32" y="76"/>
                </a:cxn>
                <a:cxn ang="0">
                  <a:pos x="50" y="83"/>
                </a:cxn>
                <a:cxn ang="0">
                  <a:pos x="70" y="85"/>
                </a:cxn>
                <a:cxn ang="0">
                  <a:pos x="91" y="83"/>
                </a:cxn>
                <a:cxn ang="0">
                  <a:pos x="109" y="76"/>
                </a:cxn>
                <a:cxn ang="0">
                  <a:pos x="124" y="65"/>
                </a:cxn>
                <a:cxn ang="0">
                  <a:pos x="70" y="65"/>
                </a:cxn>
                <a:cxn ang="0">
                  <a:pos x="56" y="64"/>
                </a:cxn>
                <a:cxn ang="0">
                  <a:pos x="42" y="59"/>
                </a:cxn>
                <a:cxn ang="0">
                  <a:pos x="30" y="51"/>
                </a:cxn>
                <a:cxn ang="0">
                  <a:pos x="21" y="40"/>
                </a:cxn>
                <a:cxn ang="0">
                  <a:pos x="20" y="26"/>
                </a:cxn>
                <a:cxn ang="0">
                  <a:pos x="140" y="26"/>
                </a:cxn>
                <a:cxn ang="0">
                  <a:pos x="140" y="13"/>
                </a:cxn>
                <a:cxn ang="0">
                  <a:pos x="70" y="13"/>
                </a:cxn>
                <a:cxn ang="0">
                  <a:pos x="42" y="10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120" y="40"/>
                </a:cxn>
                <a:cxn ang="0">
                  <a:pos x="110" y="51"/>
                </a:cxn>
                <a:cxn ang="0">
                  <a:pos x="98" y="59"/>
                </a:cxn>
                <a:cxn ang="0">
                  <a:pos x="85" y="64"/>
                </a:cxn>
                <a:cxn ang="0">
                  <a:pos x="70" y="65"/>
                </a:cxn>
                <a:cxn ang="0">
                  <a:pos x="124" y="65"/>
                </a:cxn>
                <a:cxn ang="0">
                  <a:pos x="125" y="64"/>
                </a:cxn>
                <a:cxn ang="0">
                  <a:pos x="139" y="49"/>
                </a:cxn>
                <a:cxn ang="0">
                  <a:pos x="140" y="47"/>
                </a:cxn>
                <a:cxn ang="0">
                  <a:pos x="140" y="45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20" y="26"/>
                </a:cxn>
                <a:cxn ang="0">
                  <a:pos x="45" y="31"/>
                </a:cxn>
                <a:cxn ang="0">
                  <a:pos x="70" y="33"/>
                </a:cxn>
                <a:cxn ang="0">
                  <a:pos x="96" y="31"/>
                </a:cxn>
                <a:cxn ang="0">
                  <a:pos x="120" y="26"/>
                </a:cxn>
                <a:cxn ang="0">
                  <a:pos x="130" y="1"/>
                </a:cxn>
                <a:cxn ang="0">
                  <a:pos x="127" y="2"/>
                </a:cxn>
                <a:cxn ang="0">
                  <a:pos x="99" y="10"/>
                </a:cxn>
                <a:cxn ang="0">
                  <a:pos x="70" y="13"/>
                </a:cxn>
                <a:cxn ang="0">
                  <a:pos x="140" y="13"/>
                </a:cxn>
                <a:cxn ang="0">
                  <a:pos x="140" y="8"/>
                </a:cxn>
                <a:cxn ang="0">
                  <a:pos x="139" y="5"/>
                </a:cxn>
                <a:cxn ang="0">
                  <a:pos x="133" y="1"/>
                </a:cxn>
                <a:cxn ang="0">
                  <a:pos x="130" y="1"/>
                </a:cxn>
              </a:cxnLst>
              <a:rect l="0" t="0" r="r" b="b"/>
              <a:pathLst>
                <a:path w="140" h="86">
                  <a:moveTo>
                    <a:pt x="8" y="0"/>
                  </a:moveTo>
                  <a:lnTo>
                    <a:pt x="0" y="5"/>
                  </a:lnTo>
                  <a:lnTo>
                    <a:pt x="0" y="45"/>
                  </a:lnTo>
                  <a:lnTo>
                    <a:pt x="1" y="47"/>
                  </a:lnTo>
                  <a:lnTo>
                    <a:pt x="2" y="49"/>
                  </a:lnTo>
                  <a:lnTo>
                    <a:pt x="15" y="64"/>
                  </a:lnTo>
                  <a:lnTo>
                    <a:pt x="32" y="76"/>
                  </a:lnTo>
                  <a:lnTo>
                    <a:pt x="50" y="83"/>
                  </a:lnTo>
                  <a:lnTo>
                    <a:pt x="70" y="85"/>
                  </a:lnTo>
                  <a:lnTo>
                    <a:pt x="91" y="83"/>
                  </a:lnTo>
                  <a:lnTo>
                    <a:pt x="109" y="76"/>
                  </a:lnTo>
                  <a:lnTo>
                    <a:pt x="124" y="65"/>
                  </a:lnTo>
                  <a:lnTo>
                    <a:pt x="70" y="65"/>
                  </a:lnTo>
                  <a:lnTo>
                    <a:pt x="56" y="64"/>
                  </a:lnTo>
                  <a:lnTo>
                    <a:pt x="42" y="59"/>
                  </a:lnTo>
                  <a:lnTo>
                    <a:pt x="30" y="51"/>
                  </a:lnTo>
                  <a:lnTo>
                    <a:pt x="21" y="40"/>
                  </a:lnTo>
                  <a:lnTo>
                    <a:pt x="20" y="26"/>
                  </a:lnTo>
                  <a:lnTo>
                    <a:pt x="140" y="26"/>
                  </a:lnTo>
                  <a:lnTo>
                    <a:pt x="140" y="13"/>
                  </a:lnTo>
                  <a:lnTo>
                    <a:pt x="70" y="13"/>
                  </a:lnTo>
                  <a:lnTo>
                    <a:pt x="42" y="10"/>
                  </a:lnTo>
                  <a:lnTo>
                    <a:pt x="14" y="2"/>
                  </a:lnTo>
                  <a:lnTo>
                    <a:pt x="8" y="0"/>
                  </a:lnTo>
                  <a:close/>
                  <a:moveTo>
                    <a:pt x="140" y="26"/>
                  </a:moveTo>
                  <a:lnTo>
                    <a:pt x="120" y="26"/>
                  </a:lnTo>
                  <a:lnTo>
                    <a:pt x="120" y="40"/>
                  </a:lnTo>
                  <a:lnTo>
                    <a:pt x="110" y="51"/>
                  </a:lnTo>
                  <a:lnTo>
                    <a:pt x="98" y="59"/>
                  </a:lnTo>
                  <a:lnTo>
                    <a:pt x="85" y="64"/>
                  </a:lnTo>
                  <a:lnTo>
                    <a:pt x="70" y="65"/>
                  </a:lnTo>
                  <a:lnTo>
                    <a:pt x="124" y="65"/>
                  </a:lnTo>
                  <a:lnTo>
                    <a:pt x="125" y="64"/>
                  </a:lnTo>
                  <a:lnTo>
                    <a:pt x="139" y="49"/>
                  </a:lnTo>
                  <a:lnTo>
                    <a:pt x="140" y="47"/>
                  </a:lnTo>
                  <a:lnTo>
                    <a:pt x="140" y="45"/>
                  </a:lnTo>
                  <a:lnTo>
                    <a:pt x="140" y="26"/>
                  </a:lnTo>
                  <a:close/>
                  <a:moveTo>
                    <a:pt x="120" y="26"/>
                  </a:moveTo>
                  <a:lnTo>
                    <a:pt x="20" y="26"/>
                  </a:lnTo>
                  <a:lnTo>
                    <a:pt x="45" y="31"/>
                  </a:lnTo>
                  <a:lnTo>
                    <a:pt x="70" y="33"/>
                  </a:lnTo>
                  <a:lnTo>
                    <a:pt x="96" y="31"/>
                  </a:lnTo>
                  <a:lnTo>
                    <a:pt x="120" y="26"/>
                  </a:lnTo>
                  <a:close/>
                  <a:moveTo>
                    <a:pt x="130" y="1"/>
                  </a:moveTo>
                  <a:lnTo>
                    <a:pt x="127" y="2"/>
                  </a:lnTo>
                  <a:lnTo>
                    <a:pt x="99" y="10"/>
                  </a:lnTo>
                  <a:lnTo>
                    <a:pt x="70" y="13"/>
                  </a:lnTo>
                  <a:lnTo>
                    <a:pt x="140" y="13"/>
                  </a:lnTo>
                  <a:lnTo>
                    <a:pt x="140" y="8"/>
                  </a:lnTo>
                  <a:lnTo>
                    <a:pt x="139" y="5"/>
                  </a:lnTo>
                  <a:lnTo>
                    <a:pt x="133" y="1"/>
                  </a:lnTo>
                  <a:lnTo>
                    <a:pt x="130" y="1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pic>
          <p:nvPicPr>
            <p:cNvPr id="3098" name="Picture 2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40" y="437"/>
              <a:ext cx="220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Freeform 27"/>
            <p:cNvSpPr>
              <a:spLocks/>
            </p:cNvSpPr>
            <p:nvPr/>
          </p:nvSpPr>
          <p:spPr bwMode="auto">
            <a:xfrm>
              <a:off x="4180" y="687"/>
              <a:ext cx="401" cy="400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25" y="15"/>
                </a:cxn>
                <a:cxn ang="0">
                  <a:pos x="59" y="59"/>
                </a:cxn>
                <a:cxn ang="0">
                  <a:pos x="15" y="125"/>
                </a:cxn>
                <a:cxn ang="0">
                  <a:pos x="0" y="200"/>
                </a:cxn>
                <a:cxn ang="0">
                  <a:pos x="15" y="276"/>
                </a:cxn>
                <a:cxn ang="0">
                  <a:pos x="59" y="342"/>
                </a:cxn>
                <a:cxn ang="0">
                  <a:pos x="125" y="386"/>
                </a:cxn>
                <a:cxn ang="0">
                  <a:pos x="200" y="400"/>
                </a:cxn>
                <a:cxn ang="0">
                  <a:pos x="276" y="386"/>
                </a:cxn>
                <a:cxn ang="0">
                  <a:pos x="342" y="342"/>
                </a:cxn>
                <a:cxn ang="0">
                  <a:pos x="386" y="276"/>
                </a:cxn>
                <a:cxn ang="0">
                  <a:pos x="400" y="200"/>
                </a:cxn>
                <a:cxn ang="0">
                  <a:pos x="386" y="125"/>
                </a:cxn>
                <a:cxn ang="0">
                  <a:pos x="342" y="59"/>
                </a:cxn>
                <a:cxn ang="0">
                  <a:pos x="276" y="15"/>
                </a:cxn>
                <a:cxn ang="0">
                  <a:pos x="200" y="0"/>
                </a:cxn>
              </a:cxnLst>
              <a:rect l="0" t="0" r="r" b="b"/>
              <a:pathLst>
                <a:path w="401" h="400">
                  <a:moveTo>
                    <a:pt x="200" y="0"/>
                  </a:moveTo>
                  <a:lnTo>
                    <a:pt x="125" y="15"/>
                  </a:lnTo>
                  <a:lnTo>
                    <a:pt x="59" y="59"/>
                  </a:lnTo>
                  <a:lnTo>
                    <a:pt x="15" y="125"/>
                  </a:lnTo>
                  <a:lnTo>
                    <a:pt x="0" y="200"/>
                  </a:lnTo>
                  <a:lnTo>
                    <a:pt x="15" y="276"/>
                  </a:lnTo>
                  <a:lnTo>
                    <a:pt x="59" y="342"/>
                  </a:lnTo>
                  <a:lnTo>
                    <a:pt x="125" y="386"/>
                  </a:lnTo>
                  <a:lnTo>
                    <a:pt x="200" y="400"/>
                  </a:lnTo>
                  <a:lnTo>
                    <a:pt x="276" y="386"/>
                  </a:lnTo>
                  <a:lnTo>
                    <a:pt x="342" y="342"/>
                  </a:lnTo>
                  <a:lnTo>
                    <a:pt x="386" y="276"/>
                  </a:lnTo>
                  <a:lnTo>
                    <a:pt x="400" y="200"/>
                  </a:lnTo>
                  <a:lnTo>
                    <a:pt x="386" y="125"/>
                  </a:lnTo>
                  <a:lnTo>
                    <a:pt x="342" y="59"/>
                  </a:lnTo>
                  <a:lnTo>
                    <a:pt x="276" y="15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79C6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0" name="AutoShape 28"/>
            <p:cNvSpPr>
              <a:spLocks/>
            </p:cNvSpPr>
            <p:nvPr/>
          </p:nvSpPr>
          <p:spPr bwMode="auto">
            <a:xfrm>
              <a:off x="4172" y="679"/>
              <a:ext cx="415" cy="418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175" y="0"/>
                </a:cxn>
                <a:cxn ang="0">
                  <a:pos x="113" y="20"/>
                </a:cxn>
                <a:cxn ang="0">
                  <a:pos x="59" y="59"/>
                </a:cxn>
                <a:cxn ang="0">
                  <a:pos x="20" y="113"/>
                </a:cxn>
                <a:cxn ang="0">
                  <a:pos x="0" y="175"/>
                </a:cxn>
                <a:cxn ang="0">
                  <a:pos x="0" y="240"/>
                </a:cxn>
                <a:cxn ang="0">
                  <a:pos x="20" y="301"/>
                </a:cxn>
                <a:cxn ang="0">
                  <a:pos x="59" y="356"/>
                </a:cxn>
                <a:cxn ang="0">
                  <a:pos x="92" y="383"/>
                </a:cxn>
                <a:cxn ang="0">
                  <a:pos x="128" y="402"/>
                </a:cxn>
                <a:cxn ang="0">
                  <a:pos x="167" y="413"/>
                </a:cxn>
                <a:cxn ang="0">
                  <a:pos x="207" y="417"/>
                </a:cxn>
                <a:cxn ang="0">
                  <a:pos x="247" y="413"/>
                </a:cxn>
                <a:cxn ang="0">
                  <a:pos x="286" y="402"/>
                </a:cxn>
                <a:cxn ang="0">
                  <a:pos x="295" y="397"/>
                </a:cxn>
                <a:cxn ang="0">
                  <a:pos x="207" y="397"/>
                </a:cxn>
                <a:cxn ang="0">
                  <a:pos x="136" y="383"/>
                </a:cxn>
                <a:cxn ang="0">
                  <a:pos x="73" y="342"/>
                </a:cxn>
                <a:cxn ang="0">
                  <a:pos x="31" y="279"/>
                </a:cxn>
                <a:cxn ang="0">
                  <a:pos x="17" y="207"/>
                </a:cxn>
                <a:cxn ang="0">
                  <a:pos x="31" y="136"/>
                </a:cxn>
                <a:cxn ang="0">
                  <a:pos x="73" y="73"/>
                </a:cxn>
                <a:cxn ang="0">
                  <a:pos x="103" y="49"/>
                </a:cxn>
                <a:cxn ang="0">
                  <a:pos x="136" y="31"/>
                </a:cxn>
                <a:cxn ang="0">
                  <a:pos x="171" y="21"/>
                </a:cxn>
                <a:cxn ang="0">
                  <a:pos x="207" y="17"/>
                </a:cxn>
                <a:cxn ang="0">
                  <a:pos x="295" y="17"/>
                </a:cxn>
                <a:cxn ang="0">
                  <a:pos x="240" y="0"/>
                </a:cxn>
                <a:cxn ang="0">
                  <a:pos x="295" y="17"/>
                </a:cxn>
                <a:cxn ang="0">
                  <a:pos x="207" y="17"/>
                </a:cxn>
                <a:cxn ang="0">
                  <a:pos x="244" y="21"/>
                </a:cxn>
                <a:cxn ang="0">
                  <a:pos x="279" y="31"/>
                </a:cxn>
                <a:cxn ang="0">
                  <a:pos x="312" y="49"/>
                </a:cxn>
                <a:cxn ang="0">
                  <a:pos x="342" y="73"/>
                </a:cxn>
                <a:cxn ang="0">
                  <a:pos x="383" y="136"/>
                </a:cxn>
                <a:cxn ang="0">
                  <a:pos x="397" y="207"/>
                </a:cxn>
                <a:cxn ang="0">
                  <a:pos x="383" y="279"/>
                </a:cxn>
                <a:cxn ang="0">
                  <a:pos x="342" y="342"/>
                </a:cxn>
                <a:cxn ang="0">
                  <a:pos x="279" y="383"/>
                </a:cxn>
                <a:cxn ang="0">
                  <a:pos x="207" y="397"/>
                </a:cxn>
                <a:cxn ang="0">
                  <a:pos x="295" y="397"/>
                </a:cxn>
                <a:cxn ang="0">
                  <a:pos x="323" y="383"/>
                </a:cxn>
                <a:cxn ang="0">
                  <a:pos x="356" y="356"/>
                </a:cxn>
                <a:cxn ang="0">
                  <a:pos x="395" y="301"/>
                </a:cxn>
                <a:cxn ang="0">
                  <a:pos x="415" y="240"/>
                </a:cxn>
                <a:cxn ang="0">
                  <a:pos x="415" y="175"/>
                </a:cxn>
                <a:cxn ang="0">
                  <a:pos x="395" y="113"/>
                </a:cxn>
                <a:cxn ang="0">
                  <a:pos x="356" y="59"/>
                </a:cxn>
                <a:cxn ang="0">
                  <a:pos x="301" y="20"/>
                </a:cxn>
                <a:cxn ang="0">
                  <a:pos x="295" y="17"/>
                </a:cxn>
              </a:cxnLst>
              <a:rect l="0" t="0" r="r" b="b"/>
              <a:pathLst>
                <a:path w="415" h="418">
                  <a:moveTo>
                    <a:pt x="240" y="0"/>
                  </a:moveTo>
                  <a:lnTo>
                    <a:pt x="175" y="0"/>
                  </a:lnTo>
                  <a:lnTo>
                    <a:pt x="113" y="20"/>
                  </a:lnTo>
                  <a:lnTo>
                    <a:pt x="59" y="59"/>
                  </a:lnTo>
                  <a:lnTo>
                    <a:pt x="20" y="113"/>
                  </a:lnTo>
                  <a:lnTo>
                    <a:pt x="0" y="175"/>
                  </a:lnTo>
                  <a:lnTo>
                    <a:pt x="0" y="240"/>
                  </a:lnTo>
                  <a:lnTo>
                    <a:pt x="20" y="301"/>
                  </a:lnTo>
                  <a:lnTo>
                    <a:pt x="59" y="356"/>
                  </a:lnTo>
                  <a:lnTo>
                    <a:pt x="92" y="383"/>
                  </a:lnTo>
                  <a:lnTo>
                    <a:pt x="128" y="402"/>
                  </a:lnTo>
                  <a:lnTo>
                    <a:pt x="167" y="413"/>
                  </a:lnTo>
                  <a:lnTo>
                    <a:pt x="207" y="417"/>
                  </a:lnTo>
                  <a:lnTo>
                    <a:pt x="247" y="413"/>
                  </a:lnTo>
                  <a:lnTo>
                    <a:pt x="286" y="402"/>
                  </a:lnTo>
                  <a:lnTo>
                    <a:pt x="295" y="397"/>
                  </a:lnTo>
                  <a:lnTo>
                    <a:pt x="207" y="397"/>
                  </a:lnTo>
                  <a:lnTo>
                    <a:pt x="136" y="383"/>
                  </a:lnTo>
                  <a:lnTo>
                    <a:pt x="73" y="342"/>
                  </a:lnTo>
                  <a:lnTo>
                    <a:pt x="31" y="279"/>
                  </a:lnTo>
                  <a:lnTo>
                    <a:pt x="17" y="207"/>
                  </a:lnTo>
                  <a:lnTo>
                    <a:pt x="31" y="136"/>
                  </a:lnTo>
                  <a:lnTo>
                    <a:pt x="73" y="73"/>
                  </a:lnTo>
                  <a:lnTo>
                    <a:pt x="103" y="49"/>
                  </a:lnTo>
                  <a:lnTo>
                    <a:pt x="136" y="31"/>
                  </a:lnTo>
                  <a:lnTo>
                    <a:pt x="171" y="21"/>
                  </a:lnTo>
                  <a:lnTo>
                    <a:pt x="207" y="17"/>
                  </a:lnTo>
                  <a:lnTo>
                    <a:pt x="295" y="17"/>
                  </a:lnTo>
                  <a:lnTo>
                    <a:pt x="240" y="0"/>
                  </a:lnTo>
                  <a:close/>
                  <a:moveTo>
                    <a:pt x="295" y="17"/>
                  </a:moveTo>
                  <a:lnTo>
                    <a:pt x="207" y="17"/>
                  </a:lnTo>
                  <a:lnTo>
                    <a:pt x="244" y="21"/>
                  </a:lnTo>
                  <a:lnTo>
                    <a:pt x="279" y="31"/>
                  </a:lnTo>
                  <a:lnTo>
                    <a:pt x="312" y="49"/>
                  </a:lnTo>
                  <a:lnTo>
                    <a:pt x="342" y="73"/>
                  </a:lnTo>
                  <a:lnTo>
                    <a:pt x="383" y="136"/>
                  </a:lnTo>
                  <a:lnTo>
                    <a:pt x="397" y="207"/>
                  </a:lnTo>
                  <a:lnTo>
                    <a:pt x="383" y="279"/>
                  </a:lnTo>
                  <a:lnTo>
                    <a:pt x="342" y="342"/>
                  </a:lnTo>
                  <a:lnTo>
                    <a:pt x="279" y="383"/>
                  </a:lnTo>
                  <a:lnTo>
                    <a:pt x="207" y="397"/>
                  </a:lnTo>
                  <a:lnTo>
                    <a:pt x="295" y="397"/>
                  </a:lnTo>
                  <a:lnTo>
                    <a:pt x="323" y="383"/>
                  </a:lnTo>
                  <a:lnTo>
                    <a:pt x="356" y="356"/>
                  </a:lnTo>
                  <a:lnTo>
                    <a:pt x="395" y="301"/>
                  </a:lnTo>
                  <a:lnTo>
                    <a:pt x="415" y="240"/>
                  </a:lnTo>
                  <a:lnTo>
                    <a:pt x="415" y="175"/>
                  </a:lnTo>
                  <a:lnTo>
                    <a:pt x="395" y="113"/>
                  </a:lnTo>
                  <a:lnTo>
                    <a:pt x="356" y="59"/>
                  </a:lnTo>
                  <a:lnTo>
                    <a:pt x="301" y="20"/>
                  </a:lnTo>
                  <a:lnTo>
                    <a:pt x="295" y="17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pic>
          <p:nvPicPr>
            <p:cNvPr id="3101" name="Picture 2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63" y="805"/>
              <a:ext cx="235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2" name="Freeform 30"/>
            <p:cNvSpPr>
              <a:spLocks/>
            </p:cNvSpPr>
            <p:nvPr/>
          </p:nvSpPr>
          <p:spPr bwMode="auto">
            <a:xfrm>
              <a:off x="3525" y="557"/>
              <a:ext cx="260" cy="9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30" y="0"/>
                </a:cxn>
                <a:cxn ang="0">
                  <a:pos x="19" y="3"/>
                </a:cxn>
                <a:cxn ang="0">
                  <a:pos x="9" y="9"/>
                </a:cxn>
                <a:cxn ang="0">
                  <a:pos x="3" y="19"/>
                </a:cxn>
                <a:cxn ang="0">
                  <a:pos x="0" y="30"/>
                </a:cxn>
                <a:cxn ang="0">
                  <a:pos x="0" y="86"/>
                </a:cxn>
                <a:cxn ang="0">
                  <a:pos x="5" y="90"/>
                </a:cxn>
                <a:cxn ang="0">
                  <a:pos x="16" y="90"/>
                </a:cxn>
                <a:cxn ang="0">
                  <a:pos x="20" y="86"/>
                </a:cxn>
                <a:cxn ang="0">
                  <a:pos x="20" y="25"/>
                </a:cxn>
                <a:cxn ang="0">
                  <a:pos x="25" y="20"/>
                </a:cxn>
                <a:cxn ang="0">
                  <a:pos x="256" y="20"/>
                </a:cxn>
                <a:cxn ang="0">
                  <a:pos x="260" y="16"/>
                </a:cxn>
                <a:cxn ang="0">
                  <a:pos x="260" y="5"/>
                </a:cxn>
                <a:cxn ang="0">
                  <a:pos x="256" y="0"/>
                </a:cxn>
              </a:cxnLst>
              <a:rect l="0" t="0" r="r" b="b"/>
              <a:pathLst>
                <a:path w="260" h="90">
                  <a:moveTo>
                    <a:pt x="256" y="0"/>
                  </a:moveTo>
                  <a:lnTo>
                    <a:pt x="30" y="0"/>
                  </a:lnTo>
                  <a:lnTo>
                    <a:pt x="19" y="3"/>
                  </a:lnTo>
                  <a:lnTo>
                    <a:pt x="9" y="9"/>
                  </a:lnTo>
                  <a:lnTo>
                    <a:pt x="3" y="19"/>
                  </a:lnTo>
                  <a:lnTo>
                    <a:pt x="0" y="30"/>
                  </a:lnTo>
                  <a:lnTo>
                    <a:pt x="0" y="86"/>
                  </a:lnTo>
                  <a:lnTo>
                    <a:pt x="5" y="90"/>
                  </a:lnTo>
                  <a:lnTo>
                    <a:pt x="16" y="90"/>
                  </a:lnTo>
                  <a:lnTo>
                    <a:pt x="20" y="86"/>
                  </a:lnTo>
                  <a:lnTo>
                    <a:pt x="20" y="25"/>
                  </a:lnTo>
                  <a:lnTo>
                    <a:pt x="25" y="20"/>
                  </a:lnTo>
                  <a:lnTo>
                    <a:pt x="256" y="20"/>
                  </a:lnTo>
                  <a:lnTo>
                    <a:pt x="260" y="16"/>
                  </a:lnTo>
                  <a:lnTo>
                    <a:pt x="260" y="5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4130" y="557"/>
              <a:ext cx="260" cy="90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236" y="20"/>
                </a:cxn>
                <a:cxn ang="0">
                  <a:pos x="240" y="25"/>
                </a:cxn>
                <a:cxn ang="0">
                  <a:pos x="240" y="86"/>
                </a:cxn>
                <a:cxn ang="0">
                  <a:pos x="245" y="90"/>
                </a:cxn>
                <a:cxn ang="0">
                  <a:pos x="256" y="90"/>
                </a:cxn>
                <a:cxn ang="0">
                  <a:pos x="260" y="86"/>
                </a:cxn>
                <a:cxn ang="0">
                  <a:pos x="260" y="30"/>
                </a:cxn>
                <a:cxn ang="0">
                  <a:pos x="258" y="19"/>
                </a:cxn>
                <a:cxn ang="0">
                  <a:pos x="252" y="9"/>
                </a:cxn>
                <a:cxn ang="0">
                  <a:pos x="242" y="3"/>
                </a:cxn>
                <a:cxn ang="0">
                  <a:pos x="230" y="0"/>
                </a:cxn>
              </a:cxnLst>
              <a:rect l="0" t="0" r="r" b="b"/>
              <a:pathLst>
                <a:path w="260" h="90">
                  <a:moveTo>
                    <a:pt x="230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236" y="20"/>
                  </a:lnTo>
                  <a:lnTo>
                    <a:pt x="240" y="25"/>
                  </a:lnTo>
                  <a:lnTo>
                    <a:pt x="240" y="86"/>
                  </a:lnTo>
                  <a:lnTo>
                    <a:pt x="245" y="90"/>
                  </a:lnTo>
                  <a:lnTo>
                    <a:pt x="256" y="90"/>
                  </a:lnTo>
                  <a:lnTo>
                    <a:pt x="260" y="86"/>
                  </a:lnTo>
                  <a:lnTo>
                    <a:pt x="260" y="30"/>
                  </a:lnTo>
                  <a:lnTo>
                    <a:pt x="258" y="19"/>
                  </a:lnTo>
                  <a:lnTo>
                    <a:pt x="252" y="9"/>
                  </a:lnTo>
                  <a:lnTo>
                    <a:pt x="242" y="3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4" name="Freeform 32"/>
            <p:cNvSpPr>
              <a:spLocks/>
            </p:cNvSpPr>
            <p:nvPr/>
          </p:nvSpPr>
          <p:spPr bwMode="auto">
            <a:xfrm>
              <a:off x="3460" y="39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5" name="Freeform 33"/>
            <p:cNvSpPr>
              <a:spLocks/>
            </p:cNvSpPr>
            <p:nvPr/>
          </p:nvSpPr>
          <p:spPr bwMode="auto">
            <a:xfrm>
              <a:off x="3500" y="35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6" name="Freeform 34"/>
            <p:cNvSpPr>
              <a:spLocks/>
            </p:cNvSpPr>
            <p:nvPr/>
          </p:nvSpPr>
          <p:spPr bwMode="auto">
            <a:xfrm>
              <a:off x="3320" y="52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7" name="Freeform 35"/>
            <p:cNvSpPr>
              <a:spLocks/>
            </p:cNvSpPr>
            <p:nvPr/>
          </p:nvSpPr>
          <p:spPr bwMode="auto">
            <a:xfrm>
              <a:off x="3360" y="48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8" name="Freeform 36"/>
            <p:cNvSpPr>
              <a:spLocks/>
            </p:cNvSpPr>
            <p:nvPr/>
          </p:nvSpPr>
          <p:spPr bwMode="auto">
            <a:xfrm>
              <a:off x="450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09" name="Line 37"/>
            <p:cNvSpPr>
              <a:spLocks noChangeShapeType="1"/>
            </p:cNvSpPr>
            <p:nvPr/>
          </p:nvSpPr>
          <p:spPr bwMode="auto">
            <a:xfrm>
              <a:off x="424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auto">
            <a:xfrm>
              <a:off x="336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3111" name="Line 39"/>
            <p:cNvSpPr>
              <a:spLocks noChangeShapeType="1"/>
            </p:cNvSpPr>
            <p:nvPr/>
          </p:nvSpPr>
          <p:spPr bwMode="auto">
            <a:xfrm>
              <a:off x="342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pic>
          <p:nvPicPr>
            <p:cNvPr id="3112" name="Picture 4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2" y="702"/>
              <a:ext cx="310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" name="CaixaDeTexto 46"/>
          <p:cNvSpPr txBox="1"/>
          <p:nvPr/>
        </p:nvSpPr>
        <p:spPr>
          <a:xfrm>
            <a:off x="3998468" y="2868224"/>
            <a:ext cx="221457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1400" b="1" dirty="0" smtClean="0"/>
              <a:t>CONSELHO MUNICIPAL  </a:t>
            </a:r>
            <a:r>
              <a:rPr lang="pt-PT" sz="1400" b="1" dirty="0"/>
              <a:t>DE </a:t>
            </a:r>
            <a:r>
              <a:rPr lang="pt-PT" sz="1400" b="1" dirty="0" smtClean="0"/>
              <a:t>SAÚDE (CMS)</a:t>
            </a:r>
            <a:endParaRPr lang="pt-BR" sz="1400" dirty="0"/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6395613" y="3044137"/>
            <a:ext cx="460375" cy="198438"/>
            <a:chOff x="2577" y="216"/>
            <a:chExt cx="724" cy="312"/>
          </a:xfrm>
        </p:grpSpPr>
        <p:sp>
          <p:nvSpPr>
            <p:cNvPr id="49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sp>
          <p:nvSpPr>
            <p:cNvPr id="50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1400"/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3679785" y="3714822"/>
            <a:ext cx="28346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400" dirty="0" smtClean="0">
                <a:latin typeface="Arial" pitchFamily="34" charset="0"/>
                <a:cs typeface="Arial" pitchFamily="34" charset="0"/>
              </a:rPr>
              <a:t>Aprova e emite a Resolução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400" dirty="0" smtClean="0">
                <a:latin typeface="Arial" pitchFamily="34" charset="0"/>
                <a:cs typeface="Arial" pitchFamily="34" charset="0"/>
              </a:rPr>
              <a:t>Insere a resolução no sistema DIGISUS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Envia das metas via sistema para a SES</a:t>
            </a:r>
          </a:p>
        </p:txBody>
      </p:sp>
      <p:pic>
        <p:nvPicPr>
          <p:cNvPr id="53" name="image56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4548" y="1771963"/>
            <a:ext cx="803082" cy="779228"/>
          </a:xfrm>
          <a:prstGeom prst="rect">
            <a:avLst/>
          </a:prstGeom>
        </p:spPr>
      </p:pic>
      <p:sp>
        <p:nvSpPr>
          <p:cNvPr id="54" name="CaixaDeTexto 53"/>
          <p:cNvSpPr txBox="1"/>
          <p:nvPr/>
        </p:nvSpPr>
        <p:spPr>
          <a:xfrm>
            <a:off x="7070302" y="2918029"/>
            <a:ext cx="1671574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Estado </a:t>
            </a:r>
            <a:endParaRPr lang="pt-BR" sz="1400" b="1" dirty="0"/>
          </a:p>
        </p:txBody>
      </p:sp>
      <p:sp>
        <p:nvSpPr>
          <p:cNvPr id="62" name="Rectangle 18"/>
          <p:cNvSpPr>
            <a:spLocks noChangeArrowheads="1"/>
          </p:cNvSpPr>
          <p:nvPr/>
        </p:nvSpPr>
        <p:spPr bwMode="auto">
          <a:xfrm>
            <a:off x="7308235" y="3751475"/>
            <a:ext cx="1285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400" dirty="0" smtClean="0">
                <a:latin typeface="Arial" pitchFamily="34" charset="0"/>
                <a:cs typeface="Arial" pitchFamily="34" charset="0"/>
              </a:rPr>
              <a:t>Confere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400" dirty="0" smtClean="0">
                <a:latin typeface="Arial" pitchFamily="34" charset="0"/>
                <a:cs typeface="Arial" pitchFamily="34" charset="0"/>
              </a:rPr>
              <a:t>Homologa</a:t>
            </a:r>
            <a:endParaRPr kumimoji="0" lang="pt-P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7" name="Conector de seta reta 56"/>
          <p:cNvCxnSpPr>
            <a:stCxn id="24" idx="2"/>
          </p:cNvCxnSpPr>
          <p:nvPr/>
        </p:nvCxnSpPr>
        <p:spPr>
          <a:xfrm>
            <a:off x="1913427" y="3142720"/>
            <a:ext cx="0" cy="410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>
            <a:stCxn id="47" idx="2"/>
            <a:endCxn id="52" idx="0"/>
          </p:cNvCxnSpPr>
          <p:nvPr/>
        </p:nvCxnSpPr>
        <p:spPr>
          <a:xfrm flipH="1">
            <a:off x="5097103" y="3391444"/>
            <a:ext cx="8654" cy="3233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/>
          <p:nvPr/>
        </p:nvCxnSpPr>
        <p:spPr>
          <a:xfrm>
            <a:off x="7906089" y="3209038"/>
            <a:ext cx="0" cy="3043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tângulo 47"/>
          <p:cNvSpPr/>
          <p:nvPr/>
        </p:nvSpPr>
        <p:spPr>
          <a:xfrm>
            <a:off x="0" y="0"/>
            <a:ext cx="9133214" cy="123110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PT" sz="2400" b="1" dirty="0" smtClean="0"/>
              <a:t>FLUXO MUNICIPAL PACTUAÇÃO INTERFEDERATIVA DE INDICADORES </a:t>
            </a:r>
            <a:r>
              <a:rPr lang="pt-BR" sz="1800" b="1" i="1" u="sng" dirty="0" smtClean="0"/>
              <a:t>Resolução CIT de Nº 8/2016 - Dispõe sobre o processo de </a:t>
            </a:r>
            <a:r>
              <a:rPr lang="pt-BR" sz="1800" b="1" i="1" u="sng" dirty="0"/>
              <a:t>P</a:t>
            </a:r>
            <a:r>
              <a:rPr lang="pt-BR" sz="1800" b="1" i="1" u="sng" dirty="0" smtClean="0"/>
              <a:t>actuação </a:t>
            </a:r>
            <a:r>
              <a:rPr lang="pt-BR" sz="1800" b="1" i="1" u="sng" dirty="0"/>
              <a:t>I</a:t>
            </a:r>
            <a:r>
              <a:rPr lang="pt-BR" sz="1800" b="1" i="1" u="sng" dirty="0" smtClean="0"/>
              <a:t>nterfederativa de Indicadores para o  período 2017-2021, relacionados a prioridades nacionais em saúde.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PT" sz="1400" b="1" dirty="0" smtClean="0"/>
              <a:t> </a:t>
            </a:r>
            <a:endParaRPr lang="pt-BR" sz="1400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85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2195736" y="13092"/>
            <a:ext cx="4896544" cy="523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2800" b="1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LEGISLAÇÃO DIGISUS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42844" y="642918"/>
            <a:ext cx="90011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/>
              <a:t>P</a:t>
            </a:r>
            <a:r>
              <a:rPr lang="x-none" sz="2000" smtClean="0"/>
              <a:t>ortaria nº 750, de 29 de abril de 2019</a:t>
            </a:r>
            <a:endParaRPr lang="pt-BR" sz="2000" dirty="0" smtClean="0"/>
          </a:p>
          <a:p>
            <a:pPr algn="ctr"/>
            <a:r>
              <a:rPr lang="pt-BR" sz="2000" dirty="0" smtClean="0"/>
              <a:t> </a:t>
            </a:r>
            <a:r>
              <a:rPr lang="pt-BR" sz="2000" u="sng" dirty="0" smtClean="0"/>
              <a:t>Art. 436. O DGMP deve ser obrigatoriamente utilizado pelos estados, Distrito Federal e municípios, para:</a:t>
            </a:r>
            <a:endParaRPr lang="pt-BR" sz="2400" dirty="0" smtClean="0"/>
          </a:p>
          <a:p>
            <a:r>
              <a:rPr lang="pt-BR" sz="2000" b="1" dirty="0" smtClean="0"/>
              <a:t>I - registro de informações e documentos relativos: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a) ao Plano de Saúde;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à Programação Anual de Saúde; e</a:t>
            </a:r>
          </a:p>
          <a:p>
            <a:r>
              <a:rPr lang="pt-BR" sz="2000" b="1" u="sng" dirty="0" smtClean="0"/>
              <a:t>c) as metas da Pactuação Interfederativa de Indicadores;</a:t>
            </a:r>
          </a:p>
          <a:p>
            <a:r>
              <a:rPr lang="pt-BR" sz="2000" dirty="0" smtClean="0"/>
              <a:t>II </a:t>
            </a:r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- elaboração de: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a) Relatório Detalhado do Quadrimestre Anterior - RDQA; e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Relatório Anual de Gestão - RAG; e</a:t>
            </a:r>
          </a:p>
          <a:p>
            <a:r>
              <a:rPr lang="pt-BR" sz="2000" b="1" dirty="0" smtClean="0"/>
              <a:t>III - envio ao Conselho de Saúde respectivo:</a:t>
            </a:r>
          </a:p>
          <a:p>
            <a:r>
              <a:rPr lang="pt-BR" sz="2000" b="1" dirty="0" smtClean="0"/>
              <a:t>a) das metas da Pactuação Interfederativa de Indicadores, para inclusão da análise e do parecer conclusivo pelo Conselho, contemplando o fluxo ascendente de que dispõem as resoluções da Comissão </a:t>
            </a:r>
            <a:r>
              <a:rPr lang="pt-BR" sz="2000" b="1" dirty="0" err="1" smtClean="0"/>
              <a:t>Intergestores</a:t>
            </a:r>
            <a:r>
              <a:rPr lang="pt-BR" sz="2000" b="1" dirty="0" smtClean="0"/>
              <a:t> Tripartite - CIT para a Pactuação Interfederativa de Indicadores;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do RDQA, para inclusão da análise pelo Conselho, nos termos do art. 41 da Lei Complementar nº 141, de 13 de janeiro de 2012; e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c) do RAG, para inclusão da análise e do parecer conclusivo pelo Conselho, nos termos do § 1º do art. 36 da Lei Complementar nº 141, de 2012." (NR)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59661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794644"/>
              </p:ext>
            </p:extLst>
          </p:nvPr>
        </p:nvGraphicFramePr>
        <p:xfrm>
          <a:off x="323528" y="764704"/>
          <a:ext cx="8572560" cy="5553336"/>
        </p:xfrm>
        <a:graphic>
          <a:graphicData uri="http://schemas.openxmlformats.org/drawingml/2006/table">
            <a:tbl>
              <a:tblPr/>
              <a:tblGrid>
                <a:gridCol w="3271367"/>
                <a:gridCol w="5301193"/>
              </a:tblGrid>
              <a:tr h="791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6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INTERFEDERATIVA- 2018-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2199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2018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</a:t>
                      </a:r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Babaçulândia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Carmolândia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032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</a:t>
                      </a:r>
                      <a:r>
                        <a:rPr lang="pt-BR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0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32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15/09/2021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83813"/>
              </p:ext>
            </p:extLst>
          </p:nvPr>
        </p:nvGraphicFramePr>
        <p:xfrm>
          <a:off x="251520" y="764704"/>
          <a:ext cx="8786874" cy="5553039"/>
        </p:xfrm>
        <a:graphic>
          <a:graphicData uri="http://schemas.openxmlformats.org/drawingml/2006/table">
            <a:tbl>
              <a:tblPr/>
              <a:tblGrid>
                <a:gridCol w="3501536"/>
                <a:gridCol w="5285338"/>
              </a:tblGrid>
              <a:tr h="22444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0448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INTERFEDERATIVA- 2019 - 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85516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</a:t>
                      </a:r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Araguaína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3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Babaçulândia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dirty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4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15/09/2021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606178"/>
              </p:ext>
            </p:extLst>
          </p:nvPr>
        </p:nvGraphicFramePr>
        <p:xfrm>
          <a:off x="179512" y="1052736"/>
          <a:ext cx="8786874" cy="4911513"/>
        </p:xfrm>
        <a:graphic>
          <a:graphicData uri="http://schemas.openxmlformats.org/drawingml/2006/table">
            <a:tbl>
              <a:tblPr/>
              <a:tblGrid>
                <a:gridCol w="1107050"/>
                <a:gridCol w="3593902"/>
                <a:gridCol w="4085922"/>
              </a:tblGrid>
              <a:tr h="16107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MÉDIO NORTE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13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INTERFEDERATIVA- 2020-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6107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Nº Ord.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2020</a:t>
                      </a:r>
                      <a:endParaRPr lang="pt-BR" sz="12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34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Homologado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913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Babaçulândia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Barra do Ouro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Campos 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Lindos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</a:t>
                      </a:r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iniciada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29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913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Darcinópolis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980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Filadélfia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Goiatins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Muricilândia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980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Nova 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Olinda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Pau D'Arco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Piraquê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Santa Fé do Araguaia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</a:t>
                      </a:r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iniciada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Wanderlândia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29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Xambioá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1551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</a:t>
                      </a:r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30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78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15/09/2021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982622"/>
              </p:ext>
            </p:extLst>
          </p:nvPr>
        </p:nvGraphicFramePr>
        <p:xfrm>
          <a:off x="395536" y="980728"/>
          <a:ext cx="8389596" cy="5453169"/>
        </p:xfrm>
        <a:graphic>
          <a:graphicData uri="http://schemas.openxmlformats.org/drawingml/2006/table">
            <a:tbl>
              <a:tblPr/>
              <a:tblGrid>
                <a:gridCol w="3382902"/>
                <a:gridCol w="5006694"/>
              </a:tblGrid>
              <a:tr h="32469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1848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INTERFEDERATIVA- 2021- Tocantins                                                          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1848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2021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Babaçulândia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28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Darcinópolis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965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 apreciação pelo Conselho de Saúde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324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01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Homologada pelo Gestor Estadual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Não iniciada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 processo de alimentação no 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r>
                        <a:rPr lang="pt-BR" sz="13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15</a:t>
                      </a:r>
                      <a:r>
                        <a:rPr lang="pt-BR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/09/2021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642918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dirty="0" smtClean="0">
                <a:solidFill>
                  <a:prstClr val="black"/>
                </a:solidFill>
                <a:latin typeface="Arial Black" panose="020B0A04020102020204" pitchFamily="34" charset="0"/>
              </a:rPr>
              <a:t>CONSIDERAÇÕES</a:t>
            </a:r>
            <a:r>
              <a:rPr lang="pt-BR" sz="3200" b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3" name="Retângulo 2"/>
          <p:cNvSpPr/>
          <p:nvPr/>
        </p:nvSpPr>
        <p:spPr>
          <a:xfrm>
            <a:off x="346876" y="1556792"/>
            <a:ext cx="84610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endParaRPr lang="pt-B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Município alimenta no sistema DIGISUS as metas pactuadas na CIR e aprovadas no Conselho Municipal de Saúde dos anos 2018 a 2021;</a:t>
            </a:r>
          </a:p>
          <a:p>
            <a:pPr algn="just">
              <a:buFont typeface="Wingdings" pitchFamily="2" charset="2"/>
              <a:buChar char="ü"/>
            </a:pPr>
            <a:endParaRPr lang="pt-B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Conselho Municipal aprecia, emite resolução, anexa no sistema e valida a </a:t>
            </a:r>
            <a:r>
              <a:rPr lang="pt-B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pactuação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pt-B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endParaRPr lang="pt-B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SES  analisa as metas e homologa caso estiver correto, conforme pactuado na CIR; </a:t>
            </a:r>
          </a:p>
          <a:p>
            <a:pPr algn="just"/>
            <a:endParaRPr lang="pt-BR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 município deve monitorar o sistema até que a </a:t>
            </a:r>
            <a:r>
              <a:rPr lang="pt-B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pactuação</a:t>
            </a: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esteja homologada.</a:t>
            </a:r>
          </a:p>
          <a:p>
            <a:pPr algn="just"/>
            <a:endParaRPr lang="pt-BR" sz="2000" dirty="0" smtClean="0"/>
          </a:p>
        </p:txBody>
      </p:sp>
    </p:spTree>
    <p:extLst>
      <p:ext uri="{BB962C8B-B14F-4D97-AF65-F5344CB8AC3E}">
        <p14:creationId xmlns:p14="http://schemas.microsoft.com/office/powerpoint/2010/main" val="29708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403648" y="677537"/>
            <a:ext cx="6552728" cy="5670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ATENÇÃO!!!!!</a:t>
            </a:r>
          </a:p>
          <a:p>
            <a:pPr algn="ctr"/>
            <a:endParaRPr lang="pt-BR" sz="1050" dirty="0" smtClean="0"/>
          </a:p>
          <a:p>
            <a:pPr algn="ctr"/>
            <a:r>
              <a:rPr lang="pt-BR" sz="4400" dirty="0"/>
              <a:t>A</a:t>
            </a:r>
            <a:r>
              <a:rPr lang="pt-BR" sz="4400" dirty="0" smtClean="0"/>
              <a:t>s </a:t>
            </a:r>
            <a:r>
              <a:rPr lang="pt-BR" sz="4400" dirty="0"/>
              <a:t>metas a serem inseridas no DIGISUS </a:t>
            </a:r>
            <a:r>
              <a:rPr lang="pt-BR" sz="4400" b="1" i="1" u="sng" dirty="0"/>
              <a:t>DEVEM </a:t>
            </a:r>
            <a:r>
              <a:rPr lang="pt-BR" sz="4400" dirty="0"/>
              <a:t>ser as mesmas pactuadas na CIR no respectivo </a:t>
            </a:r>
            <a:r>
              <a:rPr lang="pt-BR" sz="4400" dirty="0" smtClean="0"/>
              <a:t>ano, conforme planilha assinada pelo gestor ou suplente.</a:t>
            </a:r>
            <a:endParaRPr lang="pt-BR" sz="4400" b="1" dirty="0"/>
          </a:p>
          <a:p>
            <a:pPr algn="ctr"/>
            <a:endParaRPr lang="pt-BR" sz="4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49364"/>
      </p:ext>
    </p:extLst>
  </p:cSld>
  <p:clrMapOvr>
    <a:masterClrMapping/>
  </p:clrMapOvr>
</p:sld>
</file>

<file path=ppt/theme/theme1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12051</TotalTime>
  <Words>1167</Words>
  <Application>Microsoft Office PowerPoint</Application>
  <PresentationFormat>Apresentação na tela (4:3)</PresentationFormat>
  <Paragraphs>266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11</vt:i4>
      </vt:variant>
    </vt:vector>
  </HeadingPairs>
  <TitlesOfParts>
    <vt:vector size="13" baseType="lpstr">
      <vt:lpstr>1_Personalizar design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Marilene Coutinho Borges</cp:lastModifiedBy>
  <cp:revision>930</cp:revision>
  <cp:lastPrinted>2020-11-06T20:36:33Z</cp:lastPrinted>
  <dcterms:created xsi:type="dcterms:W3CDTF">2017-01-24T18:09:13Z</dcterms:created>
  <dcterms:modified xsi:type="dcterms:W3CDTF">2021-09-21T17:51:42Z</dcterms:modified>
</cp:coreProperties>
</file>