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56" r:id="rId5"/>
    <p:sldId id="264" r:id="rId6"/>
    <p:sldId id="266" r:id="rId7"/>
    <p:sldId id="271" r:id="rId8"/>
    <p:sldId id="281" r:id="rId9"/>
    <p:sldId id="268" r:id="rId10"/>
    <p:sldId id="269" r:id="rId11"/>
    <p:sldId id="272" r:id="rId12"/>
    <p:sldId id="273" r:id="rId13"/>
    <p:sldId id="276" r:id="rId14"/>
    <p:sldId id="275" r:id="rId15"/>
    <p:sldId id="277" r:id="rId16"/>
    <p:sldId id="270" r:id="rId17"/>
    <p:sldId id="267" r:id="rId18"/>
    <p:sldId id="25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BEF329-519C-4A55-B79D-E0445D401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D64310C-6C4C-4A18-BF4B-0E16FA6D3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4027F4F-C618-4381-839D-6792F5A4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BC32F07-58C1-420D-97F0-C4651468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19C5ABC-7E97-4F4C-96C3-C4B71A05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2047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819DE4-7341-4F35-B4BC-A9C55A21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56E787C-8DBB-4CDC-8056-BF08E361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95ABEC8-20C5-420C-864F-16CBC0D9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9EFD616-C08B-49AF-8B4F-238CD5D55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423BADB-7EC1-4DBC-B9C4-E54A45A5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8219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137B0B2-C349-4EEE-AE49-517689050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318BD1C-E215-404A-B763-7E2579AF6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CEB453C-A729-4791-A622-C16B9C5C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CF7245B-2A11-4EE1-8C7E-A460D3A0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DD7B0AA-E81A-447B-BA14-9F175538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2263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056066-F8C7-460E-8049-C6A7B706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C7A3ABD-E59D-4916-BF5A-2D686F4DC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7A0D48D-E43F-4017-8BE9-A2469770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37A7C83-1BE6-4CCB-A5CD-0134E5A9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FC0D97C-49B5-45F4-992F-847D7D89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7117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F7BC46C-2234-4CC2-B54E-450AD076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BF73657-364C-40B7-82CF-5F6D25D8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1E946CB-5E73-4778-B641-75D46B68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0B69C93-D59C-4240-8170-EEE52DCA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6678253-6B7F-41BB-B1F5-4F305A92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8695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BD6CA-5327-426C-B71E-D773878F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779B0DA-B379-4C21-A72C-E3D6887FE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F322351-31F4-4B51-B5C9-EFC938AF5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78B4CC66-B074-4DCA-9509-435A3551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93EC0B9C-2C58-4AFD-B7F9-E2D17A7B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20BF74DA-830A-4C65-80DB-312BC690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8142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E9EC01-AF94-40DF-B439-5A99ED60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86D8C87-20A4-4406-ABEF-9A94C3B88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72C954F-F2E5-4B88-9A85-DEBDA51A6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E02A6945-5A6F-47E2-A796-9F836CDB1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F01039-7379-46B8-A592-0C2ACA947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53C4292C-BD0A-4A1D-A9CB-76344255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61DA3DDF-A038-440D-BACF-BB0C36EB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9E0A37D4-772E-4844-BDA1-D1CF40B9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6050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F0D3F6E-204C-4AEC-BDE7-6056B21E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04BF183-19AC-4A2A-88A5-7B7021D0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40D463D4-6B12-4EC5-A2E3-838B09EE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75E21B1A-E77C-433B-B501-582B7D58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912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C5567F5D-CEF2-44B3-87D4-E7DA023D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9C844FE5-DCBF-4270-9401-62955A94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1BB5E5E3-18D3-4DA9-B386-2852F1FD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4444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A89407-0FF6-4F40-B678-9A0E88B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2889408-E1CB-484C-B8B5-73B14A4D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CCC1CC5-7508-4A31-B4EA-19058EBD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7EF4367C-2EA0-4AEC-8A1D-4D0F3905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62887BEF-DF42-4CDC-A04E-75563D31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4AB857D-B9A0-4BF6-BF1A-7239FDCD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8313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66B4CF-DCB2-4E98-8FEB-4D6FE59C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F504B73B-4538-4C6E-8E71-E9E546BBF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72A97E9-00BB-4848-B05F-8A5C41D39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668812F-9017-48BC-8FE9-35E7AF5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EBA5CA70-C806-4ED3-9953-CCA02CFB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FC91315-AE1D-4841-8B9C-66F6C2E7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8916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E9DE14D3-A437-4E87-9ADB-CE5E3090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B43533F-F0D0-470D-8AE5-656C4BF96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6A450CF-5E5A-4C93-8C5D-8EF5A3559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8C54F-D17B-44DD-ABC6-FBF4A0875948}" type="datetimeFigureOut">
              <a:rPr lang="pt-BR" smtClean="0"/>
              <a:pPr/>
              <a:t>22/10/2021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8392B12-CF37-4446-8D80-987857A6A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CE628D73-565D-4EEB-A011-4D0AD9A8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2DB80-E92E-41D3-9B9F-025B539B3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5961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reftabocao@terra.com.b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8F4EBE9B-B58E-49F9-B565-BAEB571E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7063"/>
            <a:ext cx="7258050" cy="2242746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3600" b="1" cap="all" dirty="0">
                <a:solidFill>
                  <a:schemeClr val="bg1"/>
                </a:solidFill>
                <a:latin typeface="Arial"/>
              </a:rPr>
              <a:t>O PROGRAMA NACIONAL DE CONTROLE DO TABAGISMO no tocantins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static.congressoemfoco.uol.com.br/2016/09/tocantins-183x300.png">
            <a:extLst>
              <a:ext uri="{FF2B5EF4-FFF2-40B4-BE49-F238E27FC236}">
                <a16:creationId xmlns="" xmlns:a16="http://schemas.microsoft.com/office/drawing/2014/main" id="{FA79B0E4-DB1A-4E0E-897C-B60FA098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1632" y="420161"/>
            <a:ext cx="3306345" cy="541793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7F58FA3-64EE-441B-B465-5DDC7CC8D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82" b="19409"/>
          <a:stretch/>
        </p:blipFill>
        <p:spPr bwMode="auto">
          <a:xfrm>
            <a:off x="398462" y="4174863"/>
            <a:ext cx="3681413" cy="249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BA50348-5B97-4089-856B-B5847EB62658}"/>
              </a:ext>
            </a:extLst>
          </p:cNvPr>
          <p:cNvSpPr txBox="1"/>
          <p:nvPr/>
        </p:nvSpPr>
        <p:spPr>
          <a:xfrm>
            <a:off x="794885" y="3251533"/>
            <a:ext cx="5301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757575"/>
                </a:solidFill>
                <a:latin typeface="Arial"/>
              </a:rPr>
              <a:t>Reduzir a prevalência de fumantes e a consequente morbimortalidade relacionada ao consumo de derivados do tabaco no Brasil</a:t>
            </a:r>
            <a:endParaRPr lang="pt-BR" b="1" dirty="0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BB6A0985-2741-4252-A63F-7B8595C2A577}"/>
              </a:ext>
            </a:extLst>
          </p:cNvPr>
          <p:cNvSpPr txBox="1"/>
          <p:nvPr/>
        </p:nvSpPr>
        <p:spPr>
          <a:xfrm>
            <a:off x="9017391" y="6020972"/>
            <a:ext cx="253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TOCANTINS</a:t>
            </a:r>
          </a:p>
        </p:txBody>
      </p:sp>
      <p:pic>
        <p:nvPicPr>
          <p:cNvPr id="2050" name="Picture 2" descr="Placa p/ sinalização 12x12 proibido fumar 900AH Sinalize PT 1 UN -  Organização - Kalunga">
            <a:extLst>
              <a:ext uri="{FF2B5EF4-FFF2-40B4-BE49-F238E27FC236}">
                <a16:creationId xmlns="" xmlns:a16="http://schemas.microsoft.com/office/drawing/2014/main" id="{ADC037FF-63EA-4BDC-9112-96B1B6F6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864" y="3258140"/>
            <a:ext cx="1384816" cy="1384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OLUÇÃO – CIB/TO Nº. 100, de 22 de maio de 2020. Dispõe sobre o número de  leitos para atendimento exclusivo dos pacient">
            <a:extLst>
              <a:ext uri="{FF2B5EF4-FFF2-40B4-BE49-F238E27FC236}">
                <a16:creationId xmlns="" xmlns:a16="http://schemas.microsoft.com/office/drawing/2014/main" id="{B4425252-9A61-44F3-AB4A-4AC7D2E0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91" y="4556587"/>
            <a:ext cx="3590925" cy="1266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7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2754E3D-3A6A-42DF-A6CC-0227E59E7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64" b="21159"/>
          <a:stretch/>
        </p:blipFill>
        <p:spPr>
          <a:xfrm>
            <a:off x="464028" y="2180493"/>
            <a:ext cx="6133720" cy="378339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B3E70675-B49E-44D4-B4BF-B82744363197}"/>
              </a:ext>
            </a:extLst>
          </p:cNvPr>
          <p:cNvSpPr txBox="1"/>
          <p:nvPr/>
        </p:nvSpPr>
        <p:spPr>
          <a:xfrm>
            <a:off x="956371" y="739219"/>
            <a:ext cx="486354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/>
              <a:t>Envolvimento total da Equipe </a:t>
            </a:r>
          </a:p>
          <a:p>
            <a:pPr algn="ctr">
              <a:lnSpc>
                <a:spcPct val="150000"/>
              </a:lnSpc>
            </a:pPr>
            <a:r>
              <a:rPr lang="pt-BR" sz="2400" b="1" i="1" dirty="0"/>
              <a:t>#juntossomosmelhores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28A3279-E600-4657-90D2-F69623AF49C6}"/>
              </a:ext>
            </a:extLst>
          </p:cNvPr>
          <p:cNvSpPr txBox="1"/>
          <p:nvPr/>
        </p:nvSpPr>
        <p:spPr>
          <a:xfrm>
            <a:off x="6708911" y="846520"/>
            <a:ext cx="5234559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/>
              <a:t>Ação 29 de Agosto 2019 </a:t>
            </a:r>
          </a:p>
          <a:p>
            <a:pPr algn="ctr">
              <a:lnSpc>
                <a:spcPct val="150000"/>
              </a:lnSpc>
            </a:pPr>
            <a:r>
              <a:rPr lang="pt-BR" sz="2000" b="1" dirty="0"/>
              <a:t>Dia Nacional de Combate ao Fumo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Servidores unidos no combate ao tabagismo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Jantar comemorativo da data pontual com a participação dos participantes do grupo em tratamento, autoridades, gestores, servidores e participantes do próximo grupo.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 Na ocasião, além do jantar preparado pelos próprios servidores, fez-se a Apresentação do PNCT, agradecimentos, testemunho dos participantes que já pararam de fumar e boas vindas aos novos participantes.</a:t>
            </a:r>
          </a:p>
        </p:txBody>
      </p:sp>
    </p:spTree>
    <p:extLst>
      <p:ext uri="{BB962C8B-B14F-4D97-AF65-F5344CB8AC3E}">
        <p14:creationId xmlns="" xmlns:p14="http://schemas.microsoft.com/office/powerpoint/2010/main" val="383645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48A87F26-991F-4FA9-A539-AF466C5F1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73"/>
          <a:stretch/>
        </p:blipFill>
        <p:spPr>
          <a:xfrm>
            <a:off x="516835" y="2464903"/>
            <a:ext cx="5801784" cy="4008783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769AE6C7-E142-4B5F-83D1-452600986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22" y="2477672"/>
            <a:ext cx="5328019" cy="3996014"/>
          </a:xfr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FAE7695D-DCAD-4EE2-BD5E-146F2BBE3126}"/>
              </a:ext>
            </a:extLst>
          </p:cNvPr>
          <p:cNvSpPr txBox="1"/>
          <p:nvPr/>
        </p:nvSpPr>
        <p:spPr>
          <a:xfrm>
            <a:off x="762000" y="264622"/>
            <a:ext cx="10668000" cy="2492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Equipe comprometida o ano inteiro – Ação do dia 27 de Novembro - Envolvendo os participantes dos grupos de tratamento do tabagismo, equipe técnica, gestores e população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/>
              <a:t>Caminhada pelas principais ruas da cidade e exposição sobre </a:t>
            </a:r>
            <a:r>
              <a:rPr lang="pt-BR" sz="1800" dirty="0"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ADOTAR HÁBITOS SAUDÁVEIS,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evitando</a:t>
            </a:r>
            <a:r>
              <a:rPr lang="pt-BR" sz="1800" dirty="0"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exposição a FATORES DE RISCO como principal maneira de se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rgbClr val="FF0000"/>
                </a:solidFill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PREVENIR</a:t>
            </a:r>
            <a:r>
              <a:rPr lang="pt-BR" sz="1800" dirty="0"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contra o CÂNCER !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3708831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FDEF556-2F03-4C71-969C-ECDDF2AA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269" r="7671" b="12245"/>
          <a:stretch/>
        </p:blipFill>
        <p:spPr>
          <a:xfrm>
            <a:off x="629839" y="2093844"/>
            <a:ext cx="4896318" cy="42724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C05E08A-230D-46E7-8D9F-C846FA803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867"/>
          <a:stretch/>
        </p:blipFill>
        <p:spPr>
          <a:xfrm>
            <a:off x="5750294" y="2093844"/>
            <a:ext cx="5579166" cy="42724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19A6460-56C1-43DA-9114-204F350F2487}"/>
              </a:ext>
            </a:extLst>
          </p:cNvPr>
          <p:cNvSpPr txBox="1"/>
          <p:nvPr/>
        </p:nvSpPr>
        <p:spPr>
          <a:xfrm>
            <a:off x="629839" y="424070"/>
            <a:ext cx="10793536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Ação do Dia Mundial sem Tabaco – 31/05/2021 </a:t>
            </a:r>
          </a:p>
          <a:p>
            <a:pPr algn="ctr">
              <a:lnSpc>
                <a:spcPct val="150000"/>
              </a:lnSpc>
            </a:pPr>
            <a:r>
              <a:rPr lang="pt-BR" b="1" dirty="0"/>
              <a:t>Exposição sobre a História do Tabagismo – de 20 a 30 de Maio nas dependências da UBS </a:t>
            </a:r>
          </a:p>
          <a:p>
            <a:pPr algn="ctr">
              <a:lnSpc>
                <a:spcPct val="150000"/>
              </a:lnSpc>
            </a:pPr>
            <a:r>
              <a:rPr lang="pt-BR" b="1" dirty="0"/>
              <a:t> Exposição à população no dia 31/05 em área aberta – Academia de Saúde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26196FED-FB21-4634-B4A5-3A0F2C001D03}"/>
              </a:ext>
            </a:extLst>
          </p:cNvPr>
          <p:cNvSpPr txBox="1"/>
          <p:nvPr/>
        </p:nvSpPr>
        <p:spPr>
          <a:xfrm>
            <a:off x="768625" y="5639358"/>
            <a:ext cx="172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Coordenadora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D8204198-8CE3-4DC2-811B-51E7ACA53DFE}"/>
              </a:ext>
            </a:extLst>
          </p:cNvPr>
          <p:cNvSpPr txBox="1"/>
          <p:nvPr/>
        </p:nvSpPr>
        <p:spPr>
          <a:xfrm>
            <a:off x="3601328" y="5500859"/>
            <a:ext cx="172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Secretária de Saúde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F9D3D356-856A-4F64-A533-8F17EA12B59A}"/>
              </a:ext>
            </a:extLst>
          </p:cNvPr>
          <p:cNvSpPr txBox="1"/>
          <p:nvPr/>
        </p:nvSpPr>
        <p:spPr>
          <a:xfrm>
            <a:off x="6026607" y="5569020"/>
            <a:ext cx="161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Médica</a:t>
            </a:r>
            <a:r>
              <a:rPr lang="pt-BR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173DEED-463A-4B1B-8306-15953632DF53}"/>
              </a:ext>
            </a:extLst>
          </p:cNvPr>
          <p:cNvSpPr txBox="1"/>
          <p:nvPr/>
        </p:nvSpPr>
        <p:spPr>
          <a:xfrm>
            <a:off x="9439422" y="5569020"/>
            <a:ext cx="132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Diretora da UBS</a:t>
            </a:r>
          </a:p>
        </p:txBody>
      </p:sp>
    </p:spTree>
    <p:extLst>
      <p:ext uri="{BB962C8B-B14F-4D97-AF65-F5344CB8AC3E}">
        <p14:creationId xmlns="" xmlns:p14="http://schemas.microsoft.com/office/powerpoint/2010/main" val="317400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08EC55C-825E-497E-A581-69A8B0563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251352"/>
            <a:ext cx="4814956" cy="31776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54B3722-F760-4E69-B00A-C15F6997F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81" b="18068"/>
          <a:stretch/>
        </p:blipFill>
        <p:spPr>
          <a:xfrm>
            <a:off x="5342252" y="262165"/>
            <a:ext cx="3406974" cy="317764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C46CA6D-9881-496F-BC5F-E70FDA108478}"/>
              </a:ext>
            </a:extLst>
          </p:cNvPr>
          <p:cNvSpPr txBox="1"/>
          <p:nvPr/>
        </p:nvSpPr>
        <p:spPr>
          <a:xfrm>
            <a:off x="278296" y="4041913"/>
            <a:ext cx="7977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Exposição sobre a História do Cigarro no Brasil e no Mundo : </a:t>
            </a:r>
            <a:r>
              <a:rPr lang="pt-BR" dirty="0"/>
              <a:t>10 dias de exposição ao público na UBS </a:t>
            </a:r>
          </a:p>
          <a:p>
            <a:pPr algn="ctr"/>
            <a:r>
              <a:rPr lang="pt-BR" dirty="0"/>
              <a:t> Painéis cedidos temporariamente pela Secretaria Estadual de Saúde do Estado do Tocantins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E9282AE6-A64A-4592-B562-013730679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739"/>
          <a:stretch/>
        </p:blipFill>
        <p:spPr>
          <a:xfrm rot="5400000">
            <a:off x="8539588" y="720804"/>
            <a:ext cx="3965278" cy="3048000"/>
          </a:xfrm>
          <a:prstGeom prst="rect">
            <a:avLst/>
          </a:prstGeom>
        </p:spPr>
      </p:pic>
      <p:pic>
        <p:nvPicPr>
          <p:cNvPr id="1026" name="Picture 2" descr="INCA - Instituto Nacional de Câncer |">
            <a:extLst>
              <a:ext uri="{FF2B5EF4-FFF2-40B4-BE49-F238E27FC236}">
                <a16:creationId xmlns="" xmlns:a16="http://schemas.microsoft.com/office/drawing/2014/main" id="{908B5178-244F-454B-8CA8-85C829339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63" b="22638"/>
          <a:stretch/>
        </p:blipFill>
        <p:spPr bwMode="auto">
          <a:xfrm>
            <a:off x="7734046" y="5195876"/>
            <a:ext cx="2238692" cy="1318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OLUÇÃO – CIB/TO Nº. 100, de 22 de maio de 2020. Dispõe sobre o número de  leitos para atendimento exclusivo dos pacient">
            <a:extLst>
              <a:ext uri="{FF2B5EF4-FFF2-40B4-BE49-F238E27FC236}">
                <a16:creationId xmlns="" xmlns:a16="http://schemas.microsoft.com/office/drawing/2014/main" id="{D8EFF622-F79D-4645-A1B0-2713A765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33" y="5378747"/>
            <a:ext cx="3590925" cy="1266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M | Ministério da Saúde define critérios de distanciamento social">
            <a:extLst>
              <a:ext uri="{FF2B5EF4-FFF2-40B4-BE49-F238E27FC236}">
                <a16:creationId xmlns="" xmlns:a16="http://schemas.microsoft.com/office/drawing/2014/main" id="{41B90E45-689E-4D0F-AF67-29797CA81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07" t="8958" r="34961" b="9954"/>
          <a:stretch/>
        </p:blipFill>
        <p:spPr bwMode="auto">
          <a:xfrm>
            <a:off x="10445026" y="4340286"/>
            <a:ext cx="1601201" cy="224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cisamos falar mais sobre o Sistema Único de Saúde (SUS)">
            <a:extLst>
              <a:ext uri="{FF2B5EF4-FFF2-40B4-BE49-F238E27FC236}">
                <a16:creationId xmlns="" xmlns:a16="http://schemas.microsoft.com/office/drawing/2014/main" id="{65A50277-E567-48D9-9D79-AD518BA5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5167213"/>
            <a:ext cx="2616752" cy="1418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813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EC95F604-B504-4733-97B5-9F1354185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960" b="22898"/>
          <a:stretch/>
        </p:blipFill>
        <p:spPr>
          <a:xfrm>
            <a:off x="4347886" y="159025"/>
            <a:ext cx="3326297" cy="29607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8CE2A86-EBA5-4328-B2DF-CBC3E1E04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68" b="23435"/>
          <a:stretch/>
        </p:blipFill>
        <p:spPr>
          <a:xfrm>
            <a:off x="216046" y="159024"/>
            <a:ext cx="3750364" cy="29607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DB65E56-9B1C-4824-B99A-A2E64C7B5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82" b="24031"/>
          <a:stretch/>
        </p:blipFill>
        <p:spPr>
          <a:xfrm>
            <a:off x="8055659" y="159026"/>
            <a:ext cx="3627706" cy="29607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6AD1FB5-6F3C-4BEB-87B9-F99B8A3EB5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03"/>
          <a:stretch/>
        </p:blipFill>
        <p:spPr>
          <a:xfrm>
            <a:off x="8543141" y="3299791"/>
            <a:ext cx="3140224" cy="322169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A955B81B-DF33-4412-82A1-0D93DBF8AF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6" y="3299790"/>
            <a:ext cx="3449514" cy="355821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27BBB81-E0E9-49F4-84BF-B6060EDC4721}"/>
              </a:ext>
            </a:extLst>
          </p:cNvPr>
          <p:cNvSpPr txBox="1"/>
          <p:nvPr/>
        </p:nvSpPr>
        <p:spPr>
          <a:xfrm>
            <a:off x="4242113" y="3299790"/>
            <a:ext cx="37077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No Dia Mundial sem Tabaco a Exposição foi feita em área externa, aberta ao público em geral, onde foi feita abordagem breve aos fumantes e explicação do tratamento oferecido aos que querem PARAR DE FUMAR.</a:t>
            </a:r>
          </a:p>
        </p:txBody>
      </p:sp>
    </p:spTree>
    <p:extLst>
      <p:ext uri="{BB962C8B-B14F-4D97-AF65-F5344CB8AC3E}">
        <p14:creationId xmlns="" xmlns:p14="http://schemas.microsoft.com/office/powerpoint/2010/main" val="150705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4355DF3C-0C02-4254-A6D3-B36F06BC8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54" b="37778"/>
          <a:stretch/>
        </p:blipFill>
        <p:spPr>
          <a:xfrm>
            <a:off x="5079081" y="280021"/>
            <a:ext cx="2936081" cy="20673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F3228B6-E01D-4785-97B3-902BCF783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54" b="37778"/>
          <a:stretch/>
        </p:blipFill>
        <p:spPr>
          <a:xfrm>
            <a:off x="8319410" y="280021"/>
            <a:ext cx="3058301" cy="20673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F4B960C-13F5-450C-8D1C-C7BF8AB5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1196" t="27783" r="13804" b="6793"/>
          <a:stretch/>
        </p:blipFill>
        <p:spPr>
          <a:xfrm>
            <a:off x="353377" y="1169540"/>
            <a:ext cx="4421456" cy="540516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00E1AE39-E5BC-43F5-ADB3-AA820C82A7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24" b="16743"/>
          <a:stretch/>
        </p:blipFill>
        <p:spPr>
          <a:xfrm>
            <a:off x="5546033" y="2870726"/>
            <a:ext cx="5546754" cy="3279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2215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B0AF7927-B101-40E7-A2F2-E8A97DF643DF}"/>
              </a:ext>
            </a:extLst>
          </p:cNvPr>
          <p:cNvSpPr txBox="1"/>
          <p:nvPr/>
        </p:nvSpPr>
        <p:spPr>
          <a:xfrm>
            <a:off x="689113" y="583096"/>
            <a:ext cx="558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Dia Nacional de Combate ao Fumo – 2021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6E69242-6B34-43E7-AC19-C4985A9ED2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6" b="39487"/>
          <a:stretch/>
        </p:blipFill>
        <p:spPr>
          <a:xfrm>
            <a:off x="727213" y="1758463"/>
            <a:ext cx="5143500" cy="451644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52F28D44-CA5A-40EC-9967-CE9E56FE01DC}"/>
              </a:ext>
            </a:extLst>
          </p:cNvPr>
          <p:cNvSpPr txBox="1"/>
          <p:nvPr/>
        </p:nvSpPr>
        <p:spPr>
          <a:xfrm>
            <a:off x="6935372" y="1044761"/>
            <a:ext cx="4332467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/>
              <a:t>Equipe unida e comprometida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Abordagem Mínima e Breve ao Fumante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Distribuição de panfletos motivacionais para DEIXAR DE FUMAR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Explanação sobre o Programa de Tratamento ao Tabagista no Município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Agendamento dos interessados em participar</a:t>
            </a:r>
          </a:p>
        </p:txBody>
      </p:sp>
    </p:spTree>
    <p:extLst>
      <p:ext uri="{BB962C8B-B14F-4D97-AF65-F5344CB8AC3E}">
        <p14:creationId xmlns="" xmlns:p14="http://schemas.microsoft.com/office/powerpoint/2010/main" val="166780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9E0F57F9-AFA5-4B6F-A18D-9A29055C1AE4}"/>
              </a:ext>
            </a:extLst>
          </p:cNvPr>
          <p:cNvSpPr txBox="1"/>
          <p:nvPr/>
        </p:nvSpPr>
        <p:spPr>
          <a:xfrm>
            <a:off x="351691" y="241569"/>
            <a:ext cx="115636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2020 tivemos apenas 01 grupo de tratamento ao Tabagista no formato presencial, com encontros presenciais, acompanhamento periódico conforme elaborado pelo INCA.</a:t>
            </a:r>
          </a:p>
          <a:p>
            <a:r>
              <a:rPr lang="pt-BR" dirty="0"/>
              <a:t>Porém, com a pandemia, e o consequente isolamento social, nós tivemos que reinventar a maneira de acompanhar os pacientes que estavam em tratamento, e tivemos que nos adaptar aos </a:t>
            </a:r>
            <a:r>
              <a:rPr lang="pt-BR" b="1" dirty="0"/>
              <a:t>atendimentos virtuais</a:t>
            </a:r>
            <a:r>
              <a:rPr lang="pt-BR" dirty="0"/>
              <a:t>. Tivemos êxito no tratamento pois uma grande porcentagem de pessoas tornaram-se ex-fumantes, mesmo em tempos de pandemia.</a:t>
            </a:r>
          </a:p>
          <a:p>
            <a:r>
              <a:rPr lang="pt-BR" dirty="0"/>
              <a:t>Na fase crítica da pandemia, conseguimos acompanhar os pacientes através de </a:t>
            </a:r>
            <a:r>
              <a:rPr lang="pt-BR" b="1" dirty="0" err="1"/>
              <a:t>teleconsultas</a:t>
            </a:r>
            <a:r>
              <a:rPr lang="pt-BR" dirty="0"/>
              <a:t>, atendimentos </a:t>
            </a:r>
            <a:r>
              <a:rPr lang="pt-BR" b="1" dirty="0"/>
              <a:t>via chamada telefônica,</a:t>
            </a:r>
            <a:r>
              <a:rPr lang="pt-BR" dirty="0"/>
              <a:t> e também por visitas individuais, respeitando todas as normas de segurança, inclusive para a dispensação dos medicamentos.</a:t>
            </a:r>
          </a:p>
          <a:p>
            <a:r>
              <a:rPr lang="pt-BR" dirty="0"/>
              <a:t>Aos poucos os novos participantes que procuravam o tratamento tiveram acompanhamento individual, com consulta médica e elaboração do tratamento pela equipe multiprofissional, inclusive a dispensação de apoio medicamentoso, quando necessário.</a:t>
            </a:r>
          </a:p>
          <a:p>
            <a:r>
              <a:rPr lang="pt-BR" dirty="0"/>
              <a:t>O número de participantes caiu significativamente, pois o momento foi tenso e nosso município teve taxas altas de contaminação da população, o que deixou muita gente com medo de sair de casa, e com medo de se dirigir à UBS.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3960920-3C47-41DD-8B41-9141B4099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415" b="11109"/>
          <a:stretch/>
        </p:blipFill>
        <p:spPr>
          <a:xfrm>
            <a:off x="509219" y="4069990"/>
            <a:ext cx="4203457" cy="23730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C165C4B-4AE3-4165-B29F-6367CE81E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612" b="6497"/>
          <a:stretch/>
        </p:blipFill>
        <p:spPr>
          <a:xfrm>
            <a:off x="7479326" y="4069990"/>
            <a:ext cx="4203457" cy="2373011"/>
          </a:xfrm>
          <a:prstGeom prst="rect">
            <a:avLst/>
          </a:prstGeom>
        </p:spPr>
      </p:pic>
      <p:pic>
        <p:nvPicPr>
          <p:cNvPr id="5122" name="Picture 2" descr="Sinal sem fio, símbolo ios interface de 7 | Ícone Gratis">
            <a:extLst>
              <a:ext uri="{FF2B5EF4-FFF2-40B4-BE49-F238E27FC236}">
                <a16:creationId xmlns="" xmlns:a16="http://schemas.microsoft.com/office/drawing/2014/main" id="{EF5C147C-B1D3-4FAA-B57C-9F6A9A9A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61" y="3946863"/>
            <a:ext cx="1955688" cy="195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475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ca revela queda do número de casos de câncer de pulmão e colo de útero -  iFato">
            <a:extLst>
              <a:ext uri="{FF2B5EF4-FFF2-40B4-BE49-F238E27FC236}">
                <a16:creationId xmlns="" xmlns:a16="http://schemas.microsoft.com/office/drawing/2014/main" id="{537EF559-CDB1-443D-A63D-E8FF2656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9" y="643596"/>
            <a:ext cx="2661806" cy="1874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F54BAE3-D482-4E4D-9623-396B921B8F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509" y="4557932"/>
            <a:ext cx="2659425" cy="20011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5097DB5-23F2-44FA-B278-61CF57C2BA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690" y="3034812"/>
            <a:ext cx="5286375" cy="35242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61AC52B3-05F7-4C43-93E2-A7A6287498F9}"/>
              </a:ext>
            </a:extLst>
          </p:cNvPr>
          <p:cNvSpPr txBox="1"/>
          <p:nvPr/>
        </p:nvSpPr>
        <p:spPr>
          <a:xfrm>
            <a:off x="3913676" y="411306"/>
            <a:ext cx="44425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Nossos agradecimentos à toda equipe do PNCT que contribuem e não medem esforços para que este programa alcance a todos os tabagistas que querem deixar de fumar ou usar produtos derivados do tabaco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dirty="0"/>
          </a:p>
        </p:txBody>
      </p:sp>
      <p:pic>
        <p:nvPicPr>
          <p:cNvPr id="8" name="Picture 4" descr="RESOLUÇÃO – CIB/TO Nº. 100, de 22 de maio de 2020. Dispõe sobre o número de  leitos para atendimento exclusivo dos pacient">
            <a:extLst>
              <a:ext uri="{FF2B5EF4-FFF2-40B4-BE49-F238E27FC236}">
                <a16:creationId xmlns="" xmlns:a16="http://schemas.microsoft.com/office/drawing/2014/main" id="{B910E6BC-0BDD-498D-A337-284A5069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9" y="2912718"/>
            <a:ext cx="2926889" cy="1032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ta unidade de saúde oferece tratamento para parar de fumar | INCA -  Instituto Nacional de Câncer">
            <a:extLst>
              <a:ext uri="{FF2B5EF4-FFF2-40B4-BE49-F238E27FC236}">
                <a16:creationId xmlns="" xmlns:a16="http://schemas.microsoft.com/office/drawing/2014/main" id="{2E1F2A27-0CC9-4A7D-9E38-36B6F23F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24" y="3643533"/>
            <a:ext cx="2063802" cy="2915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1F434E0-4EBA-4E01-AEAF-0DB82E941EE7}"/>
              </a:ext>
            </a:extLst>
          </p:cNvPr>
          <p:cNvSpPr txBox="1"/>
          <p:nvPr/>
        </p:nvSpPr>
        <p:spPr>
          <a:xfrm>
            <a:off x="9215877" y="413140"/>
            <a:ext cx="2096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Cursos de Capacitação e de Sensibilização para preparar a equipe técnica multiprofissional.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="" xmlns:a16="http://schemas.microsoft.com/office/drawing/2014/main" id="{B9AC8EEF-ADD4-4FA4-9C6F-F29BADF536F6}"/>
              </a:ext>
            </a:extLst>
          </p:cNvPr>
          <p:cNvSpPr/>
          <p:nvPr/>
        </p:nvSpPr>
        <p:spPr>
          <a:xfrm>
            <a:off x="10058400" y="2307102"/>
            <a:ext cx="548640" cy="605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081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bocão – Wikipédia, a enciclopédia livre">
            <a:extLst>
              <a:ext uri="{FF2B5EF4-FFF2-40B4-BE49-F238E27FC236}">
                <a16:creationId xmlns="" xmlns:a16="http://schemas.microsoft.com/office/drawing/2014/main" id="{E1F69121-D219-432B-9DBD-A106A5F6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29" y="126609"/>
            <a:ext cx="4132575" cy="6604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D88F9EE-C6DC-43BE-A6D8-925D3AF5872C}"/>
              </a:ext>
            </a:extLst>
          </p:cNvPr>
          <p:cNvSpPr txBox="1"/>
          <p:nvPr/>
        </p:nvSpPr>
        <p:spPr>
          <a:xfrm>
            <a:off x="365760" y="1831369"/>
            <a:ext cx="69072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TABOCÃO </a:t>
            </a:r>
            <a:r>
              <a:rPr lang="pt-BR" dirty="0"/>
              <a:t>é uma cidade de Estado do Tocantins situado a 227 metros de altitude e tem as seguintes coordenadas geográficas: Latitude: 9° 3' 27'' Sul, Longitude: 48° 31' 9'' Oeste.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B6798872-82CE-481E-9A84-AA9EF29E3C0E}"/>
              </a:ext>
            </a:extLst>
          </p:cNvPr>
          <p:cNvSpPr txBox="1"/>
          <p:nvPr/>
        </p:nvSpPr>
        <p:spPr>
          <a:xfrm>
            <a:off x="365759" y="2734270"/>
            <a:ext cx="69072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município se estende por 621,6 km² e contava com 2 589 habitantes no último censo. A densidade demográfica é de 4,2 habitantes por km² no território do município.</a:t>
            </a:r>
          </a:p>
          <a:p>
            <a:r>
              <a:rPr lang="pt-BR" dirty="0"/>
              <a:t>População </a:t>
            </a:r>
            <a:r>
              <a:rPr lang="pt-BR" dirty="0" err="1"/>
              <a:t>tabagística</a:t>
            </a:r>
            <a:r>
              <a:rPr lang="pt-BR" dirty="0"/>
              <a:t> estimada em 27% segundo dados do e-SUS em 2019.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912B68A-8F0F-4D0B-B7EF-D0BB017B0DB9}"/>
              </a:ext>
            </a:extLst>
          </p:cNvPr>
          <p:cNvSpPr txBox="1"/>
          <p:nvPr/>
        </p:nvSpPr>
        <p:spPr>
          <a:xfrm>
            <a:off x="508396" y="4442510"/>
            <a:ext cx="4899075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PREFEITURA MUNICIPAL DE TABOCÃO</a:t>
            </a:r>
            <a:endParaRPr lang="pt-BR" sz="1600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Av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: Vitória Régia s/n, </a:t>
            </a:r>
            <a:r>
              <a:rPr lang="pt-BR" sz="1800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Tabocão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, CEP 77.708-000</a:t>
            </a:r>
            <a:endParaRPr lang="pt-BR" sz="1600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Fone: (63) 3440-1230/ 3440-1120</a:t>
            </a:r>
            <a:endParaRPr lang="pt-BR" sz="1600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e-mail: </a:t>
            </a:r>
            <a:r>
              <a:rPr lang="pt-BR" sz="18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  <a:hlinkClick r:id="rId3"/>
              </a:rPr>
              <a:t>preftabocao@terra.com.br</a:t>
            </a:r>
            <a:endParaRPr lang="pt-BR" sz="1600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Prefeito: Wagner Teixeira de Farias</a:t>
            </a:r>
            <a:endParaRPr lang="pt-BR" sz="1600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82CD488C-E4B6-4532-B514-C2148AE58B53}"/>
              </a:ext>
            </a:extLst>
          </p:cNvPr>
          <p:cNvSpPr txBox="1"/>
          <p:nvPr/>
        </p:nvSpPr>
        <p:spPr>
          <a:xfrm>
            <a:off x="984738" y="295422"/>
            <a:ext cx="5767754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O PROGRAMA NACIONAL DE CONTROLE DO TABAGISMO EM TABOCÃO</a:t>
            </a:r>
          </a:p>
        </p:txBody>
      </p:sp>
      <p:pic>
        <p:nvPicPr>
          <p:cNvPr id="3076" name="Picture 4" descr="Bem-vindo! | Ecó Açu - Sistema de Transparência Municipal">
            <a:extLst>
              <a:ext uri="{FF2B5EF4-FFF2-40B4-BE49-F238E27FC236}">
                <a16:creationId xmlns="" xmlns:a16="http://schemas.microsoft.com/office/drawing/2014/main" id="{1DA78D89-EE24-4A92-ADC4-2BDB8083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15" y="4574532"/>
            <a:ext cx="2120068" cy="2120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8190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18FDE6D-E6C5-4995-8622-6F5D5A5AD6D0}"/>
              </a:ext>
            </a:extLst>
          </p:cNvPr>
          <p:cNvSpPr txBox="1"/>
          <p:nvPr/>
        </p:nvSpPr>
        <p:spPr>
          <a:xfrm>
            <a:off x="587325" y="477936"/>
            <a:ext cx="6502791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SECRETARIA DE SAÚDE E SANEAMENTO DE TABOCÃO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Secretária de Saúde: Maria Odete da Silva Souza Guimarães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Fundo Municipal de Saúde de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Tabocão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 – CNPJ 11.254.854/0001-10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Av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: Vitória Régia s/n,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Tabocão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, CEP 77.708-000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Fone: (63) 3440-1230/ 3440-1120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e-mail: ftabocao15@gmail.com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1C01AC8-75A7-4E42-8BC0-EDB8C953D319}"/>
              </a:ext>
            </a:extLst>
          </p:cNvPr>
          <p:cNvSpPr txBox="1"/>
          <p:nvPr/>
        </p:nvSpPr>
        <p:spPr>
          <a:xfrm>
            <a:off x="587325" y="3661618"/>
            <a:ext cx="6098344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CENTRO DE SAÚDE DR. PEDRO ZANINA 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Diretora: Débora Vanessa de Paula Silva Lima Sales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Rua do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do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Sesp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,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sn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 – Centro – </a:t>
            </a:r>
            <a:r>
              <a:rPr lang="pt-BR" kern="1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Tabocão</a:t>
            </a: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, CEP 77.708-000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Fone</a:t>
            </a:r>
            <a:r>
              <a:rPr lang="pt-BR" kern="10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: (63) 3440-1241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Mangal" panose="02040503050203030202" pitchFamily="18" charset="0"/>
              </a:rPr>
              <a:t>e-mail: enf_vanessa75@hotmail.com</a:t>
            </a:r>
            <a:endParaRPr lang="pt-BR" kern="10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B2F77FF9-B69D-411E-B517-182F8B88A880}"/>
              </a:ext>
            </a:extLst>
          </p:cNvPr>
          <p:cNvSpPr txBox="1"/>
          <p:nvPr/>
        </p:nvSpPr>
        <p:spPr>
          <a:xfrm>
            <a:off x="7090116" y="3661618"/>
            <a:ext cx="4786532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COORDENADORA MUNICIPAL DO PNCT</a:t>
            </a: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Fabiana Zanetti Trovo Carvalho - CRO-TO 1560</a:t>
            </a:r>
            <a:endParaRPr lang="pt-BR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Fone: (63) 99974-6620 / 99121-9350</a:t>
            </a:r>
            <a:endParaRPr lang="pt-BR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kern="1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e-mail: faztrovo@hotmail.com</a:t>
            </a:r>
            <a:endParaRPr lang="pt-BR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82A5D9B-97EE-4EB4-B03A-2DAE8A6A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8791" b="25164"/>
          <a:stretch/>
        </p:blipFill>
        <p:spPr>
          <a:xfrm>
            <a:off x="7090116" y="731521"/>
            <a:ext cx="4786532" cy="2281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60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 Notícias | improbidade">
            <a:extLst>
              <a:ext uri="{FF2B5EF4-FFF2-40B4-BE49-F238E27FC236}">
                <a16:creationId xmlns="" xmlns:a16="http://schemas.microsoft.com/office/drawing/2014/main" id="{B55DD7F6-8621-439E-98A1-56D11C543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892" b="12760"/>
          <a:stretch/>
        </p:blipFill>
        <p:spPr bwMode="auto">
          <a:xfrm>
            <a:off x="923832" y="3059523"/>
            <a:ext cx="4770782" cy="3404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feitura de Tabocão - Home | Facebook">
            <a:extLst>
              <a:ext uri="{FF2B5EF4-FFF2-40B4-BE49-F238E27FC236}">
                <a16:creationId xmlns="" xmlns:a16="http://schemas.microsoft.com/office/drawing/2014/main" id="{6CD3008E-37F5-450E-A427-307CC33CF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48" b="17152"/>
          <a:stretch/>
        </p:blipFill>
        <p:spPr bwMode="auto">
          <a:xfrm>
            <a:off x="1020418" y="414132"/>
            <a:ext cx="4577611" cy="2424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>
            <a:extLst>
              <a:ext uri="{FF2B5EF4-FFF2-40B4-BE49-F238E27FC236}">
                <a16:creationId xmlns="" xmlns:a16="http://schemas.microsoft.com/office/drawing/2014/main" id="{4650ED74-7A3C-4AD6-8A70-68791A772C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>
            <a:extLst>
              <a:ext uri="{FF2B5EF4-FFF2-40B4-BE49-F238E27FC236}">
                <a16:creationId xmlns="" xmlns:a16="http://schemas.microsoft.com/office/drawing/2014/main" id="{B2A294EF-A85B-4ED9-9EEA-BE24E03868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414CA66-06B0-4ECC-97E0-A14A78B47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8791" b="25164"/>
          <a:stretch/>
        </p:blipFill>
        <p:spPr>
          <a:xfrm>
            <a:off x="5882597" y="233869"/>
            <a:ext cx="5288985" cy="205875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B701E086-85A1-4A8F-8C3A-91807F3BA875}"/>
              </a:ext>
            </a:extLst>
          </p:cNvPr>
          <p:cNvSpPr txBox="1"/>
          <p:nvPr/>
        </p:nvSpPr>
        <p:spPr>
          <a:xfrm>
            <a:off x="6248400" y="2491409"/>
            <a:ext cx="47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UBS  Dr. Pedro </a:t>
            </a:r>
            <a:r>
              <a:rPr lang="pt-BR" b="1" dirty="0" err="1"/>
              <a:t>Zanina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E4B0D7F-577D-4035-ABEC-6849053B9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59522"/>
            <a:ext cx="4539991" cy="3404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97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3F1FB1-15DA-4604-AF96-8EA0E8E7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08" y="301020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Equipe técnica multiprofissional Capacitada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F7FF262-554B-46ED-9BF3-936F0E68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583"/>
            <a:ext cx="10515600" cy="494675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Médica</a:t>
            </a:r>
          </a:p>
          <a:p>
            <a:r>
              <a:rPr lang="pt-BR" dirty="0"/>
              <a:t>Psicólogas</a:t>
            </a:r>
          </a:p>
          <a:p>
            <a:r>
              <a:rPr lang="pt-BR" dirty="0"/>
              <a:t>Farmacêuticos</a:t>
            </a:r>
          </a:p>
          <a:p>
            <a:r>
              <a:rPr lang="pt-BR" dirty="0"/>
              <a:t>Assistente Social</a:t>
            </a:r>
          </a:p>
          <a:p>
            <a:r>
              <a:rPr lang="pt-BR" dirty="0"/>
              <a:t>Biomédica</a:t>
            </a:r>
          </a:p>
          <a:p>
            <a:r>
              <a:rPr lang="pt-BR" dirty="0"/>
              <a:t>Odontologia</a:t>
            </a:r>
          </a:p>
          <a:p>
            <a:r>
              <a:rPr lang="pt-BR" dirty="0"/>
              <a:t>Enfermagem</a:t>
            </a:r>
          </a:p>
          <a:p>
            <a:r>
              <a:rPr lang="pt-BR" dirty="0"/>
              <a:t>Recepcionistas</a:t>
            </a:r>
          </a:p>
          <a:p>
            <a:r>
              <a:rPr lang="pt-BR" dirty="0"/>
              <a:t>ACS  </a:t>
            </a:r>
          </a:p>
          <a:p>
            <a:r>
              <a:rPr lang="pt-BR" dirty="0"/>
              <a:t>ASG</a:t>
            </a:r>
          </a:p>
          <a:p>
            <a:r>
              <a:rPr lang="pt-BR" dirty="0"/>
              <a:t>Colaboradores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18EA1DA-ED09-4C69-A486-E4749D465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3" t="31497" r="7825"/>
          <a:stretch/>
        </p:blipFill>
        <p:spPr>
          <a:xfrm>
            <a:off x="5049077" y="1466954"/>
            <a:ext cx="5085523" cy="26267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5F380220-0019-40DC-AF0D-29D6CF4781F0}"/>
              </a:ext>
            </a:extLst>
          </p:cNvPr>
          <p:cNvSpPr txBox="1"/>
          <p:nvPr/>
        </p:nvSpPr>
        <p:spPr>
          <a:xfrm>
            <a:off x="4253692" y="4326568"/>
            <a:ext cx="7100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Além da consulta médica e cuidados da equipe de enfermagem, os participantes contam com psicólogas para terapias, equipe de acolhimento diferenciada, com pessoas empáticas e comprometidas, profissional de educação física e fisioterapeutas, com atividades e terapias e também tratamento odontológico, incluindo profilaxia e orientação em higiene bucal, o que incentiva o fumante mais ainda em deixar de fumar.</a:t>
            </a:r>
          </a:p>
        </p:txBody>
      </p:sp>
    </p:spTree>
    <p:extLst>
      <p:ext uri="{BB962C8B-B14F-4D97-AF65-F5344CB8AC3E}">
        <p14:creationId xmlns="" xmlns:p14="http://schemas.microsoft.com/office/powerpoint/2010/main" val="13888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953BE5-343D-4EBA-B581-467880AB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2" y="4974332"/>
            <a:ext cx="6335763" cy="120974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latin typeface="+mn-lt"/>
              </a:rPr>
              <a:t>Participação da equipe técnica multiprofissional, dos participantes do grupo de tratamento do tabagismo, dos escolares e população em geral.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8128BBB-1215-49BD-B7DA-61F68C266C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394" t="27487"/>
          <a:stretch/>
        </p:blipFill>
        <p:spPr>
          <a:xfrm>
            <a:off x="3220278" y="1246125"/>
            <a:ext cx="8971722" cy="38721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8B67DBD8-405C-4A3C-81FE-710652EAB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056" y="1934534"/>
            <a:ext cx="2894222" cy="1970840"/>
          </a:xfrm>
          <a:prstGeom prst="rect">
            <a:avLst/>
          </a:prstGeom>
        </p:spPr>
      </p:pic>
      <p:pic>
        <p:nvPicPr>
          <p:cNvPr id="10" name="Espaço Reservado para Conteúdo 4">
            <a:extLst>
              <a:ext uri="{FF2B5EF4-FFF2-40B4-BE49-F238E27FC236}">
                <a16:creationId xmlns="" xmlns:a16="http://schemas.microsoft.com/office/drawing/2014/main" id="{C49CECCA-FBD8-43C9-917D-AACF05BFD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6242"/>
          <a:stretch/>
        </p:blipFill>
        <p:spPr>
          <a:xfrm>
            <a:off x="1388778" y="4593782"/>
            <a:ext cx="2894222" cy="19708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A8767B47-33D8-4328-9FD3-4507586F0D6C}"/>
              </a:ext>
            </a:extLst>
          </p:cNvPr>
          <p:cNvSpPr txBox="1"/>
          <p:nvPr/>
        </p:nvSpPr>
        <p:spPr>
          <a:xfrm>
            <a:off x="703385" y="323557"/>
            <a:ext cx="799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DIA MUNDIAL SEM TABACO – 31/05/2019</a:t>
            </a:r>
          </a:p>
        </p:txBody>
      </p:sp>
    </p:spTree>
    <p:extLst>
      <p:ext uri="{BB962C8B-B14F-4D97-AF65-F5344CB8AC3E}">
        <p14:creationId xmlns="" xmlns:p14="http://schemas.microsoft.com/office/powerpoint/2010/main" val="151806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36FDD41-5C0E-4AD3-B15F-14228566F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848" b="-1"/>
          <a:stretch/>
        </p:blipFill>
        <p:spPr>
          <a:xfrm>
            <a:off x="528940" y="3773199"/>
            <a:ext cx="4955829" cy="271244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75A8EAA-D9E2-43FC-9560-060CFAE5EE77}"/>
              </a:ext>
            </a:extLst>
          </p:cNvPr>
          <p:cNvSpPr txBox="1"/>
          <p:nvPr/>
        </p:nvSpPr>
        <p:spPr>
          <a:xfrm>
            <a:off x="1862238" y="172297"/>
            <a:ext cx="408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Encontros presenciais em 2019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3948490-A93C-4467-A802-EA7C23EFB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45" b="10717"/>
          <a:stretch/>
        </p:blipFill>
        <p:spPr>
          <a:xfrm>
            <a:off x="7704968" y="470470"/>
            <a:ext cx="3723988" cy="240293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B2E3CE3F-3BF8-437C-8308-89E4CD250C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7564" y="3424657"/>
            <a:ext cx="2889866" cy="32766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47D60C32-5529-43AA-BD08-1964DE386116}"/>
              </a:ext>
            </a:extLst>
          </p:cNvPr>
          <p:cNvSpPr txBox="1"/>
          <p:nvPr/>
        </p:nvSpPr>
        <p:spPr>
          <a:xfrm>
            <a:off x="5943908" y="5099290"/>
            <a:ext cx="2284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Lanche especial incluindo alimentos que ajudam a parar de fumar, elaborado pela equipe.</a:t>
            </a:r>
          </a:p>
        </p:txBody>
      </p:sp>
      <p:sp>
        <p:nvSpPr>
          <p:cNvPr id="13" name="Seta: para a Direita Listrada 12">
            <a:extLst>
              <a:ext uri="{FF2B5EF4-FFF2-40B4-BE49-F238E27FC236}">
                <a16:creationId xmlns="" xmlns:a16="http://schemas.microsoft.com/office/drawing/2014/main" id="{B9DF532B-A9D8-4DA2-8334-DAA371FD5FFF}"/>
              </a:ext>
            </a:extLst>
          </p:cNvPr>
          <p:cNvSpPr/>
          <p:nvPr/>
        </p:nvSpPr>
        <p:spPr>
          <a:xfrm>
            <a:off x="7976382" y="5387926"/>
            <a:ext cx="534572" cy="637436"/>
          </a:xfrm>
          <a:prstGeom prst="stripedRightArrow">
            <a:avLst>
              <a:gd name="adj1" fmla="val 50000"/>
              <a:gd name="adj2" fmla="val 57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EC89B95F-834C-4DE4-B041-8AFB97867C2A}"/>
              </a:ext>
            </a:extLst>
          </p:cNvPr>
          <p:cNvSpPr txBox="1"/>
          <p:nvPr/>
        </p:nvSpPr>
        <p:spPr>
          <a:xfrm>
            <a:off x="6054206" y="3481884"/>
            <a:ext cx="2040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Itens para incentivá-los a economizar o dinheiro gasto com fumo</a:t>
            </a:r>
          </a:p>
        </p:txBody>
      </p:sp>
      <p:sp>
        <p:nvSpPr>
          <p:cNvPr id="15" name="Seta: Dobrada para Cima 14">
            <a:extLst>
              <a:ext uri="{FF2B5EF4-FFF2-40B4-BE49-F238E27FC236}">
                <a16:creationId xmlns="" xmlns:a16="http://schemas.microsoft.com/office/drawing/2014/main" id="{D5026CD2-AE77-4930-95A7-116C8B9476F3}"/>
              </a:ext>
            </a:extLst>
          </p:cNvPr>
          <p:cNvSpPr/>
          <p:nvPr/>
        </p:nvSpPr>
        <p:spPr>
          <a:xfrm>
            <a:off x="7572803" y="3013479"/>
            <a:ext cx="769339" cy="1827360"/>
          </a:xfrm>
          <a:prstGeom prst="bentUpArrow">
            <a:avLst>
              <a:gd name="adj1" fmla="val 25000"/>
              <a:gd name="adj2" fmla="val 25886"/>
              <a:gd name="adj3" fmla="val 48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1B8E97AA-EBBF-4472-9BC5-9208C4175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" y="821570"/>
            <a:ext cx="6365761" cy="2584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944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="" xmlns:a16="http://schemas.microsoft.com/office/drawing/2014/main" id="{48D96F31-4701-4079-871A-C4655FF511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3180D5B-38C5-4A1B-9790-573F90704C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9636" y="3437936"/>
            <a:ext cx="5505165" cy="31925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A7805C22-34B5-4365-93B1-8EE35A341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22" r="18992" b="3985"/>
          <a:stretch/>
        </p:blipFill>
        <p:spPr>
          <a:xfrm>
            <a:off x="8485276" y="2949557"/>
            <a:ext cx="3248020" cy="31925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C39D452-5FBA-4567-BBB6-E9567862A3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812" t="13580" r="8038" b="7350"/>
          <a:stretch/>
        </p:blipFill>
        <p:spPr>
          <a:xfrm>
            <a:off x="331993" y="507151"/>
            <a:ext cx="3233531" cy="2712449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="" xmlns:a16="http://schemas.microsoft.com/office/drawing/2014/main" id="{5726B60D-044A-44C0-9492-2DF4EB4BC4EF}"/>
              </a:ext>
            </a:extLst>
          </p:cNvPr>
          <p:cNvSpPr/>
          <p:nvPr/>
        </p:nvSpPr>
        <p:spPr>
          <a:xfrm>
            <a:off x="4242705" y="1040083"/>
            <a:ext cx="2623930" cy="1646583"/>
          </a:xfrm>
          <a:prstGeom prst="leftArrow">
            <a:avLst>
              <a:gd name="adj1" fmla="val 6753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b="1" dirty="0"/>
          </a:p>
          <a:p>
            <a:r>
              <a:rPr lang="pt-BR" sz="1800" b="1" dirty="0"/>
              <a:t>- Nossa UBS é AMBIENTE LIVRE DE TABACO</a:t>
            </a:r>
          </a:p>
          <a:p>
            <a:endParaRPr lang="pt-BR" sz="18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13EEA3A-F925-4071-88BF-8E3E10460493}"/>
              </a:ext>
            </a:extLst>
          </p:cNvPr>
          <p:cNvSpPr txBox="1"/>
          <p:nvPr/>
        </p:nvSpPr>
        <p:spPr>
          <a:xfrm>
            <a:off x="9156137" y="507151"/>
            <a:ext cx="2199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Certificado de nº de dias SEM FUMAR – Um incentivo a mais para os participantes!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="" xmlns:a16="http://schemas.microsoft.com/office/drawing/2014/main" id="{45756144-CC7A-48F2-9EA1-4296E53F217A}"/>
              </a:ext>
            </a:extLst>
          </p:cNvPr>
          <p:cNvSpPr/>
          <p:nvPr/>
        </p:nvSpPr>
        <p:spPr>
          <a:xfrm>
            <a:off x="9833318" y="1984480"/>
            <a:ext cx="745588" cy="702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646E3DD1-7EB8-4F2E-872A-9AD3A50C009D}"/>
              </a:ext>
            </a:extLst>
          </p:cNvPr>
          <p:cNvSpPr txBox="1"/>
          <p:nvPr/>
        </p:nvSpPr>
        <p:spPr>
          <a:xfrm>
            <a:off x="491706" y="4275878"/>
            <a:ext cx="13189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100%  dos servidores são NÃO-FUMANTES</a:t>
            </a:r>
            <a:endParaRPr lang="pt-BR" dirty="0"/>
          </a:p>
        </p:txBody>
      </p:sp>
      <p:sp>
        <p:nvSpPr>
          <p:cNvPr id="16" name="Seta: para a Direita 15">
            <a:extLst>
              <a:ext uri="{FF2B5EF4-FFF2-40B4-BE49-F238E27FC236}">
                <a16:creationId xmlns="" xmlns:a16="http://schemas.microsoft.com/office/drawing/2014/main" id="{64509238-F6C5-46FC-8BFA-BD9D7A7C16A6}"/>
              </a:ext>
            </a:extLst>
          </p:cNvPr>
          <p:cNvSpPr/>
          <p:nvPr/>
        </p:nvSpPr>
        <p:spPr>
          <a:xfrm>
            <a:off x="512622" y="5476207"/>
            <a:ext cx="1552976" cy="526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3444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BD4A65-AF6D-4DCF-9A26-7661B4EE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6" y="225634"/>
            <a:ext cx="92342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i="1" dirty="0"/>
              <a:t>Prefeitura Municipal de </a:t>
            </a:r>
            <a:r>
              <a:rPr lang="pt-BR" b="1" i="1" dirty="0" err="1"/>
              <a:t>Tabocão</a:t>
            </a:r>
            <a:r>
              <a:rPr lang="pt-BR" b="1" i="1" dirty="0"/>
              <a:t/>
            </a:r>
            <a:br>
              <a:rPr lang="pt-BR" b="1" i="1" dirty="0"/>
            </a:br>
            <a:r>
              <a:rPr lang="pt-BR" b="1" i="1" dirty="0"/>
              <a:t>Secretaria Municipal de Saúde e Saneamento</a:t>
            </a:r>
            <a:br>
              <a:rPr lang="pt-BR" b="1" i="1" dirty="0"/>
            </a:br>
            <a:r>
              <a:rPr lang="pt-BR" b="1" i="1" dirty="0"/>
              <a:t>Centro de Saúde Dr. Pedro </a:t>
            </a:r>
            <a:r>
              <a:rPr lang="pt-BR" b="1" i="1" dirty="0" err="1"/>
              <a:t>Zanina</a:t>
            </a:r>
            <a:endParaRPr lang="pt-BR" b="1" i="1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96DF6097-A9E2-4580-8816-15CF3802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62" r="16321"/>
          <a:stretch/>
        </p:blipFill>
        <p:spPr>
          <a:xfrm>
            <a:off x="321366" y="3251679"/>
            <a:ext cx="3570164" cy="2717905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D01A591-01DB-429E-BA77-5656CA365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1" r="4321"/>
          <a:stretch/>
        </p:blipFill>
        <p:spPr>
          <a:xfrm>
            <a:off x="7929408" y="3236783"/>
            <a:ext cx="3829878" cy="271790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6F784D68-E74D-4BB2-8489-21637A155089}"/>
              </a:ext>
            </a:extLst>
          </p:cNvPr>
          <p:cNvSpPr txBox="1"/>
          <p:nvPr/>
        </p:nvSpPr>
        <p:spPr>
          <a:xfrm>
            <a:off x="432715" y="1927746"/>
            <a:ext cx="11326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GESTÃO sempre empenhada e comprometida com o PNCT</a:t>
            </a:r>
          </a:p>
          <a:p>
            <a:pPr algn="ctr"/>
            <a:r>
              <a:rPr lang="pt-BR" sz="2400" b="1" dirty="0"/>
              <a:t>Envolvimento de toda a equipe – gestores e servidores unidos pelo mesmo propósito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82E73D74-79D3-40F2-9CCE-24E50927836C}"/>
              </a:ext>
            </a:extLst>
          </p:cNvPr>
          <p:cNvSpPr txBox="1"/>
          <p:nvPr/>
        </p:nvSpPr>
        <p:spPr>
          <a:xfrm>
            <a:off x="538730" y="5954688"/>
            <a:ext cx="303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Preparativos para a ação:</a:t>
            </a:r>
          </a:p>
          <a:p>
            <a:pPr algn="ctr"/>
            <a:r>
              <a:rPr lang="pt-BR" dirty="0"/>
              <a:t>Secretária de Saúde, Diretora da UBS e TI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5C1C6A49-4128-4CD0-9CFC-1529DE0C22F1}"/>
              </a:ext>
            </a:extLst>
          </p:cNvPr>
          <p:cNvSpPr txBox="1"/>
          <p:nvPr/>
        </p:nvSpPr>
        <p:spPr>
          <a:xfrm>
            <a:off x="5543099" y="6231687"/>
            <a:ext cx="477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Espaço cedido e preparado para o evento - UBS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00F431A-02C6-4CAF-9866-40DB7B3CC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3" y="3236784"/>
            <a:ext cx="3670852" cy="2717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9554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1030</Words>
  <Application>Microsoft Office PowerPoint</Application>
  <PresentationFormat>Personalizar</PresentationFormat>
  <Paragraphs>90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O PROGRAMA NACIONAL DE CONTROLE DO TABAGISMO no tocantins</vt:lpstr>
      <vt:lpstr>Slide 2</vt:lpstr>
      <vt:lpstr>Slide 3</vt:lpstr>
      <vt:lpstr>Slide 4</vt:lpstr>
      <vt:lpstr>Equipe técnica multiprofissional Capacitada</vt:lpstr>
      <vt:lpstr>Participação da equipe técnica multiprofissional, dos participantes do grupo de tratamento do tabagismo, dos escolares e população em geral.</vt:lpstr>
      <vt:lpstr>Slide 7</vt:lpstr>
      <vt:lpstr>Slide 8</vt:lpstr>
      <vt:lpstr>Prefeitura Municipal de Tabocão Secretaria Municipal de Saúde e Saneamento Centro de Saúde Dr. Pedro Zanina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Luciano</dc:creator>
  <cp:lastModifiedBy>niceaferreira</cp:lastModifiedBy>
  <cp:revision>8</cp:revision>
  <dcterms:created xsi:type="dcterms:W3CDTF">2021-10-21T15:04:22Z</dcterms:created>
  <dcterms:modified xsi:type="dcterms:W3CDTF">2021-10-22T19:37:57Z</dcterms:modified>
</cp:coreProperties>
</file>