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92" r:id="rId3"/>
    <p:sldId id="259" r:id="rId4"/>
    <p:sldId id="290" r:id="rId5"/>
    <p:sldId id="260" r:id="rId6"/>
    <p:sldId id="277" r:id="rId7"/>
    <p:sldId id="278" r:id="rId8"/>
    <p:sldId id="264" r:id="rId9"/>
    <p:sldId id="288" r:id="rId10"/>
    <p:sldId id="266" r:id="rId11"/>
    <p:sldId id="268" r:id="rId12"/>
    <p:sldId id="295" r:id="rId13"/>
    <p:sldId id="261" r:id="rId14"/>
    <p:sldId id="294" r:id="rId15"/>
    <p:sldId id="291" r:id="rId16"/>
    <p:sldId id="270" r:id="rId17"/>
    <p:sldId id="289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Helvetica Neue" panose="020005030000000200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8">
          <p15:clr>
            <a:srgbClr val="A4A3A4"/>
          </p15:clr>
        </p15:guide>
        <p15:guide id="2" pos="308">
          <p15:clr>
            <a:srgbClr val="A4A3A4"/>
          </p15:clr>
        </p15:guide>
        <p15:guide id="3" orient="horz" pos="10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hiana Bezerra" initials="" lastIdx="1" clrIdx="0"/>
  <p:cmAuthor id="1" name="Daniel Nepstad" initials="" lastIdx="6" clrIdx="1"/>
  <p:cmAuthor id="2" name="Daniel Nepstad" initials="DCN" lastIdx="2" clrIdx="2">
    <p:extLst>
      <p:ext uri="{19B8F6BF-5375-455C-9EA6-DF929625EA0E}">
        <p15:presenceInfo xmlns:p15="http://schemas.microsoft.com/office/powerpoint/2012/main" userId="Daniel Nepst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0D9"/>
    <a:srgbClr val="7AF0B0"/>
    <a:srgbClr val="2AF0AB"/>
    <a:srgbClr val="3A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F3BDAC-8EA2-40DC-9828-A79CA05F223A}">
  <a:tblStyle styleId="{50F3BDAC-8EA2-40DC-9828-A79CA05F22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5CB58F3-495C-4AE0-9F3A-A63330C92DF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/>
    <p:restoredTop sz="94743"/>
  </p:normalViewPr>
  <p:slideViewPr>
    <p:cSldViewPr snapToGrid="0">
      <p:cViewPr varScale="1">
        <p:scale>
          <a:sx n="185" d="100"/>
          <a:sy n="185" d="100"/>
        </p:scale>
        <p:origin x="704" y="176"/>
      </p:cViewPr>
      <p:guideLst>
        <p:guide orient="horz" pos="468"/>
        <p:guide pos="308"/>
        <p:guide orient="horz" pos="1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war\Desktop\EII\Brazil%20Forest%20Carbon%20Analyses\Mercuria%200314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war\Desktop\EII\Brazil%20Forest%20Carbon%20Analyses\Mercuria%200314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wwar\Desktop\EII\Brazil%20Forest%20Carbon%20Analyses\Brazil%20historical%20GHG%20emissions%20and%20NDC%20Targets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Sheet1!$H$11</c:f>
              <c:strCache>
                <c:ptCount val="1"/>
                <c:pt idx="0">
                  <c:v>Receita (US$B)</c:v>
                </c:pt>
              </c:strCache>
            </c:strRef>
          </c:tx>
          <c:spPr>
            <a:solidFill>
              <a:srgbClr val="86F0D9"/>
            </a:solidFill>
            <a:ln>
              <a:solidFill>
                <a:srgbClr val="86F0D9"/>
              </a:solidFill>
            </a:ln>
            <a:effectLst/>
          </c:spPr>
          <c:invertIfNegative val="0"/>
          <c:cat>
            <c:strRef>
              <c:f>Sheet1!$G$12:$G$13</c:f>
              <c:strCache>
                <c:ptCount val="2"/>
                <c:pt idx="0">
                  <c:v>2010-2020</c:v>
                </c:pt>
                <c:pt idx="1">
                  <c:v>2021-2030</c:v>
                </c:pt>
              </c:strCache>
            </c:strRef>
          </c:cat>
          <c:val>
            <c:numRef>
              <c:f>Sheet1!$H$12:$H$13</c:f>
              <c:numCache>
                <c:formatCode>General</c:formatCode>
                <c:ptCount val="2"/>
                <c:pt idx="0">
                  <c:v>1.7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F-A749-9690-ED29BE8B4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9288240"/>
        <c:axId val="1049342256"/>
      </c:barChart>
      <c:catAx>
        <c:axId val="104928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342256"/>
        <c:crosses val="autoZero"/>
        <c:auto val="1"/>
        <c:lblAlgn val="ctr"/>
        <c:lblOffset val="100"/>
        <c:noMultiLvlLbl val="0"/>
      </c:catAx>
      <c:valAx>
        <c:axId val="104934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28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2022-2032:  </a:t>
            </a:r>
            <a:r>
              <a:rPr lang="en-US" baseline="0"/>
              <a:t>175.6 MtCO</a:t>
            </a:r>
            <a:r>
              <a:rPr lang="en-US" baseline="-25000"/>
              <a:t>2</a:t>
            </a:r>
            <a:r>
              <a:rPr lang="en-US" baseline="0"/>
              <a:t> </a:t>
            </a:r>
          </a:p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sng" strike="noStrike" baseline="0">
                <a:effectLst/>
              </a:rPr>
              <a:t>2016-2022:  </a:t>
            </a:r>
            <a:r>
              <a:rPr lang="en-US" u="sng" baseline="0"/>
              <a:t>106.5 </a:t>
            </a:r>
            <a:r>
              <a:rPr lang="en-US" sz="1400" b="0" i="0" u="sng" strike="noStrike" baseline="0">
                <a:effectLst/>
              </a:rPr>
              <a:t>MtCO</a:t>
            </a:r>
            <a:r>
              <a:rPr lang="en-US" sz="1400" b="0" i="0" u="none" strike="noStrike" baseline="-25000">
                <a:effectLst/>
              </a:rPr>
              <a:t>2</a:t>
            </a:r>
            <a:r>
              <a:rPr lang="en-US" u="sng" baseline="0"/>
              <a:t>  </a:t>
            </a:r>
            <a:r>
              <a:rPr lang="en-US" u="sng" baseline="-25000"/>
              <a:t> </a:t>
            </a:r>
          </a:p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Total:           282.1 </a:t>
            </a:r>
            <a:r>
              <a:rPr lang="en-US" sz="1400" b="0" i="0" u="none" strike="noStrike" baseline="0">
                <a:effectLst/>
              </a:rPr>
              <a:t>MtCO</a:t>
            </a:r>
            <a:r>
              <a:rPr lang="en-US" sz="1400" b="0" i="0" u="none" strike="noStrike" baseline="-25000">
                <a:effectLst/>
              </a:rPr>
              <a:t>2</a:t>
            </a:r>
            <a:r>
              <a:rPr lang="en-US" baseline="0"/>
              <a:t>   </a:t>
            </a:r>
          </a:p>
        </c:rich>
      </c:tx>
      <c:layout>
        <c:manualLayout>
          <c:xMode val="edge"/>
          <c:yMode val="edge"/>
          <c:x val="0.5760599396974293"/>
          <c:y val="0.1243567466070207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69282143656964"/>
          <c:y val="6.1403688905204243E-2"/>
          <c:w val="0.86028271067180428"/>
          <c:h val="0.7188577208900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DEFOR!$AJ$142</c:f>
              <c:strCache>
                <c:ptCount val="1"/>
                <c:pt idx="0">
                  <c:v>emissões projetadas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6-4946-B890-A488BC5E1EE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C6-4946-B890-A488BC5E1EE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C6-4946-B890-A488BC5E1EE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C6-4946-B890-A488BC5E1EE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C6-4946-B890-A488BC5E1EE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5C6-4946-B890-A488BC5E1EE3}"/>
              </c:ext>
            </c:extLst>
          </c:dPt>
          <c:cat>
            <c:numRef>
              <c:f>DEFOR!$AC$123:$AC$139</c:f>
              <c:numCache>
                <c:formatCode>General</c:formatCode>
                <c:ptCount val="1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</c:numCache>
            </c:numRef>
          </c:cat>
          <c:val>
            <c:numRef>
              <c:f>DEFOR!$J$248:$J$264</c:f>
              <c:numCache>
                <c:formatCode>General</c:formatCode>
                <c:ptCount val="17"/>
                <c:pt idx="0">
                  <c:v>41.605314659999998</c:v>
                </c:pt>
                <c:pt idx="1">
                  <c:v>43.713520469999999</c:v>
                </c:pt>
                <c:pt idx="2">
                  <c:v>40.309911089999993</c:v>
                </c:pt>
                <c:pt idx="3">
                  <c:v>38.938307309999992</c:v>
                </c:pt>
                <c:pt idx="4">
                  <c:v>40.233710879999997</c:v>
                </c:pt>
                <c:pt idx="5">
                  <c:v>43.434119699999997</c:v>
                </c:pt>
                <c:pt idx="6">
                  <c:v>33.060731111999999</c:v>
                </c:pt>
                <c:pt idx="7">
                  <c:v>26.861844028499998</c:v>
                </c:pt>
                <c:pt idx="8">
                  <c:v>20.662956944999998</c:v>
                </c:pt>
                <c:pt idx="9">
                  <c:v>14.464069861499997</c:v>
                </c:pt>
                <c:pt idx="10">
                  <c:v>8.2651827779999962</c:v>
                </c:pt>
                <c:pt idx="11">
                  <c:v>7.6919878649999971</c:v>
                </c:pt>
                <c:pt idx="12">
                  <c:v>7.118792951999998</c:v>
                </c:pt>
                <c:pt idx="13">
                  <c:v>6.5455980389999988</c:v>
                </c:pt>
                <c:pt idx="14">
                  <c:v>5.9724031259999997</c:v>
                </c:pt>
                <c:pt idx="15">
                  <c:v>5.3992082130000005</c:v>
                </c:pt>
                <c:pt idx="16">
                  <c:v>4.8260133000000014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C6-4946-B890-A488BC5E1EE3}"/>
            </c:ext>
          </c:extLst>
        </c:ser>
        <c:ser>
          <c:idx val="2"/>
          <c:order val="2"/>
          <c:tx>
            <c:strRef>
              <c:f>DEFOR!$AJ$143</c:f>
              <c:strCache>
                <c:ptCount val="1"/>
                <c:pt idx="0">
                  <c:v>reduções de emissões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DEFOR!$AC$123:$AC$139</c:f>
              <c:numCache>
                <c:formatCode>General</c:formatCode>
                <c:ptCount val="1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</c:numCache>
            </c:numRef>
          </c:cat>
          <c:val>
            <c:numRef>
              <c:f>DEFOR!$AB$248:$AB$264</c:f>
              <c:numCache>
                <c:formatCode>General</c:formatCode>
                <c:ptCount val="17"/>
                <c:pt idx="0">
                  <c:v>17.974685340000001</c:v>
                </c:pt>
                <c:pt idx="1">
                  <c:v>15.311162195999991</c:v>
                </c:pt>
                <c:pt idx="2">
                  <c:v>18.714771575999997</c:v>
                </c:pt>
                <c:pt idx="3">
                  <c:v>20.086375355999998</c:v>
                </c:pt>
                <c:pt idx="4">
                  <c:v>18.790971785999993</c:v>
                </c:pt>
                <c:pt idx="5">
                  <c:v>15.590562965999993</c:v>
                </c:pt>
                <c:pt idx="6">
                  <c:v>8.2651827779999962</c:v>
                </c:pt>
                <c:pt idx="7">
                  <c:v>14.464069861499997</c:v>
                </c:pt>
                <c:pt idx="8">
                  <c:v>20.662956944999998</c:v>
                </c:pt>
                <c:pt idx="9">
                  <c:v>26.861844028499998</c:v>
                </c:pt>
                <c:pt idx="10">
                  <c:v>33.060731111999999</c:v>
                </c:pt>
                <c:pt idx="11">
                  <c:v>12.97096908</c:v>
                </c:pt>
                <c:pt idx="12">
                  <c:v>13.544163993</c:v>
                </c:pt>
                <c:pt idx="13">
                  <c:v>14.117358906</c:v>
                </c:pt>
                <c:pt idx="14">
                  <c:v>14.690553818999998</c:v>
                </c:pt>
                <c:pt idx="15">
                  <c:v>15.263748731999996</c:v>
                </c:pt>
                <c:pt idx="16">
                  <c:v>1.7195847389999965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C6-4946-B890-A488BC5E1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416183952"/>
        <c:axId val="416186904"/>
      </c:barChart>
      <c:lineChart>
        <c:grouping val="standard"/>
        <c:varyColors val="0"/>
        <c:ser>
          <c:idx val="1"/>
          <c:order val="1"/>
          <c:tx>
            <c:v>FREL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DEFOR!$S$248:$S$264</c:f>
              <c:numCache>
                <c:formatCode>General</c:formatCode>
                <c:ptCount val="17"/>
                <c:pt idx="0">
                  <c:v>59.58</c:v>
                </c:pt>
                <c:pt idx="1">
                  <c:v>59.02468266599999</c:v>
                </c:pt>
                <c:pt idx="2">
                  <c:v>59.02468266599999</c:v>
                </c:pt>
                <c:pt idx="3">
                  <c:v>59.02468266599999</c:v>
                </c:pt>
                <c:pt idx="4">
                  <c:v>59.02468266599999</c:v>
                </c:pt>
                <c:pt idx="5">
                  <c:v>59.02468266599999</c:v>
                </c:pt>
                <c:pt idx="6">
                  <c:v>41.325913889999995</c:v>
                </c:pt>
                <c:pt idx="7">
                  <c:v>41.325913889999995</c:v>
                </c:pt>
                <c:pt idx="8">
                  <c:v>41.325913889999995</c:v>
                </c:pt>
                <c:pt idx="9">
                  <c:v>41.325913889999995</c:v>
                </c:pt>
                <c:pt idx="10">
                  <c:v>41.325913889999995</c:v>
                </c:pt>
                <c:pt idx="11">
                  <c:v>20.662956944999998</c:v>
                </c:pt>
                <c:pt idx="12">
                  <c:v>20.662956944999998</c:v>
                </c:pt>
                <c:pt idx="13">
                  <c:v>20.662956944999998</c:v>
                </c:pt>
                <c:pt idx="14">
                  <c:v>20.662956944999998</c:v>
                </c:pt>
                <c:pt idx="15">
                  <c:v>20.662956944999998</c:v>
                </c:pt>
                <c:pt idx="16">
                  <c:v>6.5455980389999979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5C6-4946-B890-A488BC5E1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183952"/>
        <c:axId val="416186904"/>
      </c:lineChart>
      <c:catAx>
        <c:axId val="41618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186904"/>
        <c:crosses val="autoZero"/>
        <c:auto val="1"/>
        <c:lblAlgn val="ctr"/>
        <c:lblOffset val="100"/>
        <c:noMultiLvlLbl val="0"/>
      </c:catAx>
      <c:valAx>
        <c:axId val="4161869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400" b="0" i="0" u="none" strike="noStrike" baseline="0"/>
                  <a:t>Emissões de Desmatamento </a:t>
                </a:r>
                <a:r>
                  <a:rPr lang="en-US" sz="1400"/>
                  <a:t>(MtCO</a:t>
                </a:r>
                <a:r>
                  <a:rPr lang="en-US" sz="1400" baseline="-25000"/>
                  <a:t>2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2.3861091853462142E-2"/>
              <c:y val="9.80193229246822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18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Tocantins, Amazônia: </a:t>
            </a:r>
          </a:p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Receita</a:t>
            </a:r>
            <a:r>
              <a:rPr lang="en-US" sz="2000" dirty="0"/>
              <a:t> </a:t>
            </a:r>
            <a:r>
              <a:rPr lang="en-US" sz="2000" dirty="0" err="1"/>
              <a:t>Potencial</a:t>
            </a:r>
            <a:r>
              <a:rPr lang="en-US" sz="2000" b="0" i="0" u="none" strike="noStrike" baseline="0" dirty="0">
                <a:effectLst/>
              </a:rPr>
              <a:t> = USD$0.3 </a:t>
            </a:r>
            <a:r>
              <a:rPr lang="en-US" sz="2000" b="0" i="0" u="none" strike="noStrike" baseline="0" dirty="0" err="1">
                <a:effectLst/>
              </a:rPr>
              <a:t>bilhões</a:t>
            </a:r>
            <a:r>
              <a:rPr lang="en-US" sz="2000" baseline="0" dirty="0"/>
              <a:t> </a:t>
            </a:r>
            <a:endParaRPr lang="en-US" sz="2000" dirty="0"/>
          </a:p>
        </c:rich>
      </c:tx>
      <c:layout>
        <c:manualLayout>
          <c:xMode val="edge"/>
          <c:yMode val="edge"/>
          <c:x val="0.20385774299941972"/>
          <c:y val="1.8691584331340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'Summary Table'!$U$41</c:f>
              <c:strCache>
                <c:ptCount val="1"/>
                <c:pt idx="0">
                  <c:v>Desmatamento Primário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Table'!$T$65:$T$75</c:f>
              <c:strCache>
                <c:ptCount val="11"/>
                <c:pt idx="0">
                  <c:v>2023 &amp; Histórica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</c:strCache>
            </c:strRef>
          </c:cat>
          <c:val>
            <c:numRef>
              <c:f>'Summary Table'!$U$65:$U$75</c:f>
              <c:numCache>
                <c:formatCode>General</c:formatCode>
                <c:ptCount val="11"/>
                <c:pt idx="0">
                  <c:v>32.339204160000001</c:v>
                </c:pt>
                <c:pt idx="1">
                  <c:v>1.7497972800000006</c:v>
                </c:pt>
                <c:pt idx="2">
                  <c:v>2.4997104000000006</c:v>
                </c:pt>
                <c:pt idx="3">
                  <c:v>3.2496235200000005</c:v>
                </c:pt>
                <c:pt idx="4">
                  <c:v>3.9995366400000005</c:v>
                </c:pt>
                <c:pt idx="5">
                  <c:v>1.568280711111111</c:v>
                </c:pt>
                <c:pt idx="6">
                  <c:v>1.636735182222222</c:v>
                </c:pt>
                <c:pt idx="7">
                  <c:v>1.7051896533333333</c:v>
                </c:pt>
                <c:pt idx="8">
                  <c:v>1.7736441244444443</c:v>
                </c:pt>
                <c:pt idx="9">
                  <c:v>1.8420985955555556</c:v>
                </c:pt>
                <c:pt idx="10">
                  <c:v>0.20536341333333316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B-475D-AA99-67C5A6BBC233}"/>
            </c:ext>
          </c:extLst>
        </c:ser>
        <c:ser>
          <c:idx val="1"/>
          <c:order val="1"/>
          <c:tx>
            <c:strRef>
              <c:f>'Summary Table'!$V$41</c:f>
              <c:strCache>
                <c:ptCount val="1"/>
                <c:pt idx="0">
                  <c:v>Degradação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Table'!$T$65:$T$75</c:f>
              <c:strCache>
                <c:ptCount val="11"/>
                <c:pt idx="0">
                  <c:v>2023 &amp; Histórica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</c:strCache>
            </c:strRef>
          </c:cat>
          <c:val>
            <c:numRef>
              <c:f>'Summary Table'!$V$65:$V$75</c:f>
              <c:numCache>
                <c:formatCode>0.00</c:formatCode>
                <c:ptCount val="11"/>
                <c:pt idx="0" formatCode="General">
                  <c:v>54.056065915871997</c:v>
                </c:pt>
                <c:pt idx="1">
                  <c:v>4.6585421453760016</c:v>
                </c:pt>
                <c:pt idx="2">
                  <c:v>6.6550602076800027</c:v>
                </c:pt>
                <c:pt idx="3">
                  <c:v>8.6515782699840038</c:v>
                </c:pt>
                <c:pt idx="4">
                  <c:v>10.648096332288004</c:v>
                </c:pt>
                <c:pt idx="5">
                  <c:v>4.4361044684088888</c:v>
                </c:pt>
                <c:pt idx="6">
                  <c:v>4.8791728122097782</c:v>
                </c:pt>
                <c:pt idx="7">
                  <c:v>5.3222411560106675</c:v>
                </c:pt>
                <c:pt idx="8">
                  <c:v>5.7653094998115559</c:v>
                </c:pt>
                <c:pt idx="9">
                  <c:v>6.2083778436124435</c:v>
                </c:pt>
                <c:pt idx="10">
                  <c:v>1.3292050314026662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B-475D-AA99-67C5A6BBC233}"/>
            </c:ext>
          </c:extLst>
        </c:ser>
        <c:ser>
          <c:idx val="2"/>
          <c:order val="2"/>
          <c:tx>
            <c:strRef>
              <c:f>'Summary Table'!$W$41</c:f>
              <c:strCache>
                <c:ptCount val="1"/>
                <c:pt idx="0">
                  <c:v>Desmatamento Secundário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Table'!$T$65:$T$75</c:f>
              <c:strCache>
                <c:ptCount val="11"/>
                <c:pt idx="0">
                  <c:v>2023 &amp; Histórica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</c:strCache>
            </c:strRef>
          </c:cat>
          <c:val>
            <c:numRef>
              <c:f>'Summary Table'!$W$65:$W$75</c:f>
              <c:numCache>
                <c:formatCode>General</c:formatCode>
                <c:ptCount val="11"/>
                <c:pt idx="0">
                  <c:v>6.17273599999998</c:v>
                </c:pt>
                <c:pt idx="1">
                  <c:v>10.802287999999997</c:v>
                </c:pt>
                <c:pt idx="2">
                  <c:v>15.431839999999999</c:v>
                </c:pt>
                <c:pt idx="3">
                  <c:v>20.061391999999998</c:v>
                </c:pt>
                <c:pt idx="4">
                  <c:v>24.690943999999998</c:v>
                </c:pt>
                <c:pt idx="5">
                  <c:v>9.7734986666666668</c:v>
                </c:pt>
                <c:pt idx="6">
                  <c:v>10.287893333333333</c:v>
                </c:pt>
                <c:pt idx="7">
                  <c:v>10.802288000000003</c:v>
                </c:pt>
                <c:pt idx="8">
                  <c:v>11.316682666666669</c:v>
                </c:pt>
                <c:pt idx="9">
                  <c:v>11.831077333333335</c:v>
                </c:pt>
                <c:pt idx="10">
                  <c:v>1.543184000000001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B-475D-AA99-67C5A6BBC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66726808"/>
        <c:axId val="466723528"/>
      </c:barChart>
      <c:catAx>
        <c:axId val="46672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23528"/>
        <c:crosses val="autoZero"/>
        <c:auto val="1"/>
        <c:lblAlgn val="ctr"/>
        <c:lblOffset val="100"/>
        <c:noMultiLvlLbl val="0"/>
      </c:catAx>
      <c:valAx>
        <c:axId val="46672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$USD milhões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2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98393853416299"/>
          <c:y val="5.0484629224786699E-2"/>
          <c:w val="0.86468630673502256"/>
          <c:h val="0.71731276051083059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'Rapid ER scenario'!$A$6</c:f>
              <c:strCache>
                <c:ptCount val="1"/>
                <c:pt idx="0">
                  <c:v>Mudança de Uso da Terra e Florestas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'Rapid ER scenario'!$A$21:$A$51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'Rapid ER scenario'!$F$21:$F$51</c:f>
              <c:numCache>
                <c:formatCode>#,##0</c:formatCode>
                <c:ptCount val="31"/>
                <c:pt idx="0">
                  <c:v>1535605023</c:v>
                </c:pt>
                <c:pt idx="1">
                  <c:v>1459365054</c:v>
                </c:pt>
                <c:pt idx="2">
                  <c:v>1753054747</c:v>
                </c:pt>
                <c:pt idx="3">
                  <c:v>2102712334</c:v>
                </c:pt>
                <c:pt idx="4">
                  <c:v>2048174166</c:v>
                </c:pt>
                <c:pt idx="5">
                  <c:v>1709241145</c:v>
                </c:pt>
                <c:pt idx="6">
                  <c:v>1305148371</c:v>
                </c:pt>
                <c:pt idx="7">
                  <c:v>1056264686</c:v>
                </c:pt>
                <c:pt idx="8">
                  <c:v>1013338908</c:v>
                </c:pt>
                <c:pt idx="9">
                  <c:v>729493381</c:v>
                </c:pt>
                <c:pt idx="10">
                  <c:v>678977243</c:v>
                </c:pt>
                <c:pt idx="11">
                  <c:v>666489361</c:v>
                </c:pt>
                <c:pt idx="12">
                  <c:v>703722040</c:v>
                </c:pt>
                <c:pt idx="13">
                  <c:v>814810343</c:v>
                </c:pt>
                <c:pt idx="14">
                  <c:v>789917764</c:v>
                </c:pt>
                <c:pt idx="15">
                  <c:v>871038630</c:v>
                </c:pt>
                <c:pt idx="16">
                  <c:v>932444875</c:v>
                </c:pt>
                <c:pt idx="17">
                  <c:v>743756570</c:v>
                </c:pt>
                <c:pt idx="18">
                  <c:v>762740767</c:v>
                </c:pt>
                <c:pt idx="19">
                  <c:v>806996124</c:v>
                </c:pt>
                <c:pt idx="20">
                  <c:v>997923296</c:v>
                </c:pt>
                <c:pt idx="21" formatCode="_(* #,##0_);_(* \(#,##0\);_(* &quot;-&quot;??_);_(@_)">
                  <c:v>924822702.48815393</c:v>
                </c:pt>
                <c:pt idx="22" formatCode="_(* #,##0.00_);_(* \(#,##0.00\);_(* &quot;-&quot;??_);_(@_)">
                  <c:v>677798313.51810467</c:v>
                </c:pt>
                <c:pt idx="23" formatCode="_(* #,##0.00_);_(* \(#,##0.00\);_(* &quot;-&quot;??_);_(@_)">
                  <c:v>550711129.73346007</c:v>
                </c:pt>
                <c:pt idx="24" formatCode="_(* #,##0.00_);_(* \(#,##0.00\);_(* &quot;-&quot;??_);_(@_)">
                  <c:v>423623945.94881546</c:v>
                </c:pt>
                <c:pt idx="25" formatCode="_(* #,##0.00_);_(* \(#,##0.00\);_(* &quot;-&quot;??_);_(@_)">
                  <c:v>296536762.16417086</c:v>
                </c:pt>
                <c:pt idx="26" formatCode="_(* #,##0.00_);_(* \(#,##0.00\);_(* &quot;-&quot;??_);_(@_)">
                  <c:v>169449578.37952623</c:v>
                </c:pt>
                <c:pt idx="27" formatCode="_(* #,##0.00_);_(* \(#,##0.00\);_(* &quot;-&quot;??_);_(@_)">
                  <c:v>158334328.32531175</c:v>
                </c:pt>
                <c:pt idx="28" formatCode="_(* #,##0.00_);_(* \(#,##0.00\);_(* &quot;-&quot;??_);_(@_)">
                  <c:v>147219078.27109727</c:v>
                </c:pt>
                <c:pt idx="29" formatCode="_(* #,##0.00_);_(* \(#,##0.00\);_(* &quot;-&quot;??_);_(@_)">
                  <c:v>136103828.2168828</c:v>
                </c:pt>
                <c:pt idx="30" formatCode="_(* #,##0.00_);_(* \(#,##0.00\);_(* &quot;-&quot;??_);_(@_)">
                  <c:v>124988578.16266832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D-4E4E-9A73-49E29746E8A6}"/>
            </c:ext>
          </c:extLst>
        </c:ser>
        <c:ser>
          <c:idx val="3"/>
          <c:order val="1"/>
          <c:tx>
            <c:strRef>
              <c:f>'Rapid ER scenario'!$A$5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'Rapid ER scenario'!$A$21:$A$51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'Rapid ER scenario'!$E$21:$E$51</c:f>
              <c:numCache>
                <c:formatCode>#,##0</c:formatCode>
                <c:ptCount val="31"/>
                <c:pt idx="0">
                  <c:v>438056921</c:v>
                </c:pt>
                <c:pt idx="1">
                  <c:v>454199300</c:v>
                </c:pt>
                <c:pt idx="2">
                  <c:v>467552827</c:v>
                </c:pt>
                <c:pt idx="3">
                  <c:v>497263278</c:v>
                </c:pt>
                <c:pt idx="4">
                  <c:v>517885270</c:v>
                </c:pt>
                <c:pt idx="5">
                  <c:v>518416722</c:v>
                </c:pt>
                <c:pt idx="6">
                  <c:v>517565644</c:v>
                </c:pt>
                <c:pt idx="7">
                  <c:v>502258015</c:v>
                </c:pt>
                <c:pt idx="8">
                  <c:v>511200554</c:v>
                </c:pt>
                <c:pt idx="9">
                  <c:v>517369756</c:v>
                </c:pt>
                <c:pt idx="10">
                  <c:v>534074403</c:v>
                </c:pt>
                <c:pt idx="11">
                  <c:v>539072424</c:v>
                </c:pt>
                <c:pt idx="12">
                  <c:v>536378150</c:v>
                </c:pt>
                <c:pt idx="13">
                  <c:v>541605894</c:v>
                </c:pt>
                <c:pt idx="14">
                  <c:v>546310884</c:v>
                </c:pt>
                <c:pt idx="15">
                  <c:v>551441640</c:v>
                </c:pt>
                <c:pt idx="16">
                  <c:v>562784471</c:v>
                </c:pt>
                <c:pt idx="17">
                  <c:v>561758321</c:v>
                </c:pt>
                <c:pt idx="18">
                  <c:v>560080232</c:v>
                </c:pt>
                <c:pt idx="19">
                  <c:v>562987702</c:v>
                </c:pt>
                <c:pt idx="20">
                  <c:v>577022998</c:v>
                </c:pt>
                <c:pt idx="21">
                  <c:v>577022998</c:v>
                </c:pt>
                <c:pt idx="22">
                  <c:v>577022998</c:v>
                </c:pt>
                <c:pt idx="23">
                  <c:v>577022998</c:v>
                </c:pt>
                <c:pt idx="24">
                  <c:v>577022998</c:v>
                </c:pt>
                <c:pt idx="25">
                  <c:v>577022998</c:v>
                </c:pt>
                <c:pt idx="26">
                  <c:v>577022998</c:v>
                </c:pt>
                <c:pt idx="27">
                  <c:v>577022998</c:v>
                </c:pt>
                <c:pt idx="28">
                  <c:v>577022998</c:v>
                </c:pt>
                <c:pt idx="29">
                  <c:v>577022998</c:v>
                </c:pt>
                <c:pt idx="30">
                  <c:v>577022998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D-4E4E-9A73-49E29746E8A6}"/>
            </c:ext>
          </c:extLst>
        </c:ser>
        <c:ser>
          <c:idx val="2"/>
          <c:order val="2"/>
          <c:tx>
            <c:strRef>
              <c:f>'Rapid ER scenario'!$A$4</c:f>
              <c:strCache>
                <c:ptCount val="1"/>
                <c:pt idx="0">
                  <c:v>Energia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'Rapid ER scenario'!$A$21:$A$51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'Rapid ER scenario'!$D$21:$D$51</c:f>
              <c:numCache>
                <c:formatCode>#,##0</c:formatCode>
                <c:ptCount val="31"/>
                <c:pt idx="0">
                  <c:v>289813578</c:v>
                </c:pt>
                <c:pt idx="1">
                  <c:v>299657685</c:v>
                </c:pt>
                <c:pt idx="2">
                  <c:v>297658475</c:v>
                </c:pt>
                <c:pt idx="3">
                  <c:v>290217005</c:v>
                </c:pt>
                <c:pt idx="4">
                  <c:v>306194015</c:v>
                </c:pt>
                <c:pt idx="5">
                  <c:v>317645745</c:v>
                </c:pt>
                <c:pt idx="6">
                  <c:v>321130080</c:v>
                </c:pt>
                <c:pt idx="7">
                  <c:v>335132691</c:v>
                </c:pt>
                <c:pt idx="8">
                  <c:v>354212901</c:v>
                </c:pt>
                <c:pt idx="9">
                  <c:v>342103629</c:v>
                </c:pt>
                <c:pt idx="10">
                  <c:v>371944837</c:v>
                </c:pt>
                <c:pt idx="11">
                  <c:v>385361156</c:v>
                </c:pt>
                <c:pt idx="12">
                  <c:v>418850275</c:v>
                </c:pt>
                <c:pt idx="13">
                  <c:v>453705253</c:v>
                </c:pt>
                <c:pt idx="14">
                  <c:v>478782918</c:v>
                </c:pt>
                <c:pt idx="15">
                  <c:v>455716186</c:v>
                </c:pt>
                <c:pt idx="16">
                  <c:v>422288563</c:v>
                </c:pt>
                <c:pt idx="17">
                  <c:v>429805372</c:v>
                </c:pt>
                <c:pt idx="18">
                  <c:v>408631214</c:v>
                </c:pt>
                <c:pt idx="19">
                  <c:v>412466747</c:v>
                </c:pt>
                <c:pt idx="20">
                  <c:v>393705260</c:v>
                </c:pt>
                <c:pt idx="21">
                  <c:v>393705260</c:v>
                </c:pt>
                <c:pt idx="22">
                  <c:v>393705260</c:v>
                </c:pt>
                <c:pt idx="23">
                  <c:v>393705260</c:v>
                </c:pt>
                <c:pt idx="24">
                  <c:v>393705260</c:v>
                </c:pt>
                <c:pt idx="25">
                  <c:v>393705260</c:v>
                </c:pt>
                <c:pt idx="26">
                  <c:v>393705260</c:v>
                </c:pt>
                <c:pt idx="27">
                  <c:v>393705260</c:v>
                </c:pt>
                <c:pt idx="28">
                  <c:v>393705260</c:v>
                </c:pt>
                <c:pt idx="29">
                  <c:v>393705260</c:v>
                </c:pt>
                <c:pt idx="30">
                  <c:v>393705260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8D-4E4E-9A73-49E29746E8A6}"/>
            </c:ext>
          </c:extLst>
        </c:ser>
        <c:ser>
          <c:idx val="1"/>
          <c:order val="3"/>
          <c:tx>
            <c:strRef>
              <c:f>'Rapid ER scenario'!$A$3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'Rapid ER scenario'!$A$21:$A$51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'Rapid ER scenario'!$C$21:$C$51</c:f>
              <c:numCache>
                <c:formatCode>#,##0</c:formatCode>
                <c:ptCount val="31"/>
                <c:pt idx="0">
                  <c:v>74145831</c:v>
                </c:pt>
                <c:pt idx="1">
                  <c:v>71730077</c:v>
                </c:pt>
                <c:pt idx="2">
                  <c:v>75570914</c:v>
                </c:pt>
                <c:pt idx="3">
                  <c:v>76605908</c:v>
                </c:pt>
                <c:pt idx="4">
                  <c:v>81170397</c:v>
                </c:pt>
                <c:pt idx="5">
                  <c:v>80506037</c:v>
                </c:pt>
                <c:pt idx="6">
                  <c:v>80819584</c:v>
                </c:pt>
                <c:pt idx="7">
                  <c:v>84267199</c:v>
                </c:pt>
                <c:pt idx="8">
                  <c:v>83705271</c:v>
                </c:pt>
                <c:pt idx="9">
                  <c:v>76137837</c:v>
                </c:pt>
                <c:pt idx="10">
                  <c:v>95548484</c:v>
                </c:pt>
                <c:pt idx="11">
                  <c:v>99817936</c:v>
                </c:pt>
                <c:pt idx="12">
                  <c:v>100861781</c:v>
                </c:pt>
                <c:pt idx="13">
                  <c:v>100989469</c:v>
                </c:pt>
                <c:pt idx="14">
                  <c:v>103043881</c:v>
                </c:pt>
                <c:pt idx="15">
                  <c:v>102089519</c:v>
                </c:pt>
                <c:pt idx="16">
                  <c:v>95828306</c:v>
                </c:pt>
                <c:pt idx="17">
                  <c:v>99912518</c:v>
                </c:pt>
                <c:pt idx="18">
                  <c:v>101008900</c:v>
                </c:pt>
                <c:pt idx="19">
                  <c:v>99472616</c:v>
                </c:pt>
                <c:pt idx="20">
                  <c:v>99964389</c:v>
                </c:pt>
                <c:pt idx="21">
                  <c:v>99964389</c:v>
                </c:pt>
                <c:pt idx="22">
                  <c:v>99964389</c:v>
                </c:pt>
                <c:pt idx="23">
                  <c:v>99964389</c:v>
                </c:pt>
                <c:pt idx="24">
                  <c:v>99964389</c:v>
                </c:pt>
                <c:pt idx="25">
                  <c:v>99964389</c:v>
                </c:pt>
                <c:pt idx="26">
                  <c:v>99964389</c:v>
                </c:pt>
                <c:pt idx="27">
                  <c:v>99964389</c:v>
                </c:pt>
                <c:pt idx="28">
                  <c:v>99964389</c:v>
                </c:pt>
                <c:pt idx="29">
                  <c:v>99964389</c:v>
                </c:pt>
                <c:pt idx="30">
                  <c:v>99964389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8D-4E4E-9A73-49E29746E8A6}"/>
            </c:ext>
          </c:extLst>
        </c:ser>
        <c:ser>
          <c:idx val="0"/>
          <c:order val="4"/>
          <c:tx>
            <c:strRef>
              <c:f>'Rapid ER scenario'!$A$2</c:f>
              <c:strCache>
                <c:ptCount val="1"/>
                <c:pt idx="0">
                  <c:v>Resíduos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'Rapid ER scenario'!$A$21:$A$51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'Rapid ER scenario'!$B$21:$B$51</c:f>
              <c:numCache>
                <c:formatCode>#,##0</c:formatCode>
                <c:ptCount val="31"/>
                <c:pt idx="0">
                  <c:v>49153900</c:v>
                </c:pt>
                <c:pt idx="1">
                  <c:v>54015026</c:v>
                </c:pt>
                <c:pt idx="2">
                  <c:v>52455723</c:v>
                </c:pt>
                <c:pt idx="3">
                  <c:v>57013567</c:v>
                </c:pt>
                <c:pt idx="4">
                  <c:v>58670869</c:v>
                </c:pt>
                <c:pt idx="5">
                  <c:v>61883529</c:v>
                </c:pt>
                <c:pt idx="6">
                  <c:v>65568180</c:v>
                </c:pt>
                <c:pt idx="7">
                  <c:v>66391658</c:v>
                </c:pt>
                <c:pt idx="8">
                  <c:v>67830844</c:v>
                </c:pt>
                <c:pt idx="9">
                  <c:v>70486430</c:v>
                </c:pt>
                <c:pt idx="10">
                  <c:v>71991842</c:v>
                </c:pt>
                <c:pt idx="11">
                  <c:v>73429482</c:v>
                </c:pt>
                <c:pt idx="12">
                  <c:v>74343103</c:v>
                </c:pt>
                <c:pt idx="13">
                  <c:v>77652222</c:v>
                </c:pt>
                <c:pt idx="14">
                  <c:v>80025427</c:v>
                </c:pt>
                <c:pt idx="15">
                  <c:v>83006748</c:v>
                </c:pt>
                <c:pt idx="16">
                  <c:v>84617157</c:v>
                </c:pt>
                <c:pt idx="17">
                  <c:v>86418776</c:v>
                </c:pt>
                <c:pt idx="18">
                  <c:v>88866740</c:v>
                </c:pt>
                <c:pt idx="19">
                  <c:v>90399713</c:v>
                </c:pt>
                <c:pt idx="20">
                  <c:v>92047811</c:v>
                </c:pt>
                <c:pt idx="21">
                  <c:v>92047811</c:v>
                </c:pt>
                <c:pt idx="22">
                  <c:v>92047811</c:v>
                </c:pt>
                <c:pt idx="23">
                  <c:v>92047811</c:v>
                </c:pt>
                <c:pt idx="24">
                  <c:v>92047811</c:v>
                </c:pt>
                <c:pt idx="25">
                  <c:v>92047811</c:v>
                </c:pt>
                <c:pt idx="26">
                  <c:v>92047811</c:v>
                </c:pt>
                <c:pt idx="27">
                  <c:v>92047811</c:v>
                </c:pt>
                <c:pt idx="28">
                  <c:v>92047811</c:v>
                </c:pt>
                <c:pt idx="29">
                  <c:v>92047811</c:v>
                </c:pt>
                <c:pt idx="30">
                  <c:v>92047811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8D-4E4E-9A73-49E29746E8A6}"/>
            </c:ext>
          </c:extLst>
        </c:ser>
        <c:ser>
          <c:idx val="7"/>
          <c:order val="7"/>
          <c:tx>
            <c:v>Creditos com ACs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'Rapid ER scenario'!$A$21:$A$51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'Rapid ER scenario'!$I$21:$I$51</c:f>
              <c:numCache>
                <c:formatCode>General</c:formatCode>
                <c:ptCount val="31"/>
                <c:pt idx="24" formatCode="0.00">
                  <c:v>106882298.19118476</c:v>
                </c:pt>
                <c:pt idx="25" formatCode="0.00">
                  <c:v>233969481.97582936</c:v>
                </c:pt>
                <c:pt idx="26" formatCode="0.00">
                  <c:v>11656552.620473862</c:v>
                </c:pt>
                <c:pt idx="27" formatCode="0.00">
                  <c:v>22771802.674688339</c:v>
                </c:pt>
                <c:pt idx="28" formatCode="0.00">
                  <c:v>33887052.728902817</c:v>
                </c:pt>
                <c:pt idx="29" formatCode="0.00">
                  <c:v>45002302.783117294</c:v>
                </c:pt>
                <c:pt idx="30" formatCode="0.00">
                  <c:v>56117552.837331772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8D-4E4E-9A73-49E29746E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782788976"/>
        <c:axId val="782791928"/>
      </c:barChart>
      <c:lineChart>
        <c:grouping val="standard"/>
        <c:varyColors val="0"/>
        <c:ser>
          <c:idx val="5"/>
          <c:order val="5"/>
          <c:tx>
            <c:strRef>
              <c:f>'Rapid ER scenario'!$G$10</c:f>
              <c:strCache>
                <c:ptCount val="1"/>
                <c:pt idx="0">
                  <c:v>2025 Meta NDC </c:v>
                </c:pt>
              </c:strCache>
            </c:strRef>
          </c:tx>
          <c:spPr>
            <a:ln w="50800" cap="rnd">
              <a:solidFill>
                <a:sysClr val="window" lastClr="FFFFFF">
                  <a:lumMod val="65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'Rapid ER scenario'!$G$21:$G$51</c:f>
              <c:numCache>
                <c:formatCode>General</c:formatCode>
                <c:ptCount val="31"/>
                <c:pt idx="22">
                  <c:v>1693246702.1400001</c:v>
                </c:pt>
                <c:pt idx="23">
                  <c:v>1693246702.1400001</c:v>
                </c:pt>
                <c:pt idx="24">
                  <c:v>1693246702.1400001</c:v>
                </c:pt>
                <c:pt idx="25">
                  <c:v>1693246702.1400001</c:v>
                </c:pt>
                <c:pt idx="26">
                  <c:v>1693246702.1400001</c:v>
                </c:pt>
                <c:pt idx="27">
                  <c:v>1693246702.1400001</c:v>
                </c:pt>
                <c:pt idx="28">
                  <c:v>1693246702.1400001</c:v>
                </c:pt>
                <c:pt idx="29">
                  <c:v>1693246702.1400001</c:v>
                </c:pt>
                <c:pt idx="30">
                  <c:v>1693246702.1400001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8D-4E4E-9A73-49E29746E8A6}"/>
            </c:ext>
          </c:extLst>
        </c:ser>
        <c:ser>
          <c:idx val="6"/>
          <c:order val="6"/>
          <c:tx>
            <c:strRef>
              <c:f>'Rapid ER scenario'!$H$10</c:f>
              <c:strCache>
                <c:ptCount val="1"/>
                <c:pt idx="0">
                  <c:v>2030 Meta NDC </c:v>
                </c:pt>
              </c:strCache>
            </c:strRef>
          </c:tx>
          <c:spPr>
            <a:ln w="508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'Rapid ER scenario'!$H$21:$H$51</c:f>
              <c:numCache>
                <c:formatCode>General</c:formatCode>
                <c:ptCount val="31"/>
                <c:pt idx="26">
                  <c:v>1343846589</c:v>
                </c:pt>
                <c:pt idx="27">
                  <c:v>1343846589</c:v>
                </c:pt>
                <c:pt idx="28">
                  <c:v>1343846589</c:v>
                </c:pt>
                <c:pt idx="29">
                  <c:v>1343846589</c:v>
                </c:pt>
                <c:pt idx="30">
                  <c:v>1343846589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8D-4E4E-9A73-49E29746E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788976"/>
        <c:axId val="782791928"/>
      </c:lineChart>
      <c:catAx>
        <c:axId val="78278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91928"/>
        <c:crosses val="autoZero"/>
        <c:auto val="1"/>
        <c:lblAlgn val="ctr"/>
        <c:lblOffset val="100"/>
        <c:noMultiLvlLbl val="0"/>
      </c:catAx>
      <c:valAx>
        <c:axId val="78279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GtCO</a:t>
                </a:r>
                <a:r>
                  <a:rPr lang="en-US" sz="1600" baseline="-25000"/>
                  <a:t>2e</a:t>
                </a:r>
              </a:p>
            </c:rich>
          </c:tx>
          <c:layout>
            <c:manualLayout>
              <c:xMode val="edge"/>
              <c:yMode val="edge"/>
              <c:x val="4.0966790488398255E-2"/>
              <c:y val="0.39957958476574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8897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85828951613607"/>
          <c:y val="0.87634143401711528"/>
          <c:w val="0.83114175623120101"/>
          <c:h val="0.12365861135809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4T18:52:13.608" idx="6">
    <p:pos x="6000" y="0"/>
    <p:text>@annie@beespringdesigns.com Hi Annie, we need to divide this slide into two.  The top two transactions become one slide (the "Atual") and the bottom three become a second slide.
_Assigned to Annie Dore_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05T21:31:13.947" idx="2">
    <p:pos x="5262" y="2095"/>
    <p:text>Annie: could you add the legend across the bottom and replace the big chunk of text with:  $30-50/tCO2, ate $72 bilhão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0.57066</cdr:x>
      <cdr:y>0.08045</cdr:y>
    </cdr:from>
    <cdr:to>
      <cdr:x>0.76184</cdr:x>
      <cdr:y>0.15713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4190" y="312725"/>
          <a:ext cx="1284553" cy="298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>
              <a:solidFill>
                <a:schemeClr val="tx1">
                  <a:lumMod val="65000"/>
                  <a:lumOff val="35000"/>
                </a:schemeClr>
              </a:solidFill>
            </a:rPr>
            <a:t>Histórico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0.73344</cdr:x>
      <cdr:y>0.07826</cdr:y>
    </cdr:from>
    <cdr:to>
      <cdr:x>0.99889</cdr:x>
      <cdr:y>0.17674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27922" y="304207"/>
          <a:ext cx="1783536" cy="382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>
              <a:solidFill>
                <a:schemeClr val="tx1">
                  <a:lumMod val="65000"/>
                  <a:lumOff val="35000"/>
                </a:schemeClr>
              </a:solidFill>
            </a:rPr>
            <a:t>Projetado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7cc470cb7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127cc470cb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194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cc47139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27cc4713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7cc470cb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27cc470c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1DE7-1FE3-E044-975B-B43E474CD6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0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1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7cc470cb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127cc470cb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r="11844"/>
          <a:stretch/>
        </p:blipFill>
        <p:spPr>
          <a:xfrm>
            <a:off x="1129061" y="-1"/>
            <a:ext cx="8014939" cy="51521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040301" y="-598990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" name="Google Shape;87;p13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10" y="3294215"/>
            <a:ext cx="1477400" cy="14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22953" y="2508881"/>
            <a:ext cx="3231514" cy="40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700"/>
              <a:buFont typeface="Helvetica Neue"/>
              <a:buNone/>
            </a:pPr>
            <a:r>
              <a:rPr lang="pt-BR" sz="2700" dirty="0">
                <a:solidFill>
                  <a:srgbClr val="FF9300"/>
                </a:solidFill>
                <a:latin typeface="Century Gothic" panose="020B0502020202020204" pitchFamily="34" charset="0"/>
              </a:rPr>
              <a:t>O Novo Mercado de Carbono e a Floresta Amazônica Brasileira</a:t>
            </a:r>
            <a:endParaRPr lang="pt-BR" sz="2700" dirty="0">
              <a:solidFill>
                <a:srgbClr val="FF9300"/>
              </a:solidFill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FFDB7-891D-C561-FBB7-798C060FB45A}"/>
              </a:ext>
            </a:extLst>
          </p:cNvPr>
          <p:cNvSpPr/>
          <p:nvPr/>
        </p:nvSpPr>
        <p:spPr>
          <a:xfrm>
            <a:off x="4727448" y="4556146"/>
            <a:ext cx="441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Financiamento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: Shell, Grantham Foundation, Rockefeller Brothers Fund, and Roger Sant</a:t>
            </a:r>
            <a:endParaRPr lang="en-US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7A4C55-8130-346E-5C58-E8FDAD3EC7EC}"/>
              </a:ext>
            </a:extLst>
          </p:cNvPr>
          <p:cNvGrpSpPr/>
          <p:nvPr/>
        </p:nvGrpSpPr>
        <p:grpSpPr>
          <a:xfrm>
            <a:off x="0" y="-34490"/>
            <a:ext cx="9150594" cy="212525"/>
            <a:chOff x="-8792" y="-415569"/>
            <a:chExt cx="12200792" cy="360485"/>
          </a:xfrm>
        </p:grpSpPr>
        <p:sp>
          <p:nvSpPr>
            <p:cNvPr id="16" name="Rectángulo 3">
              <a:extLst>
                <a:ext uri="{FF2B5EF4-FFF2-40B4-BE49-F238E27FC236}">
                  <a16:creationId xmlns:a16="http://schemas.microsoft.com/office/drawing/2014/main" id="{A1194242-0FF6-AA2F-65E9-992D8BD8C4F5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7" name="Rectángulo 4">
              <a:extLst>
                <a:ext uri="{FF2B5EF4-FFF2-40B4-BE49-F238E27FC236}">
                  <a16:creationId xmlns:a16="http://schemas.microsoft.com/office/drawing/2014/main" id="{7BDC8216-B1EC-00EA-55BB-56D206520D67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8" name="Rectángulo 5">
              <a:extLst>
                <a:ext uri="{FF2B5EF4-FFF2-40B4-BE49-F238E27FC236}">
                  <a16:creationId xmlns:a16="http://schemas.microsoft.com/office/drawing/2014/main" id="{7984EA67-032D-1570-741D-A1BC99AA456A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9" name="Rectángulo 6">
              <a:extLst>
                <a:ext uri="{FF2B5EF4-FFF2-40B4-BE49-F238E27FC236}">
                  <a16:creationId xmlns:a16="http://schemas.microsoft.com/office/drawing/2014/main" id="{566889BF-1FC5-452B-9E66-87AC0711D563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489031" y="686413"/>
            <a:ext cx="7886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11000"/>
              <a:buFont typeface="Helvetica Neue"/>
              <a:buNone/>
            </a:pP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O </a:t>
            </a: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cenário</a:t>
            </a: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 que </a:t>
            </a: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analisamos</a:t>
            </a:r>
            <a:endParaRPr sz="2100" i="1" dirty="0">
              <a:solidFill>
                <a:srgbClr val="FF9300"/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6953375" y="1326713"/>
            <a:ext cx="2028000" cy="174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1" i="0" u="none" strike="noStrike" cap="none" dirty="0">
                <a:solidFill>
                  <a:srgbClr val="4D4D4F"/>
                </a:solidFill>
              </a:rPr>
              <a:t>Premissas:</a:t>
            </a:r>
          </a:p>
          <a:p>
            <a:pPr marL="114300" lvl="0" indent="-114300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200" dirty="0">
                <a:solidFill>
                  <a:srgbClr val="4D4D4F"/>
                </a:solidFill>
                <a:latin typeface="Helvetica Neue"/>
                <a:ea typeface="Helvetica Neue"/>
                <a:cs typeface="Helvetica Neue"/>
              </a:rPr>
              <a:t>90% de redução de desmatamento e degradação até 2030 (base: 2001-2010)</a:t>
            </a:r>
          </a:p>
          <a:p>
            <a:pPr marL="114300" lvl="0" indent="-114300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200" dirty="0">
                <a:solidFill>
                  <a:srgbClr val="4D4D4F"/>
                </a:solidFill>
                <a:latin typeface="Helvetica Neue"/>
                <a:ea typeface="Helvetica Neue"/>
                <a:cs typeface="Helvetica Neue"/>
              </a:rPr>
              <a:t>5.5 </a:t>
            </a:r>
            <a:r>
              <a:rPr lang="pt-BR" sz="1200" dirty="0" err="1">
                <a:solidFill>
                  <a:srgbClr val="4D4D4F"/>
                </a:solidFill>
                <a:latin typeface="Helvetica Neue"/>
                <a:ea typeface="Helvetica Neue"/>
                <a:cs typeface="Helvetica Neue"/>
              </a:rPr>
              <a:t>Mha</a:t>
            </a:r>
            <a:r>
              <a:rPr lang="pt-BR" sz="1200" dirty="0">
                <a:solidFill>
                  <a:srgbClr val="4D4D4F"/>
                </a:solidFill>
                <a:latin typeface="Helvetica Neue"/>
                <a:ea typeface="Helvetica Neue"/>
                <a:cs typeface="Helvetica Neue"/>
              </a:rPr>
              <a:t> de restauro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C08EB-7187-3545-A783-EC075B87F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57" y="1033272"/>
            <a:ext cx="6328762" cy="37972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DFE964E-C2FF-692B-5D3A-8B3333A48449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12" name="Rectángulo 3">
              <a:extLst>
                <a:ext uri="{FF2B5EF4-FFF2-40B4-BE49-F238E27FC236}">
                  <a16:creationId xmlns:a16="http://schemas.microsoft.com/office/drawing/2014/main" id="{1C5B014A-EAE1-77B4-0A0B-66D3482EB190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3" name="Rectángulo 4">
              <a:extLst>
                <a:ext uri="{FF2B5EF4-FFF2-40B4-BE49-F238E27FC236}">
                  <a16:creationId xmlns:a16="http://schemas.microsoft.com/office/drawing/2014/main" id="{BFAECBF2-D2C9-8660-6607-E7630209A555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4" name="Rectángulo 5">
              <a:extLst>
                <a:ext uri="{FF2B5EF4-FFF2-40B4-BE49-F238E27FC236}">
                  <a16:creationId xmlns:a16="http://schemas.microsoft.com/office/drawing/2014/main" id="{1E69C2D0-9F5E-825E-6347-87929AAD52FE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5" name="Rectángulo 6">
              <a:extLst>
                <a:ext uri="{FF2B5EF4-FFF2-40B4-BE49-F238E27FC236}">
                  <a16:creationId xmlns:a16="http://schemas.microsoft.com/office/drawing/2014/main" id="{EDF9063D-2F6A-3B12-9880-4F3D1F74F2A5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368715" y="475248"/>
            <a:ext cx="7886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9900"/>
              <a:buFont typeface="Helvetica Neue"/>
              <a:buNone/>
            </a:pPr>
            <a:r>
              <a:rPr lang="pt-BR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Receita histórica e projetada de reduções na Amazonia</a:t>
            </a:r>
            <a:endParaRPr lang="pt-BR" sz="2100" i="1" dirty="0">
              <a:solidFill>
                <a:srgbClr val="FF9300"/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319E0B-696A-B674-908B-3AF0A12F0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03070"/>
              </p:ext>
            </p:extLst>
          </p:nvPr>
        </p:nvGraphicFramePr>
        <p:xfrm>
          <a:off x="1479884" y="947449"/>
          <a:ext cx="6136105" cy="372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BD3AB9-A3FA-EEDC-7448-5C3750A918DB}"/>
              </a:ext>
            </a:extLst>
          </p:cNvPr>
          <p:cNvSpPr txBox="1"/>
          <p:nvPr/>
        </p:nvSpPr>
        <p:spPr>
          <a:xfrm rot="16200000">
            <a:off x="798484" y="2653962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US$ </a:t>
            </a:r>
            <a:r>
              <a:rPr lang="en-US" dirty="0" err="1"/>
              <a:t>bilhões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3C2E6-95C3-FDC7-6DFB-CFBC1B42D9F1}"/>
              </a:ext>
            </a:extLst>
          </p:cNvPr>
          <p:cNvSpPr txBox="1"/>
          <p:nvPr/>
        </p:nvSpPr>
        <p:spPr>
          <a:xfrm>
            <a:off x="5406449" y="1079254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US$10/tCO2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8D7B59-D570-D9F1-6D7A-DF6BB80CF0E8}"/>
              </a:ext>
            </a:extLst>
          </p:cNvPr>
          <p:cNvGrpSpPr/>
          <p:nvPr/>
        </p:nvGrpSpPr>
        <p:grpSpPr>
          <a:xfrm>
            <a:off x="0" y="-13720"/>
            <a:ext cx="9150594" cy="212525"/>
            <a:chOff x="-8792" y="-415569"/>
            <a:chExt cx="12200792" cy="360485"/>
          </a:xfrm>
        </p:grpSpPr>
        <p:sp>
          <p:nvSpPr>
            <p:cNvPr id="12" name="Rectángulo 3">
              <a:extLst>
                <a:ext uri="{FF2B5EF4-FFF2-40B4-BE49-F238E27FC236}">
                  <a16:creationId xmlns:a16="http://schemas.microsoft.com/office/drawing/2014/main" id="{8EB2AFBC-5F75-C048-3E52-460CC30317C2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3" name="Rectángulo 4">
              <a:extLst>
                <a:ext uri="{FF2B5EF4-FFF2-40B4-BE49-F238E27FC236}">
                  <a16:creationId xmlns:a16="http://schemas.microsoft.com/office/drawing/2014/main" id="{5EE5F117-EDF0-297E-58A7-D55466BF8799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4" name="Rectángulo 5">
              <a:extLst>
                <a:ext uri="{FF2B5EF4-FFF2-40B4-BE49-F238E27FC236}">
                  <a16:creationId xmlns:a16="http://schemas.microsoft.com/office/drawing/2014/main" id="{69C3041F-4491-9EFE-4D3C-A5DDCAB4391E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5" name="Rectángulo 6">
              <a:extLst>
                <a:ext uri="{FF2B5EF4-FFF2-40B4-BE49-F238E27FC236}">
                  <a16:creationId xmlns:a16="http://schemas.microsoft.com/office/drawing/2014/main" id="{1DA768D3-5DB1-61DB-0778-029691DAE988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263448"/>
              </p:ext>
            </p:extLst>
          </p:nvPr>
        </p:nvGraphicFramePr>
        <p:xfrm>
          <a:off x="1980054" y="561110"/>
          <a:ext cx="5974538" cy="433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1957" y="55736"/>
            <a:ext cx="523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Tocantins, </a:t>
            </a:r>
            <a:r>
              <a:rPr lang="en-US" sz="2000" dirty="0" err="1"/>
              <a:t>Cerrado</a:t>
            </a:r>
            <a:r>
              <a:rPr lang="en-US" sz="2000" dirty="0"/>
              <a:t>: </a:t>
            </a:r>
            <a:r>
              <a:rPr lang="en-US" sz="2000" dirty="0" err="1"/>
              <a:t>reducões</a:t>
            </a:r>
            <a:r>
              <a:rPr lang="en-US" sz="2000" dirty="0"/>
              <a:t> de </a:t>
            </a:r>
            <a:r>
              <a:rPr lang="en-US" sz="2000" dirty="0" err="1"/>
              <a:t>emissões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782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1945" y="-19816"/>
            <a:ext cx="536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Tocantins, </a:t>
            </a:r>
            <a:r>
              <a:rPr lang="en-US" sz="2400" dirty="0" err="1"/>
              <a:t>Cerrado</a:t>
            </a:r>
            <a:r>
              <a:rPr lang="en-US" sz="2400" dirty="0"/>
              <a:t>: </a:t>
            </a:r>
          </a:p>
          <a:p>
            <a:r>
              <a:rPr lang="en-US" sz="2400" dirty="0" err="1"/>
              <a:t>Receita</a:t>
            </a:r>
            <a:r>
              <a:rPr lang="en-US" sz="2400" dirty="0"/>
              <a:t> </a:t>
            </a:r>
            <a:r>
              <a:rPr lang="en-US" sz="2400" dirty="0" err="1"/>
              <a:t>Potencial</a:t>
            </a:r>
            <a:r>
              <a:rPr lang="en-US" sz="2400" dirty="0"/>
              <a:t> = USD$1,7 </a:t>
            </a:r>
            <a:r>
              <a:rPr lang="en-US" sz="2400" dirty="0" err="1"/>
              <a:t>bilhões</a:t>
            </a:r>
            <a:r>
              <a:rPr lang="en-US" sz="24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55" y="811181"/>
            <a:ext cx="5360110" cy="41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4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819038"/>
              </p:ext>
            </p:extLst>
          </p:nvPr>
        </p:nvGraphicFramePr>
        <p:xfrm>
          <a:off x="2057400" y="224204"/>
          <a:ext cx="5499589" cy="472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40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61220" y="1009457"/>
            <a:ext cx="7983099" cy="3887128"/>
            <a:chOff x="125623" y="1145136"/>
            <a:chExt cx="10644132" cy="5182837"/>
          </a:xfrm>
        </p:grpSpPr>
        <p:grpSp>
          <p:nvGrpSpPr>
            <p:cNvPr id="8" name="Group 7"/>
            <p:cNvGrpSpPr/>
            <p:nvPr/>
          </p:nvGrpSpPr>
          <p:grpSpPr>
            <a:xfrm>
              <a:off x="125623" y="1145136"/>
              <a:ext cx="8958556" cy="5182837"/>
              <a:chOff x="125623" y="1336485"/>
              <a:chExt cx="8580710" cy="4991488"/>
            </a:xfrm>
          </p:grpSpPr>
          <p:graphicFrame>
            <p:nvGraphicFramePr>
              <p:cNvPr id="4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47554850"/>
                  </p:ext>
                </p:extLst>
              </p:nvPr>
            </p:nvGraphicFramePr>
            <p:xfrm>
              <a:off x="125623" y="1336485"/>
              <a:ext cx="8580710" cy="49914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5" name="Straight Connector 4"/>
              <p:cNvCxnSpPr/>
              <p:nvPr/>
            </p:nvCxnSpPr>
            <p:spPr>
              <a:xfrm flipH="1" flipV="1">
                <a:off x="6339733" y="1613098"/>
                <a:ext cx="9525" cy="35623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9381258" y="3171319"/>
              <a:ext cx="137587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2025 Meta NDC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93882" y="3541428"/>
              <a:ext cx="137587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2030 Meta NDC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9107436" y="3286124"/>
              <a:ext cx="286445" cy="82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9107436" y="3654082"/>
              <a:ext cx="286445" cy="9876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63406" y="2021263"/>
            <a:ext cx="1105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Creditos</a:t>
            </a:r>
            <a:r>
              <a:rPr lang="en-US" sz="900" dirty="0"/>
              <a:t> com ACs: </a:t>
            </a:r>
            <a:br>
              <a:rPr lang="en-US" sz="900" dirty="0"/>
            </a:br>
            <a:r>
              <a:rPr lang="en-US" sz="900" dirty="0"/>
              <a:t>510 MtCO</a:t>
            </a:r>
            <a:r>
              <a:rPr lang="en-US" sz="900" baseline="-25000" dirty="0"/>
              <a:t>2</a:t>
            </a:r>
          </a:p>
        </p:txBody>
      </p:sp>
      <p:sp>
        <p:nvSpPr>
          <p:cNvPr id="15" name="Google Shape;171;p19">
            <a:extLst>
              <a:ext uri="{FF2B5EF4-FFF2-40B4-BE49-F238E27FC236}">
                <a16:creationId xmlns:a16="http://schemas.microsoft.com/office/drawing/2014/main" id="{B43DC382-1449-F842-47C0-478B86DF0C19}"/>
              </a:ext>
            </a:extLst>
          </p:cNvPr>
          <p:cNvSpPr txBox="1">
            <a:spLocks/>
          </p:cNvSpPr>
          <p:nvPr/>
        </p:nvSpPr>
        <p:spPr>
          <a:xfrm>
            <a:off x="561220" y="320797"/>
            <a:ext cx="7668380" cy="84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buClr>
                <a:srgbClr val="FF9300"/>
              </a:buClr>
              <a:buSzPts val="5400"/>
            </a:pPr>
            <a:r>
              <a:rPr lang="pt-BR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A redução de emissões da floresta Amazônica possibilita 0,5 bilhões de créditos com ajustes correspondentes</a:t>
            </a:r>
            <a:endParaRPr lang="pt-BR" sz="2100" i="1" dirty="0">
              <a:solidFill>
                <a:srgbClr val="FF9300"/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A3E1B9-8926-1052-3317-C875FD118910}"/>
              </a:ext>
            </a:extLst>
          </p:cNvPr>
          <p:cNvSpPr/>
          <p:nvPr/>
        </p:nvSpPr>
        <p:spPr>
          <a:xfrm>
            <a:off x="5919601" y="2502326"/>
            <a:ext cx="437710" cy="44225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5A1554-B3C4-4A3F-C8A4-A58157A17C0E}"/>
              </a:ext>
            </a:extLst>
          </p:cNvPr>
          <p:cNvSpPr/>
          <p:nvPr/>
        </p:nvSpPr>
        <p:spPr>
          <a:xfrm>
            <a:off x="6317230" y="2806675"/>
            <a:ext cx="970882" cy="20686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2B2A3E-7A12-AA9A-40A4-72CF46128AEA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19" name="Rectángulo 3">
              <a:extLst>
                <a:ext uri="{FF2B5EF4-FFF2-40B4-BE49-F238E27FC236}">
                  <a16:creationId xmlns:a16="http://schemas.microsoft.com/office/drawing/2014/main" id="{F53F15DE-2FBA-A7A3-9731-FB6F55A924DF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20" name="Rectángulo 4">
              <a:extLst>
                <a:ext uri="{FF2B5EF4-FFF2-40B4-BE49-F238E27FC236}">
                  <a16:creationId xmlns:a16="http://schemas.microsoft.com/office/drawing/2014/main" id="{9BAC56B1-A3F0-0A3A-0910-9AE6B21BCEFD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21" name="Rectángulo 5">
              <a:extLst>
                <a:ext uri="{FF2B5EF4-FFF2-40B4-BE49-F238E27FC236}">
                  <a16:creationId xmlns:a16="http://schemas.microsoft.com/office/drawing/2014/main" id="{A7FB86EA-5696-9340-9A5E-3945C1C202B1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22" name="Rectángulo 6">
              <a:extLst>
                <a:ext uri="{FF2B5EF4-FFF2-40B4-BE49-F238E27FC236}">
                  <a16:creationId xmlns:a16="http://schemas.microsoft.com/office/drawing/2014/main" id="{9D49745D-DC1D-E3A8-761D-6CB3209F99CB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41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489024" y="686403"/>
            <a:ext cx="9074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5400"/>
              <a:buFont typeface="Helvetica Neue"/>
              <a:buNone/>
            </a:pPr>
            <a:r>
              <a:rPr lang="pt-BR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A falta de sinal verde está inibindo os negócios </a:t>
            </a:r>
            <a:endParaRPr lang="pt-BR" sz="2100" i="1" dirty="0">
              <a:solidFill>
                <a:srgbClr val="FF9300"/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4294967295"/>
          </p:nvPr>
        </p:nvSpPr>
        <p:spPr>
          <a:xfrm>
            <a:off x="416761" y="1391642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3038" lvl="0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Estados: não sabem se vão ter autorização para vender créditos</a:t>
            </a:r>
          </a:p>
          <a:p>
            <a:pPr marL="173038" lvl="0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Empresas: não sabem se vão poder comprar</a:t>
            </a:r>
          </a:p>
          <a:p>
            <a:pPr marL="173038" lvl="0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Autorização: exigido pela ART/TREES e JNR  </a:t>
            </a: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342900" lvl="0" indent="0" algn="l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ct val="100000"/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9FD5E5-E06D-A6A0-6DA0-8C3ECB86E863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9" name="Rectángulo 3">
              <a:extLst>
                <a:ext uri="{FF2B5EF4-FFF2-40B4-BE49-F238E27FC236}">
                  <a16:creationId xmlns:a16="http://schemas.microsoft.com/office/drawing/2014/main" id="{A66B6F05-74FD-63E2-85D5-D7F8CF48AF48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0" name="Rectángulo 4">
              <a:extLst>
                <a:ext uri="{FF2B5EF4-FFF2-40B4-BE49-F238E27FC236}">
                  <a16:creationId xmlns:a16="http://schemas.microsoft.com/office/drawing/2014/main" id="{76708B38-D337-F20D-A0F1-449F16DC8D26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1" name="Rectángulo 5">
              <a:extLst>
                <a:ext uri="{FF2B5EF4-FFF2-40B4-BE49-F238E27FC236}">
                  <a16:creationId xmlns:a16="http://schemas.microsoft.com/office/drawing/2014/main" id="{9436AEE5-3C4F-D19E-EA51-8FAA5461D64B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2" name="Rectángulo 6">
              <a:extLst>
                <a:ext uri="{FF2B5EF4-FFF2-40B4-BE49-F238E27FC236}">
                  <a16:creationId xmlns:a16="http://schemas.microsoft.com/office/drawing/2014/main" id="{64451978-4A14-1709-A240-8E87CBFFC9D6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489024" y="686403"/>
            <a:ext cx="9074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5400"/>
              <a:buFont typeface="Helvetica Neue"/>
              <a:buNone/>
            </a:pPr>
            <a:r>
              <a:rPr lang="en" sz="2100" dirty="0" err="1">
                <a:solidFill>
                  <a:srgbClr val="FF9300"/>
                </a:solidFill>
              </a:rPr>
              <a:t>Recomendações</a:t>
            </a:r>
            <a:r>
              <a:rPr lang="en" sz="2100" dirty="0">
                <a:solidFill>
                  <a:srgbClr val="FF9300"/>
                </a:solidFill>
              </a:rPr>
              <a:t> para o </a:t>
            </a:r>
            <a:r>
              <a:rPr lang="en" sz="2100" dirty="0" err="1">
                <a:solidFill>
                  <a:srgbClr val="FF9300"/>
                </a:solidFill>
              </a:rPr>
              <a:t>governo</a:t>
            </a:r>
            <a:r>
              <a:rPr lang="en" sz="2100" dirty="0">
                <a:solidFill>
                  <a:srgbClr val="FF9300"/>
                </a:solidFill>
              </a:rPr>
              <a:t> federal</a:t>
            </a:r>
            <a:endParaRPr sz="2100" i="1" dirty="0">
              <a:solidFill>
                <a:srgbClr val="FF9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4294967295"/>
          </p:nvPr>
        </p:nvSpPr>
        <p:spPr>
          <a:xfrm>
            <a:off x="416760" y="1391641"/>
            <a:ext cx="7712255" cy="30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173038" lvl="0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para os estados que eles vão poder vender os seus créditos</a:t>
            </a:r>
          </a:p>
          <a:p>
            <a:pPr marL="173038" lvl="0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Criar uma estratégia compartilhada federal-estadual para conter emissões de desmatamento e degradação florestal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Regulamentar um sistema nacional para alocação, registro e transparência de créditos gerados a partir de reduções de emissões gerados no território brasileiro</a:t>
            </a:r>
            <a:endParaRPr lang="pt-BR" sz="1800" dirty="0"/>
          </a:p>
          <a:p>
            <a:pPr marL="173038" lvl="0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Criar um sistema nacional de governança, alocação, e registro de reduções de emissões e créditos, otimizando as receitas dos programas de pagamento por resultado, mercado voluntario, e transações dentro do Artigo 6</a:t>
            </a:r>
          </a:p>
          <a:p>
            <a:pPr marL="173038" lvl="0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0" algn="l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ct val="100000"/>
              <a:buNone/>
            </a:pPr>
            <a:endParaRPr lang="pt-B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E46FED-DA03-ED2B-D661-175B0EBD6265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9" name="Rectángulo 3">
              <a:extLst>
                <a:ext uri="{FF2B5EF4-FFF2-40B4-BE49-F238E27FC236}">
                  <a16:creationId xmlns:a16="http://schemas.microsoft.com/office/drawing/2014/main" id="{9BD77136-2DD9-1815-53F1-7CF64960037C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0" name="Rectángulo 4">
              <a:extLst>
                <a:ext uri="{FF2B5EF4-FFF2-40B4-BE49-F238E27FC236}">
                  <a16:creationId xmlns:a16="http://schemas.microsoft.com/office/drawing/2014/main" id="{D965BEA1-468C-5399-EE08-B62253B9DDB1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1" name="Rectángulo 5">
              <a:extLst>
                <a:ext uri="{FF2B5EF4-FFF2-40B4-BE49-F238E27FC236}">
                  <a16:creationId xmlns:a16="http://schemas.microsoft.com/office/drawing/2014/main" id="{54B682F1-C46B-A62F-B73C-3BCB722D7364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2" name="Rectángulo 6">
              <a:extLst>
                <a:ext uri="{FF2B5EF4-FFF2-40B4-BE49-F238E27FC236}">
                  <a16:creationId xmlns:a16="http://schemas.microsoft.com/office/drawing/2014/main" id="{45BAEE6E-B121-A3D4-CC5B-2CA7D0DDCE8C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18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89031" y="742560"/>
            <a:ext cx="7886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6000"/>
              <a:buFont typeface="Helvetica Neue"/>
              <a:buNone/>
            </a:pPr>
            <a:r>
              <a:rPr lang="en" sz="2400" dirty="0" err="1">
                <a:solidFill>
                  <a:srgbClr val="FF9300"/>
                </a:solidFill>
                <a:latin typeface="Century Gothic" panose="020B0502020202020204" pitchFamily="34" charset="0"/>
                <a:ea typeface="Helvetica Neue Light"/>
                <a:cs typeface="Helvetica Neue Light"/>
                <a:sym typeface="Helvetica Neue Light"/>
              </a:rPr>
              <a:t>Autores</a:t>
            </a:r>
            <a:endParaRPr sz="2400" i="1" dirty="0">
              <a:solidFill>
                <a:srgbClr val="FF9300"/>
              </a:solidFill>
              <a:latin typeface="Century Gothic" panose="020B0502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575" y="953625"/>
            <a:ext cx="1051800" cy="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625" y="947950"/>
            <a:ext cx="907075" cy="90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9749" y="2405375"/>
            <a:ext cx="907075" cy="96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1801" y="967074"/>
            <a:ext cx="907075" cy="90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2525" y="2484312"/>
            <a:ext cx="907075" cy="91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2160" y="2490128"/>
            <a:ext cx="842945" cy="8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9789" y="2503493"/>
            <a:ext cx="842945" cy="8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32943" y="947950"/>
            <a:ext cx="826336" cy="907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310900" y="3931975"/>
            <a:ext cx="7055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1" dirty="0"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1600200" lvl="0" indent="1428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1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Earth Innovation Institute, </a:t>
            </a:r>
            <a:r>
              <a:rPr lang="en" sz="1100" i="1" dirty="0" err="1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Califórnia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-EUA, e Cuiabá-MT, Brazil</a:t>
            </a:r>
            <a:endParaRPr sz="1100" i="1" dirty="0"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1600200" lvl="0" indent="1428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2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i="1" dirty="0" err="1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Universidade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do Estado de Rio de Janeiro, Rio de Janeiro-RJ, Brazil</a:t>
            </a:r>
            <a:endParaRPr sz="1100" i="1" dirty="0"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1600200" lvl="0" indent="1428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3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i="1" dirty="0" err="1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Stocche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Forbes </a:t>
            </a:r>
            <a:r>
              <a:rPr lang="en" sz="1100" i="1" dirty="0" err="1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Advogados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, São Paulo-SP, Brazil</a:t>
            </a:r>
            <a:endParaRPr sz="1100" i="1" dirty="0"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1600200" lvl="0" indent="1428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4 </a:t>
            </a:r>
            <a:r>
              <a:rPr lang="en" sz="1100" i="1" dirty="0" err="1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Ludovino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Lopes </a:t>
            </a:r>
            <a:r>
              <a:rPr lang="en" sz="1100" i="1" dirty="0" err="1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Advogados</a:t>
            </a:r>
            <a:r>
              <a:rPr lang="en" sz="1100" i="1" dirty="0"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, São Paulo-SP, Brazil</a:t>
            </a:r>
            <a:endParaRPr sz="1100" i="1" dirty="0"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29668" y="967099"/>
            <a:ext cx="965694" cy="907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1718625" y="1855025"/>
            <a:ext cx="11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 Nepstad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2826800" y="1874175"/>
            <a:ext cx="124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Monica de los Rios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3917400" y="1859975"/>
            <a:ext cx="139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Ronaldo Seroa da Motta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3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5082950" y="1860925"/>
            <a:ext cx="139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Caroline Dihl Prolo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300" b="1"/>
          </a:p>
        </p:txBody>
      </p:sp>
      <p:sp>
        <p:nvSpPr>
          <p:cNvPr id="120" name="Google Shape;120;p14"/>
          <p:cNvSpPr txBox="1"/>
          <p:nvPr/>
        </p:nvSpPr>
        <p:spPr>
          <a:xfrm>
            <a:off x="6474950" y="1955938"/>
            <a:ext cx="135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Matt Warren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/>
          </a:p>
        </p:txBody>
      </p:sp>
      <p:sp>
        <p:nvSpPr>
          <p:cNvPr id="121" name="Google Shape;121;p14"/>
          <p:cNvSpPr txBox="1"/>
          <p:nvPr/>
        </p:nvSpPr>
        <p:spPr>
          <a:xfrm>
            <a:off x="1479438" y="3331000"/>
            <a:ext cx="124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Claudia Stickler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/>
          </a:p>
        </p:txBody>
      </p:sp>
      <p:sp>
        <p:nvSpPr>
          <p:cNvPr id="122" name="Google Shape;122;p14"/>
          <p:cNvSpPr txBox="1"/>
          <p:nvPr/>
        </p:nvSpPr>
        <p:spPr>
          <a:xfrm>
            <a:off x="2600000" y="3392500"/>
            <a:ext cx="117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Juan Ardila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/>
          </a:p>
        </p:txBody>
      </p:sp>
      <p:sp>
        <p:nvSpPr>
          <p:cNvPr id="123" name="Google Shape;123;p14"/>
          <p:cNvSpPr txBox="1"/>
          <p:nvPr/>
        </p:nvSpPr>
        <p:spPr>
          <a:xfrm>
            <a:off x="4959275" y="3331000"/>
            <a:ext cx="1051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Tathiana Bezerra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/>
          </a:p>
        </p:txBody>
      </p:sp>
      <p:sp>
        <p:nvSpPr>
          <p:cNvPr id="124" name="Google Shape;124;p14"/>
          <p:cNvSpPr txBox="1"/>
          <p:nvPr/>
        </p:nvSpPr>
        <p:spPr>
          <a:xfrm>
            <a:off x="6127525" y="3331000"/>
            <a:ext cx="113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João Shimada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78401" y="2486050"/>
            <a:ext cx="842925" cy="8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3946263" y="3300100"/>
            <a:ext cx="90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Ludovino Lopes</a:t>
            </a:r>
            <a:r>
              <a:rPr lang="en" sz="1200" b="1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300" b="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341266-556B-3F24-E852-A699DB7CE363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29" name="Rectángulo 3">
              <a:extLst>
                <a:ext uri="{FF2B5EF4-FFF2-40B4-BE49-F238E27FC236}">
                  <a16:creationId xmlns:a16="http://schemas.microsoft.com/office/drawing/2014/main" id="{ED35B7A1-FDAA-500C-82A2-147AD75251BE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30" name="Rectángulo 4">
              <a:extLst>
                <a:ext uri="{FF2B5EF4-FFF2-40B4-BE49-F238E27FC236}">
                  <a16:creationId xmlns:a16="http://schemas.microsoft.com/office/drawing/2014/main" id="{31A9F936-2388-F19E-5907-B1C174180F53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31" name="Rectángulo 5">
              <a:extLst>
                <a:ext uri="{FF2B5EF4-FFF2-40B4-BE49-F238E27FC236}">
                  <a16:creationId xmlns:a16="http://schemas.microsoft.com/office/drawing/2014/main" id="{40DB4172-FC1D-1D54-BA77-31ED0594894A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32" name="Rectángulo 6">
              <a:extLst>
                <a:ext uri="{FF2B5EF4-FFF2-40B4-BE49-F238E27FC236}">
                  <a16:creationId xmlns:a16="http://schemas.microsoft.com/office/drawing/2014/main" id="{3094BB11-9A5C-421B-E57C-8400CA76B6E1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89031" y="686413"/>
            <a:ext cx="7886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11000"/>
              <a:buFont typeface="Helvetica Neue"/>
              <a:buNone/>
            </a:pP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Estrutura</a:t>
            </a:r>
            <a:r>
              <a:rPr lang="en" sz="2100" dirty="0">
                <a:solidFill>
                  <a:srgbClr val="FF9300"/>
                </a:solidFill>
              </a:rPr>
              <a:t>:</a:t>
            </a:r>
            <a:endParaRPr sz="2100" i="1" dirty="0">
              <a:solidFill>
                <a:srgbClr val="FF9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4294967295"/>
          </p:nvPr>
        </p:nvSpPr>
        <p:spPr>
          <a:xfrm>
            <a:off x="416838" y="1399679"/>
            <a:ext cx="6981900" cy="3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 novo mercado de carbono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Estados da Amazonia e REDD+ jurisdicional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Receita potencial pela venda de créditos J-REDD+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Implicações para a descarbonização brasileira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Sugestões de próximos passos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279E02-60F4-0675-6C02-41C97E7FB3B3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10" name="Rectángulo 3">
              <a:extLst>
                <a:ext uri="{FF2B5EF4-FFF2-40B4-BE49-F238E27FC236}">
                  <a16:creationId xmlns:a16="http://schemas.microsoft.com/office/drawing/2014/main" id="{EDE970C8-329C-C47F-8CE7-B7607405872C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1" name="Rectángulo 4">
              <a:extLst>
                <a:ext uri="{FF2B5EF4-FFF2-40B4-BE49-F238E27FC236}">
                  <a16:creationId xmlns:a16="http://schemas.microsoft.com/office/drawing/2014/main" id="{AF0980E0-278C-DA75-21F7-3BBE0D379D26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2" name="Rectángulo 5">
              <a:extLst>
                <a:ext uri="{FF2B5EF4-FFF2-40B4-BE49-F238E27FC236}">
                  <a16:creationId xmlns:a16="http://schemas.microsoft.com/office/drawing/2014/main" id="{816814C1-D708-306F-1818-F5D5A61C2341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3" name="Rectángulo 6">
              <a:extLst>
                <a:ext uri="{FF2B5EF4-FFF2-40B4-BE49-F238E27FC236}">
                  <a16:creationId xmlns:a16="http://schemas.microsoft.com/office/drawing/2014/main" id="{D4A95ED3-545A-994E-BFF6-00574ED0A553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8E2C3A-DA34-F24D-A0E3-C56BFC39FB05}"/>
              </a:ext>
            </a:extLst>
          </p:cNvPr>
          <p:cNvGrpSpPr/>
          <p:nvPr/>
        </p:nvGrpSpPr>
        <p:grpSpPr>
          <a:xfrm>
            <a:off x="241761" y="0"/>
            <a:ext cx="9150594" cy="212525"/>
            <a:chOff x="-8792" y="-415569"/>
            <a:chExt cx="12200792" cy="360485"/>
          </a:xfrm>
        </p:grpSpPr>
        <p:sp>
          <p:nvSpPr>
            <p:cNvPr id="5" name="Rectángulo 3">
              <a:extLst>
                <a:ext uri="{FF2B5EF4-FFF2-40B4-BE49-F238E27FC236}">
                  <a16:creationId xmlns:a16="http://schemas.microsoft.com/office/drawing/2014/main" id="{A16D47A0-6C88-1A4F-83CC-B05948CC2E54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6" name="Rectángulo 4">
              <a:extLst>
                <a:ext uri="{FF2B5EF4-FFF2-40B4-BE49-F238E27FC236}">
                  <a16:creationId xmlns:a16="http://schemas.microsoft.com/office/drawing/2014/main" id="{8D003429-3A8E-F04E-826D-544D39AD5CC2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7" name="Rectángulo 5">
              <a:extLst>
                <a:ext uri="{FF2B5EF4-FFF2-40B4-BE49-F238E27FC236}">
                  <a16:creationId xmlns:a16="http://schemas.microsoft.com/office/drawing/2014/main" id="{FB79870C-565D-4B41-A430-A4B1F6783622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8" name="Rectángulo 6">
              <a:extLst>
                <a:ext uri="{FF2B5EF4-FFF2-40B4-BE49-F238E27FC236}">
                  <a16:creationId xmlns:a16="http://schemas.microsoft.com/office/drawing/2014/main" id="{3431DFA7-9347-FC43-BC52-6954D23853E6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29C267-501E-3F48-9066-D4268321A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22289" r="20443" b="22425"/>
          <a:stretch/>
        </p:blipFill>
        <p:spPr>
          <a:xfrm>
            <a:off x="1458140" y="1114574"/>
            <a:ext cx="6900707" cy="3768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7C995-8A88-D944-BC97-3D9D058FB71F}"/>
              </a:ext>
            </a:extLst>
          </p:cNvPr>
          <p:cNvSpPr txBox="1"/>
          <p:nvPr/>
        </p:nvSpPr>
        <p:spPr>
          <a:xfrm>
            <a:off x="1513533" y="436400"/>
            <a:ext cx="67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rgbClr val="60C3AF"/>
                </a:solidFill>
                <a:latin typeface="Century Gothic" panose="020B0502020202020204" pitchFamily="34" charset="0"/>
              </a:rPr>
              <a:t>Desmatamento na Amazonia: uma década de aumento, </a:t>
            </a:r>
          </a:p>
          <a:p>
            <a:r>
              <a:rPr lang="pt-BR" sz="1800" dirty="0">
                <a:solidFill>
                  <a:srgbClr val="60C3AF"/>
                </a:solidFill>
                <a:latin typeface="Century Gothic" panose="020B0502020202020204" pitchFamily="34" charset="0"/>
              </a:rPr>
              <a:t>em parte pela falta de financiamento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06558-E2A5-7B42-B19A-E72BD38C97EF}"/>
              </a:ext>
            </a:extLst>
          </p:cNvPr>
          <p:cNvSpPr txBox="1"/>
          <p:nvPr/>
        </p:nvSpPr>
        <p:spPr>
          <a:xfrm>
            <a:off x="4908493" y="1399675"/>
            <a:ext cx="3998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4">
                    <a:lumMod val="50000"/>
                  </a:schemeClr>
                </a:solidFill>
              </a:rPr>
              <a:t>7 bilhões de </a:t>
            </a:r>
            <a:r>
              <a:rPr lang="pt-BR" sz="1050" dirty="0" err="1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pt-BR" sz="1050" dirty="0">
                <a:solidFill>
                  <a:schemeClr val="accent4">
                    <a:lumMod val="50000"/>
                  </a:schemeClr>
                </a:solidFill>
              </a:rPr>
              <a:t> CO</a:t>
            </a:r>
            <a:r>
              <a:rPr lang="pt-BR" sz="1050" baseline="-250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pt-BR" sz="1050" dirty="0">
                <a:solidFill>
                  <a:schemeClr val="accent4">
                    <a:lumMod val="50000"/>
                  </a:schemeClr>
                </a:solidFill>
              </a:rPr>
              <a:t> de emissões evitadas desde 2004</a:t>
            </a:r>
          </a:p>
          <a:p>
            <a:r>
              <a:rPr lang="pt-BR" sz="1050" dirty="0">
                <a:solidFill>
                  <a:schemeClr val="accent4">
                    <a:lumMod val="50000"/>
                  </a:schemeClr>
                </a:solidFill>
              </a:rPr>
              <a:t>Apenas 4% compensada</a:t>
            </a:r>
          </a:p>
        </p:txBody>
      </p:sp>
    </p:spTree>
    <p:extLst>
      <p:ext uri="{BB962C8B-B14F-4D97-AF65-F5344CB8AC3E}">
        <p14:creationId xmlns:p14="http://schemas.microsoft.com/office/powerpoint/2010/main" val="308191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489031" y="686413"/>
            <a:ext cx="7886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11000"/>
              <a:buFont typeface="Helvetica Neue"/>
              <a:buNone/>
            </a:pP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O novo mercado de </a:t>
            </a: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carbono</a:t>
            </a:r>
            <a:endParaRPr sz="2100" i="1" dirty="0">
              <a:solidFill>
                <a:srgbClr val="FF9300"/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4294967295"/>
          </p:nvPr>
        </p:nvSpPr>
        <p:spPr>
          <a:xfrm>
            <a:off x="416835" y="1383633"/>
            <a:ext cx="675888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Movimento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"net zero” crescendo; 5000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empresas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Decisões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sobre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Artigo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6 do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Acordo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de Paris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Glasgow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REDD+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jurisdicional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chegando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perto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gerar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créditos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A2F744-6C26-FB9D-D6AB-3386A1408D7E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9" name="Rectángulo 3">
              <a:extLst>
                <a:ext uri="{FF2B5EF4-FFF2-40B4-BE49-F238E27FC236}">
                  <a16:creationId xmlns:a16="http://schemas.microsoft.com/office/drawing/2014/main" id="{372BBD4B-BFED-B1D0-CD17-EDD89C0FC0F4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0" name="Rectángulo 4">
              <a:extLst>
                <a:ext uri="{FF2B5EF4-FFF2-40B4-BE49-F238E27FC236}">
                  <a16:creationId xmlns:a16="http://schemas.microsoft.com/office/drawing/2014/main" id="{704F8184-BBE7-7775-77FD-7BC8918D625D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1" name="Rectángulo 5">
              <a:extLst>
                <a:ext uri="{FF2B5EF4-FFF2-40B4-BE49-F238E27FC236}">
                  <a16:creationId xmlns:a16="http://schemas.microsoft.com/office/drawing/2014/main" id="{85E3B75C-D425-357F-C2FA-69C02B877410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2" name="Rectángulo 6">
              <a:extLst>
                <a:ext uri="{FF2B5EF4-FFF2-40B4-BE49-F238E27FC236}">
                  <a16:creationId xmlns:a16="http://schemas.microsoft.com/office/drawing/2014/main" id="{C68EF9BA-6FF4-7D68-BC2E-815B369F7CE1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489013" y="670370"/>
            <a:ext cx="8125597" cy="78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300"/>
              </a:buClr>
              <a:buSzPct val="333333"/>
              <a:buFont typeface="Helvetica Neue"/>
              <a:buNone/>
            </a:pPr>
            <a:r>
              <a:rPr lang="pt-BR" sz="2200" b="0" i="0" u="none" strike="noStrike" cap="none" dirty="0">
                <a:solidFill>
                  <a:srgbClr val="FF930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O Novo Mercado de Carbono:  Mecanismos atuais, receitas históricas e projetadas ate 2030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333333"/>
              <a:buFont typeface="Helvetica Neue"/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5D3BF-0982-714D-A715-AA7B2B91E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39"/>
          <a:stretch/>
        </p:blipFill>
        <p:spPr>
          <a:xfrm>
            <a:off x="379390" y="1503948"/>
            <a:ext cx="8235221" cy="26761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848AC63-5690-B8B7-21B1-7CA51A694D55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9" name="Rectángulo 3">
              <a:extLst>
                <a:ext uri="{FF2B5EF4-FFF2-40B4-BE49-F238E27FC236}">
                  <a16:creationId xmlns:a16="http://schemas.microsoft.com/office/drawing/2014/main" id="{956AE478-2357-1411-4F02-B8F13F035308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0" name="Rectángulo 4">
              <a:extLst>
                <a:ext uri="{FF2B5EF4-FFF2-40B4-BE49-F238E27FC236}">
                  <a16:creationId xmlns:a16="http://schemas.microsoft.com/office/drawing/2014/main" id="{FF2BC812-1C3E-F6A2-B896-62A83D365184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1" name="Rectángulo 5">
              <a:extLst>
                <a:ext uri="{FF2B5EF4-FFF2-40B4-BE49-F238E27FC236}">
                  <a16:creationId xmlns:a16="http://schemas.microsoft.com/office/drawing/2014/main" id="{C971C64E-49A7-B1D0-02D9-ED15EE158137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2" name="Rectángulo 6">
              <a:extLst>
                <a:ext uri="{FF2B5EF4-FFF2-40B4-BE49-F238E27FC236}">
                  <a16:creationId xmlns:a16="http://schemas.microsoft.com/office/drawing/2014/main" id="{D17ED432-BAA5-3CD4-0B40-A029DFD64482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1F71E2-FB9D-A447-89EE-C2DD1AC9B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16"/>
          <a:stretch/>
        </p:blipFill>
        <p:spPr>
          <a:xfrm>
            <a:off x="401053" y="1526613"/>
            <a:ext cx="8109284" cy="3048000"/>
          </a:xfrm>
          <a:prstGeom prst="rect">
            <a:avLst/>
          </a:prstGeom>
        </p:spPr>
      </p:pic>
      <p:sp>
        <p:nvSpPr>
          <p:cNvPr id="8" name="Google Shape;162;p18">
            <a:extLst>
              <a:ext uri="{FF2B5EF4-FFF2-40B4-BE49-F238E27FC236}">
                <a16:creationId xmlns:a16="http://schemas.microsoft.com/office/drawing/2014/main" id="{DE613814-6A50-2598-83D5-58D7481AAD90}"/>
              </a:ext>
            </a:extLst>
          </p:cNvPr>
          <p:cNvSpPr txBox="1"/>
          <p:nvPr/>
        </p:nvSpPr>
        <p:spPr>
          <a:xfrm>
            <a:off x="489013" y="670370"/>
            <a:ext cx="8125597" cy="78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300"/>
              </a:buClr>
              <a:buSzPct val="333333"/>
              <a:buFont typeface="Helvetica Neue"/>
              <a:buNone/>
            </a:pPr>
            <a:r>
              <a:rPr lang="pt-BR" sz="2200" b="0" i="0" u="none" strike="noStrike" cap="none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Novo Mercado de Carbono:  Mecanismos novos e receitas projetadas ate 2030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333333"/>
              <a:buFont typeface="Helvetica Neue"/>
              <a:buNone/>
            </a:pPr>
            <a:endParaRPr lang="pt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59534D-A41D-C450-9E69-2011665D8B25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12" name="Rectángulo 3">
              <a:extLst>
                <a:ext uri="{FF2B5EF4-FFF2-40B4-BE49-F238E27FC236}">
                  <a16:creationId xmlns:a16="http://schemas.microsoft.com/office/drawing/2014/main" id="{FDA09724-3068-4E5C-53B2-6D53326A3DD8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3" name="Rectángulo 4">
              <a:extLst>
                <a:ext uri="{FF2B5EF4-FFF2-40B4-BE49-F238E27FC236}">
                  <a16:creationId xmlns:a16="http://schemas.microsoft.com/office/drawing/2014/main" id="{83132F67-932B-CBF3-1142-C0BF63388107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4" name="Rectángulo 5">
              <a:extLst>
                <a:ext uri="{FF2B5EF4-FFF2-40B4-BE49-F238E27FC236}">
                  <a16:creationId xmlns:a16="http://schemas.microsoft.com/office/drawing/2014/main" id="{9A80238E-0F6A-8783-6BE2-535EC87D9657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5" name="Rectángulo 6">
              <a:extLst>
                <a:ext uri="{FF2B5EF4-FFF2-40B4-BE49-F238E27FC236}">
                  <a16:creationId xmlns:a16="http://schemas.microsoft.com/office/drawing/2014/main" id="{5C89F44F-6EE0-8E15-7CAF-600D548FCBCE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6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489031" y="686413"/>
            <a:ext cx="78867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11000"/>
              <a:buFont typeface="Helvetica Neue"/>
              <a:buNone/>
            </a:pP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Estados</a:t>
            </a: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 </a:t>
            </a: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brasileiros</a:t>
            </a: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 </a:t>
            </a: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estão</a:t>
            </a: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 </a:t>
            </a: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líderes</a:t>
            </a: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 </a:t>
            </a:r>
            <a:r>
              <a:rPr lang="en" sz="2100" dirty="0" err="1">
                <a:solidFill>
                  <a:srgbClr val="FF9300"/>
                </a:solidFill>
                <a:latin typeface="Century Gothic" panose="020B0502020202020204" pitchFamily="34" charset="0"/>
              </a:rPr>
              <a:t>em</a:t>
            </a:r>
            <a:r>
              <a:rPr lang="en" sz="2100" dirty="0">
                <a:solidFill>
                  <a:srgbClr val="FF9300"/>
                </a:solidFill>
                <a:latin typeface="Century Gothic" panose="020B0502020202020204" pitchFamily="34" charset="0"/>
              </a:rPr>
              <a:t> J-REDD+</a:t>
            </a:r>
            <a:endParaRPr sz="2100" i="1" dirty="0">
              <a:solidFill>
                <a:srgbClr val="FF9300"/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4294967295"/>
          </p:nvPr>
        </p:nvSpPr>
        <p:spPr>
          <a:xfrm>
            <a:off x="424845" y="1391643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Marco legal (vários estados)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Entidades para transacionar créditos (alguns)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Princípios orientadores para colaboração com povos indígenas e comunidades locais.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Programas estaduais para povos indígenas (MT, AC)</a:t>
            </a:r>
          </a:p>
          <a:p>
            <a:pPr marL="173038" indent="-173038"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Experiencias com programas "pagamento por resultado" (MT, AC)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8FFABF-8523-4860-5925-699A66B1FC48}"/>
              </a:ext>
            </a:extLst>
          </p:cNvPr>
          <p:cNvGrpSpPr/>
          <p:nvPr/>
        </p:nvGrpSpPr>
        <p:grpSpPr>
          <a:xfrm>
            <a:off x="0" y="0"/>
            <a:ext cx="9150594" cy="212525"/>
            <a:chOff x="-8792" y="-415569"/>
            <a:chExt cx="12200792" cy="360485"/>
          </a:xfrm>
        </p:grpSpPr>
        <p:sp>
          <p:nvSpPr>
            <p:cNvPr id="9" name="Rectángulo 3">
              <a:extLst>
                <a:ext uri="{FF2B5EF4-FFF2-40B4-BE49-F238E27FC236}">
                  <a16:creationId xmlns:a16="http://schemas.microsoft.com/office/drawing/2014/main" id="{C8C8D717-F7C0-5814-8F03-F0ADF455C0C8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0" name="Rectángulo 4">
              <a:extLst>
                <a:ext uri="{FF2B5EF4-FFF2-40B4-BE49-F238E27FC236}">
                  <a16:creationId xmlns:a16="http://schemas.microsoft.com/office/drawing/2014/main" id="{51B767E5-687B-4CA5-3768-A326B7354994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1" name="Rectángulo 5">
              <a:extLst>
                <a:ext uri="{FF2B5EF4-FFF2-40B4-BE49-F238E27FC236}">
                  <a16:creationId xmlns:a16="http://schemas.microsoft.com/office/drawing/2014/main" id="{6F523097-F758-455C-4ACF-BA1A5B7334BB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12" name="Rectángulo 6">
              <a:extLst>
                <a:ext uri="{FF2B5EF4-FFF2-40B4-BE49-F238E27FC236}">
                  <a16:creationId xmlns:a16="http://schemas.microsoft.com/office/drawing/2014/main" id="{0B359732-E4FB-BCDD-FE35-D1D72C3D9AC3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8E2C3A-DA34-F24D-A0E3-C56BFC39FB05}"/>
              </a:ext>
            </a:extLst>
          </p:cNvPr>
          <p:cNvGrpSpPr/>
          <p:nvPr/>
        </p:nvGrpSpPr>
        <p:grpSpPr>
          <a:xfrm>
            <a:off x="-6594" y="1"/>
            <a:ext cx="9150594" cy="212525"/>
            <a:chOff x="-8792" y="-415569"/>
            <a:chExt cx="12200792" cy="360485"/>
          </a:xfrm>
        </p:grpSpPr>
        <p:sp>
          <p:nvSpPr>
            <p:cNvPr id="5" name="Rectángulo 3">
              <a:extLst>
                <a:ext uri="{FF2B5EF4-FFF2-40B4-BE49-F238E27FC236}">
                  <a16:creationId xmlns:a16="http://schemas.microsoft.com/office/drawing/2014/main" id="{A16D47A0-6C88-1A4F-83CC-B05948CC2E54}"/>
                </a:ext>
              </a:extLst>
            </p:cNvPr>
            <p:cNvSpPr/>
            <p:nvPr/>
          </p:nvSpPr>
          <p:spPr>
            <a:xfrm>
              <a:off x="-8792" y="-415569"/>
              <a:ext cx="1275732" cy="360485"/>
            </a:xfrm>
            <a:prstGeom prst="rect">
              <a:avLst/>
            </a:prstGeom>
            <a:solidFill>
              <a:srgbClr val="60C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6" name="Rectángulo 4">
              <a:extLst>
                <a:ext uri="{FF2B5EF4-FFF2-40B4-BE49-F238E27FC236}">
                  <a16:creationId xmlns:a16="http://schemas.microsoft.com/office/drawing/2014/main" id="{8D003429-3A8E-F04E-826D-544D39AD5CC2}"/>
                </a:ext>
              </a:extLst>
            </p:cNvPr>
            <p:cNvSpPr/>
            <p:nvPr/>
          </p:nvSpPr>
          <p:spPr>
            <a:xfrm>
              <a:off x="1266940" y="-415569"/>
              <a:ext cx="3503364" cy="360485"/>
            </a:xfrm>
            <a:prstGeom prst="rect">
              <a:avLst/>
            </a:prstGeom>
            <a:solidFill>
              <a:srgbClr val="F5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7" name="Rectángulo 5">
              <a:extLst>
                <a:ext uri="{FF2B5EF4-FFF2-40B4-BE49-F238E27FC236}">
                  <a16:creationId xmlns:a16="http://schemas.microsoft.com/office/drawing/2014/main" id="{FB79870C-565D-4B41-A430-A4B1F6783622}"/>
                </a:ext>
              </a:extLst>
            </p:cNvPr>
            <p:cNvSpPr/>
            <p:nvPr/>
          </p:nvSpPr>
          <p:spPr>
            <a:xfrm>
              <a:off x="4765184" y="-415569"/>
              <a:ext cx="6130498" cy="360485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  <p:sp>
          <p:nvSpPr>
            <p:cNvPr id="8" name="Rectángulo 6">
              <a:extLst>
                <a:ext uri="{FF2B5EF4-FFF2-40B4-BE49-F238E27FC236}">
                  <a16:creationId xmlns:a16="http://schemas.microsoft.com/office/drawing/2014/main" id="{3431DFA7-9347-FC43-BC52-6954D23853E6}"/>
                </a:ext>
              </a:extLst>
            </p:cNvPr>
            <p:cNvSpPr/>
            <p:nvPr/>
          </p:nvSpPr>
          <p:spPr>
            <a:xfrm>
              <a:off x="10895682" y="-415569"/>
              <a:ext cx="1296318" cy="360485"/>
            </a:xfrm>
            <a:prstGeom prst="rect">
              <a:avLst/>
            </a:prstGeom>
            <a:solidFill>
              <a:srgbClr val="7F6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643B"/>
                </a:solidFill>
                <a:latin typeface="Helvetica Neue" panose="02000503000000020004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B56B29-72F0-7540-89A2-0B849295C1BA}"/>
              </a:ext>
            </a:extLst>
          </p:cNvPr>
          <p:cNvSpPr txBox="1"/>
          <p:nvPr/>
        </p:nvSpPr>
        <p:spPr>
          <a:xfrm>
            <a:off x="131082" y="545752"/>
            <a:ext cx="910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Quanto</a:t>
            </a:r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financiamento</a:t>
            </a:r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Brasil</a:t>
            </a:r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poderia</a:t>
            </a:r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captar</a:t>
            </a:r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pelos</a:t>
            </a:r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 programs </a:t>
            </a:r>
            <a:r>
              <a:rPr lang="en-US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estaduais</a:t>
            </a:r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7E945-63A8-614C-8FE7-85EAC3E93C91}"/>
              </a:ext>
            </a:extLst>
          </p:cNvPr>
          <p:cNvSpPr txBox="1"/>
          <p:nvPr/>
        </p:nvSpPr>
        <p:spPr>
          <a:xfrm>
            <a:off x="390769" y="1279088"/>
            <a:ext cx="88424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Resumo do estudo: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Linhas de base para cada estado: padrões internacionais (JNR, ART/TREES)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Quatro fluxos de carbono: Desmatamento primária e secundária, </a:t>
            </a:r>
          </a:p>
          <a:p>
            <a:r>
              <a:rPr lang="pt-BR" sz="18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degradação florestal, remoção por floresta secundaria. </a:t>
            </a:r>
          </a:p>
          <a:p>
            <a:endParaRPr lang="pt-BR" sz="18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Dados: PRODES, </a:t>
            </a:r>
            <a:r>
              <a:rPr lang="pt-BR" sz="1800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MapBiomas</a:t>
            </a:r>
            <a:endParaRPr lang="pt-BR" sz="18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7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5F6F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571</Words>
  <Application>Microsoft Macintosh PowerPoint</Application>
  <PresentationFormat>On-screen Show (16:9)</PresentationFormat>
  <Paragraphs>84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Century Gothic</vt:lpstr>
      <vt:lpstr>Georgia</vt:lpstr>
      <vt:lpstr>Helvetica Neue</vt:lpstr>
      <vt:lpstr>Calibri</vt:lpstr>
      <vt:lpstr>Arial</vt:lpstr>
      <vt:lpstr>Wingdings</vt:lpstr>
      <vt:lpstr>Office Theme</vt:lpstr>
      <vt:lpstr>O Novo Mercado de Carbono e a Floresta Amazônica Brasileira</vt:lpstr>
      <vt:lpstr>Autores</vt:lpstr>
      <vt:lpstr>Estrutura:</vt:lpstr>
      <vt:lpstr>PowerPoint Presentation</vt:lpstr>
      <vt:lpstr>O novo mercado de carbono</vt:lpstr>
      <vt:lpstr>PowerPoint Presentation</vt:lpstr>
      <vt:lpstr>PowerPoint Presentation</vt:lpstr>
      <vt:lpstr>Estados brasileiros estão líderes em J-REDD+</vt:lpstr>
      <vt:lpstr>PowerPoint Presentation</vt:lpstr>
      <vt:lpstr>O cenário que analisamos</vt:lpstr>
      <vt:lpstr>Receita histórica e projetada de reduções na Amazonia</vt:lpstr>
      <vt:lpstr>PowerPoint Presentation</vt:lpstr>
      <vt:lpstr>PowerPoint Presentation</vt:lpstr>
      <vt:lpstr>PowerPoint Presentation</vt:lpstr>
      <vt:lpstr>PowerPoint Presentation</vt:lpstr>
      <vt:lpstr>A falta de sinal verde está inibindo os negócios </vt:lpstr>
      <vt:lpstr>Recomendações para o governo federal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Novo Mercado de Carbono e a Floresta Amazônica Brasileira</dc:title>
  <cp:lastModifiedBy>Daniel Nepstad</cp:lastModifiedBy>
  <cp:revision>13</cp:revision>
  <dcterms:modified xsi:type="dcterms:W3CDTF">2022-05-27T04:37:50Z</dcterms:modified>
</cp:coreProperties>
</file>