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64" r:id="rId4"/>
    <p:sldId id="328" r:id="rId5"/>
    <p:sldId id="265" r:id="rId6"/>
    <p:sldId id="266" r:id="rId7"/>
    <p:sldId id="329" r:id="rId8"/>
    <p:sldId id="267" r:id="rId9"/>
    <p:sldId id="268" r:id="rId10"/>
    <p:sldId id="320" r:id="rId11"/>
    <p:sldId id="322" r:id="rId12"/>
    <p:sldId id="258" r:id="rId13"/>
    <p:sldId id="259" r:id="rId14"/>
    <p:sldId id="324" r:id="rId15"/>
    <p:sldId id="327" r:id="rId16"/>
    <p:sldId id="326" r:id="rId17"/>
    <p:sldId id="260" r:id="rId18"/>
    <p:sldId id="261" r:id="rId19"/>
    <p:sldId id="262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0c1ac94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0c1ac94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100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0c1ac942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0c1ac942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0c1ac942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0c1ac942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0c1ac942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0c1ac942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93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0c1ac942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0c1ac942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963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0c1ac942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0c1ac942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873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0c1ac942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0c1ac942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1005258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11005258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0c1ac942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0c1ac942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0c1ac94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0c1ac94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0c1ac94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0c1ac94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840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0c1ac94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0c1ac94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2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0c1ac94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0c1ac94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223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0c1ac94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0c1ac94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043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0c1ac94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0c1ac94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762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0c1ac94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0c1ac94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42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0c1ac94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0c1ac94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38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1E63-913B-4C75-BD39-1B53B2C34A31}" type="datetimeFigureOut">
              <a:rPr lang="pt-BR" smtClean="0"/>
              <a:pPr/>
              <a:t>31/05/2022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589-93EC-4FB2-A4FB-C3B3C1BD5F6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32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pci.mt.gov.br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3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843269" y="3195001"/>
            <a:ext cx="7386331" cy="11185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Seminário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Palmas, maio de 2022</a:t>
            </a:r>
            <a:endParaRPr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604729" y="1533038"/>
            <a:ext cx="8327235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Mudanças climáticas e mercado de carbono jurisdicional</a:t>
            </a:r>
            <a:endParaRPr sz="4800" dirty="0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CF576-CB1E-45AD-95CF-DF7E6516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05979"/>
            <a:ext cx="2870076" cy="857250"/>
          </a:xfrm>
        </p:spPr>
        <p:txBody>
          <a:bodyPr/>
          <a:lstStyle/>
          <a:p>
            <a:r>
              <a:rPr lang="pt-BR" dirty="0"/>
              <a:t>Desmatamento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C7C9FE-180F-4315-A2CA-AB3DEAAB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132" y="2571751"/>
            <a:ext cx="1897968" cy="4860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Sumidouro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D649BE3-4EA4-4065-9811-3B3D11A7C8E0}"/>
              </a:ext>
            </a:extLst>
          </p:cNvPr>
          <p:cNvSpPr txBox="1"/>
          <p:nvPr/>
        </p:nvSpPr>
        <p:spPr>
          <a:xfrm>
            <a:off x="5166066" y="411510"/>
            <a:ext cx="23222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Degradação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47E611-119B-4DDA-8EA1-2A4220BDCA69}"/>
              </a:ext>
            </a:extLst>
          </p:cNvPr>
          <p:cNvSpPr txBox="1"/>
          <p:nvPr/>
        </p:nvSpPr>
        <p:spPr>
          <a:xfrm>
            <a:off x="3113838" y="1437624"/>
            <a:ext cx="37804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Fungível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5699DCC-379E-4FB6-A1FE-86EAC622826F}"/>
              </a:ext>
            </a:extLst>
          </p:cNvPr>
          <p:cNvSpPr txBox="1"/>
          <p:nvPr/>
        </p:nvSpPr>
        <p:spPr>
          <a:xfrm>
            <a:off x="5490102" y="1437624"/>
            <a:ext cx="1620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Estoque de carbono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E473D6-0765-4003-9405-DDE76B6D5D99}"/>
              </a:ext>
            </a:extLst>
          </p:cNvPr>
          <p:cNvSpPr txBox="1"/>
          <p:nvPr/>
        </p:nvSpPr>
        <p:spPr>
          <a:xfrm>
            <a:off x="2357754" y="2301720"/>
            <a:ext cx="18979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Adicionalidade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D962782-5743-4692-897F-BBB0BD8AEC2E}"/>
              </a:ext>
            </a:extLst>
          </p:cNvPr>
          <p:cNvSpPr txBox="1"/>
          <p:nvPr/>
        </p:nvSpPr>
        <p:spPr>
          <a:xfrm>
            <a:off x="2033718" y="3057803"/>
            <a:ext cx="22220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Vazamento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4D3A4EE-D793-447D-8FD4-312098A2454A}"/>
              </a:ext>
            </a:extLst>
          </p:cNvPr>
          <p:cNvSpPr txBox="1"/>
          <p:nvPr/>
        </p:nvSpPr>
        <p:spPr>
          <a:xfrm>
            <a:off x="3070998" y="3579850"/>
            <a:ext cx="22220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Sequestro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44FDBC-1738-408D-9527-4EB01B5D03E3}"/>
              </a:ext>
            </a:extLst>
          </p:cNvPr>
          <p:cNvSpPr txBox="1"/>
          <p:nvPr/>
        </p:nvSpPr>
        <p:spPr>
          <a:xfrm>
            <a:off x="4572000" y="3842680"/>
            <a:ext cx="22220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Permanência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BC2E571-1E48-4202-8720-E099AFF004DF}"/>
              </a:ext>
            </a:extLst>
          </p:cNvPr>
          <p:cNvSpPr txBox="1"/>
          <p:nvPr/>
        </p:nvSpPr>
        <p:spPr>
          <a:xfrm>
            <a:off x="3538128" y="2620217"/>
            <a:ext cx="22220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Padrão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6C9506-9577-4E69-BB93-65113000373F}"/>
              </a:ext>
            </a:extLst>
          </p:cNvPr>
          <p:cNvSpPr txBox="1"/>
          <p:nvPr/>
        </p:nvSpPr>
        <p:spPr>
          <a:xfrm>
            <a:off x="4806021" y="3140998"/>
            <a:ext cx="22220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Verificação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00B0ED7-7519-412A-807C-CA129650A89D}"/>
              </a:ext>
            </a:extLst>
          </p:cNvPr>
          <p:cNvSpPr txBox="1"/>
          <p:nvPr/>
        </p:nvSpPr>
        <p:spPr>
          <a:xfrm>
            <a:off x="1959996" y="4228054"/>
            <a:ext cx="2222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b="1" dirty="0"/>
              <a:t>Registro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D9393F-4E77-4518-B393-F438E78E200F}"/>
              </a:ext>
            </a:extLst>
          </p:cNvPr>
          <p:cNvSpPr txBox="1"/>
          <p:nvPr/>
        </p:nvSpPr>
        <p:spPr>
          <a:xfrm>
            <a:off x="3555273" y="1936823"/>
            <a:ext cx="36184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/>
              <a:t>Crédito de Carbono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107BC9B-ED76-46CE-A034-A9B211DB1989}"/>
              </a:ext>
            </a:extLst>
          </p:cNvPr>
          <p:cNvSpPr txBox="1"/>
          <p:nvPr/>
        </p:nvSpPr>
        <p:spPr>
          <a:xfrm>
            <a:off x="5719833" y="4256137"/>
            <a:ext cx="222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Floresta</a:t>
            </a:r>
          </a:p>
        </p:txBody>
      </p:sp>
    </p:spTree>
    <p:extLst>
      <p:ext uri="{BB962C8B-B14F-4D97-AF65-F5344CB8AC3E}">
        <p14:creationId xmlns:p14="http://schemas.microsoft.com/office/powerpoint/2010/main" val="2663138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Padrões e registradoras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919500" y="1152475"/>
            <a:ext cx="7284300" cy="2882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pt-BR" dirty="0"/>
              <a:t>Padrões</a:t>
            </a:r>
          </a:p>
          <a:p>
            <a:pPr lvl="1"/>
            <a:r>
              <a:rPr lang="pt-BR" dirty="0"/>
              <a:t>Vários (</a:t>
            </a:r>
            <a:r>
              <a:rPr lang="pt-BR" dirty="0" err="1"/>
              <a:t>Verra</a:t>
            </a:r>
            <a:r>
              <a:rPr lang="pt-BR" dirty="0"/>
              <a:t>  e ART </a:t>
            </a:r>
            <a:r>
              <a:rPr lang="pt-BR" dirty="0" err="1"/>
              <a:t>Trees</a:t>
            </a:r>
            <a:r>
              <a:rPr lang="pt-BR" dirty="0"/>
              <a:t>)</a:t>
            </a:r>
          </a:p>
          <a:p>
            <a:pPr lvl="1"/>
            <a:r>
              <a:rPr lang="pt-BR" dirty="0"/>
              <a:t>O Estado pode escolher o padrão, nem sempre</a:t>
            </a:r>
          </a:p>
          <a:p>
            <a:r>
              <a:rPr lang="pt-BR" dirty="0"/>
              <a:t>Verificadoras</a:t>
            </a:r>
          </a:p>
          <a:p>
            <a:pPr lvl="1"/>
            <a:r>
              <a:rPr lang="pt-BR" dirty="0"/>
              <a:t>Inúmeras</a:t>
            </a:r>
          </a:p>
          <a:p>
            <a:pPr lvl="1"/>
            <a:r>
              <a:rPr lang="pt-BR" dirty="0"/>
              <a:t>O Estado pode escolher a verificadora, depende</a:t>
            </a:r>
          </a:p>
          <a:p>
            <a:r>
              <a:rPr lang="pt-BR" dirty="0"/>
              <a:t>Registradoras</a:t>
            </a:r>
          </a:p>
          <a:p>
            <a:pPr lvl="1"/>
            <a:r>
              <a:rPr lang="pt-BR" dirty="0"/>
              <a:t>Inúmeras (19 ou mais)</a:t>
            </a:r>
          </a:p>
          <a:p>
            <a:pPr lvl="1"/>
            <a:r>
              <a:rPr lang="pt-BR" dirty="0"/>
              <a:t>O Estado pode escolher a registradora, depende</a:t>
            </a:r>
          </a:p>
          <a:p>
            <a:pPr marL="0" indent="0">
              <a:spcAft>
                <a:spcPts val="120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9736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/>
          <p:nvPr/>
        </p:nvSpPr>
        <p:spPr>
          <a:xfrm>
            <a:off x="0" y="3088975"/>
            <a:ext cx="5703900" cy="104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895799" y="3217075"/>
            <a:ext cx="4484583" cy="8579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Impact"/>
                <a:ea typeface="Impact"/>
                <a:cs typeface="Impact"/>
                <a:sym typeface="Impact"/>
              </a:rPr>
              <a:t>Estratégia de baixas Emissões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Impact"/>
                <a:ea typeface="Impact"/>
                <a:cs typeface="Impact"/>
                <a:sym typeface="Impact"/>
              </a:rPr>
              <a:t>Tocantins competitivo e sustentável</a:t>
            </a:r>
            <a:endParaRPr dirty="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Tocantins competitivo e sustentável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813483" y="973571"/>
            <a:ext cx="728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R="87630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5500" u="none" strike="noStrike" kern="0" spc="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Surgiu com a Carta de Intenções Tocantins 20-40, estratégia para um Estado Competitivo e Sustentável – COP 25, Madrid 2019</a:t>
            </a:r>
          </a:p>
          <a:p>
            <a:pPr marR="87630" lvl="0" algn="just" fontAlgn="base">
              <a:lnSpc>
                <a:spcPct val="170000"/>
              </a:lnSpc>
              <a:spcBef>
                <a:spcPts val="840"/>
              </a:spcBef>
              <a:spcAft>
                <a:spcPts val="0"/>
              </a:spcAft>
            </a:pPr>
            <a:r>
              <a:rPr lang="pt-PT" sz="5500" kern="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 que motivou? O Tocantins é essencialmente agro, está na Amazônia Legal; possui desafios gigantescos e tem compromissos sociais, ambientais e econômicos</a:t>
            </a:r>
          </a:p>
          <a:p>
            <a:pPr marR="87630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5500" u="none" strike="noStrike" kern="0" spc="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Como será executado? Com parcerias entre governo, iniciativa privada e PIPCTAF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5500" kern="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Pacto de compromissos sociais, ambientais e econômicos</a:t>
            </a:r>
          </a:p>
          <a:p>
            <a:pPr marR="87630" lvl="0" algn="just" fontAlgn="base">
              <a:lnSpc>
                <a:spcPct val="170000"/>
              </a:lnSpc>
              <a:spcBef>
                <a:spcPts val="840"/>
              </a:spcBef>
              <a:spcAft>
                <a:spcPts val="0"/>
              </a:spcAft>
            </a:pPr>
            <a:r>
              <a:rPr lang="pt-PT" sz="5500" kern="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Pactuará iniciativas, metas, responsabilidades e resultados compartilhados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Tocantins competitivo e sustentável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813483" y="973570"/>
            <a:ext cx="7284300" cy="37707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R="87630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6400" u="none" strike="noStrike" kern="0" spc="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Possui cinco diretrizes: 1- ODS; 2- engajamento dos setores; 3- respeito à diversidade e vocação natural; 4- governança, monitoramento e transparência; 5- investimentos</a:t>
            </a:r>
          </a:p>
          <a:p>
            <a:pPr marR="87630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6400" u="none" strike="noStrike" kern="0" spc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Possui quatro </a:t>
            </a:r>
            <a:r>
              <a:rPr lang="pt-PT" sz="6400" u="none" strike="noStrike" kern="0" spc="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eixos: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64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Econômico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64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6400" u="none" strike="noStrike" kern="0" spc="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Ambiental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64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Infraestrutura</a:t>
            </a:r>
            <a:endParaRPr lang="pt-PT" sz="6400" u="none" strike="noStrike" kern="0" spc="0" dirty="0"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5447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Tocantins competitivo e sustentável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22DA73-3283-02CE-6CA5-759697A45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96" y="0"/>
            <a:ext cx="8103704" cy="5143840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713930B-1A96-593C-964C-27550C9CC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2407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Estratégias Semelhantes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813483" y="973570"/>
            <a:ext cx="7284300" cy="37707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romanUcPeriod"/>
            </a:pPr>
            <a:r>
              <a:rPr lang="pt-BR" sz="40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Mato Grosso: Estratégia Produ</a:t>
            </a:r>
            <a:r>
              <a:rPr lang="pt-BR" sz="400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zir, Conservar e Incluir –P</a:t>
            </a:r>
            <a:r>
              <a:rPr lang="pt-BR" sz="40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CI - </a:t>
            </a:r>
            <a:r>
              <a:rPr lang="pt-BR" sz="40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http://pci.mt.gov.br/</a:t>
            </a:r>
            <a:r>
              <a:rPr lang="pt-BR" sz="40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+ REM-MT https://youtu.be/09K6SGDZ2Ic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romanUcPeriod"/>
            </a:pPr>
            <a:r>
              <a:rPr lang="pt-BR" sz="40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Pará: Amazônia Agora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romanUcPeriod"/>
            </a:pPr>
            <a:r>
              <a:rPr lang="pt-BR" sz="40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Tocantins Competitivo e Sustentável – 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romanUcPeriod"/>
            </a:pPr>
            <a:r>
              <a:rPr lang="pt-BR" sz="400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Plano de Recuperação Verde</a:t>
            </a:r>
            <a:endParaRPr lang="pt-BR" sz="4000" dirty="0">
              <a:solidFill>
                <a:schemeClr val="tx1"/>
              </a:solidFill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157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/>
          <p:nvPr/>
        </p:nvSpPr>
        <p:spPr>
          <a:xfrm>
            <a:off x="0" y="3088975"/>
            <a:ext cx="5703900" cy="104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4294967295"/>
          </p:nvPr>
        </p:nvSpPr>
        <p:spPr>
          <a:xfrm>
            <a:off x="465105" y="3164066"/>
            <a:ext cx="4517712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800" dirty="0">
                <a:latin typeface="Impact"/>
                <a:ea typeface="Impact"/>
                <a:cs typeface="Impact"/>
                <a:sym typeface="Impact"/>
              </a:rPr>
              <a:t>Programa Jurisdicional de REDD +</a:t>
            </a:r>
            <a:endParaRPr sz="2800" dirty="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O Programa REDD+ TO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919500" y="1152475"/>
            <a:ext cx="728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R="87630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5500" u="none" strike="noStrike" kern="0" spc="0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Parcerias com GIZ e EII</a:t>
            </a:r>
          </a:p>
          <a:p>
            <a:pPr marR="87630" lvl="0" algn="just" fontAlgn="base">
              <a:lnSpc>
                <a:spcPct val="170000"/>
              </a:lnSpc>
              <a:spcBef>
                <a:spcPts val="840"/>
              </a:spcBef>
              <a:spcAft>
                <a:spcPts val="0"/>
              </a:spcAft>
            </a:pPr>
            <a:r>
              <a:rPr lang="pt-PT" sz="5500" kern="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Para construir o Programa Jurisdicional de REDD + do Tocantins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5100" kern="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 PSA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5100" kern="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Arranjo financeiro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5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Salvaguardas - Repartição de Benefícios de forma programática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5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Plano de Ação/implementação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5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MRV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5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Governança</a:t>
            </a:r>
            <a:r>
              <a:rPr lang="pt-PT" sz="55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87630" lvl="1" algn="just" fontAlgn="base">
              <a:lnSpc>
                <a:spcPct val="170000"/>
              </a:lnSpc>
              <a:spcBef>
                <a:spcPts val="840"/>
              </a:spcBef>
            </a:pPr>
            <a:r>
              <a:rPr lang="pt-PT" sz="5500" kern="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Plano de </a:t>
            </a:r>
            <a:r>
              <a:rPr lang="pt-PT" sz="55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Adaptação</a:t>
            </a:r>
            <a:endParaRPr lang="pt-PT" sz="5500" kern="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87630" lvl="0" algn="just" fontAlgn="base">
              <a:lnSpc>
                <a:spcPct val="170000"/>
              </a:lnSpc>
              <a:spcBef>
                <a:spcPts val="840"/>
              </a:spcBef>
              <a:spcAft>
                <a:spcPts val="0"/>
              </a:spcAft>
            </a:pPr>
            <a:endParaRPr lang="pt-PT" sz="5500" kern="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4971100" y="1152475"/>
            <a:ext cx="386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b="1" dirty="0">
                <a:solidFill>
                  <a:schemeClr val="lt1"/>
                </a:solidFill>
              </a:rPr>
              <a:t>Marli Santos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200" b="1" dirty="0">
                <a:solidFill>
                  <a:schemeClr val="lt1"/>
                </a:solidFill>
              </a:rPr>
              <a:t>PhD em Desenvolvimento Sustentável UnB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200" b="1" dirty="0">
                <a:solidFill>
                  <a:schemeClr val="lt1"/>
                </a:solidFill>
              </a:rPr>
              <a:t>Superintendente de Gestão de Políticas Públicas Ambientais da </a:t>
            </a:r>
            <a:r>
              <a:rPr lang="pt-BR" sz="1200" b="1" dirty="0" err="1">
                <a:solidFill>
                  <a:schemeClr val="lt1"/>
                </a:solidFill>
              </a:rPr>
              <a:t>Semarh</a:t>
            </a:r>
            <a:endParaRPr lang="pt-BR" sz="12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200" b="1" dirty="0">
                <a:solidFill>
                  <a:schemeClr val="lt1"/>
                </a:solidFill>
              </a:rPr>
              <a:t>marli.santos@semades.to.gov.br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0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Objetivo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919500" y="1152475"/>
            <a:ext cx="728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endParaRPr lang="pt-BR" dirty="0"/>
          </a:p>
          <a:p>
            <a:pPr marL="285750" indent="-285750">
              <a:spcAft>
                <a:spcPts val="1200"/>
              </a:spcAft>
            </a:pPr>
            <a:r>
              <a:rPr lang="pt-BR" dirty="0"/>
              <a:t>Apresentar aos gestores dos órgãos públicos do Estado do Tocantins:</a:t>
            </a:r>
          </a:p>
          <a:p>
            <a:pPr marL="742950" lvl="1" indent="-285750">
              <a:spcAft>
                <a:spcPts val="1200"/>
              </a:spcAft>
            </a:pPr>
            <a:r>
              <a:rPr lang="pt-BR" dirty="0"/>
              <a:t>A urgência para planejar ações de adaptação e para conter as mudanças climáticas</a:t>
            </a:r>
          </a:p>
          <a:p>
            <a:pPr marL="742950" lvl="1" indent="-285750">
              <a:spcAft>
                <a:spcPts val="1200"/>
              </a:spcAft>
            </a:pPr>
            <a:r>
              <a:rPr lang="pt-BR" dirty="0"/>
              <a:t>Informações sobre mercado de crédito de carbono provenientes de Redução de Emissões dos Gases do Efeito Estufa por Desmatamento e Degradação – REDD +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Perguntas a serem respondidas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919500" y="1152475"/>
            <a:ext cx="728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285750" indent="-285750">
              <a:spcAft>
                <a:spcPts val="1200"/>
              </a:spcAft>
            </a:pPr>
            <a:endParaRPr lang="pt-BR" dirty="0"/>
          </a:p>
          <a:p>
            <a:pPr marL="342900">
              <a:spcAft>
                <a:spcPts val="1200"/>
              </a:spcAft>
              <a:buFont typeface="+mj-lt"/>
              <a:buAutoNum type="arabicPeriod"/>
            </a:pPr>
            <a:r>
              <a:rPr lang="pt-BR" dirty="0"/>
              <a:t>O que o Tocantins fará para mitigar as mudanças climáticas e o que fará para se adaptar a essas mudanças?</a:t>
            </a:r>
          </a:p>
          <a:p>
            <a:pPr marL="342900">
              <a:spcAft>
                <a:spcPts val="1200"/>
              </a:spcAft>
              <a:buFont typeface="+mj-lt"/>
              <a:buAutoNum type="arabicPeriod"/>
            </a:pPr>
            <a:r>
              <a:rPr lang="pt-BR" dirty="0"/>
              <a:t>O Tocantins pode ser remunerado pelo serviço ambiental de clima que implantar?</a:t>
            </a:r>
          </a:p>
          <a:p>
            <a:pPr marL="342900">
              <a:spcAft>
                <a:spcPts val="1200"/>
              </a:spcAft>
              <a:buFont typeface="+mj-lt"/>
              <a:buAutoNum type="arabicPeriod"/>
            </a:pPr>
            <a:r>
              <a:rPr lang="pt-BR" dirty="0"/>
              <a:t>O que o Tocantins precisa fazer para transacionar créditos de carbono florestal jurisdicional no mercado voluntário/regulado?</a:t>
            </a:r>
          </a:p>
          <a:p>
            <a:pPr marL="342900">
              <a:spcAft>
                <a:spcPts val="1200"/>
              </a:spcAft>
              <a:buFont typeface="+mj-lt"/>
              <a:buAutoNum type="arabicPeriod"/>
            </a:pPr>
            <a:r>
              <a:rPr lang="pt-BR" dirty="0"/>
              <a:t>Como o Tocantins pode acessar recursos financeiros de pagamento por resultados?</a:t>
            </a:r>
          </a:p>
          <a:p>
            <a:pPr marL="342900">
              <a:spcAft>
                <a:spcPts val="1200"/>
              </a:spcAft>
              <a:buFont typeface="+mj-lt"/>
              <a:buAutoNum type="arabicPeriod"/>
            </a:pPr>
            <a:r>
              <a:rPr lang="pt-BR" dirty="0"/>
              <a:t>Os recursos financeiros de REDD + devem ser destinados a cobrir que tipo de ações de mitigação, adaptação e salvaguardas?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848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0" y="2203159"/>
            <a:ext cx="202095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Ciclo Carbono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3477E2-D221-FDB8-DD83-E89673C1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511" y="0"/>
            <a:ext cx="7018489" cy="510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55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CONSTATAÇÃO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919500" y="1152475"/>
            <a:ext cx="7284300" cy="2770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pt-BR" dirty="0"/>
              <a:t>As florestas  cobrem cerca de 15% da terra firme do mundo e contêm aproximadamente 25% do carbono existente na biosfera terrestre</a:t>
            </a:r>
          </a:p>
          <a:p>
            <a:pPr>
              <a:lnSpc>
                <a:spcPct val="170000"/>
              </a:lnSpc>
            </a:pPr>
            <a:r>
              <a:rPr lang="pt-BR" dirty="0"/>
              <a:t>Causas do desmatamento são múltiplas, complexas e variam de local para local</a:t>
            </a:r>
          </a:p>
          <a:p>
            <a:pPr>
              <a:lnSpc>
                <a:spcPct val="200000"/>
              </a:lnSpc>
            </a:pPr>
            <a:r>
              <a:rPr lang="pt-BR" dirty="0"/>
              <a:t>O Brasil é um grande detentor de florestas</a:t>
            </a:r>
          </a:p>
          <a:p>
            <a:pPr marL="0" indent="0">
              <a:spcAft>
                <a:spcPts val="120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8033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Ponto de partida – 2005 – COP 11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919500" y="1152475"/>
            <a:ext cx="7284300" cy="2882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r>
              <a:rPr lang="pt-BR" dirty="0"/>
              <a:t>Se um acordo climático não conseguir evitar o desmatamento tropical, torna-se praticamente impossível alcançar as metas relacionadas à mudança do clima de modo geral –REDD</a:t>
            </a:r>
          </a:p>
          <a:p>
            <a:endParaRPr lang="pt-BR" dirty="0"/>
          </a:p>
          <a:p>
            <a:r>
              <a:rPr lang="pt-BR" dirty="0"/>
              <a:t>Vidas e meios de vida de milhões de pessoas estarão em risco</a:t>
            </a:r>
          </a:p>
          <a:p>
            <a:endParaRPr lang="pt-BR" dirty="0"/>
          </a:p>
          <a:p>
            <a:r>
              <a:rPr lang="pt-BR" dirty="0"/>
              <a:t>Custos econômicos do combate à mudança do clima serão maiores do que o necessário</a:t>
            </a:r>
          </a:p>
          <a:p>
            <a:endParaRPr lang="pt-BR" dirty="0"/>
          </a:p>
          <a:p>
            <a:r>
              <a:rPr lang="pt-BR" dirty="0"/>
              <a:t>Mais barato agir do que ignorar –Nicholas Stern</a:t>
            </a:r>
          </a:p>
          <a:p>
            <a:pPr lvl="1"/>
            <a:r>
              <a:rPr lang="pt-BR" dirty="0"/>
              <a:t>Você</a:t>
            </a:r>
          </a:p>
          <a:p>
            <a:pPr lvl="1"/>
            <a:r>
              <a:rPr lang="pt-BR" dirty="0"/>
              <a:t>Seu filho</a:t>
            </a:r>
          </a:p>
          <a:p>
            <a:pPr lvl="1"/>
            <a:r>
              <a:rPr lang="pt-BR" dirty="0"/>
              <a:t>Seu neto</a:t>
            </a:r>
          </a:p>
          <a:p>
            <a:pPr marL="114300" indent="0">
              <a:buNone/>
            </a:pPr>
            <a:endParaRPr lang="pt-BR" dirty="0"/>
          </a:p>
          <a:p>
            <a:pPr marL="0" indent="0">
              <a:spcAft>
                <a:spcPts val="120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8656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CONSTATAÇÃO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919500" y="1152475"/>
            <a:ext cx="7284300" cy="2770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pt-BR" dirty="0"/>
              <a:t>As florestas  cobrem cerca de 15% da terra firme do mundo e contêm aproximadamente 25% do carbono existente na biosfera terrestre</a:t>
            </a:r>
          </a:p>
          <a:p>
            <a:pPr>
              <a:lnSpc>
                <a:spcPct val="170000"/>
              </a:lnSpc>
            </a:pPr>
            <a:r>
              <a:rPr lang="pt-BR" dirty="0"/>
              <a:t>Causas do desmatamento são múltiplas, complexas e variam de local para local</a:t>
            </a:r>
          </a:p>
          <a:p>
            <a:pPr>
              <a:lnSpc>
                <a:spcPct val="200000"/>
              </a:lnSpc>
            </a:pPr>
            <a:r>
              <a:rPr lang="pt-BR" dirty="0"/>
              <a:t>O Brasil é um grande detentor de florestas</a:t>
            </a:r>
          </a:p>
          <a:p>
            <a:pPr marL="0" indent="0">
              <a:spcAft>
                <a:spcPts val="1200"/>
              </a:spcAft>
              <a:buNone/>
            </a:pP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A30D02D-E77A-4127-DB94-E965E98DB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906"/>
            <a:ext cx="9143999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1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Ponto de partida – 2015 – 2020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919500" y="1152475"/>
            <a:ext cx="7284300" cy="2882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pt-BR" dirty="0"/>
              <a:t>Se nada for feito, há  mais de 70% de chance de a temperatura global exceder os 2°C </a:t>
            </a:r>
          </a:p>
          <a:p>
            <a:r>
              <a:rPr lang="pt-BR" dirty="0"/>
              <a:t>Isso levará a humanidade a um território desconhecido, ameaça aos elementos básicos da vida humana</a:t>
            </a:r>
          </a:p>
          <a:p>
            <a:r>
              <a:rPr lang="pt-BR" dirty="0"/>
              <a:t>Salvaguardas de Cancun para as ações de REDD +</a:t>
            </a:r>
          </a:p>
          <a:p>
            <a:r>
              <a:rPr lang="pt-BR" dirty="0"/>
              <a:t>COP 21 Paris- REDD existe</a:t>
            </a:r>
          </a:p>
          <a:p>
            <a:r>
              <a:rPr lang="pt-BR" dirty="0"/>
              <a:t>Vamos fazer algo. Mero marketing?  Ou compromisso real e conhecimento da situação?</a:t>
            </a:r>
          </a:p>
          <a:p>
            <a:pPr marL="114300" indent="0">
              <a:buNone/>
            </a:pPr>
            <a:endParaRPr lang="pt-BR" dirty="0"/>
          </a:p>
          <a:p>
            <a:pPr marL="0" indent="0">
              <a:spcAft>
                <a:spcPts val="120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4778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602900" y="473750"/>
            <a:ext cx="5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Intercambio de visões</a:t>
            </a:r>
            <a:endParaRPr dirty="0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919500" y="1152475"/>
            <a:ext cx="7284300" cy="2882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r>
              <a:rPr lang="pt-BR" dirty="0"/>
              <a:t>REDD + é um instrumento econômico - PSA</a:t>
            </a:r>
          </a:p>
          <a:p>
            <a:r>
              <a:rPr lang="pt-BR" dirty="0"/>
              <a:t>Pandemia reduziu recursos financeiros de governos</a:t>
            </a:r>
          </a:p>
          <a:p>
            <a:r>
              <a:rPr lang="pt-BR" dirty="0"/>
              <a:t>Empresas específicas cresceram e muito</a:t>
            </a:r>
          </a:p>
          <a:p>
            <a:r>
              <a:rPr lang="pt-BR" dirty="0"/>
              <a:t>Precisamos unir, então, vendedores de crédito de carbono florestal  compradores</a:t>
            </a:r>
          </a:p>
          <a:p>
            <a:pPr lvl="1"/>
            <a:r>
              <a:rPr lang="pt-BR" dirty="0"/>
              <a:t>Corretoras – Broker</a:t>
            </a:r>
          </a:p>
          <a:p>
            <a:pPr lvl="1"/>
            <a:r>
              <a:rPr lang="pt-BR" dirty="0"/>
              <a:t>ONGs</a:t>
            </a:r>
          </a:p>
          <a:p>
            <a:pPr lvl="1"/>
            <a:r>
              <a:rPr lang="pt-BR" dirty="0"/>
              <a:t>Governos</a:t>
            </a:r>
          </a:p>
          <a:p>
            <a:r>
              <a:rPr lang="pt-BR" dirty="0"/>
              <a:t>Quais são as regras (padrões), metodologias de monitoramento, validação e registro- 15 anos de discussão</a:t>
            </a:r>
          </a:p>
          <a:p>
            <a:pPr marL="0" indent="0">
              <a:spcAft>
                <a:spcPts val="120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674819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770</Words>
  <Application>Microsoft Office PowerPoint</Application>
  <PresentationFormat>Apresentação na tela (16:9)</PresentationFormat>
  <Paragraphs>111</Paragraphs>
  <Slides>19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2" baseType="lpstr">
      <vt:lpstr>Arial</vt:lpstr>
      <vt:lpstr>Impact</vt:lpstr>
      <vt:lpstr>Simple Light</vt:lpstr>
      <vt:lpstr>Apresentação do PowerPoint</vt:lpstr>
      <vt:lpstr>Objetivo</vt:lpstr>
      <vt:lpstr>Perguntas a serem respondidas</vt:lpstr>
      <vt:lpstr>Ciclo Carbono</vt:lpstr>
      <vt:lpstr>CONSTATAÇÃO</vt:lpstr>
      <vt:lpstr>Ponto de partida – 2005 – COP 11</vt:lpstr>
      <vt:lpstr>CONSTATAÇÃO</vt:lpstr>
      <vt:lpstr>Ponto de partida – 2015 – 2020</vt:lpstr>
      <vt:lpstr>Intercambio de visões</vt:lpstr>
      <vt:lpstr>Desmatamento</vt:lpstr>
      <vt:lpstr>Padrões e registradoras</vt:lpstr>
      <vt:lpstr>Apresentação do PowerPoint</vt:lpstr>
      <vt:lpstr>Tocantins competitivo e sustentável</vt:lpstr>
      <vt:lpstr>Tocantins competitivo e sustentável</vt:lpstr>
      <vt:lpstr>Tocantins competitivo e sustentável</vt:lpstr>
      <vt:lpstr>Estratégias Semelhantes</vt:lpstr>
      <vt:lpstr>Apresentação do PowerPoint</vt:lpstr>
      <vt:lpstr>O Programa REDD+ TO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Marli</dc:creator>
  <cp:lastModifiedBy>Fernando Barbosa Lopes</cp:lastModifiedBy>
  <cp:revision>3</cp:revision>
  <dcterms:modified xsi:type="dcterms:W3CDTF">2022-05-31T11:50:27Z</dcterms:modified>
</cp:coreProperties>
</file>