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59" r:id="rId7"/>
    <p:sldId id="296" r:id="rId8"/>
    <p:sldId id="297" r:id="rId9"/>
    <p:sldId id="278" r:id="rId10"/>
    <p:sldId id="260" r:id="rId11"/>
    <p:sldId id="298" r:id="rId12"/>
    <p:sldId id="299" r:id="rId13"/>
    <p:sldId id="301" r:id="rId14"/>
    <p:sldId id="300" r:id="rId15"/>
    <p:sldId id="284" r:id="rId16"/>
    <p:sldId id="285" r:id="rId17"/>
    <p:sldId id="286" r:id="rId18"/>
    <p:sldId id="287" r:id="rId19"/>
    <p:sldId id="288" r:id="rId20"/>
    <p:sldId id="294" r:id="rId21"/>
    <p:sldId id="262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A7B7"/>
    <a:srgbClr val="E3C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18" autoAdjust="0"/>
    <p:restoredTop sz="94066" autoAdjust="0"/>
  </p:normalViewPr>
  <p:slideViewPr>
    <p:cSldViewPr snapToGrid="0">
      <p:cViewPr varScale="1">
        <p:scale>
          <a:sx n="98" d="100"/>
          <a:sy n="98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C703E5-48BD-4452-8FCF-84572B0EF03C}" type="doc">
      <dgm:prSet loTypeId="urn:microsoft.com/office/officeart/2005/8/layout/chevron1" loCatId="process" qsTypeId="urn:microsoft.com/office/officeart/2005/8/quickstyle/3d6" qsCatId="3D" csTypeId="urn:microsoft.com/office/officeart/2005/8/colors/accent1_4" csCatId="accent1" phldr="1"/>
      <dgm:spPr/>
    </dgm:pt>
    <dgm:pt modelId="{33E24B17-AE7F-4C17-9E07-1F3626701139}">
      <dgm:prSet phldrT="[Texto]"/>
      <dgm:spPr/>
      <dgm:t>
        <a:bodyPr/>
        <a:lstStyle/>
        <a:p>
          <a:r>
            <a:rPr lang="pt-BR" dirty="0"/>
            <a:t>Serviço ambiental</a:t>
          </a:r>
        </a:p>
      </dgm:t>
    </dgm:pt>
    <dgm:pt modelId="{92843175-FD67-437F-97E6-8F8576F06926}" type="parTrans" cxnId="{14DF731F-D26E-4141-B72D-0D52BA477F15}">
      <dgm:prSet/>
      <dgm:spPr/>
      <dgm:t>
        <a:bodyPr/>
        <a:lstStyle/>
        <a:p>
          <a:endParaRPr lang="pt-BR"/>
        </a:p>
      </dgm:t>
    </dgm:pt>
    <dgm:pt modelId="{003ADD75-BF60-400D-8582-20668DBD7A22}" type="sibTrans" cxnId="{14DF731F-D26E-4141-B72D-0D52BA477F15}">
      <dgm:prSet/>
      <dgm:spPr/>
      <dgm:t>
        <a:bodyPr/>
        <a:lstStyle/>
        <a:p>
          <a:endParaRPr lang="pt-BR"/>
        </a:p>
      </dgm:t>
    </dgm:pt>
    <dgm:pt modelId="{21A7C613-D2FA-4677-A41A-DA47E172E143}">
      <dgm:prSet phldrT="[Texto]"/>
      <dgm:spPr/>
      <dgm:t>
        <a:bodyPr/>
        <a:lstStyle/>
        <a:p>
          <a:r>
            <a:rPr lang="pt-BR" dirty="0"/>
            <a:t>Serviço ecossistêmico</a:t>
          </a:r>
        </a:p>
      </dgm:t>
    </dgm:pt>
    <dgm:pt modelId="{58E7A6E7-9938-4673-A76D-FC381B378352}" type="parTrans" cxnId="{18E907EF-F5D8-4DDC-994B-3E93F42E2C63}">
      <dgm:prSet/>
      <dgm:spPr/>
      <dgm:t>
        <a:bodyPr/>
        <a:lstStyle/>
        <a:p>
          <a:endParaRPr lang="pt-BR"/>
        </a:p>
      </dgm:t>
    </dgm:pt>
    <dgm:pt modelId="{AD29819E-BCFD-4F26-8BE4-229216DD5A28}" type="sibTrans" cxnId="{18E907EF-F5D8-4DDC-994B-3E93F42E2C63}">
      <dgm:prSet/>
      <dgm:spPr/>
      <dgm:t>
        <a:bodyPr/>
        <a:lstStyle/>
        <a:p>
          <a:endParaRPr lang="pt-BR"/>
        </a:p>
      </dgm:t>
    </dgm:pt>
    <dgm:pt modelId="{AF027875-B962-489A-B5D9-B8C726DB2DF2}">
      <dgm:prSet phldrT="[Texto]"/>
      <dgm:spPr/>
      <dgm:t>
        <a:bodyPr/>
        <a:lstStyle/>
        <a:p>
          <a:r>
            <a:rPr lang="pt-BR" dirty="0"/>
            <a:t>Crédito de carbono</a:t>
          </a:r>
        </a:p>
      </dgm:t>
    </dgm:pt>
    <dgm:pt modelId="{CB76CFEE-68E1-4EDA-836F-F2F2990F3400}" type="parTrans" cxnId="{DFF37009-2B8C-4AD2-BCE4-01D0B7913AEF}">
      <dgm:prSet/>
      <dgm:spPr/>
      <dgm:t>
        <a:bodyPr/>
        <a:lstStyle/>
        <a:p>
          <a:endParaRPr lang="pt-BR"/>
        </a:p>
      </dgm:t>
    </dgm:pt>
    <dgm:pt modelId="{F3F48206-7DF7-4A04-8B45-D268D73C7FD4}" type="sibTrans" cxnId="{DFF37009-2B8C-4AD2-BCE4-01D0B7913AEF}">
      <dgm:prSet/>
      <dgm:spPr/>
      <dgm:t>
        <a:bodyPr/>
        <a:lstStyle/>
        <a:p>
          <a:endParaRPr lang="pt-BR"/>
        </a:p>
      </dgm:t>
    </dgm:pt>
    <dgm:pt modelId="{6F78698E-903F-45F5-A565-A98705A44E7E}" type="pres">
      <dgm:prSet presAssocID="{D6C703E5-48BD-4452-8FCF-84572B0EF03C}" presName="Name0" presStyleCnt="0">
        <dgm:presLayoutVars>
          <dgm:dir/>
          <dgm:animLvl val="lvl"/>
          <dgm:resizeHandles val="exact"/>
        </dgm:presLayoutVars>
      </dgm:prSet>
      <dgm:spPr/>
    </dgm:pt>
    <dgm:pt modelId="{427C5BE4-3801-4C72-A631-DF8D733C46E7}" type="pres">
      <dgm:prSet presAssocID="{33E24B17-AE7F-4C17-9E07-1F3626701139}" presName="parTxOnly" presStyleLbl="node1" presStyleIdx="0" presStyleCnt="3" custLinFactNeighborY="2469">
        <dgm:presLayoutVars>
          <dgm:chMax val="0"/>
          <dgm:chPref val="0"/>
          <dgm:bulletEnabled val="1"/>
        </dgm:presLayoutVars>
      </dgm:prSet>
      <dgm:spPr/>
    </dgm:pt>
    <dgm:pt modelId="{0C642E67-C09A-4AD6-9AFA-26431C426AD8}" type="pres">
      <dgm:prSet presAssocID="{003ADD75-BF60-400D-8582-20668DBD7A22}" presName="parTxOnlySpace" presStyleCnt="0"/>
      <dgm:spPr/>
    </dgm:pt>
    <dgm:pt modelId="{0C6EF5CC-229B-453E-A814-AE93B03CB749}" type="pres">
      <dgm:prSet presAssocID="{21A7C613-D2FA-4677-A41A-DA47E172E143}" presName="parTxOnly" presStyleLbl="node1" presStyleIdx="1" presStyleCnt="3" custLinFactNeighborY="-1832">
        <dgm:presLayoutVars>
          <dgm:chMax val="0"/>
          <dgm:chPref val="0"/>
          <dgm:bulletEnabled val="1"/>
        </dgm:presLayoutVars>
      </dgm:prSet>
      <dgm:spPr/>
    </dgm:pt>
    <dgm:pt modelId="{1CCEEFAD-4CD0-4381-94A2-77CEAEA852ED}" type="pres">
      <dgm:prSet presAssocID="{AD29819E-BCFD-4F26-8BE4-229216DD5A28}" presName="parTxOnlySpace" presStyleCnt="0"/>
      <dgm:spPr/>
    </dgm:pt>
    <dgm:pt modelId="{BC2AB2AA-E8BE-4815-B4E6-6A7A7B20D395}" type="pres">
      <dgm:prSet presAssocID="{AF027875-B962-489A-B5D9-B8C726DB2DF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FF37009-2B8C-4AD2-BCE4-01D0B7913AEF}" srcId="{D6C703E5-48BD-4452-8FCF-84572B0EF03C}" destId="{AF027875-B962-489A-B5D9-B8C726DB2DF2}" srcOrd="2" destOrd="0" parTransId="{CB76CFEE-68E1-4EDA-836F-F2F2990F3400}" sibTransId="{F3F48206-7DF7-4A04-8B45-D268D73C7FD4}"/>
    <dgm:cxn modelId="{14DF731F-D26E-4141-B72D-0D52BA477F15}" srcId="{D6C703E5-48BD-4452-8FCF-84572B0EF03C}" destId="{33E24B17-AE7F-4C17-9E07-1F3626701139}" srcOrd="0" destOrd="0" parTransId="{92843175-FD67-437F-97E6-8F8576F06926}" sibTransId="{003ADD75-BF60-400D-8582-20668DBD7A22}"/>
    <dgm:cxn modelId="{7DD9C12C-CE11-4C23-A3EB-AAF497C8D7CE}" type="presOf" srcId="{33E24B17-AE7F-4C17-9E07-1F3626701139}" destId="{427C5BE4-3801-4C72-A631-DF8D733C46E7}" srcOrd="0" destOrd="0" presId="urn:microsoft.com/office/officeart/2005/8/layout/chevron1"/>
    <dgm:cxn modelId="{B0B72697-7D83-4476-AE3E-7AFB4E23BCA5}" type="presOf" srcId="{AF027875-B962-489A-B5D9-B8C726DB2DF2}" destId="{BC2AB2AA-E8BE-4815-B4E6-6A7A7B20D395}" srcOrd="0" destOrd="0" presId="urn:microsoft.com/office/officeart/2005/8/layout/chevron1"/>
    <dgm:cxn modelId="{46A635A7-7ED0-4C78-BAD4-3FA02D01D224}" type="presOf" srcId="{D6C703E5-48BD-4452-8FCF-84572B0EF03C}" destId="{6F78698E-903F-45F5-A565-A98705A44E7E}" srcOrd="0" destOrd="0" presId="urn:microsoft.com/office/officeart/2005/8/layout/chevron1"/>
    <dgm:cxn modelId="{18E907EF-F5D8-4DDC-994B-3E93F42E2C63}" srcId="{D6C703E5-48BD-4452-8FCF-84572B0EF03C}" destId="{21A7C613-D2FA-4677-A41A-DA47E172E143}" srcOrd="1" destOrd="0" parTransId="{58E7A6E7-9938-4673-A76D-FC381B378352}" sibTransId="{AD29819E-BCFD-4F26-8BE4-229216DD5A28}"/>
    <dgm:cxn modelId="{629E44EF-7191-4FF1-8653-C5A40BCB46F4}" type="presOf" srcId="{21A7C613-D2FA-4677-A41A-DA47E172E143}" destId="{0C6EF5CC-229B-453E-A814-AE93B03CB749}" srcOrd="0" destOrd="0" presId="urn:microsoft.com/office/officeart/2005/8/layout/chevron1"/>
    <dgm:cxn modelId="{EB78F2C3-9845-46ED-956A-17396304BEBD}" type="presParOf" srcId="{6F78698E-903F-45F5-A565-A98705A44E7E}" destId="{427C5BE4-3801-4C72-A631-DF8D733C46E7}" srcOrd="0" destOrd="0" presId="urn:microsoft.com/office/officeart/2005/8/layout/chevron1"/>
    <dgm:cxn modelId="{7CE26034-67BA-4AF6-9354-96FF51B05D78}" type="presParOf" srcId="{6F78698E-903F-45F5-A565-A98705A44E7E}" destId="{0C642E67-C09A-4AD6-9AFA-26431C426AD8}" srcOrd="1" destOrd="0" presId="urn:microsoft.com/office/officeart/2005/8/layout/chevron1"/>
    <dgm:cxn modelId="{EDD5E0E2-B4FB-4B88-BEDC-3FA9511BB45C}" type="presParOf" srcId="{6F78698E-903F-45F5-A565-A98705A44E7E}" destId="{0C6EF5CC-229B-453E-A814-AE93B03CB749}" srcOrd="2" destOrd="0" presId="urn:microsoft.com/office/officeart/2005/8/layout/chevron1"/>
    <dgm:cxn modelId="{428BFAAF-B4C4-41C3-840A-02D397F37DCC}" type="presParOf" srcId="{6F78698E-903F-45F5-A565-A98705A44E7E}" destId="{1CCEEFAD-4CD0-4381-94A2-77CEAEA852ED}" srcOrd="3" destOrd="0" presId="urn:microsoft.com/office/officeart/2005/8/layout/chevron1"/>
    <dgm:cxn modelId="{0E282C7D-08C3-4F62-824D-98ED3896C2AB}" type="presParOf" srcId="{6F78698E-903F-45F5-A565-A98705A44E7E}" destId="{BC2AB2AA-E8BE-4815-B4E6-6A7A7B20D39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C5BE4-3801-4C72-A631-DF8D733C46E7}">
      <dsp:nvSpPr>
        <dsp:cNvPr id="0" name=""/>
        <dsp:cNvSpPr/>
      </dsp:nvSpPr>
      <dsp:spPr>
        <a:xfrm>
          <a:off x="2874" y="0"/>
          <a:ext cx="3502493" cy="805218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Serviço ambiental</a:t>
          </a:r>
        </a:p>
      </dsp:txBody>
      <dsp:txXfrm>
        <a:off x="405483" y="0"/>
        <a:ext cx="2697275" cy="805218"/>
      </dsp:txXfrm>
    </dsp:sp>
    <dsp:sp modelId="{0C6EF5CC-229B-453E-A814-AE93B03CB749}">
      <dsp:nvSpPr>
        <dsp:cNvPr id="0" name=""/>
        <dsp:cNvSpPr/>
      </dsp:nvSpPr>
      <dsp:spPr>
        <a:xfrm>
          <a:off x="3155119" y="0"/>
          <a:ext cx="3502493" cy="805218"/>
        </a:xfrm>
        <a:prstGeom prst="chevron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Serviço ecossistêmico</a:t>
          </a:r>
        </a:p>
      </dsp:txBody>
      <dsp:txXfrm>
        <a:off x="3557728" y="0"/>
        <a:ext cx="2697275" cy="805218"/>
      </dsp:txXfrm>
    </dsp:sp>
    <dsp:sp modelId="{BC2AB2AA-E8BE-4815-B4E6-6A7A7B20D395}">
      <dsp:nvSpPr>
        <dsp:cNvPr id="0" name=""/>
        <dsp:cNvSpPr/>
      </dsp:nvSpPr>
      <dsp:spPr>
        <a:xfrm>
          <a:off x="6307363" y="0"/>
          <a:ext cx="3502493" cy="805218"/>
        </a:xfrm>
        <a:prstGeom prst="chevron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Crédito de carbono</a:t>
          </a:r>
        </a:p>
      </dsp:txBody>
      <dsp:txXfrm>
        <a:off x="6709972" y="0"/>
        <a:ext cx="2697275" cy="805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F5786-B3AD-8E44-9E80-FACB3562BD72}" type="datetimeFigureOut">
              <a:rPr lang="pt-PT" smtClean="0"/>
              <a:t>27/05/22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2ED2F-F662-7A4B-B300-1803C9DD0B6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534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713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005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149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5783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292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003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0522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440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7941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0994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5361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6A7B7"/>
              </a:buClr>
            </a:pPr>
            <a:endParaRPr lang="pt-BR" sz="12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2ED2F-F662-7A4B-B300-1803C9DD0B6D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3005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686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41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031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2ED2F-F662-7A4B-B300-1803C9DD0B6D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0573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7E7E3-B061-442F-A1DB-32B5E589C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42CC43-A896-474B-9411-5FCA7B100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B0B214-BDCB-4B0D-B8FF-150076931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881F-9CB5-9C45-9A27-CFFB857E587F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9B650B-7446-4D44-8017-C5EB230F3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E47EEE-2AE0-4F7B-A461-A6E61CFF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081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9F411-03EF-4757-80B9-4C1446DB5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8D0982C-B473-40C6-90D5-969093202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ADF9C7-9AB6-4CBB-BE56-B597F09AB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962C-1B65-F043-A59C-A152E7330D49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DAF82D-8B8C-468B-A382-2B8FA57D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958DBD-9C11-43EF-ACE9-717D87FCB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51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9B5FD42-E9B1-4549-B137-C1932CB8B9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0FD5F26-7E13-422E-B9D5-B9BE1EECC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3ACE1C-E452-477E-A3F4-B7D1AA96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57FA-F41F-0B4B-88F9-7100F24E58EA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77F547-74BA-4EE5-A83A-E014BC33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74BA36-FB0C-4C6D-8E1D-51400F93C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006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5ED32-A0ED-4A40-9642-3BAEED25A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E1E43E-C290-4D46-B17A-AC6B793A0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751468-8264-434B-B7D9-EA1B4A14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3A82-668B-D64F-A1C9-3A3714774A84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6E4A9A-E3AF-4267-9069-D5B82FCD3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92E39B-379C-44C9-9B98-2F6BC7A4F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58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E26BB4-464C-46D0-9C12-674D3B2F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3DB422-5FA7-4F69-9174-337BA8EE7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58B6A8-2281-40E2-9A3C-931510BBE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B305-4CB1-9445-90A8-729AADD8AF1F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361BE5-D883-4C4C-8AA8-39746905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74B3F5-92BD-4C43-8160-C09E1B53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14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FA271-227E-4826-94B9-A86AA33E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7E2997-39AD-426A-A76F-66B3AC7ED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00F153-57DE-42B2-A42C-33CE72FCB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F079111-C777-4AD7-AAF0-00251740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95EE-97B0-FC49-918E-14FA9B992548}" type="datetime1">
              <a:rPr lang="en-US" smtClean="0"/>
              <a:t>5/27/22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B71BC6-6E4E-49EB-8625-D14DB92EB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7C27EA-C56B-4BA7-B949-8111E26B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34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133EC-2280-46D1-BD9E-BBD1806C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256E0C-C8E7-4CA8-AC40-9F8E1249C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F18A41C-59C9-4CAD-A1FA-E06E6E6CF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E620F45-E4C4-4247-A21A-50482582B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73214AF-ECD5-404A-8A10-065E2C57F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DE15512-204E-4021-9F74-A1901D70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C11-48EF-FE4F-BC98-6E0355048D2F}" type="datetime1">
              <a:rPr lang="en-US" smtClean="0"/>
              <a:t>5/27/22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CCEC007-8064-4FCB-8463-0E0268008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5957A95-6CC3-4AD9-A9A5-0D3099F0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61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37936-4998-4504-8FF4-C84F696CF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31EB21-36FC-4EBF-A37B-15D0C93B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DE77-9DE9-3548-A4E1-ED393116BCBE}" type="datetime1">
              <a:rPr lang="en-US" smtClean="0"/>
              <a:t>5/27/22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3AC211E-DA0F-4BB4-827F-C77DD241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27F1EFC-486F-46EA-8ED5-3707A0B5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4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02A026E-B82D-4884-B3EA-04DA7C429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427B3-1875-6B49-9796-A6DFBCA11EBD}" type="datetime1">
              <a:rPr lang="en-US" smtClean="0"/>
              <a:t>5/27/22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E9A2D27-BF36-4A14-9AD9-A9FA13701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46B87E-3A61-4799-BEFF-6E5BA20EA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55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3260D-521B-42ED-89F1-696F3CDB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AF35CA-8CF4-4AF6-B093-DC106EFB0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575E21-3261-4448-B0ED-11D9225F6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20DBFE-92F7-44C7-84F7-CFFB27FF9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FCC7-E0C5-BE43-B9C7-B656823A025E}" type="datetime1">
              <a:rPr lang="en-US" smtClean="0"/>
              <a:t>5/27/22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E4EA51-2ADA-4537-968D-F03D517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C59B11-AE71-48AE-8F47-D7FA0E03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33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E71AA-2BA3-46A0-A307-2A455611A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B1100F1-59F9-433F-9DA6-E615733BE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8238F0-BD85-4CCD-84EC-7B61EBCC6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034E85A-F092-43C2-A3AA-F3A9D0D10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B9B8-B01E-EA49-9D26-4D7CDE582530}" type="datetime1">
              <a:rPr lang="en-US" smtClean="0"/>
              <a:t>5/27/22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0C630A-7D00-4282-9DD8-8FFEFBF21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A5F1A3-99AF-440E-867F-860B8177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84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8F9E60D-7FF3-497A-89B2-59CFBBE8A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E993FF-233C-4784-9ED6-204245CFC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778173-E014-401A-BDA3-6018C96DA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9CC5D-5E2C-FD42-A227-56B09E80B598}" type="datetime1">
              <a:rPr lang="en-US" smtClean="0"/>
              <a:t>5/27/22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1235D4-781D-4A64-B861-42543CDE1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29E7D5-C86D-4558-AB89-08BA583D6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4C981-B28A-4793-BDE5-7C6B393D07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947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bo@scharlack.com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r@scharlack.com.br" TargetMode="External"/><Relationship Id="rId7" Type="http://schemas.openxmlformats.org/officeDocument/2006/relationships/hyperlink" Target="mailto:gbo@scharlack.com.b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4749909" y="5779699"/>
            <a:ext cx="2796466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ítulo 2">
            <a:extLst>
              <a:ext uri="{FF2B5EF4-FFF2-40B4-BE49-F238E27FC236}">
                <a16:creationId xmlns:a16="http://schemas.microsoft.com/office/drawing/2014/main" id="{B32BBCB6-443F-44A0-9F9A-0BE30510928C}"/>
              </a:ext>
            </a:extLst>
          </p:cNvPr>
          <p:cNvSpPr txBox="1">
            <a:spLocks/>
          </p:cNvSpPr>
          <p:nvPr/>
        </p:nvSpPr>
        <p:spPr>
          <a:xfrm>
            <a:off x="1632644" y="6103417"/>
            <a:ext cx="9144000" cy="266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0" i="0" dirty="0">
                <a:solidFill>
                  <a:srgbClr val="656565"/>
                </a:solidFill>
                <a:effectLst/>
                <a:latin typeface="Palatino Linotype" panose="02040502050505030304" pitchFamily="18" charset="0"/>
              </a:rPr>
              <a:t>Av. Presidente Juscelino Kubitschek, 1455, 4º andar, 04543-011, São Paulo/SP | +55 11 2124 3792  |  www.scharlack.com.br</a:t>
            </a:r>
            <a:endParaRPr lang="pt-BR" dirty="0">
              <a:latin typeface="Palatino Linotype" panose="02040502050505030304" pitchFamily="18" charset="0"/>
            </a:endParaRPr>
          </a:p>
        </p:txBody>
      </p:sp>
      <p:pic>
        <p:nvPicPr>
          <p:cNvPr id="6" name="Imagem 5" descr="Uma imagem contendo desenho, relógio, placar&#10;&#10;Descrição gerada automaticamente">
            <a:extLst>
              <a:ext uri="{FF2B5EF4-FFF2-40B4-BE49-F238E27FC236}">
                <a16:creationId xmlns:a16="http://schemas.microsoft.com/office/drawing/2014/main" id="{778A7451-07FE-4596-8A62-E66193ADA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54" y="629531"/>
            <a:ext cx="2877771" cy="494924"/>
          </a:xfrm>
          <a:prstGeom prst="rect">
            <a:avLst/>
          </a:prstGeom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24B7B695-C50B-4BC3-BDC9-ACE1A0CE3AB1}"/>
              </a:ext>
            </a:extLst>
          </p:cNvPr>
          <p:cNvSpPr txBox="1">
            <a:spLocks/>
          </p:cNvSpPr>
          <p:nvPr/>
        </p:nvSpPr>
        <p:spPr>
          <a:xfrm>
            <a:off x="8268789" y="2632166"/>
            <a:ext cx="3278186" cy="235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>
                <a:latin typeface="Palatino Linotype" panose="02040502050505030304" pitchFamily="18" charset="0"/>
              </a:rPr>
              <a:t>Gabriel </a:t>
            </a:r>
            <a:r>
              <a:rPr lang="pt-BR" sz="1600" b="1" dirty="0" err="1">
                <a:latin typeface="Palatino Linotype" panose="02040502050505030304" pitchFamily="18" charset="0"/>
              </a:rPr>
              <a:t>Burjaili</a:t>
            </a:r>
            <a:r>
              <a:rPr lang="pt-BR" sz="1600" b="1" dirty="0">
                <a:latin typeface="Palatino Linotype" panose="02040502050505030304" pitchFamily="18" charset="0"/>
              </a:rPr>
              <a:t> de Oliveira</a:t>
            </a:r>
          </a:p>
          <a:p>
            <a:r>
              <a:rPr lang="pt-BR" sz="1600" dirty="0">
                <a:latin typeface="Palatino Linotype" panose="02040502050505030304" pitchFamily="18" charset="0"/>
              </a:rPr>
              <a:t>OAB/SP 247.968</a:t>
            </a:r>
          </a:p>
          <a:p>
            <a:r>
              <a:rPr lang="pt-BR" sz="1600" dirty="0">
                <a:latin typeface="Palatino Linotype" panose="02040502050505030304" pitchFamily="18" charset="0"/>
                <a:hlinkClick r:id="rId3"/>
              </a:rPr>
              <a:t>gbo@scharlack.com.br</a:t>
            </a:r>
            <a:endParaRPr lang="pt-BR" sz="1600" dirty="0">
              <a:latin typeface="Palatino Linotype" panose="02040502050505030304" pitchFamily="18" charset="0"/>
            </a:endParaRPr>
          </a:p>
          <a:p>
            <a:endParaRPr lang="pt-BR" sz="1600" b="1" dirty="0">
              <a:latin typeface="Palatino Linotype" panose="02040502050505030304" pitchFamily="18" charset="0"/>
            </a:endParaRPr>
          </a:p>
          <a:p>
            <a:r>
              <a:rPr lang="pt-BR" sz="1600" b="1" dirty="0">
                <a:latin typeface="Palatino Linotype" panose="02040502050505030304" pitchFamily="18" charset="0"/>
              </a:rPr>
              <a:t>J. Rubens Scharlack</a:t>
            </a:r>
          </a:p>
          <a:p>
            <a:r>
              <a:rPr lang="pt-BR" sz="1600" dirty="0">
                <a:latin typeface="Palatino Linotype" panose="02040502050505030304" pitchFamily="18" charset="0"/>
              </a:rPr>
              <a:t>OAB/SP 185.004</a:t>
            </a:r>
          </a:p>
          <a:p>
            <a:r>
              <a:rPr lang="pt-BR" sz="1600" dirty="0">
                <a:latin typeface="Palatino Linotype" panose="02040502050505030304" pitchFamily="18" charset="0"/>
                <a:hlinkClick r:id="rId3"/>
              </a:rPr>
              <a:t>jr@scharlack.com.br</a:t>
            </a:r>
            <a:endParaRPr lang="pt-BR" sz="1600" dirty="0">
              <a:latin typeface="Palatino Linotype" panose="02040502050505030304" pitchFamily="18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9193E80D-B1DE-41D3-B323-A1CFAFBE8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113" y="487790"/>
            <a:ext cx="6538735" cy="1057524"/>
          </a:xfrm>
        </p:spPr>
        <p:txBody>
          <a:bodyPr anchor="ctr">
            <a:normAutofit fontScale="90000"/>
          </a:bodyPr>
          <a:lstStyle/>
          <a:p>
            <a:r>
              <a:rPr lang="pt-BR" sz="4800" b="1" dirty="0">
                <a:latin typeface="Palatino Linotype"/>
              </a:rPr>
              <a:t>Crédito de Carbono Jurisdicional</a:t>
            </a:r>
            <a:endParaRPr lang="pt-BR" sz="4800" b="1" dirty="0">
              <a:latin typeface="Palatino Linotype" panose="02040502050505030304" pitchFamily="18" charset="0"/>
            </a:endParaRP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6910FE86-5050-4070-A3AB-BBB97DF19AE4}"/>
              </a:ext>
            </a:extLst>
          </p:cNvPr>
          <p:cNvSpPr txBox="1">
            <a:spLocks/>
          </p:cNvSpPr>
          <p:nvPr/>
        </p:nvSpPr>
        <p:spPr>
          <a:xfrm>
            <a:off x="790113" y="2139159"/>
            <a:ext cx="6538735" cy="3020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>
                <a:latin typeface="Palatino Linotype" panose="02040502050505030304" pitchFamily="18" charset="0"/>
              </a:rPr>
              <a:t>Material preparado para o Evento</a:t>
            </a:r>
          </a:p>
          <a:p>
            <a:r>
              <a:rPr lang="pt-BR" sz="3300" b="1" dirty="0">
                <a:latin typeface="Palatino Linotype" panose="02040502050505030304" pitchFamily="18" charset="0"/>
              </a:rPr>
              <a:t>Mudanças Climáticas e Mercado de Carbono Jurisdicional</a:t>
            </a:r>
          </a:p>
          <a:p>
            <a:r>
              <a:rPr lang="pt-BR" sz="2100" dirty="0">
                <a:latin typeface="Palatino Linotype" panose="02040502050505030304" pitchFamily="18" charset="0"/>
              </a:rPr>
              <a:t>organizado pela </a:t>
            </a:r>
          </a:p>
          <a:p>
            <a:r>
              <a:rPr lang="pt-BR" sz="2100" dirty="0">
                <a:latin typeface="Palatino Linotype" panose="02040502050505030304" pitchFamily="18" charset="0"/>
              </a:rPr>
              <a:t>Secretaria do Meio Ambiente e </a:t>
            </a:r>
          </a:p>
          <a:p>
            <a:r>
              <a:rPr lang="pt-BR" sz="2100" dirty="0">
                <a:latin typeface="Palatino Linotype" panose="02040502050505030304" pitchFamily="18" charset="0"/>
              </a:rPr>
              <a:t>Recursos Hídricos do Estado do Tocantins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49E76F-3B7E-916E-1CDA-3A7B4DB4DB6A}"/>
              </a:ext>
            </a:extLst>
          </p:cNvPr>
          <p:cNvSpPr txBox="1"/>
          <p:nvPr/>
        </p:nvSpPr>
        <p:spPr>
          <a:xfrm>
            <a:off x="2587900" y="5088901"/>
            <a:ext cx="29376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>
                <a:latin typeface="Palatino Linotype" panose="02040502050505030304" pitchFamily="18" charset="0"/>
              </a:rPr>
              <a:t>27 de maio, 2022</a:t>
            </a:r>
          </a:p>
        </p:txBody>
      </p:sp>
    </p:spTree>
    <p:extLst>
      <p:ext uri="{BB962C8B-B14F-4D97-AF65-F5344CB8AC3E}">
        <p14:creationId xmlns:p14="http://schemas.microsoft.com/office/powerpoint/2010/main" val="3690382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953"/>
            <a:ext cx="10172700" cy="108098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latin typeface="Palatino Linotype" panose="02040502050505030304" pitchFamily="18" charset="0"/>
              </a:rPr>
              <a:t>Anteprojeto de Lei: Política Estadual de Pagamento por Serviços Ambientais do Tocantins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2310"/>
            <a:ext cx="10515600" cy="29391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>
                <a:latin typeface="Palatino Linotype" panose="02040502050505030304" pitchFamily="18" charset="0"/>
              </a:rPr>
              <a:t>“</a:t>
            </a:r>
            <a:r>
              <a:rPr lang="pt-BR" sz="2400" b="1" dirty="0">
                <a:latin typeface="Palatino Linotype" panose="02040502050505030304" pitchFamily="18" charset="0"/>
              </a:rPr>
              <a:t>Art. 2º </a:t>
            </a:r>
            <a:r>
              <a:rPr lang="pt-BR" sz="2400" dirty="0">
                <a:latin typeface="Palatino Linotype" panose="02040502050505030304" pitchFamily="18" charset="0"/>
              </a:rPr>
              <a:t>Para fins desta lei, consideram-se as seguintes definições:</a:t>
            </a:r>
            <a:endParaRPr lang="en-BR" sz="24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n-BR" sz="2400" dirty="0">
                <a:latin typeface="Palatino Linotype" panose="02040502050505030304" pitchFamily="18" charset="0"/>
              </a:rPr>
              <a:t>(. . .)</a:t>
            </a:r>
          </a:p>
          <a:p>
            <a:pPr marL="0" indent="0" algn="just">
              <a:buNone/>
            </a:pPr>
            <a:r>
              <a:rPr lang="pt-PT" sz="2400" dirty="0">
                <a:latin typeface="Palatino Linotype" panose="02040502050505030304" pitchFamily="18" charset="0"/>
              </a:rPr>
              <a:t>IX - crédito de carbono jurisdicional: crédito de carbono livremente transacionável, decorrente do conjunto das reduções de emissão de carbono aferidas no território do Estado do Tocantins, segundo critérios de periodicidade, territorialidade e contabilidade internacionalmente aceitos;</a:t>
            </a:r>
            <a:endParaRPr lang="en-BR" sz="24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n-BR" sz="2400" dirty="0">
                <a:latin typeface="Palatino Linotype" panose="02040502050505030304" pitchFamily="18" charset="0"/>
              </a:rPr>
              <a:t>(. . .)”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5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953"/>
            <a:ext cx="10172700" cy="108098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latin typeface="Palatino Linotype" panose="02040502050505030304" pitchFamily="18" charset="0"/>
              </a:rPr>
              <a:t>Anteprojeto de Lei: Política Estadual de Pagamento por Serviços Ambientais do Tocantins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8325"/>
            <a:ext cx="10515600" cy="4574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“Seção V - Dos créditos de carbono jurisdicional</a:t>
            </a:r>
            <a:endParaRPr lang="en-BR" sz="22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Art. 11 </a:t>
            </a:r>
            <a:r>
              <a:rPr lang="pt-BR" sz="2200" dirty="0">
                <a:latin typeface="Palatino Linotype" panose="02040502050505030304" pitchFamily="18" charset="0"/>
              </a:rPr>
              <a:t>A titularidade originária do crédito de carbono jurisdicional pertence ao Estado do Tocantins e decorre das atribuições deste para a adoção de esforços de comando, controle, conservação, fiscalização e monitoramento de ações voltadas à preservação, proteção e recuperação do meio ambiente.</a:t>
            </a:r>
            <a:endParaRPr lang="en-BR" sz="22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pt-BR" sz="2200" dirty="0">
                <a:latin typeface="Palatino Linotype" panose="02040502050505030304" pitchFamily="18" charset="0"/>
              </a:rPr>
              <a:t>§1º As atribuições referidas no caput têm natureza de serviço público.</a:t>
            </a:r>
            <a:endParaRPr lang="en-BR" sz="22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pt-BR" sz="2200" dirty="0">
                <a:latin typeface="Palatino Linotype" panose="02040502050505030304" pitchFamily="18" charset="0"/>
              </a:rPr>
              <a:t>§2º </a:t>
            </a:r>
            <a:r>
              <a:rPr lang="es-ES_tradnl" sz="2200" dirty="0">
                <a:latin typeface="Palatino Linotype" panose="02040502050505030304" pitchFamily="18" charset="0"/>
              </a:rPr>
              <a:t>Caber</a:t>
            </a:r>
            <a:r>
              <a:rPr lang="pt-PT" sz="2200" dirty="0" err="1">
                <a:latin typeface="Palatino Linotype" panose="02040502050505030304" pitchFamily="18" charset="0"/>
              </a:rPr>
              <a:t>á</a:t>
            </a:r>
            <a:r>
              <a:rPr lang="pt-PT" sz="2200" dirty="0">
                <a:latin typeface="Palatino Linotype" panose="02040502050505030304" pitchFamily="18" charset="0"/>
              </a:rPr>
              <a:t> à Secretaria do Meio Ambiente e Recursos Hídricos definir a metodologia aplicável e os critérios de contabilidade das reduções, inclusive apontando a necessidade de desconto do conjunto de redução de emissões de carbono aferidas no mercado voluntário e, se for o caso, a possibilidade de acomodação de mais de um mecanismo de aferiçã</a:t>
            </a:r>
            <a:r>
              <a:rPr lang="pt-BR" sz="2200" dirty="0">
                <a:latin typeface="Palatino Linotype" panose="02040502050505030304" pitchFamily="18" charset="0"/>
              </a:rPr>
              <a:t>o.</a:t>
            </a:r>
            <a:endParaRPr lang="en-BR" sz="22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pt-BR" sz="2200" dirty="0">
                <a:latin typeface="Palatino Linotype" panose="02040502050505030304" pitchFamily="18" charset="0"/>
              </a:rPr>
              <a:t>§3º O Estado do Tocantins poderá alienar diretamente os créditos de carbono jurisdicional, ou fazer uso de qualquer das entidades mencionadas nos art. 23 e 24 desta Lei.”</a:t>
            </a:r>
            <a:endParaRPr lang="en-BR" sz="22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90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Arranjos possíveis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4089"/>
            <a:ext cx="10515600" cy="447076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r>
              <a:rPr lang="pt-BR" sz="2000" dirty="0">
                <a:latin typeface="Palatino Linotype" panose="02040502050505030304" pitchFamily="18" charset="0"/>
              </a:rPr>
              <a:t>Alienação direta do título (crédito de carbono) pelo Estado (Ente Federativo subnacional);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endParaRPr lang="pt-BR" sz="2000" dirty="0">
              <a:latin typeface="Palatino Linotype" panose="0204050205050503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r>
              <a:rPr lang="pt-BR" sz="2000" dirty="0">
                <a:latin typeface="Palatino Linotype" panose="02040502050505030304" pitchFamily="18" charset="0"/>
              </a:rPr>
              <a:t>Alienação do título (crédito de carbono) por Empresa controlada pelo Estado;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endParaRPr lang="pt-BR" sz="2000" dirty="0">
              <a:latin typeface="Palatino Linotype" panose="0204050205050503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r>
              <a:rPr lang="pt-BR" sz="2000" dirty="0">
                <a:latin typeface="Palatino Linotype" panose="02040502050505030304" pitchFamily="18" charset="0"/>
              </a:rPr>
              <a:t>Concessão do direito-dever de prestação dos serviços ambientais em âmbito jurisdicional.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endParaRPr lang="pt-BR" sz="2000" dirty="0">
              <a:latin typeface="Palatino Linotype" panose="02040502050505030304" pitchFamily="18" charset="0"/>
            </a:endParaRPr>
          </a:p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r>
              <a:rPr lang="pt-BR" sz="2000" b="1" dirty="0">
                <a:latin typeface="Palatino Linotype" panose="02040502050505030304" pitchFamily="18" charset="0"/>
              </a:rPr>
              <a:t>Desafios</a:t>
            </a:r>
            <a:r>
              <a:rPr lang="pt-BR" sz="2000" dirty="0">
                <a:latin typeface="Palatino Linotype" panose="02040502050505030304" pitchFamily="18" charset="0"/>
              </a:rPr>
              <a:t>: 	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1800" dirty="0">
                <a:latin typeface="Palatino Linotype" panose="02040502050505030304" pitchFamily="18" charset="0"/>
              </a:rPr>
              <a:t>Dispensa de licitação;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1800" dirty="0">
                <a:latin typeface="Palatino Linotype" panose="02040502050505030304" pitchFamily="18" charset="0"/>
              </a:rPr>
              <a:t>Alinhamento com normas federais (p. ex., Resoluções CONAREDD e Decretos);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1800" dirty="0">
                <a:latin typeface="Palatino Linotype" panose="02040502050505030304" pitchFamily="18" charset="0"/>
              </a:rPr>
              <a:t>Lastro conceitual (crédito de carbono, serviços ambientais, serviços ecossistêmicos);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1800" dirty="0">
                <a:latin typeface="Palatino Linotype" panose="02040502050505030304" pitchFamily="18" charset="0"/>
              </a:rPr>
              <a:t>Respeito a direitos individuais de particulares e de coletividades protegidas (alinhamento com salvaguardas);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1800" dirty="0">
                <a:latin typeface="Palatino Linotype" panose="02040502050505030304" pitchFamily="18" charset="0"/>
              </a:rPr>
              <a:t>Enquadramento na imunidade ou isenção tributária (ou em ambas).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endParaRPr lang="pt-BR" sz="20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66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Alienação Direta do Título pelo Estado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4089"/>
            <a:ext cx="10515600" cy="44707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Premissas: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Alienação de um título ou produto derivado de suas atividades: dispensa de licitação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Legislação aplicável: 8.666 ou 14.133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Avaliação do bem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Conformidade legislativa.</a:t>
            </a:r>
          </a:p>
          <a:p>
            <a:pPr marL="457200" lvl="1" indent="0">
              <a:lnSpc>
                <a:spcPct val="80000"/>
              </a:lnSpc>
              <a:buClr>
                <a:srgbClr val="06A7B7"/>
              </a:buClr>
              <a:buNone/>
            </a:pPr>
            <a:endParaRPr lang="pt-BR" sz="2200" b="1" dirty="0">
              <a:latin typeface="Palatino Linotype" panose="02040502050505030304" pitchFamily="18" charset="0"/>
            </a:endParaRPr>
          </a:p>
          <a:p>
            <a:pPr marL="0" indent="0">
              <a:lnSpc>
                <a:spcPct val="80000"/>
              </a:lnSpc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Desafios: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Vinculação das receitas para cumprimento das salvaguardas; Conformidade;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Imunidade tributária recíproca dos Estados para impostos se configurado desempenho de seu múnus constitucional de proteção ao meio-ambiente;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Se configurado como serviço ambiental*, a isenção alcança IRPJ, CSLL, PIS e COFINS. (*desafio: estado como prestador de serviço ambiental)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55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Alienação do Título por Estatal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774"/>
            <a:ext cx="10515600" cy="44707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Premissas: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Estado (titular </a:t>
            </a:r>
            <a:r>
              <a:rPr lang="pt-BR" sz="2200" i="1" dirty="0">
                <a:latin typeface="Palatino Linotype" panose="02040502050505030304" pitchFamily="18" charset="0"/>
              </a:rPr>
              <a:t>originário*</a:t>
            </a:r>
            <a:r>
              <a:rPr lang="pt-BR" sz="2200" dirty="0">
                <a:latin typeface="Palatino Linotype" panose="02040502050505030304" pitchFamily="18" charset="0"/>
              </a:rPr>
              <a:t>) cede o bem para a Empresa Pública ou Sociedade de Economia Mista (integralização de capital social)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Alienação de um bem derivado da atividade social da estatal: dispensa de licitação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Legislação aplicável: 13.303/2016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Conformidade legislativa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Mecanismos de conformidade (</a:t>
            </a:r>
            <a:r>
              <a:rPr lang="pt-BR" sz="2200" i="1" dirty="0" err="1">
                <a:latin typeface="Palatino Linotype" panose="02040502050505030304" pitchFamily="18" charset="0"/>
              </a:rPr>
              <a:t>compliance</a:t>
            </a:r>
            <a:r>
              <a:rPr lang="pt-BR" sz="2200" dirty="0">
                <a:latin typeface="Palatino Linotype" panose="02040502050505030304" pitchFamily="18" charset="0"/>
              </a:rPr>
              <a:t>/governança)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Receita pertencente à própria estatal.</a:t>
            </a:r>
          </a:p>
          <a:p>
            <a:pPr marL="457200" lvl="1" indent="0">
              <a:lnSpc>
                <a:spcPct val="80000"/>
              </a:lnSpc>
              <a:buClr>
                <a:srgbClr val="06A7B7"/>
              </a:buClr>
              <a:buNone/>
            </a:pPr>
            <a:endParaRPr lang="pt-BR" sz="2200" b="1" dirty="0">
              <a:latin typeface="Palatino Linotype" panose="02040502050505030304" pitchFamily="18" charset="0"/>
            </a:endParaRPr>
          </a:p>
          <a:p>
            <a:pPr marL="0" indent="0">
              <a:lnSpc>
                <a:spcPct val="80000"/>
              </a:lnSpc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Desafios: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Destinação das receitas para cumprimento das salvaguardas;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Tratamento tributário: Equiparação às imunidades estatais = instrumentalidade do ente político (i.e., prestação de serviço público, desincumbir o Estado de um múnus público) e não como atividade econômica/empresarial (com objetivo de lucro). 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endParaRPr lang="pt-BR" sz="22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46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953"/>
            <a:ext cx="10172700" cy="1080982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Concessão do Direito-Dever de Prestação de Serviços Ambientais em Âmbito Jurisdicional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227"/>
            <a:ext cx="10515600" cy="424137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Premissas: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Mesmas premissas da EP, mais: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Direitos de exploração concedidos ao concessionário;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Processo licitatório para definir vencedor da concessão;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Legislação aplicável: 8.987/1995; (e 11.079/2004, se Parceria Público-Privada);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Autorização da Administração Pública.</a:t>
            </a:r>
          </a:p>
          <a:p>
            <a:pPr marL="457200" lvl="1" indent="0">
              <a:lnSpc>
                <a:spcPct val="80000"/>
              </a:lnSpc>
              <a:buClr>
                <a:srgbClr val="06A7B7"/>
              </a:buClr>
              <a:buNone/>
            </a:pPr>
            <a:endParaRPr lang="pt-BR" sz="2200" b="1" dirty="0">
              <a:latin typeface="Palatino Linotype" panose="02040502050505030304" pitchFamily="18" charset="0"/>
            </a:endParaRPr>
          </a:p>
          <a:p>
            <a:pPr marL="0" indent="0">
              <a:lnSpc>
                <a:spcPct val="80000"/>
              </a:lnSpc>
              <a:buClr>
                <a:srgbClr val="06A7B7"/>
              </a:buClr>
              <a:buNone/>
            </a:pPr>
            <a:r>
              <a:rPr lang="pt-BR" sz="2200" b="1" dirty="0">
                <a:latin typeface="Palatino Linotype" panose="02040502050505030304" pitchFamily="18" charset="0"/>
              </a:rPr>
              <a:t>Desafios: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Concorrência licitatória;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Destinação das receitas para cumprimento das salvaguardas;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Restrição do Art. 16 da Lei de Gestão de Florestas Públicas (vedação de cessão do direito de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comercialização de créditos decorrentes da emissão evitada)</a:t>
            </a:r>
            <a:r>
              <a:rPr lang="pt-BR" sz="2200" dirty="0">
                <a:latin typeface="Palatino Linotype" panose="02040502050505030304" pitchFamily="18" charset="0"/>
              </a:rPr>
              <a:t>;</a:t>
            </a:r>
          </a:p>
          <a:p>
            <a:pPr lvl="1">
              <a:lnSpc>
                <a:spcPct val="80000"/>
              </a:lnSpc>
              <a:buClr>
                <a:srgbClr val="06A7B7"/>
              </a:buClr>
              <a:buFont typeface="Wingdings" panose="05000000000000000000" pitchFamily="2" charset="2"/>
              <a:buChar char="v"/>
            </a:pPr>
            <a:r>
              <a:rPr lang="pt-BR" sz="2200" dirty="0">
                <a:latin typeface="Palatino Linotype" panose="02040502050505030304" pitchFamily="18" charset="0"/>
              </a:rPr>
              <a:t>Tratamento tributário. 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>
                <a:srgbClr val="06A7B7"/>
              </a:buClr>
              <a:buFont typeface="+mj-lt"/>
              <a:buAutoNum type="alphaLcParenR"/>
            </a:pPr>
            <a:endParaRPr lang="pt-BR" sz="22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30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Tocantins Parcerias</a:t>
            </a:r>
            <a:endParaRPr lang="pt-BR" sz="3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951"/>
            <a:ext cx="4914900" cy="48927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None/>
            </a:pPr>
            <a:r>
              <a:rPr lang="pt-BR" sz="2000" b="1" dirty="0">
                <a:latin typeface="Palatino Linotype" panose="02040502050505030304" pitchFamily="18" charset="0"/>
              </a:rPr>
              <a:t>Desafios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None/>
            </a:pPr>
            <a:endParaRPr lang="pt-BR" sz="2000" b="1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Falta de previsão expressa para prestação de serviços ambientais e alienação de créditos de carbono (Lei e Estatuto Social). 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Vinculação de receitas (em qualquer dos cenários) para cumprimento das salvaguardas. 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Autorização legislativa para expansão do objeto social da Tocantins Parcerias ou para transacionar diretamente os créditos de carbono. 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87E504E4-BBA4-F4A2-A45F-FD6413B3ED4A}"/>
              </a:ext>
            </a:extLst>
          </p:cNvPr>
          <p:cNvSpPr txBox="1">
            <a:spLocks/>
          </p:cNvSpPr>
          <p:nvPr/>
        </p:nvSpPr>
        <p:spPr>
          <a:xfrm>
            <a:off x="5753100" y="1366951"/>
            <a:ext cx="5257800" cy="4562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None/>
            </a:pPr>
            <a:r>
              <a:rPr lang="pt-BR" sz="2000" b="1" dirty="0">
                <a:latin typeface="Palatino Linotype" panose="02040502050505030304" pitchFamily="18" charset="0"/>
              </a:rPr>
              <a:t>Recomendações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None/>
            </a:pPr>
            <a:endParaRPr lang="pt-BR" sz="2000" b="1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Ajustar caput do e incluir inciso X no artigo 3º do Estatuto Social da TOPAR.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Avaliar criação de fundo para gestão das receitas (cenário “a”) e ajustes no artigo 101 no Estatuto Social da TOPAR (cenário “b”);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Mudanças no anteprojeto de lei.</a:t>
            </a:r>
            <a:endParaRPr lang="pt-BR" sz="20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028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Contribuições para o Estatuto Social da </a:t>
            </a:r>
            <a:r>
              <a:rPr lang="pt-BR" sz="3200" b="1" dirty="0" err="1">
                <a:latin typeface="Palatino Linotype" panose="02040502050505030304" pitchFamily="18" charset="0"/>
              </a:rPr>
              <a:t>ToPar</a:t>
            </a:r>
            <a:endParaRPr lang="pt-BR" sz="3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2059"/>
            <a:ext cx="5257800" cy="4236508"/>
          </a:xfrm>
        </p:spPr>
        <p:txBody>
          <a:bodyPr>
            <a:normAutofit/>
          </a:bodyPr>
          <a:lstStyle/>
          <a:p>
            <a:pPr>
              <a:buClr>
                <a:srgbClr val="06A7B7"/>
              </a:buClr>
            </a:pPr>
            <a:r>
              <a:rPr lang="pt-BR" sz="1800" b="1" dirty="0">
                <a:latin typeface="Palatino Linotype" panose="02040502050505030304" pitchFamily="18" charset="0"/>
              </a:rPr>
              <a:t>Artigo 3º, inciso X: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sz="1800" i="1" dirty="0">
              <a:latin typeface="Palatino Linotype" panose="02040502050505030304" pitchFamily="18" charset="0"/>
            </a:endParaRPr>
          </a:p>
          <a:p>
            <a:pPr marL="457200" lvl="1" indent="0">
              <a:buClr>
                <a:srgbClr val="06A7B7"/>
              </a:buClr>
              <a:buNone/>
            </a:pPr>
            <a:r>
              <a:rPr lang="pt-BR" sz="1800" i="1" dirty="0">
                <a:solidFill>
                  <a:srgbClr val="06A7B7"/>
                </a:solidFill>
                <a:latin typeface="Palatino Linotype" panose="02040502050505030304" pitchFamily="18" charset="0"/>
              </a:rPr>
              <a:t>X – obter recursos oriundos das seguintes ações, isolada ou cumulativamente: (i) alienação ou exploração de bens e direitos e da prestação de serviços, inclusive os decorrentes da operação e da exploração de atividades por terceiro, incluindo, sem se limitar a, créditos de carbono; (</a:t>
            </a:r>
            <a:r>
              <a:rPr lang="pt-BR" sz="1800" i="1" dirty="0" err="1">
                <a:solidFill>
                  <a:srgbClr val="06A7B7"/>
                </a:solidFill>
                <a:latin typeface="Palatino Linotype" panose="02040502050505030304" pitchFamily="18" charset="0"/>
              </a:rPr>
              <a:t>ii</a:t>
            </a:r>
            <a:r>
              <a:rPr lang="pt-BR" sz="1800" i="1" dirty="0">
                <a:solidFill>
                  <a:srgbClr val="06A7B7"/>
                </a:solidFill>
                <a:latin typeface="Palatino Linotype" panose="02040502050505030304" pitchFamily="18" charset="0"/>
              </a:rPr>
              <a:t>) comercialização de ativos ambientais decorrentes de serviços ambientais ou ecossistêmicos; (</a:t>
            </a:r>
            <a:r>
              <a:rPr lang="pt-BR" sz="1800" i="1" dirty="0" err="1">
                <a:solidFill>
                  <a:srgbClr val="06A7B7"/>
                </a:solidFill>
                <a:latin typeface="Palatino Linotype" panose="02040502050505030304" pitchFamily="18" charset="0"/>
              </a:rPr>
              <a:t>iii</a:t>
            </a:r>
            <a:r>
              <a:rPr lang="pt-BR" sz="1800" i="1" dirty="0">
                <a:solidFill>
                  <a:srgbClr val="06A7B7"/>
                </a:solidFill>
                <a:latin typeface="Palatino Linotype" panose="02040502050505030304" pitchFamily="18" charset="0"/>
              </a:rPr>
              <a:t>) alienação ou exploração de produtos vinculados ao manejo florestal sustentável; e (</a:t>
            </a:r>
            <a:r>
              <a:rPr lang="pt-BR" sz="1800" i="1" dirty="0" err="1">
                <a:solidFill>
                  <a:srgbClr val="06A7B7"/>
                </a:solidFill>
                <a:latin typeface="Palatino Linotype" panose="02040502050505030304" pitchFamily="18" charset="0"/>
              </a:rPr>
              <a:t>iv</a:t>
            </a:r>
            <a:r>
              <a:rPr lang="pt-BR" sz="1800" i="1" dirty="0">
                <a:solidFill>
                  <a:srgbClr val="06A7B7"/>
                </a:solidFill>
                <a:latin typeface="Palatino Linotype" panose="02040502050505030304" pitchFamily="18" charset="0"/>
              </a:rPr>
              <a:t>) conservação, manutenção e aumento dos estoques de carbono florestal no Estado;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9A6C0542-2F33-16F0-7C4E-37A61703A49F}"/>
              </a:ext>
            </a:extLst>
          </p:cNvPr>
          <p:cNvSpPr txBox="1">
            <a:spLocks/>
          </p:cNvSpPr>
          <p:nvPr/>
        </p:nvSpPr>
        <p:spPr>
          <a:xfrm>
            <a:off x="6070023" y="1262059"/>
            <a:ext cx="5257800" cy="4236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</a:pPr>
            <a:r>
              <a:rPr lang="pt-BR" sz="1800" b="1" dirty="0">
                <a:latin typeface="Palatino Linotype" panose="02040502050505030304" pitchFamily="18" charset="0"/>
              </a:rPr>
              <a:t>Artigo 101: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None/>
            </a:pPr>
            <a:endParaRPr lang="pt-BR" sz="1800" i="1" dirty="0">
              <a:latin typeface="Palatino Linotype" panose="02040502050505030304" pitchFamily="18" charset="0"/>
            </a:endParaRPr>
          </a:p>
          <a:p>
            <a:pPr marL="0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0" i="1" dirty="0">
                <a:effectLst/>
                <a:latin typeface="Palatino Linotype" panose="02040502050505030304" pitchFamily="18" charset="0"/>
              </a:rPr>
              <a:t>[...], </a:t>
            </a:r>
            <a:r>
              <a:rPr lang="pt-BR" sz="1800" b="0" i="1" dirty="0">
                <a:solidFill>
                  <a:srgbClr val="06A7B7"/>
                </a:solidFill>
                <a:effectLst/>
                <a:latin typeface="Palatino Linotype" panose="02040502050505030304" pitchFamily="18" charset="0"/>
              </a:rPr>
              <a:t>as receitas e</a:t>
            </a:r>
            <a:r>
              <a:rPr lang="pt-BR" sz="1800" b="0" i="1" dirty="0">
                <a:effectLst/>
                <a:latin typeface="Palatino Linotype" panose="02040502050505030304" pitchFamily="18" charset="0"/>
              </a:rPr>
              <a:t> o lucro líquido do exercício ter</a:t>
            </a:r>
            <a:r>
              <a:rPr lang="pt-BR" sz="1800" i="1" dirty="0">
                <a:latin typeface="Palatino Linotype" panose="02040502050505030304" pitchFamily="18" charset="0"/>
              </a:rPr>
              <a:t>ão </a:t>
            </a:r>
            <a:r>
              <a:rPr lang="pt-BR" sz="1800" b="0" i="1" dirty="0">
                <a:effectLst/>
                <a:latin typeface="Palatino Linotype" panose="02040502050505030304" pitchFamily="18" charset="0"/>
              </a:rPr>
              <a:t>a seguinte destinação:  </a:t>
            </a:r>
          </a:p>
          <a:p>
            <a:pPr marL="0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0" i="1" dirty="0">
                <a:solidFill>
                  <a:srgbClr val="06A7B7"/>
                </a:solidFill>
                <a:effectLst/>
                <a:latin typeface="Palatino Linotype" panose="02040502050505030304" pitchFamily="18" charset="0"/>
              </a:rPr>
              <a:t>I – Cumprimento das salvaguardas relacionadas à certificação dos créditos de carbono, com a alocação, transferência ou vinculação das respectivas receitas, conforme for o caso, na proporção em que a alienação dos créditos de carbono concorrer para a composição dos lucros da Companhia; [...]</a:t>
            </a:r>
          </a:p>
          <a:p>
            <a:pPr marL="0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0" i="1" dirty="0">
                <a:solidFill>
                  <a:srgbClr val="06A7B7"/>
                </a:solidFill>
                <a:effectLst/>
                <a:latin typeface="Palatino Linotype" panose="02040502050505030304" pitchFamily="18" charset="0"/>
              </a:rPr>
              <a:t>Parágrafo Segundo. A destinação referida no inciso I do caput deste Artigo [...] antecederá, inclusive, a apuração de lucro líquido da Companhia. </a:t>
            </a:r>
          </a:p>
          <a:p>
            <a:pPr marL="0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0" i="1" dirty="0">
                <a:solidFill>
                  <a:srgbClr val="06A7B7"/>
                </a:solidFill>
                <a:effectLst/>
                <a:latin typeface="Palatino Linotype" panose="02040502050505030304" pitchFamily="18" charset="0"/>
              </a:rPr>
              <a:t>Parágrafo Terceiro. É vedado à Companhia a alocação, dispêndio ou uso de recursos advindos da alienação de créditos de carbono em desconformidade com as salvaguardas impostas pelos parâmetros de certificação do respectivo crédito.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06A7B7"/>
              </a:buClr>
              <a:buFont typeface="Arial" panose="020B0604020202020204" pitchFamily="34" charset="0"/>
              <a:buNone/>
            </a:pPr>
            <a:endParaRPr lang="pt-BR" sz="1800" i="1" dirty="0">
              <a:solidFill>
                <a:srgbClr val="00B05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945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129" y="5162744"/>
            <a:ext cx="2752725" cy="1179258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3200" b="1" dirty="0">
                <a:latin typeface="Palatino Linotype" panose="02040502050505030304" pitchFamily="18" charset="0"/>
              </a:rPr>
            </a:br>
            <a:r>
              <a:rPr lang="pt-BR" sz="2400" b="1" dirty="0">
                <a:latin typeface="Palatino Linotype" panose="02040502050505030304" pitchFamily="18" charset="0"/>
              </a:rPr>
              <a:t>J. Rubens Scharlack</a:t>
            </a:r>
            <a:br>
              <a:rPr lang="pt-BR" sz="2400" b="1" dirty="0">
                <a:latin typeface="Palatino Linotype" panose="02040502050505030304" pitchFamily="18" charset="0"/>
              </a:rPr>
            </a:br>
            <a:r>
              <a:rPr lang="pt-BR" sz="2400" dirty="0">
                <a:latin typeface="Palatino Linotype" panose="02040502050505030304" pitchFamily="18" charset="0"/>
              </a:rPr>
              <a:t>OAB/SP 185.004</a:t>
            </a:r>
            <a:br>
              <a:rPr lang="pt-BR" sz="2400" dirty="0">
                <a:latin typeface="Palatino Linotype" panose="02040502050505030304" pitchFamily="18" charset="0"/>
              </a:rPr>
            </a:br>
            <a:r>
              <a:rPr lang="pt-BR" sz="2400" u="sng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3"/>
              </a:rPr>
              <a:t>jr@scharlack.com.br</a:t>
            </a:r>
            <a:br>
              <a:rPr lang="pt-BR" sz="2400" u="sng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</a:br>
            <a:endParaRPr lang="pt-B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18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2F5D577-4C95-48D3-8DA1-C2C8F4D59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007" y="1081338"/>
            <a:ext cx="2752725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40B0B6E-0B35-4D6E-9CF8-D8D82E856B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1628" y="1066994"/>
            <a:ext cx="2762250" cy="409575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BB3CEB24-B1A7-4DD3-A624-A9CEA34BA970}"/>
              </a:ext>
            </a:extLst>
          </p:cNvPr>
          <p:cNvSpPr txBox="1">
            <a:spLocks/>
          </p:cNvSpPr>
          <p:nvPr/>
        </p:nvSpPr>
        <p:spPr>
          <a:xfrm>
            <a:off x="1959059" y="5177088"/>
            <a:ext cx="2963197" cy="1381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b="1" dirty="0">
                <a:latin typeface="Palatino Linotype" panose="02040502050505030304" pitchFamily="18" charset="0"/>
              </a:rPr>
              <a:t>Gabriel Burjaili</a:t>
            </a:r>
            <a:br>
              <a:rPr lang="pt-BR" sz="2200" b="1" dirty="0">
                <a:latin typeface="Palatino Linotype" panose="02040502050505030304" pitchFamily="18" charset="0"/>
              </a:rPr>
            </a:br>
            <a:r>
              <a:rPr lang="pt-BR" sz="2200" dirty="0">
                <a:latin typeface="Palatino Linotype" panose="02040502050505030304" pitchFamily="18" charset="0"/>
              </a:rPr>
              <a:t>OAB/SP 247.968</a:t>
            </a:r>
            <a:br>
              <a:rPr lang="pt-BR" sz="2200" dirty="0">
                <a:latin typeface="Palatino Linotype" panose="02040502050505030304" pitchFamily="18" charset="0"/>
              </a:rPr>
            </a:br>
            <a:r>
              <a:rPr lang="pt-BR" sz="2200" u="sng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7"/>
              </a:rPr>
              <a:t>gbo@scharlack.com.br</a:t>
            </a:r>
            <a:br>
              <a:rPr lang="pt-BR" sz="2200" u="sng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</a:b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50668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822" y="430783"/>
            <a:ext cx="10515600" cy="600330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Clr>
                <a:srgbClr val="06A7B7"/>
              </a:buClr>
              <a:buNone/>
            </a:pPr>
            <a:r>
              <a:rPr lang="pt-BR" sz="7200" b="1" cap="small" dirty="0">
                <a:latin typeface="Palatino Linotype" panose="02040502050505030304" pitchFamily="18" charset="0"/>
              </a:rPr>
              <a:t>        Gabriel Burjaili de Oliveira</a:t>
            </a:r>
          </a:p>
          <a:p>
            <a:pPr lvl="1">
              <a:lnSpc>
                <a:spcPct val="120000"/>
              </a:lnSpc>
              <a:buClr>
                <a:srgbClr val="06A7B7"/>
              </a:buClr>
              <a:buFont typeface="Wingdings" panose="05000000000000000000" pitchFamily="2" charset="2"/>
              <a:buChar char="v"/>
              <a:defRPr/>
            </a:pPr>
            <a:r>
              <a:rPr lang="pt-BR" sz="7200" dirty="0">
                <a:solidFill>
                  <a:prstClr val="black"/>
                </a:solidFill>
                <a:latin typeface="Palatino Linotype" panose="02040502050505030304" pitchFamily="18" charset="0"/>
              </a:rPr>
              <a:t>Bacharel em Direito  pela  Universidade  de  São  Paulo  (USP)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Mestre em Direito Civil pela USP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Especialização  em  Direito  Ambiental (ESA/OAB),  Direito  Civil e  Contratos (EPD), e Governança e Sucessão de Empresas Familiares (ESPM)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Docente em Direito Civil desde 2017</a:t>
            </a:r>
            <a:endParaRPr lang="pt-BR" sz="72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1">
              <a:lnSpc>
                <a:spcPct val="120000"/>
              </a:lnSpc>
              <a:buClr>
                <a:srgbClr val="06A7B7"/>
              </a:buClr>
              <a:buFont typeface="Wingdings" panose="05000000000000000000" pitchFamily="2" charset="2"/>
              <a:buChar char="v"/>
              <a:defRPr/>
            </a:pPr>
            <a:r>
              <a:rPr lang="pt-BR" sz="7200" dirty="0">
                <a:solidFill>
                  <a:prstClr val="black"/>
                </a:solidFill>
                <a:latin typeface="Palatino Linotype" panose="02040502050505030304" pitchFamily="18" charset="0"/>
              </a:rPr>
              <a:t>Primeiro Secretário da Presidência Executiva </a:t>
            </a: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da  Academia Brasileira do Direito do Vinho (ABDVIN)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Membro Efetivo da Comissão Permanente do Meio Ambiente da OAB/SP.</a:t>
            </a: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None/>
              <a:tabLst/>
              <a:defRPr/>
            </a:pPr>
            <a:endParaRPr kumimoji="0" lang="pt-BR" sz="7200" b="0" i="0" u="none" strike="noStrike" kern="1200" cap="sm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0" indent="0">
              <a:lnSpc>
                <a:spcPct val="120000"/>
              </a:lnSpc>
              <a:buClr>
                <a:srgbClr val="06A7B7"/>
              </a:buClr>
              <a:buNone/>
            </a:pPr>
            <a:r>
              <a:rPr lang="pt-BR" sz="7200" b="1" cap="small" dirty="0">
                <a:latin typeface="Palatino Linotype" panose="02040502050505030304" pitchFamily="18" charset="0"/>
              </a:rPr>
              <a:t>        J. Rubens Scharlack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Bacharel em direito pela USP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M.B.A. pela  Fundação  Armando  Álvares  Penteado (FAAP</a:t>
            </a:r>
            <a:r>
              <a:rPr lang="pt-BR" sz="7200" dirty="0">
                <a:solidFill>
                  <a:prstClr val="black"/>
                </a:solidFill>
                <a:latin typeface="Palatino Linotype" panose="02040502050505030304" pitchFamily="18" charset="0"/>
              </a:rPr>
              <a:t>)</a:t>
            </a: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e Universidade do Novo Mexico</a:t>
            </a: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J.D. pela Faculdade de Direito da Universidade  de  Miami</a:t>
            </a:r>
          </a:p>
          <a:p>
            <a:pPr lvl="1">
              <a:lnSpc>
                <a:spcPct val="120000"/>
              </a:lnSpc>
              <a:buClr>
                <a:srgbClr val="06A7B7"/>
              </a:buClr>
              <a:buFont typeface="Wingdings" panose="05000000000000000000" pitchFamily="2" charset="2"/>
              <a:buChar char="v"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L.L.M</a:t>
            </a:r>
            <a:r>
              <a:rPr lang="pt-BR" sz="7200" dirty="0">
                <a:solidFill>
                  <a:prstClr val="black"/>
                </a:solidFill>
                <a:latin typeface="Palatino Linotype" panose="02040502050505030304" pitchFamily="18" charset="0"/>
              </a:rPr>
              <a:t>. pela Faculdade de Direito da Universidade  de  Miami</a:t>
            </a:r>
          </a:p>
          <a:p>
            <a:pPr lvl="1">
              <a:lnSpc>
                <a:spcPct val="120000"/>
              </a:lnSpc>
              <a:buClr>
                <a:srgbClr val="06A7B7"/>
              </a:buClr>
              <a:buFont typeface="Wingdings" panose="05000000000000000000" pitchFamily="2" charset="2"/>
              <a:buChar char="v"/>
              <a:defRPr/>
            </a:pPr>
            <a:r>
              <a:rPr kumimoji="0" lang="pt-BR" sz="7200" b="0" i="0" u="none" strike="noStrike" kern="1200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Reconhecido  como  um  dos  advogados  mais  admirados do  Brasil  pela publicação Análise Advocacia 500 na Área Tributária (2016, 2018 e 2019)</a:t>
            </a:r>
          </a:p>
          <a:p>
            <a:pPr lvl="1">
              <a:lnSpc>
                <a:spcPct val="120000"/>
              </a:lnSpc>
              <a:buClr>
                <a:srgbClr val="06A7B7"/>
              </a:buClr>
              <a:buFont typeface="Wingdings" panose="05000000000000000000" pitchFamily="2" charset="2"/>
              <a:buChar char="v"/>
              <a:defRPr/>
            </a:pPr>
            <a:r>
              <a:rPr lang="pt-BR" sz="7200" dirty="0">
                <a:solidFill>
                  <a:prstClr val="black"/>
                </a:solidFill>
                <a:latin typeface="Palatino Linotype" panose="02040502050505030304" pitchFamily="18" charset="0"/>
              </a:rPr>
              <a:t>Advogado no Brasil e na Flórida</a:t>
            </a:r>
            <a:endParaRPr kumimoji="0" lang="pt-BR" sz="7200" b="0" i="0" u="none" strike="noStrike" kern="1200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06A7B7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pt-BR" sz="7200" b="0" i="0" u="none" strike="noStrike" kern="1200" cap="sm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L="0" indent="0">
              <a:buClr>
                <a:srgbClr val="06A7B7"/>
              </a:buClr>
              <a:buNone/>
            </a:pPr>
            <a:endParaRPr lang="pt-BR" sz="2600" cap="small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2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Crédito de Carbono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35"/>
            <a:ext cx="10515600" cy="4608920"/>
          </a:xfrm>
        </p:spPr>
        <p:txBody>
          <a:bodyPr>
            <a:noAutofit/>
          </a:bodyPr>
          <a:lstStyle/>
          <a:p>
            <a:pPr>
              <a:buClr>
                <a:srgbClr val="06A7B7"/>
              </a:buClr>
            </a:pPr>
            <a:r>
              <a:rPr lang="pt-BR" sz="2400" b="1" dirty="0">
                <a:latin typeface="Palatino Linotype" panose="02040502050505030304" pitchFamily="18" charset="0"/>
              </a:rPr>
              <a:t>Código Florestal, Art. 3º: </a:t>
            </a:r>
          </a:p>
          <a:p>
            <a:pPr marL="12700" lvl="1" indent="0">
              <a:buClr>
                <a:srgbClr val="06A7B7"/>
              </a:buClr>
              <a:buNone/>
            </a:pPr>
            <a:r>
              <a:rPr lang="pt-BR" dirty="0">
                <a:latin typeface="Palatino Linotype" panose="02040502050505030304" pitchFamily="18" charset="0"/>
              </a:rPr>
              <a:t>“Título de direito sobre bem intangível e incorpóreo transacionável.”</a:t>
            </a:r>
          </a:p>
          <a:p>
            <a:pPr marL="0" indent="0">
              <a:buClr>
                <a:srgbClr val="06A7B7"/>
              </a:buClr>
              <a:buNone/>
            </a:pPr>
            <a:r>
              <a:rPr lang="pt-BR" sz="2000" dirty="0">
                <a:latin typeface="Palatino Linotype" panose="02040502050505030304" pitchFamily="18" charset="0"/>
              </a:rPr>
              <a:t> </a:t>
            </a:r>
            <a:endParaRPr lang="pt-BR" sz="1800" dirty="0">
              <a:latin typeface="Palatino Linotype" panose="02040502050505030304" pitchFamily="18" charset="0"/>
            </a:endParaRPr>
          </a:p>
          <a:p>
            <a:pPr>
              <a:buClr>
                <a:srgbClr val="06A7B7"/>
              </a:buClr>
            </a:pPr>
            <a:r>
              <a:rPr lang="pt-BR" sz="2400" b="1" dirty="0">
                <a:latin typeface="Palatino Linotype" panose="02040502050505030304" pitchFamily="18" charset="0"/>
              </a:rPr>
              <a:t>Decreto 11.075/2022, Art. 2º, </a:t>
            </a:r>
            <a:r>
              <a:rPr lang="pt-BR" sz="2400" b="1" dirty="0" err="1">
                <a:latin typeface="Palatino Linotype" panose="02040502050505030304" pitchFamily="18" charset="0"/>
              </a:rPr>
              <a:t>I</a:t>
            </a:r>
            <a:r>
              <a:rPr lang="pt-BR" sz="2400" b="1" dirty="0">
                <a:latin typeface="Palatino Linotype" panose="02040502050505030304" pitchFamily="18" charset="0"/>
              </a:rPr>
              <a:t>: </a:t>
            </a:r>
          </a:p>
          <a:p>
            <a:pPr marL="50800" lvl="1" indent="0">
              <a:buClr>
                <a:srgbClr val="06A7B7"/>
              </a:buClr>
              <a:buNone/>
            </a:pPr>
            <a:r>
              <a:rPr lang="pt-BR" dirty="0">
                <a:latin typeface="Palatino Linotype" panose="02040502050505030304" pitchFamily="18" charset="0"/>
              </a:rPr>
              <a:t>“Ativo financeiro, ambiental, transferível e representativo da redução ou remoção de uma tonelada de dióxido de carbono equivalente, que tenha sido reconhecido e emitido como crédito no mercado voluntário ou regulado.“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sz="1800" dirty="0">
              <a:latin typeface="Palatino Linotype" panose="02040502050505030304" pitchFamily="18" charset="0"/>
            </a:endParaRPr>
          </a:p>
          <a:p>
            <a:pPr marL="309563" lvl="1" indent="-309563">
              <a:buClr>
                <a:srgbClr val="06A7B7"/>
              </a:buClr>
            </a:pPr>
            <a:r>
              <a:rPr lang="pt-BR" b="1" dirty="0">
                <a:latin typeface="Palatino Linotype" panose="02040502050505030304" pitchFamily="18" charset="0"/>
              </a:rPr>
              <a:t>Nosso Conceito:</a:t>
            </a:r>
          </a:p>
          <a:p>
            <a:pPr marL="50800" lvl="1" indent="0">
              <a:buClr>
                <a:srgbClr val="06A7B7"/>
              </a:buClr>
              <a:buNone/>
            </a:pPr>
            <a:r>
              <a:rPr lang="pt-BR" dirty="0">
                <a:latin typeface="Palatino Linotype" panose="02040502050505030304" pitchFamily="18" charset="0"/>
              </a:rPr>
              <a:t>Bem móvel, intangível, transacionável, que espelha a ocorrência de um serviço ambiental.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3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1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Crédito de Carbono Jurisdicional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35"/>
            <a:ext cx="10515600" cy="4608920"/>
          </a:xfrm>
        </p:spPr>
        <p:txBody>
          <a:bodyPr>
            <a:normAutofit/>
          </a:bodyPr>
          <a:lstStyle/>
          <a:p>
            <a:pPr marL="457200" lvl="1" indent="0">
              <a:buClr>
                <a:srgbClr val="06A7B7"/>
              </a:buClr>
              <a:buNone/>
            </a:pPr>
            <a:endParaRPr lang="pt-BR" sz="2000" dirty="0">
              <a:latin typeface="Palatino Linotype" panose="02040502050505030304" pitchFamily="18" charset="0"/>
            </a:endParaRPr>
          </a:p>
          <a:p>
            <a:pPr marL="393700" lvl="1" indent="-342900" algn="just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Crédito de carbono jurisdicional é um crédito de carbono administrado pelo Estado e gerado a partir de um programa estatal.</a:t>
            </a:r>
          </a:p>
          <a:p>
            <a:pPr marL="393700" lvl="1" indent="-342900" algn="just">
              <a:buClr>
                <a:srgbClr val="06A7B7"/>
              </a:buClr>
            </a:pPr>
            <a:endParaRPr lang="pt-BR" dirty="0">
              <a:latin typeface="Palatino Linotype" panose="02040502050505030304" pitchFamily="18" charset="0"/>
            </a:endParaRPr>
          </a:p>
          <a:p>
            <a:pPr marL="393700" lvl="1" indent="-342900" algn="just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Decorre de condutas realizadas pelo Estado enquanto titular do poder-dever constitucional de </a:t>
            </a:r>
            <a:r>
              <a:rPr lang="pt-BR" i="1" dirty="0">
                <a:latin typeface="Palatino Linotype" panose="02040502050505030304" pitchFamily="18" charset="0"/>
              </a:rPr>
              <a:t>“preservar e restaurar os processos ecológicos essenciais” </a:t>
            </a:r>
            <a:r>
              <a:rPr lang="pt-BR" dirty="0">
                <a:latin typeface="Palatino Linotype" panose="02040502050505030304" pitchFamily="18" charset="0"/>
              </a:rPr>
              <a:t>e da prerrogativa de realizar políticas públicas ambientais, incluindo o poder de polícia e ações de fiscalização e controle.</a:t>
            </a:r>
          </a:p>
          <a:p>
            <a:pPr marL="393700" lvl="1" indent="-342900" algn="just">
              <a:buClr>
                <a:srgbClr val="06A7B7"/>
              </a:buClr>
            </a:pPr>
            <a:endParaRPr lang="pt-BR" dirty="0">
              <a:latin typeface="Palatino Linotype" panose="02040502050505030304" pitchFamily="18" charset="0"/>
            </a:endParaRPr>
          </a:p>
          <a:p>
            <a:pPr marL="393700" lvl="1" indent="-342900" algn="just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Pode ser criado e regrado por legislação estadual, ante a competência concorrente dos Estados para legislar sobre o tema, desde que de acordo com as normas gerais federais.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4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65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Titularidade do Crédito de Carbono Jurisdicional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35"/>
            <a:ext cx="10515600" cy="4608920"/>
          </a:xfrm>
        </p:spPr>
        <p:txBody>
          <a:bodyPr>
            <a:normAutofit/>
          </a:bodyPr>
          <a:lstStyle/>
          <a:p>
            <a:pPr marL="393700" lvl="1" indent="-342900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Decorrente da dupla titularidade do bem ambiental e da prestação de serviços públicos, pertence ao Poder Público.</a:t>
            </a:r>
          </a:p>
          <a:p>
            <a:pPr marL="393700" lvl="1" indent="-342900">
              <a:buClr>
                <a:srgbClr val="06A7B7"/>
              </a:buClr>
            </a:pPr>
            <a:endParaRPr lang="pt-BR" dirty="0">
              <a:latin typeface="Palatino Linotype" panose="02040502050505030304" pitchFamily="18" charset="0"/>
            </a:endParaRPr>
          </a:p>
          <a:p>
            <a:pPr marL="393700" lvl="1" indent="-342900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Necessidade de acomodar os interesses dos particulares e evitar a dupla contagem.</a:t>
            </a:r>
          </a:p>
          <a:p>
            <a:pPr marL="393700" lvl="1" indent="-342900">
              <a:buClr>
                <a:srgbClr val="06A7B7"/>
              </a:buClr>
            </a:pPr>
            <a:endParaRPr lang="pt-BR" dirty="0">
              <a:latin typeface="Palatino Linotype" panose="02040502050505030304" pitchFamily="18" charset="0"/>
            </a:endParaRPr>
          </a:p>
          <a:p>
            <a:pPr marL="393700" lvl="1" indent="-342900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Acordo federativo pode acomodar (possivelmente via repasse) os interesses da União e dos Municípios.</a:t>
            </a:r>
          </a:p>
          <a:p>
            <a:pPr marL="393700" lvl="1" indent="-342900">
              <a:buClr>
                <a:srgbClr val="06A7B7"/>
              </a:buClr>
            </a:pPr>
            <a:endParaRPr lang="pt-BR" dirty="0">
              <a:latin typeface="Palatino Linotype" panose="02040502050505030304" pitchFamily="18" charset="0"/>
            </a:endParaRPr>
          </a:p>
          <a:p>
            <a:pPr marL="393700" lvl="1" indent="-342900">
              <a:buClr>
                <a:srgbClr val="06A7B7"/>
              </a:buClr>
            </a:pPr>
            <a:r>
              <a:rPr lang="pt-BR" dirty="0">
                <a:latin typeface="Palatino Linotype" panose="02040502050505030304" pitchFamily="18" charset="0"/>
              </a:rPr>
              <a:t>Sua instituição e administração dependem de previsão legislativa.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5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3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9219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Programa de Crédito de Carbono Jurisdicional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F99D32-BDDF-44F7-B35F-44E02503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35"/>
            <a:ext cx="10515600" cy="4608920"/>
          </a:xfrm>
        </p:spPr>
        <p:txBody>
          <a:bodyPr>
            <a:normAutofit/>
          </a:bodyPr>
          <a:lstStyle/>
          <a:p>
            <a:pPr>
              <a:buClr>
                <a:srgbClr val="06A7B7"/>
              </a:buClr>
            </a:pPr>
            <a:r>
              <a:rPr lang="pt-BR" sz="2000" dirty="0">
                <a:latin typeface="Palatino Linotype" panose="02040502050505030304" pitchFamily="18" charset="0"/>
              </a:rPr>
              <a:t>Um Programa de crédito de carbono jurisdicional deve levar em consideração: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sz="2000" b="1" dirty="0">
              <a:solidFill>
                <a:srgbClr val="06A7B7"/>
              </a:solidFill>
              <a:latin typeface="Palatino Linotype" panose="02040502050505030304" pitchFamily="18" charset="0"/>
            </a:endParaRPr>
          </a:p>
          <a:p>
            <a:pPr marL="457200" lvl="1" indent="0">
              <a:buClr>
                <a:srgbClr val="06A7B7"/>
              </a:buClr>
              <a:buNone/>
            </a:pPr>
            <a:r>
              <a:rPr lang="pt-BR" sz="2000" b="1" dirty="0">
                <a:solidFill>
                  <a:srgbClr val="06A7B7"/>
                </a:solidFill>
                <a:latin typeface="Palatino Linotype" panose="02040502050505030304" pitchFamily="18" charset="0"/>
              </a:rPr>
              <a:t>a)</a:t>
            </a:r>
            <a:r>
              <a:rPr lang="pt-BR" sz="2000" dirty="0">
                <a:latin typeface="Palatino Linotype" panose="02040502050505030304" pitchFamily="18" charset="0"/>
              </a:rPr>
              <a:t> a exclusão ou compatibilização de todos e quaisquer projetos de crédito no mercado voluntário (contabilidade confiável, evitar dupla contagem); 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sz="2000" b="1" dirty="0">
              <a:solidFill>
                <a:srgbClr val="06A7B7"/>
              </a:solidFill>
              <a:latin typeface="Palatino Linotype" panose="02040502050505030304" pitchFamily="18" charset="0"/>
            </a:endParaRPr>
          </a:p>
          <a:p>
            <a:pPr marL="457200" lvl="1" indent="0">
              <a:buClr>
                <a:srgbClr val="06A7B7"/>
              </a:buClr>
              <a:buNone/>
            </a:pPr>
            <a:r>
              <a:rPr lang="pt-BR" sz="2000" b="1" dirty="0">
                <a:solidFill>
                  <a:srgbClr val="06A7B7"/>
                </a:solidFill>
                <a:latin typeface="Palatino Linotype" panose="02040502050505030304" pitchFamily="18" charset="0"/>
              </a:rPr>
              <a:t>b) </a:t>
            </a:r>
            <a:r>
              <a:rPr lang="pt-BR" sz="2000" dirty="0">
                <a:latin typeface="Palatino Linotype" panose="02040502050505030304" pitchFamily="18" charset="0"/>
              </a:rPr>
              <a:t>a presunção da prática de um serviço ambiental pelo Estado (fiscalização, controle e proteção); e </a:t>
            </a:r>
          </a:p>
          <a:p>
            <a:pPr marL="457200" lvl="1" indent="0">
              <a:buClr>
                <a:srgbClr val="06A7B7"/>
              </a:buClr>
              <a:buNone/>
            </a:pPr>
            <a:endParaRPr lang="pt-BR" sz="2000" b="1" dirty="0">
              <a:solidFill>
                <a:srgbClr val="06A7B7"/>
              </a:solidFill>
              <a:latin typeface="Palatino Linotype" panose="02040502050505030304" pitchFamily="18" charset="0"/>
            </a:endParaRPr>
          </a:p>
          <a:p>
            <a:pPr marL="457200" lvl="1" indent="0">
              <a:buClr>
                <a:srgbClr val="06A7B7"/>
              </a:buClr>
              <a:buNone/>
            </a:pPr>
            <a:r>
              <a:rPr lang="pt-BR" sz="2000" b="1" dirty="0">
                <a:solidFill>
                  <a:srgbClr val="06A7B7"/>
                </a:solidFill>
                <a:latin typeface="Palatino Linotype" panose="02040502050505030304" pitchFamily="18" charset="0"/>
              </a:rPr>
              <a:t>c)</a:t>
            </a:r>
            <a:r>
              <a:rPr lang="pt-BR" sz="2000" dirty="0">
                <a:latin typeface="Palatino Linotype" panose="02040502050505030304" pitchFamily="18" charset="0"/>
              </a:rPr>
              <a:t> Respeito às salvaguardas (possuidores hipossuficientes, comunidades ribeirinhas, povos indígenas etc.);</a:t>
            </a:r>
          </a:p>
          <a:p>
            <a:pPr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  <a:p>
            <a:pPr>
              <a:buClr>
                <a:srgbClr val="06A7B7"/>
              </a:buClr>
            </a:pPr>
            <a:endParaRPr lang="pt-BR" sz="20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algn="ctr"/>
            <a:fld id="{56E4C981-B28A-4793-BDE5-7C6B393D07CE}" type="slidenum">
              <a:rPr lang="pt-BR" sz="1600" smtClean="0"/>
              <a:pPr algn="ctr"/>
              <a:t>6</a:t>
            </a:fld>
            <a:endParaRPr lang="pt-BR" sz="1600" dirty="0"/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55CBAF0-87E7-47BF-9E87-4DCB8B25B8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3800157"/>
              </p:ext>
            </p:extLst>
          </p:nvPr>
        </p:nvGraphicFramePr>
        <p:xfrm>
          <a:off x="1189634" y="5081167"/>
          <a:ext cx="9812732" cy="805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1483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Licitação?</a:t>
            </a:r>
            <a:endParaRPr lang="pt-B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7AED963C-2DAD-5DA4-8D38-4D3C4AF66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6929"/>
            <a:ext cx="10839450" cy="53236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2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Lei 8.666/1993:</a:t>
            </a:r>
          </a:p>
          <a:p>
            <a:pPr marL="0" indent="0" algn="just">
              <a:buNone/>
            </a:pPr>
            <a:r>
              <a:rPr lang="pt-BR" sz="2100" dirty="0">
                <a:latin typeface="Palatino Linotype" panose="02040502050505030304" pitchFamily="18" charset="0"/>
              </a:rPr>
              <a:t>“Art. 17.  A alienação de bens da Administração Pública, subordinada à existência de interesse público devidamente justificado, será precedida de avaliação e obedecerá às seguintes normas: (...)</a:t>
            </a:r>
          </a:p>
          <a:p>
            <a:pPr marL="0" indent="0" algn="just">
              <a:buNone/>
            </a:pPr>
            <a:r>
              <a:rPr lang="pt-BR" sz="2100" dirty="0">
                <a:latin typeface="Palatino Linotype" panose="02040502050505030304" pitchFamily="18" charset="0"/>
              </a:rPr>
              <a:t>II - quando móveis, dependerá de avaliação prévia e de licitação, </a:t>
            </a:r>
            <a:r>
              <a:rPr lang="pt-BR" sz="2100" u="sng" dirty="0">
                <a:latin typeface="Palatino Linotype" panose="02040502050505030304" pitchFamily="18" charset="0"/>
              </a:rPr>
              <a:t>dispensada esta nos seguintes casos</a:t>
            </a:r>
            <a:r>
              <a:rPr lang="pt-BR" sz="2100" dirty="0">
                <a:latin typeface="Palatino Linotype" panose="02040502050505030304" pitchFamily="18" charset="0"/>
              </a:rPr>
              <a:t>: (...)</a:t>
            </a:r>
          </a:p>
          <a:p>
            <a:pPr marL="0" indent="0" algn="just">
              <a:buNone/>
            </a:pPr>
            <a:r>
              <a:rPr lang="pt-BR" sz="2100" dirty="0" err="1">
                <a:latin typeface="Palatino Linotype" panose="02040502050505030304" pitchFamily="18" charset="0"/>
              </a:rPr>
              <a:t>d</a:t>
            </a:r>
            <a:r>
              <a:rPr lang="pt-BR" sz="2100" dirty="0">
                <a:latin typeface="Palatino Linotype" panose="02040502050505030304" pitchFamily="18" charset="0"/>
              </a:rPr>
              <a:t>) </a:t>
            </a:r>
            <a:r>
              <a:rPr lang="pt-BR" sz="2100" u="sng" dirty="0">
                <a:latin typeface="Palatino Linotype" panose="02040502050505030304" pitchFamily="18" charset="0"/>
              </a:rPr>
              <a:t>venda de títulos</a:t>
            </a:r>
            <a:r>
              <a:rPr lang="pt-BR" sz="2100" dirty="0">
                <a:latin typeface="Palatino Linotype" panose="02040502050505030304" pitchFamily="18" charset="0"/>
              </a:rPr>
              <a:t>, na forma da legislação pertinente;</a:t>
            </a:r>
          </a:p>
          <a:p>
            <a:pPr marL="0" indent="0" algn="just">
              <a:buNone/>
            </a:pPr>
            <a:r>
              <a:rPr lang="pt-BR" sz="2100" dirty="0">
                <a:latin typeface="Palatino Linotype" panose="02040502050505030304" pitchFamily="18" charset="0"/>
              </a:rPr>
              <a:t>e) </a:t>
            </a:r>
            <a:r>
              <a:rPr lang="pt-BR" sz="2100" u="sng" dirty="0">
                <a:latin typeface="Palatino Linotype" panose="02040502050505030304" pitchFamily="18" charset="0"/>
              </a:rPr>
              <a:t>venda de bens produzidos</a:t>
            </a:r>
            <a:r>
              <a:rPr lang="pt-BR" sz="2100" dirty="0">
                <a:latin typeface="Palatino Linotype" panose="02040502050505030304" pitchFamily="18" charset="0"/>
              </a:rPr>
              <a:t> ou comercializados </a:t>
            </a:r>
            <a:r>
              <a:rPr lang="pt-BR" sz="2100" u="sng" dirty="0">
                <a:latin typeface="Palatino Linotype" panose="02040502050505030304" pitchFamily="18" charset="0"/>
              </a:rPr>
              <a:t>por</a:t>
            </a:r>
            <a:r>
              <a:rPr lang="pt-BR" sz="2100" dirty="0">
                <a:latin typeface="Palatino Linotype" panose="02040502050505030304" pitchFamily="18" charset="0"/>
              </a:rPr>
              <a:t> órgãos ou </a:t>
            </a:r>
            <a:r>
              <a:rPr lang="pt-BR" sz="2100" u="sng" dirty="0">
                <a:latin typeface="Palatino Linotype" panose="02040502050505030304" pitchFamily="18" charset="0"/>
              </a:rPr>
              <a:t>entidades da Administração Pública, em virtude de suas finalidades</a:t>
            </a:r>
            <a:r>
              <a:rPr lang="pt-BR" sz="2100" dirty="0">
                <a:latin typeface="Palatino Linotype" panose="02040502050505030304" pitchFamily="18" charset="0"/>
              </a:rPr>
              <a:t>;”</a:t>
            </a:r>
          </a:p>
          <a:p>
            <a:pPr marL="0" indent="0" algn="just">
              <a:buNone/>
            </a:pPr>
            <a:r>
              <a:rPr lang="pt-BR" sz="2200" b="1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Lei 14.133/2021:</a:t>
            </a:r>
            <a:endParaRPr lang="pt-BR" sz="2200" b="1" dirty="0">
              <a:solidFill>
                <a:srgbClr val="000000"/>
              </a:solidFill>
              <a:latin typeface="AvantGarde Bk B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00000"/>
              </a:lnSpc>
              <a:buClr>
                <a:srgbClr val="06A7B7"/>
              </a:buClr>
              <a:buNone/>
              <a:defRPr/>
            </a:pPr>
            <a:r>
              <a:rPr lang="pt-BR" sz="2100" dirty="0">
                <a:latin typeface="Palatino Linotype" panose="02040502050505030304" pitchFamily="18" charset="0"/>
              </a:rPr>
              <a:t>“Art. 76. A alienação de bens da Administração Pública, subordinada à existência de interesse público devidamente justificado, será precedida de avaliação e obedecerá às seguintes normas: (...)</a:t>
            </a:r>
          </a:p>
          <a:p>
            <a:pPr marL="0" lvl="1" indent="0" algn="just">
              <a:lnSpc>
                <a:spcPct val="100000"/>
              </a:lnSpc>
              <a:buClr>
                <a:srgbClr val="06A7B7"/>
              </a:buClr>
              <a:buNone/>
              <a:defRPr/>
            </a:pPr>
            <a:r>
              <a:rPr lang="pt-BR" sz="2100" dirty="0">
                <a:latin typeface="Palatino Linotype" panose="02040502050505030304" pitchFamily="18" charset="0"/>
              </a:rPr>
              <a:t>II - tratando-se de bens móveis, dependerá de licitação na modalidade leilão, </a:t>
            </a:r>
            <a:r>
              <a:rPr lang="pt-BR" sz="2100" u="sng" dirty="0">
                <a:latin typeface="Palatino Linotype" panose="02040502050505030304" pitchFamily="18" charset="0"/>
              </a:rPr>
              <a:t>dispensada a realização de licitação nos casos de</a:t>
            </a:r>
            <a:r>
              <a:rPr lang="pt-BR" sz="2100" dirty="0">
                <a:latin typeface="Palatino Linotype" panose="02040502050505030304" pitchFamily="18" charset="0"/>
              </a:rPr>
              <a:t>: (...)</a:t>
            </a:r>
          </a:p>
          <a:p>
            <a:pPr marL="0" lvl="1" indent="0" algn="just">
              <a:lnSpc>
                <a:spcPct val="100000"/>
              </a:lnSpc>
              <a:buClr>
                <a:srgbClr val="06A7B7"/>
              </a:buClr>
              <a:buNone/>
              <a:defRPr/>
            </a:pPr>
            <a:r>
              <a:rPr lang="pt-BR" sz="2100" dirty="0" err="1">
                <a:latin typeface="Palatino Linotype" panose="02040502050505030304" pitchFamily="18" charset="0"/>
              </a:rPr>
              <a:t>d</a:t>
            </a:r>
            <a:r>
              <a:rPr lang="pt-BR" sz="2100" dirty="0">
                <a:latin typeface="Palatino Linotype" panose="02040502050505030304" pitchFamily="18" charset="0"/>
              </a:rPr>
              <a:t>) </a:t>
            </a:r>
            <a:r>
              <a:rPr lang="pt-BR" sz="2100" u="sng" dirty="0">
                <a:latin typeface="Palatino Linotype" panose="02040502050505030304" pitchFamily="18" charset="0"/>
              </a:rPr>
              <a:t>venda de títulos</a:t>
            </a:r>
            <a:r>
              <a:rPr lang="pt-BR" sz="2100" dirty="0">
                <a:latin typeface="Palatino Linotype" panose="02040502050505030304" pitchFamily="18" charset="0"/>
              </a:rPr>
              <a:t>, observada a legislação pertinente;</a:t>
            </a:r>
          </a:p>
          <a:p>
            <a:pPr marL="0" lvl="1" indent="0" algn="just">
              <a:lnSpc>
                <a:spcPct val="100000"/>
              </a:lnSpc>
              <a:buClr>
                <a:srgbClr val="06A7B7"/>
              </a:buClr>
              <a:buNone/>
              <a:defRPr/>
            </a:pPr>
            <a:r>
              <a:rPr lang="pt-BR" sz="2100" dirty="0">
                <a:latin typeface="Palatino Linotype" panose="02040502050505030304" pitchFamily="18" charset="0"/>
              </a:rPr>
              <a:t>e) </a:t>
            </a:r>
            <a:r>
              <a:rPr lang="pt-BR" sz="2100" u="sng" dirty="0">
                <a:latin typeface="Palatino Linotype" panose="02040502050505030304" pitchFamily="18" charset="0"/>
              </a:rPr>
              <a:t>venda de bens produzidos</a:t>
            </a:r>
            <a:r>
              <a:rPr lang="pt-BR" sz="2100" dirty="0">
                <a:latin typeface="Palatino Linotype" panose="02040502050505030304" pitchFamily="18" charset="0"/>
              </a:rPr>
              <a:t> ou comercializados </a:t>
            </a:r>
            <a:r>
              <a:rPr lang="pt-BR" sz="2100" u="sng" dirty="0">
                <a:latin typeface="Palatino Linotype" panose="02040502050505030304" pitchFamily="18" charset="0"/>
              </a:rPr>
              <a:t>por entidades da Administração Pública, em virtude de suas finalidades</a:t>
            </a:r>
            <a:r>
              <a:rPr lang="pt-BR" sz="2100" dirty="0">
                <a:latin typeface="Palatino Linotype" panose="02040502050505030304" pitchFamily="18" charset="0"/>
              </a:rPr>
              <a:t>;”</a:t>
            </a:r>
          </a:p>
          <a:p>
            <a:pPr marL="0" indent="0" algn="just">
              <a:buNone/>
            </a:pPr>
            <a:endParaRPr lang="pt-BR" sz="2100" dirty="0">
              <a:solidFill>
                <a:srgbClr val="00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39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245"/>
            <a:ext cx="10172700" cy="700196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Imunidade Tributária do Estado</a:t>
            </a:r>
            <a:endParaRPr lang="pt-B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A435C6A6-956C-9E7D-282B-723A1B31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35"/>
            <a:ext cx="10515600" cy="4653894"/>
          </a:xfrm>
        </p:spPr>
        <p:txBody>
          <a:bodyPr>
            <a:normAutofit fontScale="92500" lnSpcReduction="10000"/>
          </a:bodyPr>
          <a:lstStyle/>
          <a:p>
            <a:pPr marL="12700" indent="0" algn="just">
              <a:spcBef>
                <a:spcPts val="500"/>
              </a:spcBef>
              <a:buClr>
                <a:srgbClr val="06A7B7"/>
              </a:buClr>
              <a:buNone/>
            </a:pPr>
            <a:r>
              <a:rPr lang="pt-BR" sz="19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Constituição Federal, Art. 150: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“Sem prejuízo de outras garantias asseguradas ao contribuinte, é vedado à União, aos Estados, ao Distrito Federal e aos Municípios: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(. . .)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VI - instituir </a:t>
            </a:r>
            <a:r>
              <a:rPr lang="en-BR" sz="1900" u="sng" dirty="0">
                <a:latin typeface="Palatino Linotype" panose="02040502050505030304" pitchFamily="18" charset="0"/>
              </a:rPr>
              <a:t>impostos</a:t>
            </a:r>
            <a:r>
              <a:rPr lang="en-BR" sz="1900" dirty="0">
                <a:latin typeface="Palatino Linotype" panose="02040502050505030304" pitchFamily="18" charset="0"/>
              </a:rPr>
              <a:t> sobre: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a) patrimônio, </a:t>
            </a:r>
            <a:r>
              <a:rPr lang="en-BR" sz="1900" u="sng" dirty="0">
                <a:latin typeface="Palatino Linotype" panose="02040502050505030304" pitchFamily="18" charset="0"/>
              </a:rPr>
              <a:t>renda</a:t>
            </a:r>
            <a:r>
              <a:rPr lang="en-BR" sz="1900" dirty="0">
                <a:latin typeface="Palatino Linotype" panose="02040502050505030304" pitchFamily="18" charset="0"/>
              </a:rPr>
              <a:t> ou </a:t>
            </a:r>
            <a:r>
              <a:rPr lang="en-BR" sz="1900" u="sng" dirty="0">
                <a:latin typeface="Palatino Linotype" panose="02040502050505030304" pitchFamily="18" charset="0"/>
              </a:rPr>
              <a:t>serviços</a:t>
            </a:r>
            <a:r>
              <a:rPr lang="en-BR" sz="1900" dirty="0">
                <a:latin typeface="Palatino Linotype" panose="02040502050505030304" pitchFamily="18" charset="0"/>
              </a:rPr>
              <a:t>, uns dos outros;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(. . .)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§ 2º A vedação do inciso VI, ‘a’, é extensiva às autarquias e às fundações instituídas e mantidas pelo Poder Público, no que se refere ao patrimônio, à renda e aos serviços, vinculados a suas finalidades essenciais ou às delas decorrentes.</a:t>
            </a:r>
          </a:p>
          <a:p>
            <a:pPr marL="12700" indent="0" algn="just">
              <a:lnSpc>
                <a:spcPct val="110000"/>
              </a:lnSpc>
              <a:spcBef>
                <a:spcPts val="500"/>
              </a:spcBef>
              <a:buNone/>
            </a:pPr>
            <a:r>
              <a:rPr lang="en-BR" sz="1900" dirty="0">
                <a:latin typeface="Palatino Linotype" panose="02040502050505030304" pitchFamily="18" charset="0"/>
              </a:rPr>
              <a:t>§ 3º As vedações do inciso VI, ‘a’, e do parágrafo anterior não se aplicam ao patrimônio, à renda e aos serviços, relacionados com </a:t>
            </a:r>
            <a:r>
              <a:rPr lang="en-BR" sz="1900" u="sng" dirty="0">
                <a:latin typeface="Palatino Linotype" panose="02040502050505030304" pitchFamily="18" charset="0"/>
              </a:rPr>
              <a:t>exploração de atividades econômicas regidas pelas normas aplicáveis a empreendimentos privados</a:t>
            </a:r>
            <a:r>
              <a:rPr lang="en-BR" sz="1900" dirty="0">
                <a:latin typeface="Palatino Linotype" panose="02040502050505030304" pitchFamily="18" charset="0"/>
              </a:rPr>
              <a:t>, ou em que haja contraprestação ou pagamento de preços ou tarifas pelo usuário, nem exonera o promitente comprador da obrigação de pagar imposto relativamente ao bem imóvel.”</a:t>
            </a:r>
            <a:endParaRPr lang="pt-BR" sz="19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Clr>
                <a:srgbClr val="06A7B7"/>
              </a:buClr>
              <a:buFont typeface="Courier New" panose="02070309020205020404" pitchFamily="49" charset="0"/>
              <a:buChar char="o"/>
            </a:pPr>
            <a:endParaRPr lang="pt-BR" sz="19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>
                <a:srgbClr val="06A7B7"/>
              </a:buClr>
              <a:buNone/>
            </a:pPr>
            <a:endParaRPr lang="pt-BR" sz="19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660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64BA-816A-4A5E-BCF8-E6A79E61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7488"/>
            <a:ext cx="10172700" cy="1069423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Palatino Linotype" panose="02040502050505030304" pitchFamily="18" charset="0"/>
              </a:rPr>
              <a:t>Isenção Tributária Federal: </a:t>
            </a:r>
            <a:br>
              <a:rPr lang="pt-BR" sz="3200" b="1" dirty="0">
                <a:latin typeface="Palatino Linotype" panose="02040502050505030304" pitchFamily="18" charset="0"/>
              </a:rPr>
            </a:br>
            <a:r>
              <a:rPr lang="pt-BR" sz="3200" b="1" dirty="0">
                <a:latin typeface="Palatino Linotype" panose="02040502050505030304" pitchFamily="18" charset="0"/>
              </a:rPr>
              <a:t>Pagamento por Serviços Ambientais</a:t>
            </a:r>
            <a:endParaRPr lang="pt-B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10900" y="6356350"/>
            <a:ext cx="63384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4C981-B28A-4793-BDE5-7C6B393D07CE}" type="slidenum">
              <a:rPr kumimoji="0" lang="pt-B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Conector reto 6">
            <a:extLst>
              <a:ext uri="{FF2B5EF4-FFF2-40B4-BE49-F238E27FC236}">
                <a16:creationId xmlns:a16="http://schemas.microsoft.com/office/drawing/2014/main" id="{07F91386-7CD1-4174-B3F3-02532EC65FA8}"/>
              </a:ext>
            </a:extLst>
          </p:cNvPr>
          <p:cNvCxnSpPr/>
          <p:nvPr/>
        </p:nvCxnSpPr>
        <p:spPr>
          <a:xfrm>
            <a:off x="11010900" y="6139829"/>
            <a:ext cx="1181100" cy="0"/>
          </a:xfrm>
          <a:prstGeom prst="line">
            <a:avLst/>
          </a:prstGeom>
          <a:ln w="28575">
            <a:solidFill>
              <a:srgbClr val="06A7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 descr="Uma imagem contendo luz, desenho&#10;&#10;Descrição gerada automaticamente">
            <a:extLst>
              <a:ext uri="{FF2B5EF4-FFF2-40B4-BE49-F238E27FC236}">
                <a16:creationId xmlns:a16="http://schemas.microsoft.com/office/drawing/2014/main" id="{D8A0D7CC-22B0-45EF-835F-B2825257C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848" y="497343"/>
            <a:ext cx="745802" cy="7720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84724BA-6FF0-B466-AC7E-F22FB565F071}"/>
              </a:ext>
            </a:extLst>
          </p:cNvPr>
          <p:cNvSpPr txBox="1"/>
          <p:nvPr/>
        </p:nvSpPr>
        <p:spPr>
          <a:xfrm>
            <a:off x="838200" y="1685109"/>
            <a:ext cx="1070936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pt-BR" sz="2000" b="1" dirty="0" err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</a:t>
            </a:r>
            <a:r>
              <a:rPr lang="pt-BR" sz="2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14.119/2021:</a:t>
            </a: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pt-BR" sz="2000" dirty="0">
                <a:latin typeface="Palatino Linotype" panose="02040502050505030304" pitchFamily="18" charset="0"/>
              </a:rPr>
              <a:t>“Art. 17. </a:t>
            </a:r>
            <a:r>
              <a:rPr lang="pt-BR" sz="2000" u="sng" dirty="0">
                <a:latin typeface="Palatino Linotype" panose="02040502050505030304" pitchFamily="18" charset="0"/>
              </a:rPr>
              <a:t>Os valores recebidos a título de pagamento por serviços ambientais</a:t>
            </a:r>
            <a:r>
              <a:rPr lang="pt-BR" sz="2000" dirty="0">
                <a:latin typeface="Palatino Linotype" panose="02040502050505030304" pitchFamily="18" charset="0"/>
              </a:rPr>
              <a:t>, definido no inciso IV do </a:t>
            </a:r>
            <a:r>
              <a:rPr lang="pt-BR" sz="2000" i="1" dirty="0">
                <a:latin typeface="Palatino Linotype" panose="02040502050505030304" pitchFamily="18" charset="0"/>
              </a:rPr>
              <a:t>caput</a:t>
            </a:r>
            <a:r>
              <a:rPr lang="pt-BR" sz="2000" dirty="0">
                <a:latin typeface="Palatino Linotype" panose="02040502050505030304" pitchFamily="18" charset="0"/>
              </a:rPr>
              <a:t> do art. 2º desta Lei, </a:t>
            </a:r>
            <a:r>
              <a:rPr lang="pt-BR" sz="2000" u="sng" dirty="0">
                <a:latin typeface="Palatino Linotype" panose="02040502050505030304" pitchFamily="18" charset="0"/>
              </a:rPr>
              <a:t>não integram a base de cálculo do Imposto sobre a Renda e Proventos de Qualquer Natureza, da Contribuição Social sobre o Lucro Líquido (CSLL), da Contribuição para os Programas de Integração Social e de Formação do Patrimônio do Servidor Público (PIS/Pasep) e da Contribuição para o Financiamento da Seguridade Social (</a:t>
            </a:r>
            <a:r>
              <a:rPr lang="pt-BR" sz="2000" u="sng" dirty="0" err="1">
                <a:latin typeface="Palatino Linotype" panose="02040502050505030304" pitchFamily="18" charset="0"/>
              </a:rPr>
              <a:t>Cofins</a:t>
            </a:r>
            <a:r>
              <a:rPr lang="pt-BR" sz="2000" u="sng" dirty="0">
                <a:latin typeface="Palatino Linotype" panose="02040502050505030304" pitchFamily="18" charset="0"/>
              </a:rPr>
              <a:t>)</a:t>
            </a:r>
            <a:r>
              <a:rPr lang="pt-BR" sz="2000" dirty="0">
                <a:latin typeface="Palatino Linotype" panose="02040502050505030304" pitchFamily="18" charset="0"/>
              </a:rPr>
              <a:t>. </a:t>
            </a:r>
          </a:p>
          <a:p>
            <a:pPr algn="just"/>
            <a:endParaRPr lang="pt-BR" sz="2000" dirty="0">
              <a:latin typeface="Palatino Linotype" panose="02040502050505030304" pitchFamily="18" charset="0"/>
            </a:endParaRPr>
          </a:p>
          <a:p>
            <a:pPr algn="just"/>
            <a:r>
              <a:rPr lang="pt-BR" sz="2000" dirty="0">
                <a:latin typeface="Palatino Linotype" panose="02040502050505030304" pitchFamily="18" charset="0"/>
              </a:rPr>
              <a:t>Parágrafo único. O disposto no </a:t>
            </a:r>
            <a:r>
              <a:rPr lang="pt-BR" sz="2000" i="1" dirty="0">
                <a:latin typeface="Palatino Linotype" panose="02040502050505030304" pitchFamily="18" charset="0"/>
              </a:rPr>
              <a:t>caput</a:t>
            </a:r>
            <a:r>
              <a:rPr lang="pt-BR" sz="2000" dirty="0">
                <a:latin typeface="Palatino Linotype" panose="02040502050505030304" pitchFamily="18" charset="0"/>
              </a:rPr>
              <a:t> deste artigo aplica-se somente aos contratos realizados pelo poder público ou, se firmados entre particulares, desde que registrados no CNPSA, sujeitando-se o contribuinte às ações fiscalizatórias cabíveis.”</a:t>
            </a:r>
          </a:p>
          <a:p>
            <a:pPr algn="just"/>
            <a:endParaRPr lang="pt-BR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0880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28917A2EC03F418302500D23E7C309" ma:contentTypeVersion="13" ma:contentTypeDescription="Crie um novo documento." ma:contentTypeScope="" ma:versionID="a55e45277ddda2ec11a5a2a5a3613164">
  <xsd:schema xmlns:xsd="http://www.w3.org/2001/XMLSchema" xmlns:xs="http://www.w3.org/2001/XMLSchema" xmlns:p="http://schemas.microsoft.com/office/2006/metadata/properties" xmlns:ns2="2b847217-7cc1-400a-bda0-65c8b501c181" xmlns:ns3="0f3f51af-55e3-44bb-aec1-561631a29f9b" targetNamespace="http://schemas.microsoft.com/office/2006/metadata/properties" ma:root="true" ma:fieldsID="c7db39ec7fe3a6e2cdef6dc4d279406e" ns2:_="" ns3:_="">
    <xsd:import namespace="2b847217-7cc1-400a-bda0-65c8b501c181"/>
    <xsd:import namespace="0f3f51af-55e3-44bb-aec1-561631a29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47217-7cc1-400a-bda0-65c8b501c1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3f51af-55e3-44bb-aec1-561631a29f9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C33FB3-4E5C-4EA9-B9B2-B45B042473B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2F35ED8-26EF-486B-9A1E-E0509680A6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E2A6B1-09BD-42EA-808A-E3C8357748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847217-7cc1-400a-bda0-65c8b501c181"/>
    <ds:schemaRef ds:uri="0f3f51af-55e3-44bb-aec1-561631a29f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2175</Words>
  <Application>Microsoft Macintosh PowerPoint</Application>
  <PresentationFormat>Widescreen</PresentationFormat>
  <Paragraphs>215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AvantGarde Bk BT</vt:lpstr>
      <vt:lpstr>Calibri</vt:lpstr>
      <vt:lpstr>Calibri Light</vt:lpstr>
      <vt:lpstr>Courier New</vt:lpstr>
      <vt:lpstr>Palatino Linotype</vt:lpstr>
      <vt:lpstr>Wingdings</vt:lpstr>
      <vt:lpstr>Tema do Office</vt:lpstr>
      <vt:lpstr>Crédito de Carbono Jurisdicional</vt:lpstr>
      <vt:lpstr>PowerPoint Presentation</vt:lpstr>
      <vt:lpstr>Crédito de Carbono</vt:lpstr>
      <vt:lpstr>Crédito de Carbono Jurisdicional</vt:lpstr>
      <vt:lpstr>Titularidade do Crédito de Carbono Jurisdicional</vt:lpstr>
      <vt:lpstr>Programa de Crédito de Carbono Jurisdicional</vt:lpstr>
      <vt:lpstr>Licitação?</vt:lpstr>
      <vt:lpstr>Imunidade Tributária do Estado</vt:lpstr>
      <vt:lpstr>Isenção Tributária Federal:  Pagamento por Serviços Ambientais</vt:lpstr>
      <vt:lpstr>Anteprojeto de Lei: Política Estadual de Pagamento por Serviços Ambientais do Tocantins</vt:lpstr>
      <vt:lpstr>Anteprojeto de Lei: Política Estadual de Pagamento por Serviços Ambientais do Tocantins</vt:lpstr>
      <vt:lpstr>Arranjos possíveis</vt:lpstr>
      <vt:lpstr>Alienação Direta do Título pelo Estado</vt:lpstr>
      <vt:lpstr>Alienação do Título por Estatal</vt:lpstr>
      <vt:lpstr>Concessão do Direito-Dever de Prestação de Serviços Ambientais em Âmbito Jurisdicional</vt:lpstr>
      <vt:lpstr>Tocantins Parcerias</vt:lpstr>
      <vt:lpstr>Contribuições para o Estatuto Social da ToPar</vt:lpstr>
      <vt:lpstr> J. Rubens Scharlack OAB/SP 185.004 jr@scharlack.com.br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Scharlack</dc:creator>
  <cp:lastModifiedBy>Rubens Scharlack</cp:lastModifiedBy>
  <cp:revision>100</cp:revision>
  <dcterms:created xsi:type="dcterms:W3CDTF">2020-08-31T17:25:12Z</dcterms:created>
  <dcterms:modified xsi:type="dcterms:W3CDTF">2022-05-27T11:47:00Z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0x010100D828917A2EC03F418302500D23E7C309</vt:lpwstr>
  </property>
</Properties>
</file>